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9"/>
  </p:notesMasterIdLst>
  <p:sldIdLst>
    <p:sldId id="432" r:id="rId2"/>
    <p:sldId id="484" r:id="rId3"/>
    <p:sldId id="485" r:id="rId4"/>
    <p:sldId id="487" r:id="rId5"/>
    <p:sldId id="549" r:id="rId6"/>
    <p:sldId id="520" r:id="rId7"/>
    <p:sldId id="501" r:id="rId8"/>
    <p:sldId id="505" r:id="rId9"/>
    <p:sldId id="527" r:id="rId10"/>
    <p:sldId id="490" r:id="rId11"/>
    <p:sldId id="560" r:id="rId12"/>
    <p:sldId id="550" r:id="rId13"/>
    <p:sldId id="514" r:id="rId14"/>
    <p:sldId id="561" r:id="rId15"/>
    <p:sldId id="554" r:id="rId16"/>
    <p:sldId id="507" r:id="rId17"/>
    <p:sldId id="563" r:id="rId18"/>
    <p:sldId id="564" r:id="rId19"/>
    <p:sldId id="512" r:id="rId20"/>
    <p:sldId id="540" r:id="rId21"/>
    <p:sldId id="544" r:id="rId22"/>
    <p:sldId id="546" r:id="rId23"/>
    <p:sldId id="545" r:id="rId24"/>
    <p:sldId id="565" r:id="rId25"/>
    <p:sldId id="547" r:id="rId26"/>
    <p:sldId id="566" r:id="rId27"/>
    <p:sldId id="555" r:id="rId28"/>
    <p:sldId id="508" r:id="rId29"/>
    <p:sldId id="519" r:id="rId30"/>
    <p:sldId id="568" r:id="rId31"/>
    <p:sldId id="552" r:id="rId32"/>
    <p:sldId id="517" r:id="rId33"/>
    <p:sldId id="522" r:id="rId34"/>
    <p:sldId id="523" r:id="rId35"/>
    <p:sldId id="524" r:id="rId36"/>
    <p:sldId id="526" r:id="rId37"/>
    <p:sldId id="556" r:id="rId38"/>
    <p:sldId id="509" r:id="rId39"/>
    <p:sldId id="570" r:id="rId40"/>
    <p:sldId id="528" r:id="rId41"/>
    <p:sldId id="553" r:id="rId42"/>
    <p:sldId id="531" r:id="rId43"/>
    <p:sldId id="532" r:id="rId44"/>
    <p:sldId id="533" r:id="rId45"/>
    <p:sldId id="536" r:id="rId46"/>
    <p:sldId id="537" r:id="rId47"/>
    <p:sldId id="558" r:id="rId48"/>
    <p:sldId id="538" r:id="rId49"/>
    <p:sldId id="557" r:id="rId50"/>
    <p:sldId id="510" r:id="rId51"/>
    <p:sldId id="569" r:id="rId52"/>
    <p:sldId id="534" r:id="rId53"/>
    <p:sldId id="535" r:id="rId54"/>
    <p:sldId id="559" r:id="rId55"/>
    <p:sldId id="571" r:id="rId56"/>
    <p:sldId id="572" r:id="rId57"/>
    <p:sldId id="498"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天玥 张" initials="天张" lastIdx="1" clrIdx="0">
    <p:extLst>
      <p:ext uri="{19B8F6BF-5375-455C-9EA6-DF929625EA0E}">
        <p15:presenceInfo xmlns:p15="http://schemas.microsoft.com/office/powerpoint/2012/main" userId="94c0544fb77d8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2F2F2"/>
    <a:srgbClr val="FDF0DB"/>
    <a:srgbClr val="D8EAF4"/>
    <a:srgbClr val="0070C0"/>
    <a:srgbClr val="FA897B"/>
    <a:srgbClr val="F6BD60"/>
    <a:srgbClr val="9AC8E2"/>
    <a:srgbClr val="000000"/>
    <a:srgbClr val="258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3726" autoAdjust="0"/>
  </p:normalViewPr>
  <p:slideViewPr>
    <p:cSldViewPr snapToGrid="0">
      <p:cViewPr varScale="1">
        <p:scale>
          <a:sx n="76" d="100"/>
          <a:sy n="76" d="100"/>
        </p:scale>
        <p:origin x="562"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0026-B4D5-4A6A-BD83-7FB4F7A7AAF2}" type="datetimeFigureOut">
              <a:rPr lang="zh-CN" altLang="en-US" smtClean="0"/>
              <a:t>2024/7/4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81B0E-6994-4EA7-8F63-50C5518AA230}" type="slidenum">
              <a:rPr lang="zh-CN" altLang="en-US" smtClean="0"/>
              <a:t>‹#›</a:t>
            </a:fld>
            <a:endParaRPr lang="zh-CN" altLang="en-US"/>
          </a:p>
        </p:txBody>
      </p:sp>
    </p:spTree>
    <p:extLst>
      <p:ext uri="{BB962C8B-B14F-4D97-AF65-F5344CB8AC3E}">
        <p14:creationId xmlns:p14="http://schemas.microsoft.com/office/powerpoint/2010/main" val="29050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64EC1F-4C1A-4575-A29E-535B091AA91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7641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11</a:t>
            </a:fld>
            <a:endParaRPr lang="zh-CN" altLang="en-US"/>
          </a:p>
        </p:txBody>
      </p:sp>
    </p:spTree>
    <p:extLst>
      <p:ext uri="{BB962C8B-B14F-4D97-AF65-F5344CB8AC3E}">
        <p14:creationId xmlns:p14="http://schemas.microsoft.com/office/powerpoint/2010/main" val="235283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12</a:t>
            </a:fld>
            <a:endParaRPr lang="zh-CN" altLang="en-US"/>
          </a:p>
        </p:txBody>
      </p:sp>
    </p:spTree>
    <p:extLst>
      <p:ext uri="{BB962C8B-B14F-4D97-AF65-F5344CB8AC3E}">
        <p14:creationId xmlns:p14="http://schemas.microsoft.com/office/powerpoint/2010/main" val="401199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13</a:t>
            </a:fld>
            <a:endParaRPr lang="zh-CN" altLang="en-US"/>
          </a:p>
        </p:txBody>
      </p:sp>
    </p:spTree>
    <p:extLst>
      <p:ext uri="{BB962C8B-B14F-4D97-AF65-F5344CB8AC3E}">
        <p14:creationId xmlns:p14="http://schemas.microsoft.com/office/powerpoint/2010/main" val="70031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14</a:t>
            </a:fld>
            <a:endParaRPr lang="zh-CN" altLang="en-US"/>
          </a:p>
        </p:txBody>
      </p:sp>
    </p:spTree>
    <p:extLst>
      <p:ext uri="{BB962C8B-B14F-4D97-AF65-F5344CB8AC3E}">
        <p14:creationId xmlns:p14="http://schemas.microsoft.com/office/powerpoint/2010/main" val="1116151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15</a:t>
            </a:fld>
            <a:endParaRPr lang="zh-CN" altLang="en-US"/>
          </a:p>
        </p:txBody>
      </p:sp>
    </p:spTree>
    <p:extLst>
      <p:ext uri="{BB962C8B-B14F-4D97-AF65-F5344CB8AC3E}">
        <p14:creationId xmlns:p14="http://schemas.microsoft.com/office/powerpoint/2010/main" val="1323417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16</a:t>
            </a:fld>
            <a:endParaRPr lang="zh-CN" altLang="en-US"/>
          </a:p>
        </p:txBody>
      </p:sp>
    </p:spTree>
    <p:extLst>
      <p:ext uri="{BB962C8B-B14F-4D97-AF65-F5344CB8AC3E}">
        <p14:creationId xmlns:p14="http://schemas.microsoft.com/office/powerpoint/2010/main" val="3645786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17</a:t>
            </a:fld>
            <a:endParaRPr lang="zh-CN" altLang="en-US"/>
          </a:p>
        </p:txBody>
      </p:sp>
    </p:spTree>
    <p:extLst>
      <p:ext uri="{BB962C8B-B14F-4D97-AF65-F5344CB8AC3E}">
        <p14:creationId xmlns:p14="http://schemas.microsoft.com/office/powerpoint/2010/main" val="110829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18</a:t>
            </a:fld>
            <a:endParaRPr lang="zh-CN" altLang="en-US"/>
          </a:p>
        </p:txBody>
      </p:sp>
    </p:spTree>
    <p:extLst>
      <p:ext uri="{BB962C8B-B14F-4D97-AF65-F5344CB8AC3E}">
        <p14:creationId xmlns:p14="http://schemas.microsoft.com/office/powerpoint/2010/main" val="1586187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19</a:t>
            </a:fld>
            <a:endParaRPr lang="zh-CN" altLang="en-US"/>
          </a:p>
        </p:txBody>
      </p:sp>
    </p:spTree>
    <p:extLst>
      <p:ext uri="{BB962C8B-B14F-4D97-AF65-F5344CB8AC3E}">
        <p14:creationId xmlns:p14="http://schemas.microsoft.com/office/powerpoint/2010/main" val="3930898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20</a:t>
            </a:fld>
            <a:endParaRPr lang="zh-CN" altLang="en-US"/>
          </a:p>
        </p:txBody>
      </p:sp>
    </p:spTree>
    <p:extLst>
      <p:ext uri="{BB962C8B-B14F-4D97-AF65-F5344CB8AC3E}">
        <p14:creationId xmlns:p14="http://schemas.microsoft.com/office/powerpoint/2010/main" val="328549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a:t>
            </a:fld>
            <a:endParaRPr lang="zh-CN" altLang="en-US"/>
          </a:p>
        </p:txBody>
      </p:sp>
    </p:spTree>
    <p:extLst>
      <p:ext uri="{BB962C8B-B14F-4D97-AF65-F5344CB8AC3E}">
        <p14:creationId xmlns:p14="http://schemas.microsoft.com/office/powerpoint/2010/main" val="1034915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21</a:t>
            </a:fld>
            <a:endParaRPr lang="zh-CN" altLang="en-US"/>
          </a:p>
        </p:txBody>
      </p:sp>
    </p:spTree>
    <p:extLst>
      <p:ext uri="{BB962C8B-B14F-4D97-AF65-F5344CB8AC3E}">
        <p14:creationId xmlns:p14="http://schemas.microsoft.com/office/powerpoint/2010/main" val="3678158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22</a:t>
            </a:fld>
            <a:endParaRPr lang="zh-CN" altLang="en-US"/>
          </a:p>
        </p:txBody>
      </p:sp>
    </p:spTree>
    <p:extLst>
      <p:ext uri="{BB962C8B-B14F-4D97-AF65-F5344CB8AC3E}">
        <p14:creationId xmlns:p14="http://schemas.microsoft.com/office/powerpoint/2010/main" val="1049955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23</a:t>
            </a:fld>
            <a:endParaRPr lang="zh-CN" altLang="en-US"/>
          </a:p>
        </p:txBody>
      </p:sp>
    </p:spTree>
    <p:extLst>
      <p:ext uri="{BB962C8B-B14F-4D97-AF65-F5344CB8AC3E}">
        <p14:creationId xmlns:p14="http://schemas.microsoft.com/office/powerpoint/2010/main" val="768251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28</a:t>
            </a:fld>
            <a:endParaRPr lang="zh-CN" altLang="en-US"/>
          </a:p>
        </p:txBody>
      </p:sp>
    </p:spTree>
    <p:extLst>
      <p:ext uri="{BB962C8B-B14F-4D97-AF65-F5344CB8AC3E}">
        <p14:creationId xmlns:p14="http://schemas.microsoft.com/office/powerpoint/2010/main" val="3450954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29</a:t>
            </a:fld>
            <a:endParaRPr lang="zh-CN" altLang="en-US"/>
          </a:p>
        </p:txBody>
      </p:sp>
    </p:spTree>
    <p:extLst>
      <p:ext uri="{BB962C8B-B14F-4D97-AF65-F5344CB8AC3E}">
        <p14:creationId xmlns:p14="http://schemas.microsoft.com/office/powerpoint/2010/main" val="1507732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30</a:t>
            </a:fld>
            <a:endParaRPr lang="zh-CN" altLang="en-US"/>
          </a:p>
        </p:txBody>
      </p:sp>
    </p:spTree>
    <p:extLst>
      <p:ext uri="{BB962C8B-B14F-4D97-AF65-F5344CB8AC3E}">
        <p14:creationId xmlns:p14="http://schemas.microsoft.com/office/powerpoint/2010/main" val="469747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31</a:t>
            </a:fld>
            <a:endParaRPr lang="zh-CN" altLang="en-US"/>
          </a:p>
        </p:txBody>
      </p:sp>
    </p:spTree>
    <p:extLst>
      <p:ext uri="{BB962C8B-B14F-4D97-AF65-F5344CB8AC3E}">
        <p14:creationId xmlns:p14="http://schemas.microsoft.com/office/powerpoint/2010/main" val="2009758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32</a:t>
            </a:fld>
            <a:endParaRPr lang="zh-CN" altLang="en-US"/>
          </a:p>
        </p:txBody>
      </p:sp>
    </p:spTree>
    <p:extLst>
      <p:ext uri="{BB962C8B-B14F-4D97-AF65-F5344CB8AC3E}">
        <p14:creationId xmlns:p14="http://schemas.microsoft.com/office/powerpoint/2010/main" val="2788646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33</a:t>
            </a:fld>
            <a:endParaRPr lang="zh-CN" altLang="en-US"/>
          </a:p>
        </p:txBody>
      </p:sp>
    </p:spTree>
    <p:extLst>
      <p:ext uri="{BB962C8B-B14F-4D97-AF65-F5344CB8AC3E}">
        <p14:creationId xmlns:p14="http://schemas.microsoft.com/office/powerpoint/2010/main" val="2202781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34</a:t>
            </a:fld>
            <a:endParaRPr lang="zh-CN" altLang="en-US"/>
          </a:p>
        </p:txBody>
      </p:sp>
    </p:spTree>
    <p:extLst>
      <p:ext uri="{BB962C8B-B14F-4D97-AF65-F5344CB8AC3E}">
        <p14:creationId xmlns:p14="http://schemas.microsoft.com/office/powerpoint/2010/main" val="46834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a:t>
            </a:fld>
            <a:endParaRPr lang="zh-CN" altLang="en-US"/>
          </a:p>
        </p:txBody>
      </p:sp>
    </p:spTree>
    <p:extLst>
      <p:ext uri="{BB962C8B-B14F-4D97-AF65-F5344CB8AC3E}">
        <p14:creationId xmlns:p14="http://schemas.microsoft.com/office/powerpoint/2010/main" val="3418752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35</a:t>
            </a:fld>
            <a:endParaRPr lang="zh-CN" altLang="en-US"/>
          </a:p>
        </p:txBody>
      </p:sp>
    </p:spTree>
    <p:extLst>
      <p:ext uri="{BB962C8B-B14F-4D97-AF65-F5344CB8AC3E}">
        <p14:creationId xmlns:p14="http://schemas.microsoft.com/office/powerpoint/2010/main" val="286878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36</a:t>
            </a:fld>
            <a:endParaRPr lang="zh-CN" altLang="en-US"/>
          </a:p>
        </p:txBody>
      </p:sp>
    </p:spTree>
    <p:extLst>
      <p:ext uri="{BB962C8B-B14F-4D97-AF65-F5344CB8AC3E}">
        <p14:creationId xmlns:p14="http://schemas.microsoft.com/office/powerpoint/2010/main" val="3621541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37</a:t>
            </a:fld>
            <a:endParaRPr lang="zh-CN" altLang="en-US"/>
          </a:p>
        </p:txBody>
      </p:sp>
    </p:spTree>
    <p:extLst>
      <p:ext uri="{BB962C8B-B14F-4D97-AF65-F5344CB8AC3E}">
        <p14:creationId xmlns:p14="http://schemas.microsoft.com/office/powerpoint/2010/main" val="1060068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38</a:t>
            </a:fld>
            <a:endParaRPr lang="zh-CN" altLang="en-US"/>
          </a:p>
        </p:txBody>
      </p:sp>
    </p:spTree>
    <p:extLst>
      <p:ext uri="{BB962C8B-B14F-4D97-AF65-F5344CB8AC3E}">
        <p14:creationId xmlns:p14="http://schemas.microsoft.com/office/powerpoint/2010/main" val="2096844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39</a:t>
            </a:fld>
            <a:endParaRPr lang="zh-CN" altLang="en-US"/>
          </a:p>
        </p:txBody>
      </p:sp>
    </p:spTree>
    <p:extLst>
      <p:ext uri="{BB962C8B-B14F-4D97-AF65-F5344CB8AC3E}">
        <p14:creationId xmlns:p14="http://schemas.microsoft.com/office/powerpoint/2010/main" val="4239401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40</a:t>
            </a:fld>
            <a:endParaRPr lang="zh-CN" altLang="en-US"/>
          </a:p>
        </p:txBody>
      </p:sp>
    </p:spTree>
    <p:extLst>
      <p:ext uri="{BB962C8B-B14F-4D97-AF65-F5344CB8AC3E}">
        <p14:creationId xmlns:p14="http://schemas.microsoft.com/office/powerpoint/2010/main" val="2206617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41</a:t>
            </a:fld>
            <a:endParaRPr lang="zh-CN" altLang="en-US"/>
          </a:p>
        </p:txBody>
      </p:sp>
    </p:spTree>
    <p:extLst>
      <p:ext uri="{BB962C8B-B14F-4D97-AF65-F5344CB8AC3E}">
        <p14:creationId xmlns:p14="http://schemas.microsoft.com/office/powerpoint/2010/main" val="2588545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42</a:t>
            </a:fld>
            <a:endParaRPr lang="zh-CN" altLang="en-US"/>
          </a:p>
        </p:txBody>
      </p:sp>
    </p:spTree>
    <p:extLst>
      <p:ext uri="{BB962C8B-B14F-4D97-AF65-F5344CB8AC3E}">
        <p14:creationId xmlns:p14="http://schemas.microsoft.com/office/powerpoint/2010/main" val="4050534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43</a:t>
            </a:fld>
            <a:endParaRPr lang="zh-CN" altLang="en-US"/>
          </a:p>
        </p:txBody>
      </p:sp>
    </p:spTree>
    <p:extLst>
      <p:ext uri="{BB962C8B-B14F-4D97-AF65-F5344CB8AC3E}">
        <p14:creationId xmlns:p14="http://schemas.microsoft.com/office/powerpoint/2010/main" val="4060446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44</a:t>
            </a:fld>
            <a:endParaRPr lang="zh-CN" altLang="en-US"/>
          </a:p>
        </p:txBody>
      </p:sp>
    </p:spTree>
    <p:extLst>
      <p:ext uri="{BB962C8B-B14F-4D97-AF65-F5344CB8AC3E}">
        <p14:creationId xmlns:p14="http://schemas.microsoft.com/office/powerpoint/2010/main" val="342866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a:t>
            </a:fld>
            <a:endParaRPr lang="zh-CN" altLang="en-US"/>
          </a:p>
        </p:txBody>
      </p:sp>
    </p:spTree>
    <p:extLst>
      <p:ext uri="{BB962C8B-B14F-4D97-AF65-F5344CB8AC3E}">
        <p14:creationId xmlns:p14="http://schemas.microsoft.com/office/powerpoint/2010/main" val="1251952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45</a:t>
            </a:fld>
            <a:endParaRPr lang="zh-CN" altLang="en-US"/>
          </a:p>
        </p:txBody>
      </p:sp>
    </p:spTree>
    <p:extLst>
      <p:ext uri="{BB962C8B-B14F-4D97-AF65-F5344CB8AC3E}">
        <p14:creationId xmlns:p14="http://schemas.microsoft.com/office/powerpoint/2010/main" val="2765617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46</a:t>
            </a:fld>
            <a:endParaRPr lang="zh-CN" altLang="en-US"/>
          </a:p>
        </p:txBody>
      </p:sp>
    </p:spTree>
    <p:extLst>
      <p:ext uri="{BB962C8B-B14F-4D97-AF65-F5344CB8AC3E}">
        <p14:creationId xmlns:p14="http://schemas.microsoft.com/office/powerpoint/2010/main" val="3627673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47</a:t>
            </a:fld>
            <a:endParaRPr lang="zh-CN" altLang="en-US"/>
          </a:p>
        </p:txBody>
      </p:sp>
    </p:spTree>
    <p:extLst>
      <p:ext uri="{BB962C8B-B14F-4D97-AF65-F5344CB8AC3E}">
        <p14:creationId xmlns:p14="http://schemas.microsoft.com/office/powerpoint/2010/main" val="2625293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mj-ea"/>
              <a:buNone/>
            </a:pPr>
            <a:endParaRPr lang="en-US" altLang="zh-CN"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48</a:t>
            </a:fld>
            <a:endParaRPr lang="zh-CN" altLang="en-US"/>
          </a:p>
        </p:txBody>
      </p:sp>
    </p:spTree>
    <p:extLst>
      <p:ext uri="{BB962C8B-B14F-4D97-AF65-F5344CB8AC3E}">
        <p14:creationId xmlns:p14="http://schemas.microsoft.com/office/powerpoint/2010/main" val="2647130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49</a:t>
            </a:fld>
            <a:endParaRPr lang="zh-CN" altLang="en-US"/>
          </a:p>
        </p:txBody>
      </p:sp>
    </p:spTree>
    <p:extLst>
      <p:ext uri="{BB962C8B-B14F-4D97-AF65-F5344CB8AC3E}">
        <p14:creationId xmlns:p14="http://schemas.microsoft.com/office/powerpoint/2010/main" val="1946482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50</a:t>
            </a:fld>
            <a:endParaRPr lang="zh-CN" altLang="en-US"/>
          </a:p>
        </p:txBody>
      </p:sp>
    </p:spTree>
    <p:extLst>
      <p:ext uri="{BB962C8B-B14F-4D97-AF65-F5344CB8AC3E}">
        <p14:creationId xmlns:p14="http://schemas.microsoft.com/office/powerpoint/2010/main" val="1381566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51</a:t>
            </a:fld>
            <a:endParaRPr lang="zh-CN" altLang="en-US"/>
          </a:p>
        </p:txBody>
      </p:sp>
    </p:spTree>
    <p:extLst>
      <p:ext uri="{BB962C8B-B14F-4D97-AF65-F5344CB8AC3E}">
        <p14:creationId xmlns:p14="http://schemas.microsoft.com/office/powerpoint/2010/main" val="1530970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52</a:t>
            </a:fld>
            <a:endParaRPr lang="zh-CN" altLang="en-US"/>
          </a:p>
        </p:txBody>
      </p:sp>
    </p:spTree>
    <p:extLst>
      <p:ext uri="{BB962C8B-B14F-4D97-AF65-F5344CB8AC3E}">
        <p14:creationId xmlns:p14="http://schemas.microsoft.com/office/powerpoint/2010/main" val="2689713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solidFill>
                <a:schemeClr val="tx1"/>
              </a:solidFill>
              <a:latin typeface="+mn-ea"/>
            </a:endParaRPr>
          </a:p>
        </p:txBody>
      </p:sp>
      <p:sp>
        <p:nvSpPr>
          <p:cNvPr id="4" name="灯片编号占位符 3"/>
          <p:cNvSpPr>
            <a:spLocks noGrp="1"/>
          </p:cNvSpPr>
          <p:nvPr>
            <p:ph type="sldNum" sz="quarter" idx="5"/>
          </p:nvPr>
        </p:nvSpPr>
        <p:spPr/>
        <p:txBody>
          <a:bodyPr/>
          <a:lstStyle/>
          <a:p>
            <a:fld id="{AC281B0E-6994-4EA7-8F63-50C5518AA230}" type="slidenum">
              <a:rPr lang="zh-CN" altLang="en-US" smtClean="0"/>
              <a:t>55</a:t>
            </a:fld>
            <a:endParaRPr lang="zh-CN" altLang="en-US"/>
          </a:p>
        </p:txBody>
      </p:sp>
    </p:spTree>
    <p:extLst>
      <p:ext uri="{BB962C8B-B14F-4D97-AF65-F5344CB8AC3E}">
        <p14:creationId xmlns:p14="http://schemas.microsoft.com/office/powerpoint/2010/main" val="4099590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solidFill>
                <a:schemeClr val="tx1"/>
              </a:solidFill>
              <a:latin typeface="+mn-ea"/>
            </a:endParaRPr>
          </a:p>
        </p:txBody>
      </p:sp>
      <p:sp>
        <p:nvSpPr>
          <p:cNvPr id="4" name="灯片编号占位符 3"/>
          <p:cNvSpPr>
            <a:spLocks noGrp="1"/>
          </p:cNvSpPr>
          <p:nvPr>
            <p:ph type="sldNum" sz="quarter" idx="5"/>
          </p:nvPr>
        </p:nvSpPr>
        <p:spPr/>
        <p:txBody>
          <a:bodyPr/>
          <a:lstStyle/>
          <a:p>
            <a:fld id="{AC281B0E-6994-4EA7-8F63-50C5518AA230}" type="slidenum">
              <a:rPr lang="zh-CN" altLang="en-US" smtClean="0"/>
              <a:t>56</a:t>
            </a:fld>
            <a:endParaRPr lang="zh-CN" altLang="en-US"/>
          </a:p>
        </p:txBody>
      </p:sp>
    </p:spTree>
    <p:extLst>
      <p:ext uri="{BB962C8B-B14F-4D97-AF65-F5344CB8AC3E}">
        <p14:creationId xmlns:p14="http://schemas.microsoft.com/office/powerpoint/2010/main" val="69800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5</a:t>
            </a:fld>
            <a:endParaRPr lang="zh-CN" altLang="en-US"/>
          </a:p>
        </p:txBody>
      </p:sp>
    </p:spTree>
    <p:extLst>
      <p:ext uri="{BB962C8B-B14F-4D97-AF65-F5344CB8AC3E}">
        <p14:creationId xmlns:p14="http://schemas.microsoft.com/office/powerpoint/2010/main" val="13232955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64EC1F-4C1A-4575-A29E-535B091AA91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0113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6</a:t>
            </a:fld>
            <a:endParaRPr lang="zh-CN" altLang="en-US"/>
          </a:p>
        </p:txBody>
      </p:sp>
    </p:spTree>
    <p:extLst>
      <p:ext uri="{BB962C8B-B14F-4D97-AF65-F5344CB8AC3E}">
        <p14:creationId xmlns:p14="http://schemas.microsoft.com/office/powerpoint/2010/main" val="162679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7</a:t>
            </a:fld>
            <a:endParaRPr lang="zh-CN" altLang="en-US"/>
          </a:p>
        </p:txBody>
      </p:sp>
    </p:spTree>
    <p:extLst>
      <p:ext uri="{BB962C8B-B14F-4D97-AF65-F5344CB8AC3E}">
        <p14:creationId xmlns:p14="http://schemas.microsoft.com/office/powerpoint/2010/main" val="223972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8</a:t>
            </a:fld>
            <a:endParaRPr lang="zh-CN" altLang="en-US"/>
          </a:p>
        </p:txBody>
      </p:sp>
    </p:spTree>
    <p:extLst>
      <p:ext uri="{BB962C8B-B14F-4D97-AF65-F5344CB8AC3E}">
        <p14:creationId xmlns:p14="http://schemas.microsoft.com/office/powerpoint/2010/main" val="48827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9</a:t>
            </a:fld>
            <a:endParaRPr lang="zh-CN" altLang="en-US"/>
          </a:p>
        </p:txBody>
      </p:sp>
    </p:spTree>
    <p:extLst>
      <p:ext uri="{BB962C8B-B14F-4D97-AF65-F5344CB8AC3E}">
        <p14:creationId xmlns:p14="http://schemas.microsoft.com/office/powerpoint/2010/main" val="2331811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amp;结尾">
    <p:spTree>
      <p:nvGrpSpPr>
        <p:cNvPr id="1" name=""/>
        <p:cNvGrpSpPr/>
        <p:nvPr/>
      </p:nvGrpSpPr>
      <p:grpSpPr>
        <a:xfrm>
          <a:off x="0" y="0"/>
          <a:ext cx="0" cy="0"/>
          <a:chOff x="0" y="0"/>
          <a:chExt cx="0" cy="0"/>
        </a:xfrm>
      </p:grpSpPr>
      <p:grpSp>
        <p:nvGrpSpPr>
          <p:cNvPr id="28" name="Group 16">
            <a:extLst>
              <a:ext uri="{FF2B5EF4-FFF2-40B4-BE49-F238E27FC236}">
                <a16:creationId xmlns:a16="http://schemas.microsoft.com/office/drawing/2014/main" id="{910C4565-F80F-A8D0-5A10-E16D9C4E1BCC}"/>
              </a:ext>
            </a:extLst>
          </p:cNvPr>
          <p:cNvGrpSpPr>
            <a:grpSpLocks noChangeAspect="1"/>
          </p:cNvGrpSpPr>
          <p:nvPr userDrawn="1"/>
        </p:nvGrpSpPr>
        <p:grpSpPr bwMode="auto">
          <a:xfrm>
            <a:off x="-1" y="746891"/>
            <a:ext cx="2853447" cy="6111109"/>
            <a:chOff x="558" y="29"/>
            <a:chExt cx="1193" cy="2555"/>
          </a:xfrm>
        </p:grpSpPr>
        <p:sp>
          <p:nvSpPr>
            <p:cNvPr id="29" name="AutoShape 15">
              <a:extLst>
                <a:ext uri="{FF2B5EF4-FFF2-40B4-BE49-F238E27FC236}">
                  <a16:creationId xmlns:a16="http://schemas.microsoft.com/office/drawing/2014/main" id="{30C94556-0387-15ED-076F-8C0484A8673D}"/>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0" name="Freeform 17">
              <a:extLst>
                <a:ext uri="{FF2B5EF4-FFF2-40B4-BE49-F238E27FC236}">
                  <a16:creationId xmlns:a16="http://schemas.microsoft.com/office/drawing/2014/main" id="{6300FD0F-54C0-7264-F349-B5352864587D}"/>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1" name="Freeform 18">
              <a:extLst>
                <a:ext uri="{FF2B5EF4-FFF2-40B4-BE49-F238E27FC236}">
                  <a16:creationId xmlns:a16="http://schemas.microsoft.com/office/drawing/2014/main" id="{97777D97-C5F8-0B17-96E1-546090FB6842}"/>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2" name="Freeform 19">
              <a:extLst>
                <a:ext uri="{FF2B5EF4-FFF2-40B4-BE49-F238E27FC236}">
                  <a16:creationId xmlns:a16="http://schemas.microsoft.com/office/drawing/2014/main" id="{25E9EF1C-7C8D-224D-A5F7-74095927C6E6}"/>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3" name="Freeform 20">
              <a:extLst>
                <a:ext uri="{FF2B5EF4-FFF2-40B4-BE49-F238E27FC236}">
                  <a16:creationId xmlns:a16="http://schemas.microsoft.com/office/drawing/2014/main" id="{10C8642F-8041-8AE1-6CC0-C4B3BAA0B41F}"/>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4" name="Freeform 21">
              <a:extLst>
                <a:ext uri="{FF2B5EF4-FFF2-40B4-BE49-F238E27FC236}">
                  <a16:creationId xmlns:a16="http://schemas.microsoft.com/office/drawing/2014/main" id="{7CE4D267-6A15-5C21-E739-07A3C6CDF1A7}"/>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5" name="Freeform 22">
              <a:extLst>
                <a:ext uri="{FF2B5EF4-FFF2-40B4-BE49-F238E27FC236}">
                  <a16:creationId xmlns:a16="http://schemas.microsoft.com/office/drawing/2014/main" id="{C41490E3-B9B9-632A-1E60-5DE4B427E89A}"/>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6" name="Freeform 23">
              <a:extLst>
                <a:ext uri="{FF2B5EF4-FFF2-40B4-BE49-F238E27FC236}">
                  <a16:creationId xmlns:a16="http://schemas.microsoft.com/office/drawing/2014/main" id="{C012B90D-7369-215F-7787-BA0CF1982555}"/>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7" name="Freeform 24">
              <a:extLst>
                <a:ext uri="{FF2B5EF4-FFF2-40B4-BE49-F238E27FC236}">
                  <a16:creationId xmlns:a16="http://schemas.microsoft.com/office/drawing/2014/main" id="{7E9BF4FF-01EC-A827-27D0-DD6BCAB57FD8}"/>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grpSp>
      <p:grpSp>
        <p:nvGrpSpPr>
          <p:cNvPr id="38" name="Group 16">
            <a:extLst>
              <a:ext uri="{FF2B5EF4-FFF2-40B4-BE49-F238E27FC236}">
                <a16:creationId xmlns:a16="http://schemas.microsoft.com/office/drawing/2014/main" id="{3DA415E4-9A67-81D0-7AE8-A694624F180F}"/>
              </a:ext>
            </a:extLst>
          </p:cNvPr>
          <p:cNvGrpSpPr>
            <a:grpSpLocks noChangeAspect="1"/>
          </p:cNvGrpSpPr>
          <p:nvPr userDrawn="1"/>
        </p:nvGrpSpPr>
        <p:grpSpPr bwMode="auto">
          <a:xfrm flipH="1" flipV="1">
            <a:off x="9299643" y="0"/>
            <a:ext cx="2892357" cy="6194443"/>
            <a:chOff x="558" y="29"/>
            <a:chExt cx="1193" cy="2555"/>
          </a:xfrm>
        </p:grpSpPr>
        <p:sp>
          <p:nvSpPr>
            <p:cNvPr id="39" name="AutoShape 15">
              <a:extLst>
                <a:ext uri="{FF2B5EF4-FFF2-40B4-BE49-F238E27FC236}">
                  <a16:creationId xmlns:a16="http://schemas.microsoft.com/office/drawing/2014/main" id="{312C3FEB-3225-0BBC-70CA-9A702A90E513}"/>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0" name="Freeform 17">
              <a:extLst>
                <a:ext uri="{FF2B5EF4-FFF2-40B4-BE49-F238E27FC236}">
                  <a16:creationId xmlns:a16="http://schemas.microsoft.com/office/drawing/2014/main" id="{F67EEAE9-4545-F7CF-AEF0-1F96AABE8AA2}"/>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1" name="Freeform 18">
              <a:extLst>
                <a:ext uri="{FF2B5EF4-FFF2-40B4-BE49-F238E27FC236}">
                  <a16:creationId xmlns:a16="http://schemas.microsoft.com/office/drawing/2014/main" id="{8C9DCA42-5D85-3BEB-5FE2-490C6C064A5D}"/>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2" name="Freeform 19">
              <a:extLst>
                <a:ext uri="{FF2B5EF4-FFF2-40B4-BE49-F238E27FC236}">
                  <a16:creationId xmlns:a16="http://schemas.microsoft.com/office/drawing/2014/main" id="{6F0B0878-8495-754B-3BA3-77E7DB7C39F9}"/>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3" name="Freeform 20">
              <a:extLst>
                <a:ext uri="{FF2B5EF4-FFF2-40B4-BE49-F238E27FC236}">
                  <a16:creationId xmlns:a16="http://schemas.microsoft.com/office/drawing/2014/main" id="{D4936346-B105-8CFF-A558-8422B27F656F}"/>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4" name="Freeform 21">
              <a:extLst>
                <a:ext uri="{FF2B5EF4-FFF2-40B4-BE49-F238E27FC236}">
                  <a16:creationId xmlns:a16="http://schemas.microsoft.com/office/drawing/2014/main" id="{FB25A8A6-97CE-557E-ED93-BE4C8F20A84E}"/>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5" name="Freeform 22">
              <a:extLst>
                <a:ext uri="{FF2B5EF4-FFF2-40B4-BE49-F238E27FC236}">
                  <a16:creationId xmlns:a16="http://schemas.microsoft.com/office/drawing/2014/main" id="{B3931D83-0FFD-B05F-BDE7-FCF24FE739BF}"/>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6" name="Freeform 23">
              <a:extLst>
                <a:ext uri="{FF2B5EF4-FFF2-40B4-BE49-F238E27FC236}">
                  <a16:creationId xmlns:a16="http://schemas.microsoft.com/office/drawing/2014/main" id="{8F02FEF0-3B20-D926-3816-8E7CBFD64A18}"/>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7" name="Freeform 24">
              <a:extLst>
                <a:ext uri="{FF2B5EF4-FFF2-40B4-BE49-F238E27FC236}">
                  <a16:creationId xmlns:a16="http://schemas.microsoft.com/office/drawing/2014/main" id="{1856B3CD-92F2-85C2-71FA-7F783532CEA1}"/>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grpSp>
      <p:pic>
        <p:nvPicPr>
          <p:cNvPr id="51" name="图片 50">
            <a:extLst>
              <a:ext uri="{FF2B5EF4-FFF2-40B4-BE49-F238E27FC236}">
                <a16:creationId xmlns:a16="http://schemas.microsoft.com/office/drawing/2014/main" id="{4119197F-13DF-889B-554E-07709BFC4DA8}"/>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14806" y="189518"/>
            <a:ext cx="2227443" cy="739152"/>
          </a:xfrm>
          <a:prstGeom prst="rect">
            <a:avLst/>
          </a:prstGeom>
        </p:spPr>
      </p:pic>
      <p:pic>
        <p:nvPicPr>
          <p:cNvPr id="52" name="图片 51">
            <a:extLst>
              <a:ext uri="{FF2B5EF4-FFF2-40B4-BE49-F238E27FC236}">
                <a16:creationId xmlns:a16="http://schemas.microsoft.com/office/drawing/2014/main" id="{73E2D1EA-EE84-12FF-D39C-C9E6B80CBF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24175" y="159902"/>
            <a:ext cx="1973226" cy="768768"/>
          </a:xfrm>
          <a:prstGeom prst="rect">
            <a:avLst/>
          </a:prstGeom>
        </p:spPr>
      </p:pic>
      <p:pic>
        <p:nvPicPr>
          <p:cNvPr id="53" name="图片 52">
            <a:extLst>
              <a:ext uri="{FF2B5EF4-FFF2-40B4-BE49-F238E27FC236}">
                <a16:creationId xmlns:a16="http://schemas.microsoft.com/office/drawing/2014/main" id="{9E659A4D-66F1-687C-E9C5-00F6626FBB2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24448"/>
          <a:stretch/>
        </p:blipFill>
        <p:spPr>
          <a:xfrm>
            <a:off x="7813466" y="6138026"/>
            <a:ext cx="4340909" cy="627329"/>
          </a:xfrm>
          <a:prstGeom prst="rect">
            <a:avLst/>
          </a:prstGeom>
        </p:spPr>
      </p:pic>
    </p:spTree>
    <p:extLst>
      <p:ext uri="{BB962C8B-B14F-4D97-AF65-F5344CB8AC3E}">
        <p14:creationId xmlns:p14="http://schemas.microsoft.com/office/powerpoint/2010/main" val="1695905860"/>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grpSp>
        <p:nvGrpSpPr>
          <p:cNvPr id="27" name="Group 4">
            <a:extLst>
              <a:ext uri="{FF2B5EF4-FFF2-40B4-BE49-F238E27FC236}">
                <a16:creationId xmlns:a16="http://schemas.microsoft.com/office/drawing/2014/main" id="{975FC979-4EB3-4057-95F9-261B9364809E}"/>
              </a:ext>
            </a:extLst>
          </p:cNvPr>
          <p:cNvGrpSpPr>
            <a:grpSpLocks noChangeAspect="1"/>
          </p:cNvGrpSpPr>
          <p:nvPr userDrawn="1"/>
        </p:nvGrpSpPr>
        <p:grpSpPr bwMode="auto">
          <a:xfrm>
            <a:off x="5472909" y="0"/>
            <a:ext cx="6719092" cy="6858000"/>
            <a:chOff x="652" y="577"/>
            <a:chExt cx="2915" cy="2886"/>
          </a:xfrm>
        </p:grpSpPr>
        <p:sp>
          <p:nvSpPr>
            <p:cNvPr id="28" name="AutoShape 3">
              <a:extLst>
                <a:ext uri="{FF2B5EF4-FFF2-40B4-BE49-F238E27FC236}">
                  <a16:creationId xmlns:a16="http://schemas.microsoft.com/office/drawing/2014/main" id="{857E18AE-AC44-2820-809F-797C27204DB5}"/>
                </a:ext>
              </a:extLst>
            </p:cNvPr>
            <p:cNvSpPr>
              <a:spLocks noChangeAspect="1" noChangeArrowheads="1" noTextEdit="1"/>
            </p:cNvSpPr>
            <p:nvPr/>
          </p:nvSpPr>
          <p:spPr bwMode="auto">
            <a:xfrm>
              <a:off x="652" y="577"/>
              <a:ext cx="2914" cy="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29" name="Freeform 6">
              <a:extLst>
                <a:ext uri="{FF2B5EF4-FFF2-40B4-BE49-F238E27FC236}">
                  <a16:creationId xmlns:a16="http://schemas.microsoft.com/office/drawing/2014/main" id="{45FCE37F-DE51-0C05-627C-FABD9D967818}"/>
                </a:ext>
              </a:extLst>
            </p:cNvPr>
            <p:cNvSpPr>
              <a:spLocks/>
            </p:cNvSpPr>
            <p:nvPr/>
          </p:nvSpPr>
          <p:spPr bwMode="auto">
            <a:xfrm>
              <a:off x="896" y="577"/>
              <a:ext cx="2671" cy="2886"/>
            </a:xfrm>
            <a:custGeom>
              <a:avLst/>
              <a:gdLst>
                <a:gd name="T0" fmla="*/ 3998 w 3998"/>
                <a:gd name="T1" fmla="*/ 4320 h 4320"/>
                <a:gd name="T2" fmla="*/ 3998 w 3998"/>
                <a:gd name="T3" fmla="*/ 0 h 4320"/>
                <a:gd name="T4" fmla="*/ 655 w 3998"/>
                <a:gd name="T5" fmla="*/ 0 h 4320"/>
                <a:gd name="T6" fmla="*/ 0 w 3998"/>
                <a:gd name="T7" fmla="*/ 2198 h 4320"/>
                <a:gd name="T8" fmla="*/ 606 w 3998"/>
                <a:gd name="T9" fmla="*/ 4320 h 4320"/>
                <a:gd name="T10" fmla="*/ 3998 w 3998"/>
                <a:gd name="T11" fmla="*/ 4320 h 4320"/>
              </a:gdLst>
              <a:ahLst/>
              <a:cxnLst>
                <a:cxn ang="0">
                  <a:pos x="T0" y="T1"/>
                </a:cxn>
                <a:cxn ang="0">
                  <a:pos x="T2" y="T3"/>
                </a:cxn>
                <a:cxn ang="0">
                  <a:pos x="T4" y="T5"/>
                </a:cxn>
                <a:cxn ang="0">
                  <a:pos x="T6" y="T7"/>
                </a:cxn>
                <a:cxn ang="0">
                  <a:pos x="T8" y="T9"/>
                </a:cxn>
                <a:cxn ang="0">
                  <a:pos x="T10" y="T11"/>
                </a:cxn>
              </a:cxnLst>
              <a:rect l="0" t="0" r="r" b="b"/>
              <a:pathLst>
                <a:path w="3998" h="4320">
                  <a:moveTo>
                    <a:pt x="3998" y="4320"/>
                  </a:moveTo>
                  <a:cubicBezTo>
                    <a:pt x="3998" y="0"/>
                    <a:pt x="3998" y="0"/>
                    <a:pt x="3998" y="0"/>
                  </a:cubicBezTo>
                  <a:cubicBezTo>
                    <a:pt x="655" y="0"/>
                    <a:pt x="655" y="0"/>
                    <a:pt x="655" y="0"/>
                  </a:cubicBezTo>
                  <a:cubicBezTo>
                    <a:pt x="241" y="632"/>
                    <a:pt x="0" y="1387"/>
                    <a:pt x="0" y="2198"/>
                  </a:cubicBezTo>
                  <a:cubicBezTo>
                    <a:pt x="0" y="2977"/>
                    <a:pt x="222" y="3704"/>
                    <a:pt x="606" y="4320"/>
                  </a:cubicBezTo>
                  <a:cubicBezTo>
                    <a:pt x="3998" y="4320"/>
                    <a:pt x="3998" y="4320"/>
                    <a:pt x="3998" y="432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0" name="Freeform 7">
              <a:extLst>
                <a:ext uri="{FF2B5EF4-FFF2-40B4-BE49-F238E27FC236}">
                  <a16:creationId xmlns:a16="http://schemas.microsoft.com/office/drawing/2014/main" id="{02292BEC-714E-B05D-4516-275A6F3E1B68}"/>
                </a:ext>
              </a:extLst>
            </p:cNvPr>
            <p:cNvSpPr>
              <a:spLocks/>
            </p:cNvSpPr>
            <p:nvPr/>
          </p:nvSpPr>
          <p:spPr bwMode="auto">
            <a:xfrm>
              <a:off x="1116" y="577"/>
              <a:ext cx="2451" cy="2886"/>
            </a:xfrm>
            <a:custGeom>
              <a:avLst/>
              <a:gdLst>
                <a:gd name="T0" fmla="*/ 1832 w 3669"/>
                <a:gd name="T1" fmla="*/ 0 h 4320"/>
                <a:gd name="T2" fmla="*/ 1034 w 3669"/>
                <a:gd name="T3" fmla="*/ 0 h 4320"/>
                <a:gd name="T4" fmla="*/ 0 w 3669"/>
                <a:gd name="T5" fmla="*/ 2691 h 4320"/>
                <a:gd name="T6" fmla="*/ 344 w 3669"/>
                <a:gd name="T7" fmla="*/ 4320 h 4320"/>
                <a:gd name="T8" fmla="*/ 3669 w 3669"/>
                <a:gd name="T9" fmla="*/ 4320 h 4320"/>
                <a:gd name="T10" fmla="*/ 428 w 3669"/>
                <a:gd name="T11" fmla="*/ 4320 h 4320"/>
                <a:gd name="T12" fmla="*/ 265 w 3669"/>
                <a:gd name="T13" fmla="*/ 3183 h 4320"/>
                <a:gd name="T14" fmla="*/ 1832 w 3669"/>
                <a:gd name="T15" fmla="*/ 0 h 4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9" h="4320">
                  <a:moveTo>
                    <a:pt x="1832" y="0"/>
                  </a:moveTo>
                  <a:cubicBezTo>
                    <a:pt x="1034" y="0"/>
                    <a:pt x="1034" y="0"/>
                    <a:pt x="1034" y="0"/>
                  </a:cubicBezTo>
                  <a:cubicBezTo>
                    <a:pt x="391" y="712"/>
                    <a:pt x="0" y="1656"/>
                    <a:pt x="0" y="2691"/>
                  </a:cubicBezTo>
                  <a:cubicBezTo>
                    <a:pt x="0" y="3271"/>
                    <a:pt x="123" y="3822"/>
                    <a:pt x="344" y="4320"/>
                  </a:cubicBezTo>
                  <a:cubicBezTo>
                    <a:pt x="3669" y="4320"/>
                    <a:pt x="3669" y="4320"/>
                    <a:pt x="3669" y="4320"/>
                  </a:cubicBezTo>
                  <a:cubicBezTo>
                    <a:pt x="428" y="4320"/>
                    <a:pt x="428" y="4320"/>
                    <a:pt x="428" y="4320"/>
                  </a:cubicBezTo>
                  <a:cubicBezTo>
                    <a:pt x="322" y="3959"/>
                    <a:pt x="265" y="3578"/>
                    <a:pt x="265" y="3183"/>
                  </a:cubicBezTo>
                  <a:cubicBezTo>
                    <a:pt x="265" y="1887"/>
                    <a:pt x="879" y="734"/>
                    <a:pt x="1832" y="0"/>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sp>
          <p:nvSpPr>
            <p:cNvPr id="31" name="Freeform 8">
              <a:extLst>
                <a:ext uri="{FF2B5EF4-FFF2-40B4-BE49-F238E27FC236}">
                  <a16:creationId xmlns:a16="http://schemas.microsoft.com/office/drawing/2014/main" id="{142E4161-7082-41DD-4177-A5AD1281F63F}"/>
                </a:ext>
              </a:extLst>
            </p:cNvPr>
            <p:cNvSpPr>
              <a:spLocks/>
            </p:cNvSpPr>
            <p:nvPr/>
          </p:nvSpPr>
          <p:spPr bwMode="auto">
            <a:xfrm>
              <a:off x="1291" y="577"/>
              <a:ext cx="2276" cy="2886"/>
            </a:xfrm>
            <a:custGeom>
              <a:avLst/>
              <a:gdLst>
                <a:gd name="T0" fmla="*/ 3404 w 3404"/>
                <a:gd name="T1" fmla="*/ 0 h 4320"/>
                <a:gd name="T2" fmla="*/ 1567 w 3404"/>
                <a:gd name="T3" fmla="*/ 0 h 4320"/>
                <a:gd name="T4" fmla="*/ 0 w 3404"/>
                <a:gd name="T5" fmla="*/ 3183 h 4320"/>
                <a:gd name="T6" fmla="*/ 163 w 3404"/>
                <a:gd name="T7" fmla="*/ 4320 h 4320"/>
                <a:gd name="T8" fmla="*/ 3404 w 3404"/>
                <a:gd name="T9" fmla="*/ 4320 h 4320"/>
                <a:gd name="T10" fmla="*/ 3404 w 3404"/>
                <a:gd name="T11" fmla="*/ 0 h 4320"/>
              </a:gdLst>
              <a:ahLst/>
              <a:cxnLst>
                <a:cxn ang="0">
                  <a:pos x="T0" y="T1"/>
                </a:cxn>
                <a:cxn ang="0">
                  <a:pos x="T2" y="T3"/>
                </a:cxn>
                <a:cxn ang="0">
                  <a:pos x="T4" y="T5"/>
                </a:cxn>
                <a:cxn ang="0">
                  <a:pos x="T6" y="T7"/>
                </a:cxn>
                <a:cxn ang="0">
                  <a:pos x="T8" y="T9"/>
                </a:cxn>
                <a:cxn ang="0">
                  <a:pos x="T10" y="T11"/>
                </a:cxn>
              </a:cxnLst>
              <a:rect l="0" t="0" r="r" b="b"/>
              <a:pathLst>
                <a:path w="3404" h="4320">
                  <a:moveTo>
                    <a:pt x="3404" y="0"/>
                  </a:moveTo>
                  <a:cubicBezTo>
                    <a:pt x="1567" y="0"/>
                    <a:pt x="1567" y="0"/>
                    <a:pt x="1567" y="0"/>
                  </a:cubicBezTo>
                  <a:cubicBezTo>
                    <a:pt x="614" y="734"/>
                    <a:pt x="0" y="1887"/>
                    <a:pt x="0" y="3183"/>
                  </a:cubicBezTo>
                  <a:cubicBezTo>
                    <a:pt x="0" y="3578"/>
                    <a:pt x="57" y="3959"/>
                    <a:pt x="163" y="4320"/>
                  </a:cubicBezTo>
                  <a:cubicBezTo>
                    <a:pt x="3404" y="4320"/>
                    <a:pt x="3404" y="4320"/>
                    <a:pt x="3404" y="4320"/>
                  </a:cubicBezTo>
                  <a:cubicBezTo>
                    <a:pt x="3404" y="0"/>
                    <a:pt x="3404" y="0"/>
                    <a:pt x="3404"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grpSp>
      <p:sp>
        <p:nvSpPr>
          <p:cNvPr id="32" name="矩形 31">
            <a:extLst>
              <a:ext uri="{FF2B5EF4-FFF2-40B4-BE49-F238E27FC236}">
                <a16:creationId xmlns:a16="http://schemas.microsoft.com/office/drawing/2014/main" id="{20D15D60-252E-435D-42E0-E27F5D5F19A4}"/>
              </a:ext>
            </a:extLst>
          </p:cNvPr>
          <p:cNvSpPr/>
          <p:nvPr userDrawn="1"/>
        </p:nvSpPr>
        <p:spPr>
          <a:xfrm>
            <a:off x="9031065" y="3054506"/>
            <a:ext cx="1277914" cy="748988"/>
          </a:xfrm>
          <a:prstGeom prst="rect">
            <a:avLst/>
          </a:prstGeom>
        </p:spPr>
        <p:txBody>
          <a:bodyPr wrap="none">
            <a:spAutoFit/>
          </a:bodyPr>
          <a:lstStyle/>
          <a:p>
            <a:pPr algn="just" defTabSz="914377">
              <a:defRPr/>
            </a:pPr>
            <a:r>
              <a:rPr lang="zh-CN" altLang="en-US" sz="4267" kern="100" dirty="0">
                <a:solidFill>
                  <a:prstClr val="white"/>
                </a:solidFill>
                <a:latin typeface="Arial"/>
                <a:ea typeface="微软雅黑" panose="020B0503020204020204" pitchFamily="34" charset="-122"/>
              </a:rPr>
              <a:t>目录</a:t>
            </a:r>
            <a:endParaRPr lang="zh-CN" altLang="zh-CN" sz="4267" kern="100" dirty="0">
              <a:solidFill>
                <a:prstClr val="white"/>
              </a:solidFill>
              <a:latin typeface="Arial"/>
              <a:ea typeface="微软雅黑" panose="020B0503020204020204" pitchFamily="34" charset="-122"/>
            </a:endParaRPr>
          </a:p>
        </p:txBody>
      </p:sp>
      <p:cxnSp>
        <p:nvCxnSpPr>
          <p:cNvPr id="33" name="直接连接符 32">
            <a:extLst>
              <a:ext uri="{FF2B5EF4-FFF2-40B4-BE49-F238E27FC236}">
                <a16:creationId xmlns:a16="http://schemas.microsoft.com/office/drawing/2014/main" id="{E98F8ABF-85B6-D385-5CC4-75316EA21DAC}"/>
              </a:ext>
            </a:extLst>
          </p:cNvPr>
          <p:cNvCxnSpPr>
            <a:cxnSpLocks/>
          </p:cNvCxnSpPr>
          <p:nvPr userDrawn="1"/>
        </p:nvCxnSpPr>
        <p:spPr>
          <a:xfrm>
            <a:off x="9222599" y="3922089"/>
            <a:ext cx="8948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图片 45">
            <a:extLst>
              <a:ext uri="{FF2B5EF4-FFF2-40B4-BE49-F238E27FC236}">
                <a16:creationId xmlns:a16="http://schemas.microsoft.com/office/drawing/2014/main" id="{860335C4-0DBA-AB68-817F-0F21B1CCAF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214"/>
          <a:stretch/>
        </p:blipFill>
        <p:spPr>
          <a:xfrm>
            <a:off x="8108983" y="6046191"/>
            <a:ext cx="3718941" cy="542941"/>
          </a:xfrm>
          <a:prstGeom prst="rect">
            <a:avLst/>
          </a:prstGeom>
        </p:spPr>
      </p:pic>
      <p:pic>
        <p:nvPicPr>
          <p:cNvPr id="47" name="图片 46">
            <a:extLst>
              <a:ext uri="{FF2B5EF4-FFF2-40B4-BE49-F238E27FC236}">
                <a16:creationId xmlns:a16="http://schemas.microsoft.com/office/drawing/2014/main" id="{A6AFE21B-DBA6-A849-B146-0EAEF6BE3A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4394" y="268868"/>
            <a:ext cx="2440412" cy="789465"/>
          </a:xfrm>
          <a:prstGeom prst="rect">
            <a:avLst/>
          </a:prstGeom>
        </p:spPr>
      </p:pic>
    </p:spTree>
    <p:extLst>
      <p:ext uri="{BB962C8B-B14F-4D97-AF65-F5344CB8AC3E}">
        <p14:creationId xmlns:p14="http://schemas.microsoft.com/office/powerpoint/2010/main" val="3638664144"/>
      </p:ext>
    </p:extLst>
  </p:cSld>
  <p:clrMapOvr>
    <a:masterClrMapping/>
  </p:clrMapOvr>
  <p:transition spd="med">
    <p:wip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标题">
    <p:spTree>
      <p:nvGrpSpPr>
        <p:cNvPr id="1" name=""/>
        <p:cNvGrpSpPr/>
        <p:nvPr/>
      </p:nvGrpSpPr>
      <p:grpSpPr>
        <a:xfrm>
          <a:off x="0" y="0"/>
          <a:ext cx="0" cy="0"/>
          <a:chOff x="0" y="0"/>
          <a:chExt cx="0" cy="0"/>
        </a:xfrm>
      </p:grpSpPr>
      <p:grpSp>
        <p:nvGrpSpPr>
          <p:cNvPr id="27" name="Group 16">
            <a:extLst>
              <a:ext uri="{FF2B5EF4-FFF2-40B4-BE49-F238E27FC236}">
                <a16:creationId xmlns:a16="http://schemas.microsoft.com/office/drawing/2014/main" id="{84C8E70E-5516-05A2-854A-41533DE0BBEE}"/>
              </a:ext>
            </a:extLst>
          </p:cNvPr>
          <p:cNvGrpSpPr>
            <a:grpSpLocks noChangeAspect="1"/>
          </p:cNvGrpSpPr>
          <p:nvPr userDrawn="1"/>
        </p:nvGrpSpPr>
        <p:grpSpPr bwMode="auto">
          <a:xfrm rot="16200000" flipH="1">
            <a:off x="7724831" y="-1628831"/>
            <a:ext cx="2853447" cy="6111109"/>
            <a:chOff x="558" y="29"/>
            <a:chExt cx="1193" cy="2555"/>
          </a:xfrm>
        </p:grpSpPr>
        <p:sp>
          <p:nvSpPr>
            <p:cNvPr id="28" name="AutoShape 15">
              <a:extLst>
                <a:ext uri="{FF2B5EF4-FFF2-40B4-BE49-F238E27FC236}">
                  <a16:creationId xmlns:a16="http://schemas.microsoft.com/office/drawing/2014/main" id="{07543A45-6FAD-A747-0598-7FD61558E8D0}"/>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29" name="Freeform 17">
              <a:extLst>
                <a:ext uri="{FF2B5EF4-FFF2-40B4-BE49-F238E27FC236}">
                  <a16:creationId xmlns:a16="http://schemas.microsoft.com/office/drawing/2014/main" id="{9ECCDB53-3B48-7A25-E369-4AF8A1AA023F}"/>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0" name="Freeform 18">
              <a:extLst>
                <a:ext uri="{FF2B5EF4-FFF2-40B4-BE49-F238E27FC236}">
                  <a16:creationId xmlns:a16="http://schemas.microsoft.com/office/drawing/2014/main" id="{C66B9195-46B0-66E0-896B-BDD7A5101A16}"/>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1" name="Freeform 19">
              <a:extLst>
                <a:ext uri="{FF2B5EF4-FFF2-40B4-BE49-F238E27FC236}">
                  <a16:creationId xmlns:a16="http://schemas.microsoft.com/office/drawing/2014/main" id="{55D8FE23-FB8D-D500-99A7-E53841D73282}"/>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2" name="Freeform 20">
              <a:extLst>
                <a:ext uri="{FF2B5EF4-FFF2-40B4-BE49-F238E27FC236}">
                  <a16:creationId xmlns:a16="http://schemas.microsoft.com/office/drawing/2014/main" id="{A6A48597-F84D-DA96-BF8F-52DB916FFED7}"/>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3" name="Freeform 21">
              <a:extLst>
                <a:ext uri="{FF2B5EF4-FFF2-40B4-BE49-F238E27FC236}">
                  <a16:creationId xmlns:a16="http://schemas.microsoft.com/office/drawing/2014/main" id="{48CBB48B-4A63-CADC-0DD3-0D5B4EE67712}"/>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4" name="Freeform 22">
              <a:extLst>
                <a:ext uri="{FF2B5EF4-FFF2-40B4-BE49-F238E27FC236}">
                  <a16:creationId xmlns:a16="http://schemas.microsoft.com/office/drawing/2014/main" id="{EA730999-6FA9-AD19-DECB-21632AB32240}"/>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5" name="Freeform 23">
              <a:extLst>
                <a:ext uri="{FF2B5EF4-FFF2-40B4-BE49-F238E27FC236}">
                  <a16:creationId xmlns:a16="http://schemas.microsoft.com/office/drawing/2014/main" id="{70D1317F-0991-E547-DA4E-A8A83A58FF0A}"/>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sp>
          <p:nvSpPr>
            <p:cNvPr id="36" name="Freeform 24">
              <a:extLst>
                <a:ext uri="{FF2B5EF4-FFF2-40B4-BE49-F238E27FC236}">
                  <a16:creationId xmlns:a16="http://schemas.microsoft.com/office/drawing/2014/main" id="{D2B2B545-B91B-7BAD-9A28-8F467470BABB}"/>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grpSp>
      <p:grpSp>
        <p:nvGrpSpPr>
          <p:cNvPr id="37" name="Group 16">
            <a:extLst>
              <a:ext uri="{FF2B5EF4-FFF2-40B4-BE49-F238E27FC236}">
                <a16:creationId xmlns:a16="http://schemas.microsoft.com/office/drawing/2014/main" id="{7E17BB64-3FBD-40ED-2189-EE984404B060}"/>
              </a:ext>
            </a:extLst>
          </p:cNvPr>
          <p:cNvGrpSpPr>
            <a:grpSpLocks noChangeAspect="1"/>
          </p:cNvGrpSpPr>
          <p:nvPr userDrawn="1"/>
        </p:nvGrpSpPr>
        <p:grpSpPr bwMode="auto">
          <a:xfrm rot="5400000" flipH="1">
            <a:off x="1627701" y="2383002"/>
            <a:ext cx="2853447" cy="6111109"/>
            <a:chOff x="558" y="29"/>
            <a:chExt cx="1193" cy="2555"/>
          </a:xfrm>
        </p:grpSpPr>
        <p:sp>
          <p:nvSpPr>
            <p:cNvPr id="38" name="AutoShape 15">
              <a:extLst>
                <a:ext uri="{FF2B5EF4-FFF2-40B4-BE49-F238E27FC236}">
                  <a16:creationId xmlns:a16="http://schemas.microsoft.com/office/drawing/2014/main" id="{CBC3F330-1538-AE25-B172-78916AC986C2}"/>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9" name="Freeform 17">
              <a:extLst>
                <a:ext uri="{FF2B5EF4-FFF2-40B4-BE49-F238E27FC236}">
                  <a16:creationId xmlns:a16="http://schemas.microsoft.com/office/drawing/2014/main" id="{AC008334-CE48-F24F-EB99-F380A8ED54A7}"/>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0" name="Freeform 18">
              <a:extLst>
                <a:ext uri="{FF2B5EF4-FFF2-40B4-BE49-F238E27FC236}">
                  <a16:creationId xmlns:a16="http://schemas.microsoft.com/office/drawing/2014/main" id="{538D91E4-A1EE-52E4-76CB-6FB98CF22539}"/>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1" name="Freeform 19">
              <a:extLst>
                <a:ext uri="{FF2B5EF4-FFF2-40B4-BE49-F238E27FC236}">
                  <a16:creationId xmlns:a16="http://schemas.microsoft.com/office/drawing/2014/main" id="{218B26CE-09D0-4283-6643-AD74B03A8146}"/>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2" name="Freeform 20">
              <a:extLst>
                <a:ext uri="{FF2B5EF4-FFF2-40B4-BE49-F238E27FC236}">
                  <a16:creationId xmlns:a16="http://schemas.microsoft.com/office/drawing/2014/main" id="{10DA25EF-EBA0-4B88-17A8-4865513602C2}"/>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3" name="Freeform 21">
              <a:extLst>
                <a:ext uri="{FF2B5EF4-FFF2-40B4-BE49-F238E27FC236}">
                  <a16:creationId xmlns:a16="http://schemas.microsoft.com/office/drawing/2014/main" id="{524085CA-6C32-DCE3-AC39-6DD577E8B661}"/>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4" name="Freeform 22">
              <a:extLst>
                <a:ext uri="{FF2B5EF4-FFF2-40B4-BE49-F238E27FC236}">
                  <a16:creationId xmlns:a16="http://schemas.microsoft.com/office/drawing/2014/main" id="{D864FC08-EA83-42A7-E48D-A9697F5B6B26}"/>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5" name="Freeform 23">
              <a:extLst>
                <a:ext uri="{FF2B5EF4-FFF2-40B4-BE49-F238E27FC236}">
                  <a16:creationId xmlns:a16="http://schemas.microsoft.com/office/drawing/2014/main" id="{CAB1C382-5E8C-DF6E-9650-2A656D0277AF}"/>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6" name="Freeform 24">
              <a:extLst>
                <a:ext uri="{FF2B5EF4-FFF2-40B4-BE49-F238E27FC236}">
                  <a16:creationId xmlns:a16="http://schemas.microsoft.com/office/drawing/2014/main" id="{A9704F26-D4BB-2A81-038B-6EDDB30FE649}"/>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grpSp>
      <p:pic>
        <p:nvPicPr>
          <p:cNvPr id="51" name="图片 50">
            <a:extLst>
              <a:ext uri="{FF2B5EF4-FFF2-40B4-BE49-F238E27FC236}">
                <a16:creationId xmlns:a16="http://schemas.microsoft.com/office/drawing/2014/main" id="{7FC12AFA-3D50-9356-CD67-01547EEF5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214"/>
          <a:stretch/>
        </p:blipFill>
        <p:spPr>
          <a:xfrm>
            <a:off x="620358" y="6207531"/>
            <a:ext cx="3718941" cy="542941"/>
          </a:xfrm>
          <a:prstGeom prst="rect">
            <a:avLst/>
          </a:prstGeom>
        </p:spPr>
      </p:pic>
      <p:pic>
        <p:nvPicPr>
          <p:cNvPr id="52" name="图片 51">
            <a:extLst>
              <a:ext uri="{FF2B5EF4-FFF2-40B4-BE49-F238E27FC236}">
                <a16:creationId xmlns:a16="http://schemas.microsoft.com/office/drawing/2014/main" id="{0728347E-7F43-E801-790C-FA7918E708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4198" y="196647"/>
            <a:ext cx="1902269" cy="615377"/>
          </a:xfrm>
          <a:prstGeom prst="rect">
            <a:avLst/>
          </a:prstGeom>
        </p:spPr>
      </p:pic>
    </p:spTree>
    <p:extLst>
      <p:ext uri="{BB962C8B-B14F-4D97-AF65-F5344CB8AC3E}">
        <p14:creationId xmlns:p14="http://schemas.microsoft.com/office/powerpoint/2010/main" val="3011768772"/>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E983D55-05AB-16A4-C042-45C0B0CC6B9C}"/>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54542" y="178559"/>
            <a:ext cx="1603201" cy="532004"/>
          </a:xfrm>
          <a:prstGeom prst="rect">
            <a:avLst/>
          </a:prstGeom>
        </p:spPr>
      </p:pic>
      <p:sp>
        <p:nvSpPr>
          <p:cNvPr id="2" name="Text Placeholder 34">
            <a:extLst>
              <a:ext uri="{FF2B5EF4-FFF2-40B4-BE49-F238E27FC236}">
                <a16:creationId xmlns:a16="http://schemas.microsoft.com/office/drawing/2014/main" id="{556704CF-9043-0280-3676-1437C0646107}"/>
              </a:ext>
            </a:extLst>
          </p:cNvPr>
          <p:cNvSpPr>
            <a:spLocks noGrp="1"/>
          </p:cNvSpPr>
          <p:nvPr>
            <p:ph type="body" sz="quarter" idx="13"/>
          </p:nvPr>
        </p:nvSpPr>
        <p:spPr>
          <a:xfrm>
            <a:off x="1984396" y="146017"/>
            <a:ext cx="10084299" cy="468000"/>
          </a:xfrm>
          <a:prstGeom prst="rect">
            <a:avLst/>
          </a:prstGeom>
        </p:spPr>
        <p:txBody>
          <a:bodyPr anchor="ctr">
            <a:noAutofit/>
          </a:bodyPr>
          <a:lstStyle>
            <a:lvl1pPr marL="0" indent="0" algn="l" defTabSz="914400" rtl="0" eaLnBrk="1" latinLnBrk="0" hangingPunct="1">
              <a:buNone/>
              <a:defRPr lang="en-US" sz="2400" b="1" kern="1200" spc="300" dirty="0" smtClean="0">
                <a:solidFill>
                  <a:schemeClr val="tx1"/>
                </a:solidFill>
                <a:latin typeface="微软雅黑" panose="020B0503020204020204" charset="-122"/>
                <a:ea typeface="微软雅黑" panose="020B0503020204020204" charset="-122"/>
                <a:cs typeface="+mn-cs"/>
              </a:defRPr>
            </a:lvl1pPr>
          </a:lstStyle>
          <a:p>
            <a:pPr lvl="0"/>
            <a:r>
              <a:rPr lang="en-US" dirty="0"/>
              <a:t>Click to edit Master text styles</a:t>
            </a:r>
          </a:p>
        </p:txBody>
      </p:sp>
      <p:cxnSp>
        <p:nvCxnSpPr>
          <p:cNvPr id="3" name="直接连接符 8">
            <a:extLst>
              <a:ext uri="{FF2B5EF4-FFF2-40B4-BE49-F238E27FC236}">
                <a16:creationId xmlns:a16="http://schemas.microsoft.com/office/drawing/2014/main" id="{225B6C15-38AE-A93D-5DD8-7109F93F6E3E}"/>
              </a:ext>
            </a:extLst>
          </p:cNvPr>
          <p:cNvCxnSpPr>
            <a:cxnSpLocks/>
          </p:cNvCxnSpPr>
          <p:nvPr userDrawn="1"/>
        </p:nvCxnSpPr>
        <p:spPr>
          <a:xfrm>
            <a:off x="1862674" y="710563"/>
            <a:ext cx="10126064" cy="0"/>
          </a:xfrm>
          <a:prstGeom prst="line">
            <a:avLst/>
          </a:prstGeom>
          <a:ln w="28575" cmpd="sng">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4" name="矩形 11">
            <a:extLst>
              <a:ext uri="{FF2B5EF4-FFF2-40B4-BE49-F238E27FC236}">
                <a16:creationId xmlns:a16="http://schemas.microsoft.com/office/drawing/2014/main" id="{1DE56038-4DB4-22FB-7EE6-0E8C511A102D}"/>
              </a:ext>
            </a:extLst>
          </p:cNvPr>
          <p:cNvSpPr/>
          <p:nvPr userDrawn="1"/>
        </p:nvSpPr>
        <p:spPr>
          <a:xfrm>
            <a:off x="1862674" y="152851"/>
            <a:ext cx="121722" cy="46166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9">
            <a:extLst>
              <a:ext uri="{FF2B5EF4-FFF2-40B4-BE49-F238E27FC236}">
                <a16:creationId xmlns:a16="http://schemas.microsoft.com/office/drawing/2014/main" id="{A50B7B14-3237-A770-B375-D4A258474992}"/>
              </a:ext>
            </a:extLst>
          </p:cNvPr>
          <p:cNvSpPr>
            <a:spLocks noGrp="1"/>
          </p:cNvSpPr>
          <p:nvPr>
            <p:ph type="sldNum" sz="quarter" idx="14"/>
          </p:nvPr>
        </p:nvSpPr>
        <p:spPr>
          <a:xfrm>
            <a:off x="9448800" y="6489445"/>
            <a:ext cx="2743200" cy="365125"/>
          </a:xfrm>
        </p:spPr>
        <p:txBody>
          <a:bodyPr/>
          <a:lstStyle>
            <a:lvl1pPr>
              <a:defRPr sz="1400" b="1">
                <a:latin typeface="+mj-ea"/>
                <a:ea typeface="+mj-ea"/>
              </a:defRPr>
            </a:lvl1pPr>
          </a:lstStyle>
          <a:p>
            <a:fld id="{CC51C897-CB0F-45BB-8D64-39FCF72693E0}" type="slidenum">
              <a:rPr lang="zh-CN" altLang="en-US" smtClean="0"/>
              <a:pPr/>
              <a:t>‹#›</a:t>
            </a:fld>
            <a:endParaRPr lang="zh-CN" altLang="en-US" dirty="0"/>
          </a:p>
        </p:txBody>
      </p:sp>
    </p:spTree>
    <p:extLst>
      <p:ext uri="{BB962C8B-B14F-4D97-AF65-F5344CB8AC3E}">
        <p14:creationId xmlns:p14="http://schemas.microsoft.com/office/powerpoint/2010/main" val="4124361399"/>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033417"/>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E932C2-64FE-F353-2E94-1026566DAF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1C897-CB0F-45BB-8D64-39FCF72693E0}" type="slidenum">
              <a:rPr lang="zh-CN" altLang="en-US" smtClean="0"/>
              <a:t>‹#›</a:t>
            </a:fld>
            <a:endParaRPr lang="zh-CN" altLang="en-US"/>
          </a:p>
        </p:txBody>
      </p:sp>
    </p:spTree>
    <p:extLst>
      <p:ext uri="{BB962C8B-B14F-4D97-AF65-F5344CB8AC3E}">
        <p14:creationId xmlns:p14="http://schemas.microsoft.com/office/powerpoint/2010/main" val="343354295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Lst>
  <p:transition spd="med">
    <p:wipe/>
  </p:transition>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11" Type="http://schemas.openxmlformats.org/officeDocument/2006/relationships/image" Target="../media/image161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70.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42.png"/><Relationship Id="rId4" Type="http://schemas.openxmlformats.org/officeDocument/2006/relationships/image" Target="../media/image4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73.png"/><Relationship Id="rId11" Type="http://schemas.openxmlformats.org/officeDocument/2006/relationships/image" Target="../media/image48.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49.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74.png"/><Relationship Id="rId15" Type="http://schemas.openxmlformats.org/officeDocument/2006/relationships/image" Target="../media/image93.png"/><Relationship Id="rId4" Type="http://schemas.openxmlformats.org/officeDocument/2006/relationships/image" Target="../media/image73.png"/><Relationship Id="rId9" Type="http://schemas.openxmlformats.org/officeDocument/2006/relationships/image" Target="../media/image50.png"/><Relationship Id="rId14" Type="http://schemas.openxmlformats.org/officeDocument/2006/relationships/image" Target="../media/image92.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22.xml"/><Relationship Id="rId7"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5.png"/><Relationship Id="rId18" Type="http://schemas.openxmlformats.org/officeDocument/2006/relationships/image" Target="../media/image81.png"/><Relationship Id="rId26" Type="http://schemas.openxmlformats.org/officeDocument/2006/relationships/image" Target="../media/image97.png"/><Relationship Id="rId3" Type="http://schemas.openxmlformats.org/officeDocument/2006/relationships/image" Target="../media/image15.png"/><Relationship Id="rId21" Type="http://schemas.openxmlformats.org/officeDocument/2006/relationships/image" Target="../media/image87.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80.png"/><Relationship Id="rId25" Type="http://schemas.openxmlformats.org/officeDocument/2006/relationships/image" Target="../media/image96.png"/><Relationship Id="rId2" Type="http://schemas.openxmlformats.org/officeDocument/2006/relationships/notesSlide" Target="../notesSlides/notesSlide24.xml"/><Relationship Id="rId16" Type="http://schemas.openxmlformats.org/officeDocument/2006/relationships/image" Target="../media/image79.png"/><Relationship Id="rId20" Type="http://schemas.openxmlformats.org/officeDocument/2006/relationships/image" Target="../media/image83.png"/><Relationship Id="rId1" Type="http://schemas.openxmlformats.org/officeDocument/2006/relationships/slideLayout" Target="../slideLayouts/slideLayout4.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95.png"/><Relationship Id="rId5" Type="http://schemas.openxmlformats.org/officeDocument/2006/relationships/image" Target="../media/image65.png"/><Relationship Id="rId15" Type="http://schemas.openxmlformats.org/officeDocument/2006/relationships/image" Target="../media/image78.png"/><Relationship Id="rId23" Type="http://schemas.openxmlformats.org/officeDocument/2006/relationships/image" Target="../media/image94.png"/><Relationship Id="rId10" Type="http://schemas.openxmlformats.org/officeDocument/2006/relationships/image" Target="../media/image70.png"/><Relationship Id="rId19" Type="http://schemas.openxmlformats.org/officeDocument/2006/relationships/image" Target="../media/image82.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6.png"/><Relationship Id="rId22" Type="http://schemas.openxmlformats.org/officeDocument/2006/relationships/image" Target="../media/image8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99.png"/><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13" Type="http://schemas.openxmlformats.org/officeDocument/2006/relationships/image" Target="../media/image900.png"/><Relationship Id="rId26" Type="http://schemas.openxmlformats.org/officeDocument/2006/relationships/image" Target="../media/image1011.png"/><Relationship Id="rId3" Type="http://schemas.openxmlformats.org/officeDocument/2006/relationships/image" Target="../media/image15.png"/><Relationship Id="rId21" Type="http://schemas.openxmlformats.org/officeDocument/2006/relationships/image" Target="../media/image961.png"/><Relationship Id="rId12" Type="http://schemas.openxmlformats.org/officeDocument/2006/relationships/image" Target="../media/image890.png"/><Relationship Id="rId25" Type="http://schemas.openxmlformats.org/officeDocument/2006/relationships/image" Target="../media/image1001.png"/><Relationship Id="rId2" Type="http://schemas.openxmlformats.org/officeDocument/2006/relationships/notesSlide" Target="../notesSlides/notesSlide27.xml"/><Relationship Id="rId20" Type="http://schemas.openxmlformats.org/officeDocument/2006/relationships/image" Target="../media/image951.png"/><Relationship Id="rId29" Type="http://schemas.openxmlformats.org/officeDocument/2006/relationships/image" Target="../media/image1041.png"/><Relationship Id="rId1" Type="http://schemas.openxmlformats.org/officeDocument/2006/relationships/slideLayout" Target="../slideLayouts/slideLayout4.xml"/><Relationship Id="rId11" Type="http://schemas.openxmlformats.org/officeDocument/2006/relationships/image" Target="../media/image880.png"/><Relationship Id="rId24" Type="http://schemas.openxmlformats.org/officeDocument/2006/relationships/image" Target="../media/image991.png"/><Relationship Id="rId32" Type="http://schemas.openxmlformats.org/officeDocument/2006/relationships/image" Target="../media/image101.png"/><Relationship Id="rId15" Type="http://schemas.openxmlformats.org/officeDocument/2006/relationships/image" Target="../media/image100.png"/><Relationship Id="rId23" Type="http://schemas.openxmlformats.org/officeDocument/2006/relationships/image" Target="../media/image981.png"/><Relationship Id="rId28" Type="http://schemas.openxmlformats.org/officeDocument/2006/relationships/image" Target="../media/image1030.png"/><Relationship Id="rId10" Type="http://schemas.openxmlformats.org/officeDocument/2006/relationships/image" Target="../media/image870.png"/><Relationship Id="rId19" Type="http://schemas.openxmlformats.org/officeDocument/2006/relationships/image" Target="../media/image940.png"/><Relationship Id="rId31" Type="http://schemas.openxmlformats.org/officeDocument/2006/relationships/image" Target="../media/image1061.png"/><Relationship Id="rId9" Type="http://schemas.openxmlformats.org/officeDocument/2006/relationships/image" Target="../media/image860.png"/><Relationship Id="rId14" Type="http://schemas.openxmlformats.org/officeDocument/2006/relationships/image" Target="../media/image910.png"/><Relationship Id="rId22" Type="http://schemas.openxmlformats.org/officeDocument/2006/relationships/image" Target="../media/image971.png"/><Relationship Id="rId27" Type="http://schemas.openxmlformats.org/officeDocument/2006/relationships/image" Target="../media/image1020.png"/><Relationship Id="rId30" Type="http://schemas.openxmlformats.org/officeDocument/2006/relationships/image" Target="../media/image1050.png"/></Relationships>
</file>

<file path=ppt/slides/_rels/slide33.xml.rels><?xml version="1.0" encoding="UTF-8" standalone="yes"?>
<Relationships xmlns="http://schemas.openxmlformats.org/package/2006/relationships"><Relationship Id="rId13" Type="http://schemas.openxmlformats.org/officeDocument/2006/relationships/image" Target="../media/image1040.png"/><Relationship Id="rId18" Type="http://schemas.openxmlformats.org/officeDocument/2006/relationships/image" Target="../media/image1090.png"/><Relationship Id="rId39" Type="http://schemas.openxmlformats.org/officeDocument/2006/relationships/image" Target="../media/image104.png"/><Relationship Id="rId3" Type="http://schemas.openxmlformats.org/officeDocument/2006/relationships/image" Target="../media/image15.png"/><Relationship Id="rId21" Type="http://schemas.openxmlformats.org/officeDocument/2006/relationships/image" Target="../media/image127.png"/><Relationship Id="rId7" Type="http://schemas.openxmlformats.org/officeDocument/2006/relationships/image" Target="../media/image119.png"/><Relationship Id="rId12" Type="http://schemas.openxmlformats.org/officeDocument/2006/relationships/image" Target="../media/image124.png"/><Relationship Id="rId17" Type="http://schemas.openxmlformats.org/officeDocument/2006/relationships/image" Target="../media/image1080.png"/><Relationship Id="rId33" Type="http://schemas.openxmlformats.org/officeDocument/2006/relationships/image" Target="../media/image140.png"/><Relationship Id="rId38" Type="http://schemas.openxmlformats.org/officeDocument/2006/relationships/image" Target="../media/image103.png"/><Relationship Id="rId2" Type="http://schemas.openxmlformats.org/officeDocument/2006/relationships/notesSlide" Target="../notesSlides/notesSlide28.xml"/><Relationship Id="rId16" Type="http://schemas.openxmlformats.org/officeDocument/2006/relationships/image" Target="../media/image1070.png"/><Relationship Id="rId20" Type="http://schemas.openxmlformats.org/officeDocument/2006/relationships/image" Target="../media/image126.png"/><Relationship Id="rId29" Type="http://schemas.openxmlformats.org/officeDocument/2006/relationships/image" Target="../media/image136.png"/><Relationship Id="rId41" Type="http://schemas.openxmlformats.org/officeDocument/2006/relationships/image" Target="../media/image106.png"/><Relationship Id="rId1" Type="http://schemas.openxmlformats.org/officeDocument/2006/relationships/slideLayout" Target="../slideLayouts/slideLayout4.xml"/><Relationship Id="rId6" Type="http://schemas.openxmlformats.org/officeDocument/2006/relationships/image" Target="../media/image118.png"/><Relationship Id="rId24" Type="http://schemas.openxmlformats.org/officeDocument/2006/relationships/image" Target="../media/image102.png"/><Relationship Id="rId32" Type="http://schemas.openxmlformats.org/officeDocument/2006/relationships/image" Target="../media/image139.png"/><Relationship Id="rId37" Type="http://schemas.openxmlformats.org/officeDocument/2006/relationships/image" Target="../media/image1280.png"/><Relationship Id="rId40" Type="http://schemas.openxmlformats.org/officeDocument/2006/relationships/image" Target="../media/image105.png"/><Relationship Id="rId5" Type="http://schemas.openxmlformats.org/officeDocument/2006/relationships/image" Target="../media/image117.png"/><Relationship Id="rId15" Type="http://schemas.openxmlformats.org/officeDocument/2006/relationships/image" Target="../media/image1060.png"/><Relationship Id="rId23" Type="http://schemas.openxmlformats.org/officeDocument/2006/relationships/image" Target="../media/image129.png"/><Relationship Id="rId28" Type="http://schemas.openxmlformats.org/officeDocument/2006/relationships/image" Target="../media/image134.png"/><Relationship Id="rId36" Type="http://schemas.openxmlformats.org/officeDocument/2006/relationships/image" Target="../media/image1062.png"/><Relationship Id="rId19" Type="http://schemas.openxmlformats.org/officeDocument/2006/relationships/image" Target="../media/image1100.png"/><Relationship Id="rId31" Type="http://schemas.openxmlformats.org/officeDocument/2006/relationships/image" Target="../media/image138.png"/><Relationship Id="rId4" Type="http://schemas.openxmlformats.org/officeDocument/2006/relationships/image" Target="../media/image116.png"/><Relationship Id="rId9" Type="http://schemas.openxmlformats.org/officeDocument/2006/relationships/image" Target="../media/image121.png"/><Relationship Id="rId14" Type="http://schemas.openxmlformats.org/officeDocument/2006/relationships/image" Target="../media/image125.png"/><Relationship Id="rId22" Type="http://schemas.openxmlformats.org/officeDocument/2006/relationships/image" Target="../media/image128.png"/><Relationship Id="rId27" Type="http://schemas.openxmlformats.org/officeDocument/2006/relationships/image" Target="../media/image133.png"/><Relationship Id="rId30" Type="http://schemas.openxmlformats.org/officeDocument/2006/relationships/image" Target="../media/image137.png"/><Relationship Id="rId8" Type="http://schemas.openxmlformats.org/officeDocument/2006/relationships/image" Target="../media/image120.png"/></Relationships>
</file>

<file path=ppt/slides/_rels/slide3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8.JPEG"/><Relationship Id="rId3" Type="http://schemas.openxmlformats.org/officeDocument/2006/relationships/image" Target="../media/image43.png"/><Relationship Id="rId7" Type="http://schemas.openxmlformats.org/officeDocument/2006/relationships/image" Target="../media/image115.png"/><Relationship Id="rId12" Type="http://schemas.openxmlformats.org/officeDocument/2006/relationships/image" Target="../media/image17.JPEG"/><Relationship Id="rId17" Type="http://schemas.openxmlformats.org/officeDocument/2006/relationships/image" Target="../media/image141.png"/><Relationship Id="rId2" Type="http://schemas.openxmlformats.org/officeDocument/2006/relationships/notesSlide" Target="../notesSlides/notesSlide34.xml"/><Relationship Id="rId16" Type="http://schemas.openxmlformats.org/officeDocument/2006/relationships/image" Target="../media/image135.png"/><Relationship Id="rId1" Type="http://schemas.openxmlformats.org/officeDocument/2006/relationships/slideLayout" Target="../slideLayouts/slideLayout4.xml"/><Relationship Id="rId6" Type="http://schemas.openxmlformats.org/officeDocument/2006/relationships/image" Target="../media/image114.png"/><Relationship Id="rId11" Type="http://schemas.openxmlformats.org/officeDocument/2006/relationships/image" Target="../media/image131.png"/><Relationship Id="rId5" Type="http://schemas.openxmlformats.org/officeDocument/2006/relationships/image" Target="../media/image113.png"/><Relationship Id="rId15" Type="http://schemas.openxmlformats.org/officeDocument/2006/relationships/image" Target="../media/image133.JPEG"/><Relationship Id="rId10" Type="http://schemas.openxmlformats.org/officeDocument/2006/relationships/image" Target="../media/image130.png"/><Relationship Id="rId4" Type="http://schemas.openxmlformats.org/officeDocument/2006/relationships/image" Target="../media/image112.png"/><Relationship Id="rId9" Type="http://schemas.openxmlformats.org/officeDocument/2006/relationships/image" Target="../media/image123.png"/><Relationship Id="rId14" Type="http://schemas.openxmlformats.org/officeDocument/2006/relationships/image" Target="../media/image13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45.png"/><Relationship Id="rId4" Type="http://schemas.openxmlformats.org/officeDocument/2006/relationships/image" Target="../media/image410.png"/></Relationships>
</file>

<file path=ppt/slides/_rels/slide42.xml.rels><?xml version="1.0" encoding="UTF-8" standalone="yes"?>
<Relationships xmlns="http://schemas.openxmlformats.org/package/2006/relationships"><Relationship Id="rId8" Type="http://schemas.openxmlformats.org/officeDocument/2006/relationships/image" Target="../media/image1411.png"/><Relationship Id="rId13" Type="http://schemas.openxmlformats.org/officeDocument/2006/relationships/image" Target="../media/image148.png"/><Relationship Id="rId7" Type="http://schemas.openxmlformats.org/officeDocument/2006/relationships/image" Target="../media/image1390.png"/><Relationship Id="rId12"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380.png"/><Relationship Id="rId11" Type="http://schemas.openxmlformats.org/officeDocument/2006/relationships/image" Target="../media/image17.JPEG"/><Relationship Id="rId5" Type="http://schemas.openxmlformats.org/officeDocument/2006/relationships/image" Target="../media/image43.png"/><Relationship Id="rId10" Type="http://schemas.openxmlformats.org/officeDocument/2006/relationships/image" Target="../media/image147.png"/><Relationship Id="rId4" Type="http://schemas.openxmlformats.org/officeDocument/2006/relationships/image" Target="../media/image1370.png"/><Relationship Id="rId9" Type="http://schemas.openxmlformats.org/officeDocument/2006/relationships/image" Target="../media/image146.png"/></Relationships>
</file>

<file path=ppt/slides/_rels/slide43.xml.rels><?xml version="1.0" encoding="UTF-8" standalone="yes"?>
<Relationships xmlns="http://schemas.openxmlformats.org/package/2006/relationships"><Relationship Id="rId8" Type="http://schemas.openxmlformats.org/officeDocument/2006/relationships/image" Target="../media/image150.png"/><Relationship Id="rId18" Type="http://schemas.openxmlformats.org/officeDocument/2006/relationships/image" Target="../media/image152.png"/><Relationship Id="rId26" Type="http://schemas.openxmlformats.org/officeDocument/2006/relationships/image" Target="../media/image17.JPEG"/><Relationship Id="rId3" Type="http://schemas.openxmlformats.org/officeDocument/2006/relationships/image" Target="../media/image43.png"/><Relationship Id="rId21" Type="http://schemas.openxmlformats.org/officeDocument/2006/relationships/image" Target="../media/image1540.png"/><Relationship Id="rId7" Type="http://schemas.openxmlformats.org/officeDocument/2006/relationships/image" Target="../media/image1470.png"/><Relationship Id="rId17" Type="http://schemas.openxmlformats.org/officeDocument/2006/relationships/image" Target="../media/image151.png"/><Relationship Id="rId25" Type="http://schemas.openxmlformats.org/officeDocument/2006/relationships/image" Target="../media/image154.png"/><Relationship Id="rId2" Type="http://schemas.openxmlformats.org/officeDocument/2006/relationships/notesSlide" Target="../notesSlides/notesSlide38.xml"/><Relationship Id="rId16" Type="http://schemas.openxmlformats.org/officeDocument/2006/relationships/image" Target="../media/image1490.png"/><Relationship Id="rId20" Type="http://schemas.openxmlformats.org/officeDocument/2006/relationships/image" Target="../media/image1530.png"/><Relationship Id="rId29" Type="http://schemas.openxmlformats.org/officeDocument/2006/relationships/image" Target="../media/image155.png"/><Relationship Id="rId1" Type="http://schemas.openxmlformats.org/officeDocument/2006/relationships/slideLayout" Target="../slideLayouts/slideLayout4.xml"/><Relationship Id="rId24" Type="http://schemas.openxmlformats.org/officeDocument/2006/relationships/image" Target="../media/image153.png"/><Relationship Id="rId5" Type="http://schemas.openxmlformats.org/officeDocument/2006/relationships/image" Target="../media/image149.png"/><Relationship Id="rId15" Type="http://schemas.openxmlformats.org/officeDocument/2006/relationships/image" Target="../media/image167.png"/><Relationship Id="rId23" Type="http://schemas.openxmlformats.org/officeDocument/2006/relationships/image" Target="../media/image1620.png"/><Relationship Id="rId28" Type="http://schemas.openxmlformats.org/officeDocument/2006/relationships/image" Target="../media/image1690.png"/><Relationship Id="rId19" Type="http://schemas.openxmlformats.org/officeDocument/2006/relationships/image" Target="../media/image1520.png"/><Relationship Id="rId4" Type="http://schemas.openxmlformats.org/officeDocument/2006/relationships/image" Target="../media/image114.png"/><Relationship Id="rId22" Type="http://schemas.openxmlformats.org/officeDocument/2006/relationships/image" Target="../media/image1570.png"/></Relationships>
</file>

<file path=ppt/slides/_rels/slide4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161.png"/><Relationship Id="rId4" Type="http://schemas.openxmlformats.org/officeDocument/2006/relationships/image" Target="../media/image160.png"/></Relationships>
</file>

<file path=ppt/slides/_rels/slide48.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164.png"/><Relationship Id="rId4" Type="http://schemas.openxmlformats.org/officeDocument/2006/relationships/image" Target="../media/image16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40" name="矩形 39"/>
          <p:cNvSpPr/>
          <p:nvPr/>
        </p:nvSpPr>
        <p:spPr bwMode="auto">
          <a:xfrm>
            <a:off x="3817171" y="1884924"/>
            <a:ext cx="4557658" cy="1405641"/>
          </a:xfrm>
          <a:prstGeom prst="rect">
            <a:avLst/>
          </a:prstGeom>
        </p:spPr>
        <p:txBody>
          <a:bodyPr wrap="none">
            <a:spAutoFit/>
          </a:bodyPr>
          <a:lstStyle/>
          <a:p>
            <a:pPr algn="ctr" defTabSz="914377">
              <a:defRPr/>
            </a:pPr>
            <a:r>
              <a:rPr lang="zh-CN" altLang="en-US" sz="4267" b="1" kern="100">
                <a:solidFill>
                  <a:srgbClr val="674196"/>
                </a:solidFill>
                <a:latin typeface="微软雅黑" panose="020B0503020204020204" pitchFamily="34" charset="-122"/>
                <a:ea typeface="微软雅黑" panose="020B0503020204020204" pitchFamily="34" charset="-122"/>
                <a:cs typeface="Times New Roman" panose="02020603050405020304" pitchFamily="18" charset="0"/>
              </a:rPr>
              <a:t>基于重构误差的</a:t>
            </a:r>
            <a:endParaRPr lang="en-US" altLang="zh-CN"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endParaRPr>
          </a:p>
          <a:p>
            <a:pPr algn="ctr" defTabSz="914377">
              <a:defRPr/>
            </a:pPr>
            <a:r>
              <a:rPr lang="zh-CN" altLang="en-US"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rPr>
              <a:t>原型学习算法研究</a:t>
            </a:r>
          </a:p>
        </p:txBody>
      </p:sp>
      <p:sp>
        <p:nvSpPr>
          <p:cNvPr id="60" name="矩形 59"/>
          <p:cNvSpPr/>
          <p:nvPr/>
        </p:nvSpPr>
        <p:spPr>
          <a:xfrm>
            <a:off x="3043364" y="3429000"/>
            <a:ext cx="6043642" cy="338554"/>
          </a:xfrm>
          <a:prstGeom prst="rect">
            <a:avLst/>
          </a:prstGeom>
        </p:spPr>
        <p:txBody>
          <a:bodyPr wrap="none">
            <a:spAutoFit/>
          </a:bodyPr>
          <a:lstStyle/>
          <a:p>
            <a:pPr algn="ctr" defTabSz="914377"/>
            <a:r>
              <a:rPr lang="en-US" altLang="zh-CN" sz="1600" b="1" dirty="0">
                <a:solidFill>
                  <a:srgbClr val="674196"/>
                </a:solidFill>
                <a:latin typeface="Arial"/>
                <a:ea typeface="微软雅黑 Light"/>
              </a:rPr>
              <a:t>Prototype Learning Methods based on Reconstruction Error</a:t>
            </a:r>
            <a:endParaRPr lang="zh-CN" altLang="en-US" sz="1600" b="1" dirty="0">
              <a:solidFill>
                <a:srgbClr val="674196"/>
              </a:solidFill>
              <a:latin typeface="Arial"/>
              <a:ea typeface="微软雅黑 Light"/>
            </a:endParaRPr>
          </a:p>
        </p:txBody>
      </p:sp>
      <p:sp>
        <p:nvSpPr>
          <p:cNvPr id="62" name="圆角矩形 61"/>
          <p:cNvSpPr/>
          <p:nvPr/>
        </p:nvSpPr>
        <p:spPr>
          <a:xfrm>
            <a:off x="3179245" y="4465674"/>
            <a:ext cx="2371563" cy="520151"/>
          </a:xfrm>
          <a:prstGeom prst="roundRect">
            <a:avLst>
              <a:gd name="adj" fmla="val 50000"/>
            </a:avLst>
          </a:prstGeom>
          <a:solidFill>
            <a:srgbClr val="674196"/>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答辩人：张天玥</a:t>
            </a:r>
          </a:p>
        </p:txBody>
      </p:sp>
      <p:sp>
        <p:nvSpPr>
          <p:cNvPr id="63" name="圆角矩形 62"/>
          <p:cNvSpPr/>
          <p:nvPr/>
        </p:nvSpPr>
        <p:spPr>
          <a:xfrm>
            <a:off x="5924508" y="4465674"/>
            <a:ext cx="3016059" cy="520151"/>
          </a:xfrm>
          <a:prstGeom prst="roundRect">
            <a:avLst>
              <a:gd name="adj" fmla="val 50000"/>
            </a:avLst>
          </a:prstGeom>
          <a:solidFill>
            <a:srgbClr val="674196"/>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指导老师：申富饶 教授</a:t>
            </a:r>
          </a:p>
        </p:txBody>
      </p:sp>
    </p:spTree>
    <p:extLst>
      <p:ext uri="{BB962C8B-B14F-4D97-AF65-F5344CB8AC3E}">
        <p14:creationId xmlns:p14="http://schemas.microsoft.com/office/powerpoint/2010/main" val="21140868"/>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AEB069CB-B0BC-ADB2-162A-51B477ABC8A1}"/>
              </a:ext>
            </a:extLst>
          </p:cNvPr>
          <p:cNvSpPr txBox="1">
            <a:spLocks noChangeArrowheads="1"/>
          </p:cNvSpPr>
          <p:nvPr/>
        </p:nvSpPr>
        <p:spPr bwMode="auto">
          <a:xfrm>
            <a:off x="3002842" y="2636965"/>
            <a:ext cx="6186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3600" b="1" dirty="0">
                <a:solidFill>
                  <a:srgbClr val="674196"/>
                </a:solidFill>
                <a:latin typeface="微软雅黑"/>
                <a:ea typeface="微软雅黑"/>
              </a:rPr>
              <a:t>基于重构误差的原型学习框架</a:t>
            </a:r>
          </a:p>
        </p:txBody>
      </p:sp>
      <p:sp>
        <p:nvSpPr>
          <p:cNvPr id="5" name="圆角矩形 52">
            <a:extLst>
              <a:ext uri="{FF2B5EF4-FFF2-40B4-BE49-F238E27FC236}">
                <a16:creationId xmlns:a16="http://schemas.microsoft.com/office/drawing/2014/main" id="{9426451E-9860-3A97-1D96-E6406C52FB68}"/>
              </a:ext>
            </a:extLst>
          </p:cNvPr>
          <p:cNvSpPr/>
          <p:nvPr/>
        </p:nvSpPr>
        <p:spPr>
          <a:xfrm>
            <a:off x="5194741" y="3775487"/>
            <a:ext cx="1802512" cy="37701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PART TWO</a:t>
            </a:r>
            <a:endPar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80078398"/>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a:extLst>
              <a:ext uri="{FF2B5EF4-FFF2-40B4-BE49-F238E27FC236}">
                <a16:creationId xmlns:a16="http://schemas.microsoft.com/office/drawing/2014/main" id="{4330A420-4898-49BB-DB5E-EC90ED922B39}"/>
              </a:ext>
            </a:extLst>
          </p:cNvPr>
          <p:cNvSpPr>
            <a:spLocks noGrp="1"/>
          </p:cNvSpPr>
          <p:nvPr>
            <p:ph type="sldNum" sz="quarter" idx="14"/>
          </p:nvPr>
        </p:nvSpPr>
        <p:spPr/>
        <p:txBody>
          <a:bodyPr/>
          <a:lstStyle/>
          <a:p>
            <a:fld id="{CC51C897-CB0F-45BB-8D64-39FCF72693E0}" type="slidenum">
              <a:rPr lang="zh-CN" altLang="en-US" smtClean="0"/>
              <a:t>11</a:t>
            </a:fld>
            <a:endParaRPr lang="zh-CN" altLang="en-US" dirty="0"/>
          </a:p>
        </p:txBody>
      </p:sp>
      <p:sp>
        <p:nvSpPr>
          <p:cNvPr id="3" name="矩形 2">
            <a:extLst>
              <a:ext uri="{FF2B5EF4-FFF2-40B4-BE49-F238E27FC236}">
                <a16:creationId xmlns:a16="http://schemas.microsoft.com/office/drawing/2014/main" id="{78036893-2356-071C-C0FE-812DB930B10D}"/>
              </a:ext>
            </a:extLst>
          </p:cNvPr>
          <p:cNvSpPr/>
          <p:nvPr/>
        </p:nvSpPr>
        <p:spPr>
          <a:xfrm>
            <a:off x="3387566" y="984687"/>
            <a:ext cx="5416869" cy="461665"/>
          </a:xfrm>
          <a:prstGeom prst="rect">
            <a:avLst/>
          </a:prstGeom>
        </p:spPr>
        <p:txBody>
          <a:bodyPr wrap="none">
            <a:spAutoFit/>
          </a:bodyPr>
          <a:lstStyle/>
          <a:p>
            <a:pPr algn="ctr" defTabSz="914377">
              <a:defRPr/>
            </a:pPr>
            <a:r>
              <a:rPr lang="zh-CN" altLang="en-US" sz="2400" b="1" dirty="0">
                <a:latin typeface="+mj-ea"/>
                <a:ea typeface="+mj-ea"/>
              </a:rPr>
              <a:t>原型学习框架目标</a:t>
            </a:r>
            <a:r>
              <a:rPr lang="zh-CN" altLang="en-US" sz="2400" b="1" dirty="0">
                <a:solidFill>
                  <a:srgbClr val="674196"/>
                </a:solidFill>
                <a:latin typeface="+mj-ea"/>
                <a:ea typeface="+mj-ea"/>
              </a:rPr>
              <a:t>：学习</a:t>
            </a:r>
            <a:r>
              <a:rPr lang="zh-CN" altLang="en-US" sz="2400" b="1" dirty="0">
                <a:solidFill>
                  <a:srgbClr val="FF0000"/>
                </a:solidFill>
                <a:latin typeface="+mj-ea"/>
                <a:ea typeface="+mj-ea"/>
              </a:rPr>
              <a:t>好</a:t>
            </a:r>
            <a:r>
              <a:rPr lang="zh-CN" altLang="en-US" sz="2400" b="1" dirty="0">
                <a:solidFill>
                  <a:srgbClr val="674196"/>
                </a:solidFill>
                <a:latin typeface="+mj-ea"/>
                <a:ea typeface="+mj-ea"/>
              </a:rPr>
              <a:t>的原型集合</a:t>
            </a:r>
            <a:endParaRPr lang="zh-CN" altLang="zh-CN" sz="2400" b="1" dirty="0">
              <a:solidFill>
                <a:srgbClr val="674196"/>
              </a:solidFill>
              <a:latin typeface="+mj-ea"/>
              <a:ea typeface="+mj-ea"/>
            </a:endParaRPr>
          </a:p>
        </p:txBody>
      </p:sp>
      <p:sp>
        <p:nvSpPr>
          <p:cNvPr id="2" name="矩形 1">
            <a:extLst>
              <a:ext uri="{FF2B5EF4-FFF2-40B4-BE49-F238E27FC236}">
                <a16:creationId xmlns:a16="http://schemas.microsoft.com/office/drawing/2014/main" id="{20C88C1E-51C1-AE66-7E87-20FBDF9792A0}"/>
              </a:ext>
            </a:extLst>
          </p:cNvPr>
          <p:cNvSpPr/>
          <p:nvPr/>
        </p:nvSpPr>
        <p:spPr>
          <a:xfrm>
            <a:off x="6158189" y="1507839"/>
            <a:ext cx="2492990" cy="400110"/>
          </a:xfrm>
          <a:prstGeom prst="rect">
            <a:avLst/>
          </a:prstGeom>
        </p:spPr>
        <p:txBody>
          <a:bodyPr wrap="none">
            <a:spAutoFit/>
          </a:bodyPr>
          <a:lstStyle/>
          <a:p>
            <a:pPr algn="ctr" defTabSz="914377">
              <a:defRPr/>
            </a:pPr>
            <a:r>
              <a:rPr lang="zh-CN" altLang="en-US" sz="2000" b="1" dirty="0">
                <a:solidFill>
                  <a:srgbClr val="674196"/>
                </a:solidFill>
                <a:latin typeface="+mj-ea"/>
                <a:ea typeface="+mj-ea"/>
              </a:rPr>
              <a:t>通用性</a:t>
            </a:r>
            <a:r>
              <a:rPr lang="zh-CN" altLang="en-US" sz="2000" dirty="0">
                <a:solidFill>
                  <a:srgbClr val="674196"/>
                </a:solidFill>
                <a:latin typeface="+mj-ea"/>
                <a:ea typeface="+mj-ea"/>
              </a:rPr>
              <a:t>：无监督信息</a:t>
            </a:r>
            <a:endParaRPr lang="zh-CN" altLang="zh-CN" sz="2000" dirty="0">
              <a:solidFill>
                <a:srgbClr val="674196"/>
              </a:solidFill>
              <a:latin typeface="+mj-ea"/>
              <a:ea typeface="+mj-ea"/>
            </a:endParaRPr>
          </a:p>
        </p:txBody>
      </p:sp>
      <p:cxnSp>
        <p:nvCxnSpPr>
          <p:cNvPr id="8" name="直接箭头连接符 7">
            <a:extLst>
              <a:ext uri="{FF2B5EF4-FFF2-40B4-BE49-F238E27FC236}">
                <a16:creationId xmlns:a16="http://schemas.microsoft.com/office/drawing/2014/main" id="{31DB7DF4-C9EB-ED26-D996-11FE9B915483}"/>
              </a:ext>
            </a:extLst>
          </p:cNvPr>
          <p:cNvCxnSpPr>
            <a:cxnSpLocks/>
            <a:stCxn id="3" idx="2"/>
            <a:endCxn id="9" idx="0"/>
          </p:cNvCxnSpPr>
          <p:nvPr/>
        </p:nvCxnSpPr>
        <p:spPr>
          <a:xfrm flipH="1">
            <a:off x="6095995" y="1446352"/>
            <a:ext cx="6" cy="561753"/>
          </a:xfrm>
          <a:prstGeom prst="straightConnector1">
            <a:avLst/>
          </a:prstGeom>
          <a:ln w="28575">
            <a:solidFill>
              <a:srgbClr val="885BB9"/>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5A8C0331-CAC2-8314-579D-48335E63160D}"/>
                  </a:ext>
                </a:extLst>
              </p:cNvPr>
              <p:cNvSpPr/>
              <p:nvPr/>
            </p:nvSpPr>
            <p:spPr>
              <a:xfrm>
                <a:off x="1427921" y="2008105"/>
                <a:ext cx="9336147" cy="461665"/>
              </a:xfrm>
              <a:prstGeom prst="rect">
                <a:avLst/>
              </a:prstGeom>
            </p:spPr>
            <p:txBody>
              <a:bodyPr wrap="none">
                <a:spAutoFit/>
              </a:bodyPr>
              <a:lstStyle/>
              <a:p>
                <a:pPr algn="ctr" defTabSz="914377">
                  <a:defRPr/>
                </a:pPr>
                <a:r>
                  <a:rPr lang="zh-CN" altLang="en-US" sz="2400" b="1" dirty="0">
                    <a:solidFill>
                      <a:srgbClr val="674196"/>
                    </a:solidFill>
                    <a:latin typeface="+mj-ea"/>
                    <a:ea typeface="+mj-ea"/>
                  </a:rPr>
                  <a:t>重构误差</a:t>
                </a:r>
                <a14:m>
                  <m:oMath xmlns:m="http://schemas.openxmlformats.org/officeDocument/2006/math">
                    <m:sSub>
                      <m:sSubPr>
                        <m:ctrlPr>
                          <a:rPr lang="en-US" altLang="zh-CN" sz="2400" b="1" i="1" smtClean="0">
                            <a:solidFill>
                              <a:srgbClr val="674196"/>
                            </a:solidFill>
                            <a:latin typeface="Cambria Math" panose="02040503050406030204" pitchFamily="18" charset="0"/>
                            <a:ea typeface="+mj-ea"/>
                          </a:rPr>
                        </m:ctrlPr>
                      </m:sSubPr>
                      <m:e>
                        <m:r>
                          <a:rPr lang="zh-CN" altLang="en-US" sz="2400" b="1" i="1" smtClean="0">
                            <a:solidFill>
                              <a:srgbClr val="674196"/>
                            </a:solidFill>
                            <a:latin typeface="Cambria Math" panose="02040503050406030204" pitchFamily="18" charset="0"/>
                            <a:ea typeface="+mj-ea"/>
                          </a:rPr>
                          <m:t>𝓛</m:t>
                        </m:r>
                      </m:e>
                      <m:sub>
                        <m:r>
                          <a:rPr lang="en-US" altLang="zh-CN" sz="2400" b="1" i="1" smtClean="0">
                            <a:solidFill>
                              <a:srgbClr val="674196"/>
                            </a:solidFill>
                            <a:latin typeface="Cambria Math" panose="02040503050406030204" pitchFamily="18" charset="0"/>
                            <a:ea typeface="+mj-ea"/>
                          </a:rPr>
                          <m:t>𝒓𝒆𝒄𝒐𝒏</m:t>
                        </m:r>
                      </m:sub>
                    </m:sSub>
                  </m:oMath>
                </a14:m>
                <a:r>
                  <a:rPr lang="zh-CN" altLang="en-US" sz="2400" dirty="0">
                    <a:solidFill>
                      <a:srgbClr val="674196"/>
                    </a:solidFill>
                    <a:latin typeface="+mj-ea"/>
                    <a:ea typeface="+mj-ea"/>
                  </a:rPr>
                  <a:t>：学习到的原型集合是否能够较好地</a:t>
                </a:r>
                <a:r>
                  <a:rPr lang="zh-CN" altLang="en-US" sz="2400" b="1" dirty="0">
                    <a:solidFill>
                      <a:srgbClr val="674196"/>
                    </a:solidFill>
                    <a:latin typeface="+mj-ea"/>
                    <a:ea typeface="+mj-ea"/>
                  </a:rPr>
                  <a:t>重构</a:t>
                </a:r>
                <a:r>
                  <a:rPr lang="zh-CN" altLang="en-US" sz="2400" dirty="0">
                    <a:solidFill>
                      <a:srgbClr val="674196"/>
                    </a:solidFill>
                    <a:latin typeface="+mj-ea"/>
                    <a:ea typeface="+mj-ea"/>
                  </a:rPr>
                  <a:t>出输入数据</a:t>
                </a:r>
                <a:endParaRPr lang="zh-CN" altLang="zh-CN" sz="2400" dirty="0">
                  <a:solidFill>
                    <a:srgbClr val="674196"/>
                  </a:solidFill>
                  <a:latin typeface="+mj-ea"/>
                  <a:ea typeface="+mj-ea"/>
                </a:endParaRPr>
              </a:p>
            </p:txBody>
          </p:sp>
        </mc:Choice>
        <mc:Fallback xmlns="">
          <p:sp>
            <p:nvSpPr>
              <p:cNvPr id="9" name="矩形 8">
                <a:extLst>
                  <a:ext uri="{FF2B5EF4-FFF2-40B4-BE49-F238E27FC236}">
                    <a16:creationId xmlns:a16="http://schemas.microsoft.com/office/drawing/2014/main" id="{5A8C0331-CAC2-8314-579D-48335E63160D}"/>
                  </a:ext>
                </a:extLst>
              </p:cNvPr>
              <p:cNvSpPr>
                <a:spLocks noRot="1" noChangeAspect="1" noMove="1" noResize="1" noEditPoints="1" noAdjustHandles="1" noChangeArrowheads="1" noChangeShapeType="1" noTextEdit="1"/>
              </p:cNvSpPr>
              <p:nvPr/>
            </p:nvSpPr>
            <p:spPr>
              <a:xfrm>
                <a:off x="1427921" y="2008105"/>
                <a:ext cx="9336147" cy="461665"/>
              </a:xfrm>
              <a:prstGeom prst="rect">
                <a:avLst/>
              </a:prstGeom>
              <a:blipFill>
                <a:blip r:embed="rId3"/>
                <a:stretch>
                  <a:fillRect l="-522" t="-10526" r="-522"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F950E3E9-74A0-9C3B-3385-891CE54FE6F0}"/>
                  </a:ext>
                </a:extLst>
              </p:cNvPr>
              <p:cNvSpPr/>
              <p:nvPr/>
            </p:nvSpPr>
            <p:spPr>
              <a:xfrm>
                <a:off x="392224" y="2480932"/>
                <a:ext cx="11407546" cy="772840"/>
              </a:xfrm>
              <a:prstGeom prst="rect">
                <a:avLst/>
              </a:prstGeom>
            </p:spPr>
            <p:txBody>
              <a:bodyPr wrap="none">
                <a:spAutoFit/>
              </a:bodyPr>
              <a:lstStyle/>
              <a:p>
                <a:pPr algn="ctr" defTabSz="914377">
                  <a:defRPr/>
                </a:pPr>
                <a:r>
                  <a:rPr lang="zh-CN" altLang="en-US" sz="2400" b="1" dirty="0">
                    <a:solidFill>
                      <a:schemeClr val="tx1"/>
                    </a:solidFill>
                    <a:latin typeface="+mj-ea"/>
                    <a:ea typeface="+mj-ea"/>
                  </a:rPr>
                  <a:t>对于输入向量</a:t>
                </a:r>
                <a14:m>
                  <m:oMath xmlns:m="http://schemas.openxmlformats.org/officeDocument/2006/math">
                    <m:sSub>
                      <m:sSubPr>
                        <m:ctrlPr>
                          <a:rPr lang="en-US" altLang="zh-CN" sz="2400" b="1" i="1" smtClean="0">
                            <a:solidFill>
                              <a:schemeClr val="tx1"/>
                            </a:solidFill>
                            <a:latin typeface="Cambria Math" panose="02040503050406030204" pitchFamily="18" charset="0"/>
                            <a:ea typeface="+mj-ea"/>
                          </a:rPr>
                        </m:ctrlPr>
                      </m:sSubPr>
                      <m:e>
                        <m:r>
                          <a:rPr lang="en-US" altLang="zh-CN" sz="2400" b="1" i="1" smtClean="0">
                            <a:solidFill>
                              <a:schemeClr val="tx1"/>
                            </a:solidFill>
                            <a:latin typeface="Cambria Math" panose="02040503050406030204" pitchFamily="18" charset="0"/>
                            <a:ea typeface="+mj-ea"/>
                          </a:rPr>
                          <m:t>𝒙</m:t>
                        </m:r>
                      </m:e>
                      <m:sub>
                        <m:r>
                          <a:rPr lang="en-US" altLang="zh-CN" sz="2400" b="1" i="1" smtClean="0">
                            <a:solidFill>
                              <a:schemeClr val="tx1"/>
                            </a:solidFill>
                            <a:latin typeface="Cambria Math" panose="02040503050406030204" pitchFamily="18" charset="0"/>
                            <a:ea typeface="+mj-ea"/>
                          </a:rPr>
                          <m:t>𝒊</m:t>
                        </m:r>
                      </m:sub>
                    </m:sSub>
                  </m:oMath>
                </a14:m>
                <a:r>
                  <a:rPr lang="zh-CN" altLang="en-US" sz="2400" b="1" dirty="0">
                    <a:solidFill>
                      <a:schemeClr val="tx1"/>
                    </a:solidFill>
                    <a:latin typeface="+mj-ea"/>
                    <a:ea typeface="+mj-ea"/>
                  </a:rPr>
                  <a:t>，大小为</a:t>
                </a:r>
                <a14:m>
                  <m:oMath xmlns:m="http://schemas.openxmlformats.org/officeDocument/2006/math">
                    <m:r>
                      <a:rPr lang="en-US" altLang="zh-CN" sz="2400" b="1" i="1" smtClean="0">
                        <a:solidFill>
                          <a:schemeClr val="tx1"/>
                        </a:solidFill>
                        <a:latin typeface="Cambria Math" panose="02040503050406030204" pitchFamily="18" charset="0"/>
                        <a:ea typeface="+mj-ea"/>
                      </a:rPr>
                      <m:t>𝑲</m:t>
                    </m:r>
                  </m:oMath>
                </a14:m>
                <a:r>
                  <a:rPr lang="zh-CN" altLang="en-US" sz="2400" b="1" dirty="0">
                    <a:solidFill>
                      <a:schemeClr val="tx1"/>
                    </a:solidFill>
                    <a:latin typeface="+mj-ea"/>
                    <a:ea typeface="+mj-ea"/>
                  </a:rPr>
                  <a:t>的原型集合</a:t>
                </a:r>
                <a14:m>
                  <m:oMath xmlns:m="http://schemas.openxmlformats.org/officeDocument/2006/math">
                    <m:sSub>
                      <m:sSubPr>
                        <m:ctrlPr>
                          <a:rPr lang="en-US" altLang="zh-CN" sz="2400" b="1" i="1" smtClean="0">
                            <a:solidFill>
                              <a:schemeClr val="tx1"/>
                            </a:solidFill>
                            <a:latin typeface="Cambria Math" panose="02040503050406030204" pitchFamily="18" charset="0"/>
                            <a:ea typeface="+mj-ea"/>
                          </a:rPr>
                        </m:ctrlPr>
                      </m:sSubPr>
                      <m:e>
                        <m:r>
                          <a:rPr lang="en-US" altLang="zh-CN" sz="2400" b="1" i="1">
                            <a:solidFill>
                              <a:schemeClr val="tx1"/>
                            </a:solidFill>
                            <a:latin typeface="Cambria Math" panose="02040503050406030204" pitchFamily="18" charset="0"/>
                          </a:rPr>
                          <m:t>{</m:t>
                        </m:r>
                        <m:sSub>
                          <m:sSubPr>
                            <m:ctrlPr>
                              <a:rPr lang="en-US" altLang="zh-CN" sz="2400" b="1" i="1">
                                <a:solidFill>
                                  <a:schemeClr val="tx1"/>
                                </a:solidFill>
                                <a:latin typeface="Cambria Math" panose="02040503050406030204" pitchFamily="18" charset="0"/>
                              </a:rPr>
                            </m:ctrlPr>
                          </m:sSubPr>
                          <m:e>
                            <m:r>
                              <a:rPr lang="en-US" altLang="zh-CN" sz="2400" b="1" i="1">
                                <a:solidFill>
                                  <a:schemeClr val="tx1"/>
                                </a:solidFill>
                                <a:latin typeface="Cambria Math" panose="02040503050406030204" pitchFamily="18" charset="0"/>
                              </a:rPr>
                              <m:t>𝒑</m:t>
                            </m:r>
                          </m:e>
                          <m:sub>
                            <m:r>
                              <a:rPr lang="en-US" altLang="zh-CN" sz="2400" b="1" i="1">
                                <a:solidFill>
                                  <a:schemeClr val="tx1"/>
                                </a:solidFill>
                                <a:latin typeface="Cambria Math" panose="02040503050406030204" pitchFamily="18" charset="0"/>
                              </a:rPr>
                              <m:t>𝒋</m:t>
                            </m:r>
                          </m:sub>
                        </m:sSub>
                        <m:r>
                          <a:rPr lang="en-US" altLang="zh-CN" sz="2400" b="1" i="1">
                            <a:solidFill>
                              <a:schemeClr val="tx1"/>
                            </a:solidFill>
                            <a:latin typeface="Cambria Math" panose="02040503050406030204" pitchFamily="18" charset="0"/>
                          </a:rPr>
                          <m:t>}</m:t>
                        </m:r>
                      </m:e>
                      <m:sub>
                        <m:r>
                          <a:rPr lang="en-US" altLang="zh-CN" sz="2400" b="1" i="1" smtClean="0">
                            <a:solidFill>
                              <a:schemeClr val="tx1"/>
                            </a:solidFill>
                            <a:latin typeface="Cambria Math" panose="02040503050406030204" pitchFamily="18" charset="0"/>
                            <a:ea typeface="+mj-ea"/>
                          </a:rPr>
                          <m:t>𝑲</m:t>
                        </m:r>
                      </m:sub>
                    </m:sSub>
                  </m:oMath>
                </a14:m>
                <a:r>
                  <a:rPr lang="zh-CN" altLang="en-US" sz="2400" b="1" dirty="0">
                    <a:solidFill>
                      <a:schemeClr val="tx1"/>
                    </a:solidFill>
                    <a:latin typeface="+mj-ea"/>
                    <a:ea typeface="+mj-ea"/>
                  </a:rPr>
                  <a:t>，重构误差</a:t>
                </a:r>
                <a14:m>
                  <m:oMath xmlns:m="http://schemas.openxmlformats.org/officeDocument/2006/math">
                    <m:sSub>
                      <m:sSubPr>
                        <m:ctrlPr>
                          <a:rPr lang="en-US" altLang="zh-CN" sz="2400" b="1" i="1" smtClean="0">
                            <a:solidFill>
                              <a:schemeClr val="tx1"/>
                            </a:solidFill>
                            <a:latin typeface="Cambria Math" panose="02040503050406030204" pitchFamily="18" charset="0"/>
                            <a:ea typeface="+mj-ea"/>
                          </a:rPr>
                        </m:ctrlPr>
                      </m:sSubPr>
                      <m:e>
                        <m:r>
                          <a:rPr lang="zh-CN" altLang="en-US" sz="2400" b="1" i="1" smtClean="0">
                            <a:solidFill>
                              <a:schemeClr val="tx1"/>
                            </a:solidFill>
                            <a:latin typeface="Cambria Math" panose="02040503050406030204" pitchFamily="18" charset="0"/>
                            <a:ea typeface="+mj-ea"/>
                          </a:rPr>
                          <m:t>𝓛</m:t>
                        </m:r>
                      </m:e>
                      <m:sub>
                        <m:r>
                          <a:rPr lang="en-US" altLang="zh-CN" sz="2400" b="1" i="1" smtClean="0">
                            <a:solidFill>
                              <a:schemeClr val="tx1"/>
                            </a:solidFill>
                            <a:latin typeface="Cambria Math" panose="02040503050406030204" pitchFamily="18" charset="0"/>
                            <a:ea typeface="+mj-ea"/>
                          </a:rPr>
                          <m:t>𝒓𝒆𝒄𝒐𝒏</m:t>
                        </m:r>
                      </m:sub>
                    </m:sSub>
                    <m:r>
                      <a:rPr lang="en-US" altLang="zh-CN" sz="2400" b="1" i="1" smtClean="0">
                        <a:solidFill>
                          <a:schemeClr val="tx1"/>
                        </a:solidFill>
                        <a:latin typeface="Cambria Math" panose="02040503050406030204" pitchFamily="18" charset="0"/>
                        <a:ea typeface="+mj-ea"/>
                      </a:rPr>
                      <m:t>=</m:t>
                    </m:r>
                    <m:sSubSup>
                      <m:sSubSupPr>
                        <m:ctrlPr>
                          <a:rPr lang="en-US" altLang="zh-CN" sz="2400" b="1" i="1">
                            <a:latin typeface="Cambria Math" panose="02040503050406030204" pitchFamily="18" charset="0"/>
                          </a:rPr>
                        </m:ctrlPr>
                      </m:sSubSupPr>
                      <m:e>
                        <m:d>
                          <m:dPr>
                            <m:begChr m:val="‖"/>
                            <m:endChr m:val="‖"/>
                            <m:ctrlPr>
                              <a:rPr lang="en-US" altLang="zh-CN" sz="2400" b="1" i="1">
                                <a:latin typeface="Cambria Math" panose="02040503050406030204" pitchFamily="18" charset="0"/>
                              </a:rPr>
                            </m:ctrlPr>
                          </m:dPr>
                          <m:e>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b="1" i="1">
                                    <a:latin typeface="Cambria Math" panose="02040503050406030204" pitchFamily="18" charset="0"/>
                                  </a:rPr>
                                  <m:t>𝒊</m:t>
                                </m:r>
                              </m:sub>
                            </m:sSub>
                            <m:r>
                              <a:rPr lang="en-US" altLang="zh-CN" sz="2400" b="1" i="1" smtClean="0">
                                <a:latin typeface="Cambria Math" panose="02040503050406030204" pitchFamily="18" charset="0"/>
                              </a:rPr>
                              <m:t>−</m:t>
                            </m:r>
                            <m:nary>
                              <m:naryPr>
                                <m:chr m:val="∑"/>
                                <m:ctrlPr>
                                  <a:rPr lang="en-US" altLang="zh-CN" sz="2400" b="1" i="1">
                                    <a:latin typeface="Cambria Math" panose="02040503050406030204" pitchFamily="18" charset="0"/>
                                  </a:rPr>
                                </m:ctrlPr>
                              </m:naryPr>
                              <m:sub>
                                <m:r>
                                  <m:rPr>
                                    <m:brk m:alnAt="23"/>
                                  </m:rPr>
                                  <a:rPr lang="en-US" altLang="zh-CN" sz="2400" b="1" i="1">
                                    <a:latin typeface="Cambria Math" panose="02040503050406030204" pitchFamily="18" charset="0"/>
                                  </a:rPr>
                                  <m:t>𝒋</m:t>
                                </m:r>
                                <m:r>
                                  <a:rPr lang="en-US" altLang="zh-CN" sz="2400" b="1" i="1">
                                    <a:latin typeface="Cambria Math" panose="02040503050406030204" pitchFamily="18" charset="0"/>
                                  </a:rPr>
                                  <m:t>=</m:t>
                                </m:r>
                                <m:r>
                                  <a:rPr lang="en-US" altLang="zh-CN" sz="2400" b="1" i="1">
                                    <a:latin typeface="Cambria Math" panose="02040503050406030204" pitchFamily="18" charset="0"/>
                                  </a:rPr>
                                  <m:t>𝟏</m:t>
                                </m:r>
                              </m:sub>
                              <m:sup>
                                <m:r>
                                  <a:rPr lang="en-US" altLang="zh-CN" sz="2400" b="1" i="1">
                                    <a:latin typeface="Cambria Math" panose="02040503050406030204" pitchFamily="18" charset="0"/>
                                  </a:rPr>
                                  <m:t>𝑲</m:t>
                                </m:r>
                              </m:sup>
                              <m:e>
                                <m:sSubSup>
                                  <m:sSubSupPr>
                                    <m:ctrlPr>
                                      <a:rPr lang="en-US" altLang="zh-CN" sz="2400" b="1" i="1">
                                        <a:latin typeface="Cambria Math" panose="02040503050406030204" pitchFamily="18" charset="0"/>
                                      </a:rPr>
                                    </m:ctrlPr>
                                  </m:sSubSupPr>
                                  <m:e>
                                    <m:r>
                                      <a:rPr lang="en-US" altLang="zh-CN" sz="2400" i="1">
                                        <a:latin typeface="Cambria Math" panose="02040503050406030204" pitchFamily="18" charset="0"/>
                                      </a:rPr>
                                      <m:t>𝑣</m:t>
                                    </m:r>
                                  </m:e>
                                  <m:sub>
                                    <m:r>
                                      <a:rPr lang="en-US" altLang="zh-CN" sz="2400" b="1" i="1">
                                        <a:latin typeface="Cambria Math" panose="02040503050406030204" pitchFamily="18" charset="0"/>
                                      </a:rPr>
                                      <m:t>𝒊</m:t>
                                    </m:r>
                                  </m:sub>
                                  <m:sup>
                                    <m:r>
                                      <a:rPr lang="en-US" altLang="zh-CN" sz="2400" b="1" i="1">
                                        <a:latin typeface="Cambria Math" panose="02040503050406030204" pitchFamily="18" charset="0"/>
                                      </a:rPr>
                                      <m:t>𝒋</m:t>
                                    </m:r>
                                  </m:sup>
                                </m:sSubSup>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𝒑</m:t>
                                    </m:r>
                                  </m:e>
                                  <m:sub>
                                    <m:r>
                                      <a:rPr lang="en-US" altLang="zh-CN" sz="2400" b="1" i="1">
                                        <a:latin typeface="Cambria Math" panose="02040503050406030204" pitchFamily="18" charset="0"/>
                                      </a:rPr>
                                      <m:t>𝒋</m:t>
                                    </m:r>
                                  </m:sub>
                                </m:sSub>
                              </m:e>
                            </m:nary>
                          </m:e>
                        </m:d>
                      </m:e>
                      <m:sub>
                        <m:r>
                          <a:rPr lang="en-US" altLang="zh-CN" sz="2400" b="1" i="1">
                            <a:latin typeface="Cambria Math" panose="02040503050406030204" pitchFamily="18" charset="0"/>
                          </a:rPr>
                          <m:t>𝟐</m:t>
                        </m:r>
                      </m:sub>
                      <m:sup>
                        <m:r>
                          <a:rPr lang="en-US" altLang="zh-CN" sz="2400" b="1" i="1">
                            <a:latin typeface="Cambria Math" panose="02040503050406030204" pitchFamily="18" charset="0"/>
                          </a:rPr>
                          <m:t>𝟐</m:t>
                        </m:r>
                      </m:sup>
                    </m:sSubSup>
                  </m:oMath>
                </a14:m>
                <a:endParaRPr lang="zh-CN" altLang="zh-CN" sz="2400" dirty="0">
                  <a:solidFill>
                    <a:srgbClr val="674196"/>
                  </a:solidFill>
                  <a:latin typeface="+mj-ea"/>
                  <a:ea typeface="+mj-ea"/>
                </a:endParaRPr>
              </a:p>
            </p:txBody>
          </p:sp>
        </mc:Choice>
        <mc:Fallback xmlns="">
          <p:sp>
            <p:nvSpPr>
              <p:cNvPr id="4" name="矩形 3">
                <a:extLst>
                  <a:ext uri="{FF2B5EF4-FFF2-40B4-BE49-F238E27FC236}">
                    <a16:creationId xmlns:a16="http://schemas.microsoft.com/office/drawing/2014/main" id="{F950E3E9-74A0-9C3B-3385-891CE54FE6F0}"/>
                  </a:ext>
                </a:extLst>
              </p:cNvPr>
              <p:cNvSpPr>
                <a:spLocks noRot="1" noChangeAspect="1" noMove="1" noResize="1" noEditPoints="1" noAdjustHandles="1" noChangeArrowheads="1" noChangeShapeType="1" noTextEdit="1"/>
              </p:cNvSpPr>
              <p:nvPr/>
            </p:nvSpPr>
            <p:spPr>
              <a:xfrm>
                <a:off x="392224" y="2480932"/>
                <a:ext cx="11407546" cy="772840"/>
              </a:xfrm>
              <a:prstGeom prst="rect">
                <a:avLst/>
              </a:prstGeom>
              <a:blipFill>
                <a:blip r:embed="rId11"/>
                <a:stretch>
                  <a:fillRect/>
                </a:stretch>
              </a:blipFill>
            </p:spPr>
            <p:txBody>
              <a:bodyPr/>
              <a:lstStyle/>
              <a:p>
                <a:r>
                  <a:rPr lang="zh-CN" altLang="en-US">
                    <a:noFill/>
                  </a:rPr>
                  <a:t> </a:t>
                </a:r>
              </a:p>
            </p:txBody>
          </p:sp>
        </mc:Fallback>
      </mc:AlternateContent>
      <p:sp>
        <p:nvSpPr>
          <p:cNvPr id="11" name="Text Placeholder 2">
            <a:extLst>
              <a:ext uri="{FF2B5EF4-FFF2-40B4-BE49-F238E27FC236}">
                <a16:creationId xmlns:a16="http://schemas.microsoft.com/office/drawing/2014/main" id="{C72BC88B-C013-615E-05DE-BD363587BB9B}"/>
              </a:ext>
            </a:extLst>
          </p:cNvPr>
          <p:cNvSpPr>
            <a:spLocks noGrp="1"/>
          </p:cNvSpPr>
          <p:nvPr>
            <p:ph type="body" sz="quarter" idx="13"/>
          </p:nvPr>
        </p:nvSpPr>
        <p:spPr>
          <a:xfrm>
            <a:off x="2016121" y="163973"/>
            <a:ext cx="10084299" cy="468000"/>
          </a:xfrm>
        </p:spPr>
        <p:txBody>
          <a:bodyPr/>
          <a:lstStyle/>
          <a:p>
            <a:r>
              <a:rPr lang="zh-CN" altLang="en-US" dirty="0">
                <a:solidFill>
                  <a:srgbClr val="6D439B"/>
                </a:solidFill>
              </a:rPr>
              <a:t>框架定义  </a:t>
            </a:r>
            <a:r>
              <a:rPr lang="zh-CN" altLang="en-US" dirty="0">
                <a:solidFill>
                  <a:srgbClr val="7F7F7F"/>
                </a:solidFill>
              </a:rPr>
              <a:t>算法验证   实验设置   结果分析   本章总结   </a:t>
            </a:r>
            <a:endParaRPr lang="zh-CN" altLang="en-US" dirty="0">
              <a:solidFill>
                <a:srgbClr val="6D439B"/>
              </a:solidFill>
            </a:endParaRPr>
          </a:p>
        </p:txBody>
      </p:sp>
      <p:grpSp>
        <p:nvGrpSpPr>
          <p:cNvPr id="62" name="组合 61">
            <a:extLst>
              <a:ext uri="{FF2B5EF4-FFF2-40B4-BE49-F238E27FC236}">
                <a16:creationId xmlns:a16="http://schemas.microsoft.com/office/drawing/2014/main" id="{96E422B5-D52F-8683-C95B-0B2150FB12F8}"/>
              </a:ext>
            </a:extLst>
          </p:cNvPr>
          <p:cNvGrpSpPr/>
          <p:nvPr/>
        </p:nvGrpSpPr>
        <p:grpSpPr>
          <a:xfrm>
            <a:off x="2285048" y="3508169"/>
            <a:ext cx="3887717" cy="761435"/>
            <a:chOff x="1635337" y="3423629"/>
            <a:chExt cx="3887717" cy="761435"/>
          </a:xfrm>
        </p:grpSpPr>
        <p:sp>
          <p:nvSpPr>
            <p:cNvPr id="43" name="矩形 42">
              <a:extLst>
                <a:ext uri="{FF2B5EF4-FFF2-40B4-BE49-F238E27FC236}">
                  <a16:creationId xmlns:a16="http://schemas.microsoft.com/office/drawing/2014/main" id="{8E6EA810-C03C-3786-A289-676B589CC9C5}"/>
                </a:ext>
              </a:extLst>
            </p:cNvPr>
            <p:cNvSpPr/>
            <p:nvPr/>
          </p:nvSpPr>
          <p:spPr>
            <a:xfrm>
              <a:off x="1635337" y="3429000"/>
              <a:ext cx="3887717" cy="750693"/>
            </a:xfrm>
            <a:prstGeom prst="rect">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9D352CD6-1217-BC6B-CF46-D65BA77B1A40}"/>
                </a:ext>
              </a:extLst>
            </p:cNvPr>
            <p:cNvSpPr/>
            <p:nvPr/>
          </p:nvSpPr>
          <p:spPr>
            <a:xfrm>
              <a:off x="1656962" y="3423629"/>
              <a:ext cx="3866092" cy="371959"/>
            </a:xfrm>
            <a:prstGeom prst="rect">
              <a:avLst/>
            </a:prstGeom>
            <a:solidFill>
              <a:srgbClr val="7030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mj-ea"/>
                  <a:ea typeface="+mj-ea"/>
                </a:rPr>
                <a:t>基本模式（未知）</a:t>
              </a:r>
            </a:p>
          </p:txBody>
        </p:sp>
        <p:sp>
          <p:nvSpPr>
            <p:cNvPr id="5" name="文本框 4">
              <a:extLst>
                <a:ext uri="{FF2B5EF4-FFF2-40B4-BE49-F238E27FC236}">
                  <a16:creationId xmlns:a16="http://schemas.microsoft.com/office/drawing/2014/main" id="{7AB517ED-34AE-F69F-3CEB-96B2DA77810E}"/>
                </a:ext>
              </a:extLst>
            </p:cNvPr>
            <p:cNvSpPr txBox="1"/>
            <p:nvPr/>
          </p:nvSpPr>
          <p:spPr>
            <a:xfrm>
              <a:off x="1646673" y="3810361"/>
              <a:ext cx="796954" cy="369332"/>
            </a:xfrm>
            <a:prstGeom prst="rect">
              <a:avLst/>
            </a:prstGeom>
            <a:solidFill>
              <a:srgbClr val="FFD966"/>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模式</a:t>
              </a:r>
              <a:r>
                <a:rPr lang="en-US" altLang="zh-CN" b="1" dirty="0">
                  <a:latin typeface="+mn-ea"/>
                </a:rPr>
                <a:t>1</a:t>
              </a:r>
              <a:endParaRPr lang="zh-CN" altLang="en-US" b="1" dirty="0">
                <a:latin typeface="+mn-ea"/>
              </a:endParaRPr>
            </a:p>
          </p:txBody>
        </p:sp>
        <p:sp>
          <p:nvSpPr>
            <p:cNvPr id="14" name="文本框 13">
              <a:extLst>
                <a:ext uri="{FF2B5EF4-FFF2-40B4-BE49-F238E27FC236}">
                  <a16:creationId xmlns:a16="http://schemas.microsoft.com/office/drawing/2014/main" id="{A61039BD-0AED-77CE-5647-8B1C6FAF1692}"/>
                </a:ext>
              </a:extLst>
            </p:cNvPr>
            <p:cNvSpPr txBox="1"/>
            <p:nvPr/>
          </p:nvSpPr>
          <p:spPr>
            <a:xfrm>
              <a:off x="2458796" y="3810361"/>
              <a:ext cx="796954" cy="369332"/>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模式</a:t>
              </a:r>
              <a:r>
                <a:rPr lang="en-US" altLang="zh-CN" b="1" dirty="0">
                  <a:latin typeface="+mn-ea"/>
                </a:rPr>
                <a:t>2</a:t>
              </a:r>
              <a:endParaRPr lang="zh-CN" altLang="en-US" b="1" dirty="0">
                <a:latin typeface="+mn-ea"/>
              </a:endParaRPr>
            </a:p>
          </p:txBody>
        </p:sp>
        <p:sp>
          <p:nvSpPr>
            <p:cNvPr id="15" name="文本框 14">
              <a:extLst>
                <a:ext uri="{FF2B5EF4-FFF2-40B4-BE49-F238E27FC236}">
                  <a16:creationId xmlns:a16="http://schemas.microsoft.com/office/drawing/2014/main" id="{522EEA4C-3FFF-9B8D-70C6-1F3AC7574073}"/>
                </a:ext>
              </a:extLst>
            </p:cNvPr>
            <p:cNvSpPr txBox="1"/>
            <p:nvPr/>
          </p:nvSpPr>
          <p:spPr>
            <a:xfrm>
              <a:off x="3261198" y="3810361"/>
              <a:ext cx="796954" cy="369332"/>
            </a:xfrm>
            <a:prstGeom prst="rect">
              <a:avLst/>
            </a:prstGeom>
            <a:solidFill>
              <a:srgbClr val="D0E6A5"/>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模式</a:t>
              </a:r>
              <a:r>
                <a:rPr lang="en-US" altLang="zh-CN" b="1" dirty="0">
                  <a:latin typeface="+mn-ea"/>
                </a:rPr>
                <a:t>3</a:t>
              </a:r>
              <a:endParaRPr lang="zh-CN" altLang="en-US" b="1" dirty="0">
                <a:latin typeface="+mn-ea"/>
              </a:endParaRPr>
            </a:p>
          </p:txBody>
        </p:sp>
        <p:sp>
          <p:nvSpPr>
            <p:cNvPr id="16" name="文本框 15">
              <a:extLst>
                <a:ext uri="{FF2B5EF4-FFF2-40B4-BE49-F238E27FC236}">
                  <a16:creationId xmlns:a16="http://schemas.microsoft.com/office/drawing/2014/main" id="{B2DC46BE-2D34-7399-7D44-7FFF19663CEC}"/>
                </a:ext>
              </a:extLst>
            </p:cNvPr>
            <p:cNvSpPr txBox="1"/>
            <p:nvPr/>
          </p:nvSpPr>
          <p:spPr>
            <a:xfrm>
              <a:off x="4077158" y="3810361"/>
              <a:ext cx="796954" cy="369332"/>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模式</a:t>
              </a:r>
              <a:r>
                <a:rPr lang="en-US" altLang="zh-CN" b="1" dirty="0">
                  <a:latin typeface="+mn-ea"/>
                </a:rPr>
                <a:t>4</a:t>
              </a:r>
              <a:endParaRPr lang="zh-CN" altLang="en-US" b="1" dirty="0">
                <a:latin typeface="+mn-ea"/>
              </a:endParaRPr>
            </a:p>
          </p:txBody>
        </p:sp>
        <p:sp>
          <p:nvSpPr>
            <p:cNvPr id="18" name="文本框 17">
              <a:extLst>
                <a:ext uri="{FF2B5EF4-FFF2-40B4-BE49-F238E27FC236}">
                  <a16:creationId xmlns:a16="http://schemas.microsoft.com/office/drawing/2014/main" id="{55075E00-BB0F-87EF-4A2B-167ADA6E213C}"/>
                </a:ext>
              </a:extLst>
            </p:cNvPr>
            <p:cNvSpPr txBox="1"/>
            <p:nvPr/>
          </p:nvSpPr>
          <p:spPr>
            <a:xfrm>
              <a:off x="4960137" y="3784954"/>
              <a:ext cx="411846" cy="400110"/>
            </a:xfrm>
            <a:prstGeom prst="rect">
              <a:avLst/>
            </a:prstGeom>
            <a:noFill/>
          </p:spPr>
          <p:txBody>
            <a:bodyPr wrap="square" rtlCol="0">
              <a:spAutoFit/>
            </a:bodyPr>
            <a:lstStyle/>
            <a:p>
              <a:pPr algn="ctr"/>
              <a:r>
                <a:rPr lang="en-US" altLang="zh-CN" sz="2000" b="1" dirty="0"/>
                <a:t>···</a:t>
              </a:r>
              <a:endParaRPr lang="zh-CN" altLang="en-US" sz="2000" b="1" dirty="0"/>
            </a:p>
          </p:txBody>
        </p:sp>
      </p:grpSp>
      <p:sp>
        <p:nvSpPr>
          <p:cNvPr id="20" name="椭圆 19">
            <a:extLst>
              <a:ext uri="{FF2B5EF4-FFF2-40B4-BE49-F238E27FC236}">
                <a16:creationId xmlns:a16="http://schemas.microsoft.com/office/drawing/2014/main" id="{A1E0A5A6-F100-3E57-0453-FDFCD80970C0}"/>
              </a:ext>
            </a:extLst>
          </p:cNvPr>
          <p:cNvSpPr/>
          <p:nvPr/>
        </p:nvSpPr>
        <p:spPr>
          <a:xfrm>
            <a:off x="6624091" y="3856322"/>
            <a:ext cx="72000" cy="72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3786DE7D-FD3F-49CE-754C-45E2E695129C}"/>
              </a:ext>
            </a:extLst>
          </p:cNvPr>
          <p:cNvSpPr/>
          <p:nvPr/>
        </p:nvSpPr>
        <p:spPr>
          <a:xfrm>
            <a:off x="7147417" y="3670921"/>
            <a:ext cx="1327086" cy="435935"/>
          </a:xfrm>
          <a:prstGeom prst="rect">
            <a:avLst/>
          </a:prstGeom>
          <a:solidFill>
            <a:srgbClr val="7030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mj-ea"/>
                <a:ea typeface="+mj-ea"/>
              </a:rPr>
              <a:t>权重向量</a:t>
            </a:r>
          </a:p>
        </p:txBody>
      </p:sp>
      <p:sp>
        <p:nvSpPr>
          <p:cNvPr id="24" name="箭头: 下 23">
            <a:extLst>
              <a:ext uri="{FF2B5EF4-FFF2-40B4-BE49-F238E27FC236}">
                <a16:creationId xmlns:a16="http://schemas.microsoft.com/office/drawing/2014/main" id="{1C419140-7A39-6F85-3352-8684E4284E65}"/>
              </a:ext>
            </a:extLst>
          </p:cNvPr>
          <p:cNvSpPr/>
          <p:nvPr/>
        </p:nvSpPr>
        <p:spPr>
          <a:xfrm rot="16200000">
            <a:off x="8909639" y="3554743"/>
            <a:ext cx="567299" cy="668289"/>
          </a:xfrm>
          <a:prstGeom prst="downArrow">
            <a:avLst>
              <a:gd name="adj1" fmla="val 37238"/>
              <a:gd name="adj2" fmla="val 50000"/>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4800C0E6-5190-9FAF-B713-B0DD93C1A674}"/>
              </a:ext>
            </a:extLst>
          </p:cNvPr>
          <p:cNvSpPr/>
          <p:nvPr/>
        </p:nvSpPr>
        <p:spPr>
          <a:xfrm>
            <a:off x="9892198" y="3676237"/>
            <a:ext cx="1327086" cy="435935"/>
          </a:xfrm>
          <a:prstGeom prst="rect">
            <a:avLst/>
          </a:prstGeom>
          <a:solidFill>
            <a:srgbClr val="7030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mj-ea"/>
                <a:ea typeface="+mj-ea"/>
              </a:rPr>
              <a:t>数据特征</a:t>
            </a:r>
          </a:p>
        </p:txBody>
      </p:sp>
      <p:sp>
        <p:nvSpPr>
          <p:cNvPr id="34" name="椭圆 33">
            <a:extLst>
              <a:ext uri="{FF2B5EF4-FFF2-40B4-BE49-F238E27FC236}">
                <a16:creationId xmlns:a16="http://schemas.microsoft.com/office/drawing/2014/main" id="{D540C722-5C68-CB7A-9C7C-41A96790D32D}"/>
              </a:ext>
            </a:extLst>
          </p:cNvPr>
          <p:cNvSpPr/>
          <p:nvPr/>
        </p:nvSpPr>
        <p:spPr>
          <a:xfrm>
            <a:off x="6624091" y="5644899"/>
            <a:ext cx="72000" cy="72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13A395F6-D2DA-D73F-D08E-1CB02FE06703}"/>
              </a:ext>
            </a:extLst>
          </p:cNvPr>
          <p:cNvSpPr/>
          <p:nvPr/>
        </p:nvSpPr>
        <p:spPr>
          <a:xfrm>
            <a:off x="7147417" y="5462931"/>
            <a:ext cx="1327086" cy="435935"/>
          </a:xfrm>
          <a:prstGeom prst="rect">
            <a:avLst/>
          </a:prstGeom>
          <a:solidFill>
            <a:srgbClr val="8058A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mj-ea"/>
                <a:ea typeface="+mj-ea"/>
              </a:rPr>
              <a:t>系数向量</a:t>
            </a:r>
          </a:p>
        </p:txBody>
      </p:sp>
      <p:sp>
        <p:nvSpPr>
          <p:cNvPr id="36" name="箭头: 下 35">
            <a:extLst>
              <a:ext uri="{FF2B5EF4-FFF2-40B4-BE49-F238E27FC236}">
                <a16:creationId xmlns:a16="http://schemas.microsoft.com/office/drawing/2014/main" id="{E3FF5B73-8E87-EAD8-8CC8-113D31A927FD}"/>
              </a:ext>
            </a:extLst>
          </p:cNvPr>
          <p:cNvSpPr/>
          <p:nvPr/>
        </p:nvSpPr>
        <p:spPr>
          <a:xfrm rot="16200000">
            <a:off x="8909638" y="5310754"/>
            <a:ext cx="567299" cy="668289"/>
          </a:xfrm>
          <a:prstGeom prst="downArrow">
            <a:avLst>
              <a:gd name="adj1" fmla="val 37238"/>
              <a:gd name="adj2" fmla="val 50000"/>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18CE1BA7-FD07-527D-8A22-B7F2AC0CB70E}"/>
              </a:ext>
            </a:extLst>
          </p:cNvPr>
          <p:cNvSpPr/>
          <p:nvPr/>
        </p:nvSpPr>
        <p:spPr>
          <a:xfrm>
            <a:off x="9912073" y="5420280"/>
            <a:ext cx="1327086" cy="435935"/>
          </a:xfrm>
          <a:prstGeom prst="rect">
            <a:avLst/>
          </a:prstGeom>
          <a:solidFill>
            <a:srgbClr val="8058A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mj-ea"/>
                <a:ea typeface="+mj-ea"/>
              </a:rPr>
              <a:t>重构特征</a:t>
            </a:r>
          </a:p>
        </p:txBody>
      </p:sp>
      <p:grpSp>
        <p:nvGrpSpPr>
          <p:cNvPr id="61" name="组合 60">
            <a:extLst>
              <a:ext uri="{FF2B5EF4-FFF2-40B4-BE49-F238E27FC236}">
                <a16:creationId xmlns:a16="http://schemas.microsoft.com/office/drawing/2014/main" id="{AF2C8D20-EB66-66D4-9CFD-8EAED0397095}"/>
              </a:ext>
            </a:extLst>
          </p:cNvPr>
          <p:cNvGrpSpPr/>
          <p:nvPr/>
        </p:nvGrpSpPr>
        <p:grpSpPr>
          <a:xfrm>
            <a:off x="2285047" y="5325548"/>
            <a:ext cx="3887717" cy="761435"/>
            <a:chOff x="1637941" y="5177246"/>
            <a:chExt cx="3887717" cy="761435"/>
          </a:xfrm>
        </p:grpSpPr>
        <p:sp>
          <p:nvSpPr>
            <p:cNvPr id="54" name="矩形 53">
              <a:extLst>
                <a:ext uri="{FF2B5EF4-FFF2-40B4-BE49-F238E27FC236}">
                  <a16:creationId xmlns:a16="http://schemas.microsoft.com/office/drawing/2014/main" id="{63DBC366-2AF5-3B91-4040-9FD9B002753B}"/>
                </a:ext>
              </a:extLst>
            </p:cNvPr>
            <p:cNvSpPr/>
            <p:nvPr/>
          </p:nvSpPr>
          <p:spPr>
            <a:xfrm>
              <a:off x="1637941" y="5182617"/>
              <a:ext cx="3887717" cy="750693"/>
            </a:xfrm>
            <a:prstGeom prst="rect">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672EDF5A-29C7-620E-853C-1128D43D9B76}"/>
                </a:ext>
              </a:extLst>
            </p:cNvPr>
            <p:cNvSpPr/>
            <p:nvPr/>
          </p:nvSpPr>
          <p:spPr>
            <a:xfrm>
              <a:off x="1659566" y="5177246"/>
              <a:ext cx="3866092" cy="371959"/>
            </a:xfrm>
            <a:prstGeom prst="rect">
              <a:avLst/>
            </a:prstGeom>
            <a:solidFill>
              <a:srgbClr val="8058A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mj-ea"/>
                  <a:ea typeface="+mj-ea"/>
                </a:rPr>
                <a:t>原型集合</a:t>
              </a:r>
            </a:p>
          </p:txBody>
        </p:sp>
        <p:sp>
          <p:nvSpPr>
            <p:cNvPr id="56" name="文本框 55">
              <a:extLst>
                <a:ext uri="{FF2B5EF4-FFF2-40B4-BE49-F238E27FC236}">
                  <a16:creationId xmlns:a16="http://schemas.microsoft.com/office/drawing/2014/main" id="{CFB9F962-4481-E2C8-D6FC-66B48F22BB2F}"/>
                </a:ext>
              </a:extLst>
            </p:cNvPr>
            <p:cNvSpPr txBox="1"/>
            <p:nvPr/>
          </p:nvSpPr>
          <p:spPr>
            <a:xfrm>
              <a:off x="1649277" y="5563978"/>
              <a:ext cx="796954" cy="369332"/>
            </a:xfrm>
            <a:prstGeom prst="rect">
              <a:avLst/>
            </a:prstGeom>
            <a:solidFill>
              <a:srgbClr val="FFD966"/>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模式</a:t>
              </a:r>
              <a:r>
                <a:rPr lang="en-US" altLang="zh-CN" b="1" dirty="0">
                  <a:latin typeface="+mn-ea"/>
                </a:rPr>
                <a:t>1</a:t>
              </a:r>
              <a:endParaRPr lang="zh-CN" altLang="en-US" b="1" dirty="0">
                <a:latin typeface="+mn-ea"/>
              </a:endParaRPr>
            </a:p>
          </p:txBody>
        </p:sp>
        <p:sp>
          <p:nvSpPr>
            <p:cNvPr id="57" name="文本框 56">
              <a:extLst>
                <a:ext uri="{FF2B5EF4-FFF2-40B4-BE49-F238E27FC236}">
                  <a16:creationId xmlns:a16="http://schemas.microsoft.com/office/drawing/2014/main" id="{646A4792-AAF4-9B24-E59A-CE0F3C11510D}"/>
                </a:ext>
              </a:extLst>
            </p:cNvPr>
            <p:cNvSpPr txBox="1"/>
            <p:nvPr/>
          </p:nvSpPr>
          <p:spPr>
            <a:xfrm>
              <a:off x="2461400" y="5563978"/>
              <a:ext cx="796954" cy="369332"/>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模式</a:t>
              </a:r>
              <a:r>
                <a:rPr lang="en-US" altLang="zh-CN" b="1" dirty="0">
                  <a:latin typeface="+mn-ea"/>
                </a:rPr>
                <a:t>2</a:t>
              </a:r>
              <a:endParaRPr lang="zh-CN" altLang="en-US" b="1" dirty="0">
                <a:latin typeface="+mn-ea"/>
              </a:endParaRPr>
            </a:p>
          </p:txBody>
        </p:sp>
        <p:sp>
          <p:nvSpPr>
            <p:cNvPr id="58" name="文本框 57">
              <a:extLst>
                <a:ext uri="{FF2B5EF4-FFF2-40B4-BE49-F238E27FC236}">
                  <a16:creationId xmlns:a16="http://schemas.microsoft.com/office/drawing/2014/main" id="{9383D6D1-BE93-08FE-5C15-C1F907E3F6A1}"/>
                </a:ext>
              </a:extLst>
            </p:cNvPr>
            <p:cNvSpPr txBox="1"/>
            <p:nvPr/>
          </p:nvSpPr>
          <p:spPr>
            <a:xfrm>
              <a:off x="3263802" y="5563978"/>
              <a:ext cx="796954" cy="369332"/>
            </a:xfrm>
            <a:prstGeom prst="rect">
              <a:avLst/>
            </a:prstGeom>
            <a:solidFill>
              <a:srgbClr val="D0E6A5"/>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模式</a:t>
              </a:r>
              <a:r>
                <a:rPr lang="en-US" altLang="zh-CN" b="1" dirty="0">
                  <a:latin typeface="+mn-ea"/>
                </a:rPr>
                <a:t>3</a:t>
              </a:r>
              <a:endParaRPr lang="zh-CN" altLang="en-US" b="1" dirty="0">
                <a:latin typeface="+mn-ea"/>
              </a:endParaRPr>
            </a:p>
          </p:txBody>
        </p:sp>
        <p:sp>
          <p:nvSpPr>
            <p:cNvPr id="59" name="文本框 58">
              <a:extLst>
                <a:ext uri="{FF2B5EF4-FFF2-40B4-BE49-F238E27FC236}">
                  <a16:creationId xmlns:a16="http://schemas.microsoft.com/office/drawing/2014/main" id="{7ED6C2FF-DB80-F2E4-080B-F4595E5C7B61}"/>
                </a:ext>
              </a:extLst>
            </p:cNvPr>
            <p:cNvSpPr txBox="1"/>
            <p:nvPr/>
          </p:nvSpPr>
          <p:spPr>
            <a:xfrm>
              <a:off x="4079762" y="5563978"/>
              <a:ext cx="796954" cy="369332"/>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模式</a:t>
              </a:r>
              <a:r>
                <a:rPr lang="en-US" altLang="zh-CN" b="1" dirty="0">
                  <a:latin typeface="+mn-ea"/>
                </a:rPr>
                <a:t>4</a:t>
              </a:r>
              <a:endParaRPr lang="zh-CN" altLang="en-US" b="1" dirty="0">
                <a:latin typeface="+mn-ea"/>
              </a:endParaRPr>
            </a:p>
          </p:txBody>
        </p:sp>
        <p:sp>
          <p:nvSpPr>
            <p:cNvPr id="60" name="文本框 59">
              <a:extLst>
                <a:ext uri="{FF2B5EF4-FFF2-40B4-BE49-F238E27FC236}">
                  <a16:creationId xmlns:a16="http://schemas.microsoft.com/office/drawing/2014/main" id="{EC0AFF04-A591-CAD9-0631-97BD40EB6471}"/>
                </a:ext>
              </a:extLst>
            </p:cNvPr>
            <p:cNvSpPr txBox="1"/>
            <p:nvPr/>
          </p:nvSpPr>
          <p:spPr>
            <a:xfrm>
              <a:off x="4962741" y="5538571"/>
              <a:ext cx="411846" cy="400110"/>
            </a:xfrm>
            <a:prstGeom prst="rect">
              <a:avLst/>
            </a:prstGeom>
            <a:noFill/>
          </p:spPr>
          <p:txBody>
            <a:bodyPr wrap="square" rtlCol="0">
              <a:spAutoFit/>
            </a:bodyPr>
            <a:lstStyle/>
            <a:p>
              <a:pPr algn="ctr"/>
              <a:r>
                <a:rPr lang="en-US" altLang="zh-CN" sz="2000" b="1" dirty="0"/>
                <a:t>···</a:t>
              </a:r>
              <a:endParaRPr lang="zh-CN" altLang="en-US" sz="2000" b="1" dirty="0"/>
            </a:p>
          </p:txBody>
        </p:sp>
      </p:grpSp>
      <p:sp>
        <p:nvSpPr>
          <p:cNvPr id="65" name="文本框 64">
            <a:extLst>
              <a:ext uri="{FF2B5EF4-FFF2-40B4-BE49-F238E27FC236}">
                <a16:creationId xmlns:a16="http://schemas.microsoft.com/office/drawing/2014/main" id="{6DD02097-F2A3-25FA-D700-54B1577C4A70}"/>
              </a:ext>
            </a:extLst>
          </p:cNvPr>
          <p:cNvSpPr txBox="1"/>
          <p:nvPr/>
        </p:nvSpPr>
        <p:spPr>
          <a:xfrm>
            <a:off x="968364" y="3719017"/>
            <a:ext cx="796954" cy="461665"/>
          </a:xfrm>
          <a:prstGeom prst="rect">
            <a:avLst/>
          </a:prstGeom>
          <a:noFill/>
        </p:spPr>
        <p:txBody>
          <a:bodyPr wrap="square">
            <a:spAutoFit/>
          </a:bodyPr>
          <a:lstStyle/>
          <a:p>
            <a:pPr algn="ctr"/>
            <a:r>
              <a:rPr lang="zh-CN" altLang="en-US" sz="2400" b="1" dirty="0">
                <a:latin typeface="+mj-ea"/>
                <a:ea typeface="+mj-ea"/>
              </a:rPr>
              <a:t>输入</a:t>
            </a:r>
            <a:endParaRPr lang="zh-CN" altLang="en-US" sz="2400" dirty="0"/>
          </a:p>
        </p:txBody>
      </p:sp>
      <p:sp>
        <p:nvSpPr>
          <p:cNvPr id="66" name="文本框 65">
            <a:extLst>
              <a:ext uri="{FF2B5EF4-FFF2-40B4-BE49-F238E27FC236}">
                <a16:creationId xmlns:a16="http://schemas.microsoft.com/office/drawing/2014/main" id="{44AAB504-C3FA-0C88-DC86-9D42C9DDC95C}"/>
              </a:ext>
            </a:extLst>
          </p:cNvPr>
          <p:cNvSpPr txBox="1"/>
          <p:nvPr/>
        </p:nvSpPr>
        <p:spPr>
          <a:xfrm>
            <a:off x="968672" y="5518862"/>
            <a:ext cx="796954" cy="461665"/>
          </a:xfrm>
          <a:prstGeom prst="rect">
            <a:avLst/>
          </a:prstGeom>
          <a:noFill/>
        </p:spPr>
        <p:txBody>
          <a:bodyPr wrap="square">
            <a:spAutoFit/>
          </a:bodyPr>
          <a:lstStyle/>
          <a:p>
            <a:pPr algn="ctr"/>
            <a:r>
              <a:rPr lang="zh-CN" altLang="en-US" sz="2400" b="1" dirty="0">
                <a:latin typeface="+mj-ea"/>
                <a:ea typeface="+mj-ea"/>
              </a:rPr>
              <a:t>模型</a:t>
            </a:r>
            <a:endParaRPr lang="zh-CN" altLang="en-US" sz="2400" dirty="0"/>
          </a:p>
        </p:txBody>
      </p:sp>
      <p:sp>
        <p:nvSpPr>
          <p:cNvPr id="68" name="箭头: 左右 67">
            <a:extLst>
              <a:ext uri="{FF2B5EF4-FFF2-40B4-BE49-F238E27FC236}">
                <a16:creationId xmlns:a16="http://schemas.microsoft.com/office/drawing/2014/main" id="{20CEAF00-E773-4DBE-6E7B-70ACE41B8CEA}"/>
              </a:ext>
            </a:extLst>
          </p:cNvPr>
          <p:cNvSpPr/>
          <p:nvPr/>
        </p:nvSpPr>
        <p:spPr>
          <a:xfrm rot="5400000">
            <a:off x="10178003" y="4553575"/>
            <a:ext cx="795225" cy="425302"/>
          </a:xfrm>
          <a:prstGeom prst="leftRightArrow">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a:extLst>
              <a:ext uri="{FF2B5EF4-FFF2-40B4-BE49-F238E27FC236}">
                <a16:creationId xmlns:a16="http://schemas.microsoft.com/office/drawing/2014/main" id="{EC61CBBF-F98D-29DA-936A-1DAFB3067550}"/>
              </a:ext>
            </a:extLst>
          </p:cNvPr>
          <p:cNvSpPr txBox="1"/>
          <p:nvPr/>
        </p:nvSpPr>
        <p:spPr>
          <a:xfrm>
            <a:off x="8614140" y="4535393"/>
            <a:ext cx="1592667" cy="461665"/>
          </a:xfrm>
          <a:prstGeom prst="rect">
            <a:avLst/>
          </a:prstGeom>
          <a:noFill/>
        </p:spPr>
        <p:txBody>
          <a:bodyPr wrap="square">
            <a:spAutoFit/>
          </a:bodyPr>
          <a:lstStyle/>
          <a:p>
            <a:pPr algn="ctr"/>
            <a:r>
              <a:rPr lang="zh-CN" altLang="en-US" sz="2400" b="1" dirty="0">
                <a:solidFill>
                  <a:srgbClr val="C00000"/>
                </a:solidFill>
                <a:latin typeface="+mj-ea"/>
                <a:ea typeface="+mj-ea"/>
              </a:rPr>
              <a:t>重构误差</a:t>
            </a:r>
            <a:endParaRPr lang="zh-CN" altLang="en-US" sz="2400" dirty="0">
              <a:solidFill>
                <a:srgbClr val="C00000"/>
              </a:solidFill>
            </a:endParaRPr>
          </a:p>
        </p:txBody>
      </p:sp>
      <p:cxnSp>
        <p:nvCxnSpPr>
          <p:cNvPr id="72" name="直接箭头连接符 71">
            <a:extLst>
              <a:ext uri="{FF2B5EF4-FFF2-40B4-BE49-F238E27FC236}">
                <a16:creationId xmlns:a16="http://schemas.microsoft.com/office/drawing/2014/main" id="{DAA998BB-D803-1A75-8750-4C42C1D5A5DC}"/>
              </a:ext>
            </a:extLst>
          </p:cNvPr>
          <p:cNvCxnSpPr>
            <a:cxnSpLocks/>
            <a:stCxn id="70" idx="1"/>
            <a:endCxn id="83" idx="3"/>
          </p:cNvCxnSpPr>
          <p:nvPr/>
        </p:nvCxnSpPr>
        <p:spPr>
          <a:xfrm flipH="1" flipV="1">
            <a:off x="6381286" y="4763749"/>
            <a:ext cx="2232854" cy="2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文本框 79">
            <a:extLst>
              <a:ext uri="{FF2B5EF4-FFF2-40B4-BE49-F238E27FC236}">
                <a16:creationId xmlns:a16="http://schemas.microsoft.com/office/drawing/2014/main" id="{D35BAF62-6612-3F19-055B-084C0B749B6C}"/>
              </a:ext>
            </a:extLst>
          </p:cNvPr>
          <p:cNvSpPr txBox="1"/>
          <p:nvPr/>
        </p:nvSpPr>
        <p:spPr>
          <a:xfrm>
            <a:off x="6575895" y="4379028"/>
            <a:ext cx="1804208" cy="369332"/>
          </a:xfrm>
          <a:prstGeom prst="rect">
            <a:avLst/>
          </a:prstGeom>
          <a:noFill/>
        </p:spPr>
        <p:txBody>
          <a:bodyPr wrap="square">
            <a:spAutoFit/>
          </a:bodyPr>
          <a:lstStyle/>
          <a:p>
            <a:pPr algn="ctr"/>
            <a:r>
              <a:rPr lang="zh-CN" altLang="en-US" b="1" dirty="0">
                <a:latin typeface="+mn-ea"/>
              </a:rPr>
              <a:t>一定程度上反应</a:t>
            </a:r>
            <a:endParaRPr lang="zh-CN" altLang="en-US" dirty="0">
              <a:latin typeface="+mn-ea"/>
            </a:endParaRPr>
          </a:p>
        </p:txBody>
      </p:sp>
      <p:sp>
        <p:nvSpPr>
          <p:cNvPr id="82" name="箭头: 下 81">
            <a:extLst>
              <a:ext uri="{FF2B5EF4-FFF2-40B4-BE49-F238E27FC236}">
                <a16:creationId xmlns:a16="http://schemas.microsoft.com/office/drawing/2014/main" id="{772C66BB-B5AA-7D00-1D1A-BAFC6D718892}"/>
              </a:ext>
            </a:extLst>
          </p:cNvPr>
          <p:cNvSpPr/>
          <p:nvPr/>
        </p:nvSpPr>
        <p:spPr>
          <a:xfrm rot="10800000">
            <a:off x="4025735" y="4447585"/>
            <a:ext cx="567299" cy="668289"/>
          </a:xfrm>
          <a:prstGeom prst="downArrow">
            <a:avLst>
              <a:gd name="adj1" fmla="val 37238"/>
              <a:gd name="adj2" fmla="val 50000"/>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文本框 82">
            <a:extLst>
              <a:ext uri="{FF2B5EF4-FFF2-40B4-BE49-F238E27FC236}">
                <a16:creationId xmlns:a16="http://schemas.microsoft.com/office/drawing/2014/main" id="{C5D5DAAB-6D99-EDBF-9F89-0C3EC90815AF}"/>
              </a:ext>
            </a:extLst>
          </p:cNvPr>
          <p:cNvSpPr txBox="1"/>
          <p:nvPr/>
        </p:nvSpPr>
        <p:spPr>
          <a:xfrm>
            <a:off x="4505078" y="4563694"/>
            <a:ext cx="1876208" cy="400110"/>
          </a:xfrm>
          <a:prstGeom prst="rect">
            <a:avLst/>
          </a:prstGeom>
          <a:noFill/>
        </p:spPr>
        <p:txBody>
          <a:bodyPr wrap="square">
            <a:spAutoFit/>
          </a:bodyPr>
          <a:lstStyle/>
          <a:p>
            <a:pPr algn="ctr"/>
            <a:r>
              <a:rPr lang="zh-CN" altLang="en-US" sz="2000" b="1" dirty="0">
                <a:latin typeface="+mj-ea"/>
                <a:ea typeface="+mj-ea"/>
              </a:rPr>
              <a:t>学习情况</a:t>
            </a:r>
            <a:endParaRPr lang="zh-CN" altLang="en-US" sz="2000" dirty="0"/>
          </a:p>
        </p:txBody>
      </p:sp>
      <p:sp>
        <p:nvSpPr>
          <p:cNvPr id="86" name="矩形 85">
            <a:extLst>
              <a:ext uri="{FF2B5EF4-FFF2-40B4-BE49-F238E27FC236}">
                <a16:creationId xmlns:a16="http://schemas.microsoft.com/office/drawing/2014/main" id="{A69A80E8-0CF9-DB0A-7543-5B19FDA41002}"/>
              </a:ext>
            </a:extLst>
          </p:cNvPr>
          <p:cNvSpPr/>
          <p:nvPr/>
        </p:nvSpPr>
        <p:spPr>
          <a:xfrm>
            <a:off x="2013117" y="6276419"/>
            <a:ext cx="7879081" cy="461665"/>
          </a:xfrm>
          <a:prstGeom prst="rect">
            <a:avLst/>
          </a:prstGeom>
        </p:spPr>
        <p:txBody>
          <a:bodyPr wrap="none">
            <a:spAutoFit/>
          </a:bodyPr>
          <a:lstStyle/>
          <a:p>
            <a:pPr algn="ctr" defTabSz="914377">
              <a:defRPr/>
            </a:pPr>
            <a:r>
              <a:rPr lang="zh-CN" altLang="en-US" sz="2400" b="1" dirty="0">
                <a:solidFill>
                  <a:srgbClr val="C00000"/>
                </a:solidFill>
                <a:latin typeface="+mj-ea"/>
                <a:ea typeface="+mj-ea"/>
              </a:rPr>
              <a:t>重构误差</a:t>
            </a:r>
            <a:r>
              <a:rPr lang="zh-CN" altLang="en-US" sz="2400" b="1" dirty="0">
                <a:latin typeface="+mj-ea"/>
                <a:ea typeface="+mj-ea"/>
              </a:rPr>
              <a:t>可以判断原型集合的质量，指导原型集合的学习</a:t>
            </a:r>
            <a:endParaRPr lang="zh-CN" altLang="zh-CN" sz="2400" b="1" dirty="0">
              <a:solidFill>
                <a:srgbClr val="674196"/>
              </a:solidFill>
              <a:latin typeface="+mj-ea"/>
              <a:ea typeface="+mj-ea"/>
            </a:endParaRPr>
          </a:p>
        </p:txBody>
      </p:sp>
    </p:spTree>
    <p:extLst>
      <p:ext uri="{BB962C8B-B14F-4D97-AF65-F5344CB8AC3E}">
        <p14:creationId xmlns:p14="http://schemas.microsoft.com/office/powerpoint/2010/main" val="1091698254"/>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a:extLst>
              <a:ext uri="{FF2B5EF4-FFF2-40B4-BE49-F238E27FC236}">
                <a16:creationId xmlns:a16="http://schemas.microsoft.com/office/drawing/2014/main" id="{E2F39B84-7F91-4567-5D19-84AF2363F630}"/>
              </a:ext>
            </a:extLst>
          </p:cNvPr>
          <p:cNvSpPr/>
          <p:nvPr/>
        </p:nvSpPr>
        <p:spPr>
          <a:xfrm>
            <a:off x="387928" y="4543775"/>
            <a:ext cx="11354101" cy="2107388"/>
          </a:xfrm>
          <a:prstGeom prst="rect">
            <a:avLst/>
          </a:prstGeom>
          <a:solidFill>
            <a:srgbClr val="FDF0DB"/>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43" name="矩形 42">
            <a:extLst>
              <a:ext uri="{FF2B5EF4-FFF2-40B4-BE49-F238E27FC236}">
                <a16:creationId xmlns:a16="http://schemas.microsoft.com/office/drawing/2014/main" id="{07BB546F-4D8A-9F2A-D9D7-1BC75B41979F}"/>
              </a:ext>
            </a:extLst>
          </p:cNvPr>
          <p:cNvSpPr/>
          <p:nvPr/>
        </p:nvSpPr>
        <p:spPr>
          <a:xfrm>
            <a:off x="387928" y="2456323"/>
            <a:ext cx="11351490" cy="2031326"/>
          </a:xfrm>
          <a:prstGeom prst="rect">
            <a:avLst/>
          </a:prstGeom>
          <a:solidFill>
            <a:srgbClr val="D8EAF4"/>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7" name="灯片编号占位符 6">
            <a:extLst>
              <a:ext uri="{FF2B5EF4-FFF2-40B4-BE49-F238E27FC236}">
                <a16:creationId xmlns:a16="http://schemas.microsoft.com/office/drawing/2014/main" id="{7C310925-3911-14C8-2488-9D41D7FDA48B}"/>
              </a:ext>
            </a:extLst>
          </p:cNvPr>
          <p:cNvSpPr>
            <a:spLocks noGrp="1"/>
          </p:cNvSpPr>
          <p:nvPr>
            <p:ph type="sldNum" sz="quarter" idx="14"/>
          </p:nvPr>
        </p:nvSpPr>
        <p:spPr/>
        <p:txBody>
          <a:bodyPr/>
          <a:lstStyle/>
          <a:p>
            <a:fld id="{CC51C897-CB0F-45BB-8D64-39FCF72693E0}" type="slidenum">
              <a:rPr lang="zh-CN" altLang="en-US" smtClean="0"/>
              <a:t>12</a:t>
            </a:fld>
            <a:endParaRPr lang="zh-CN" altLang="en-US"/>
          </a:p>
        </p:txBody>
      </p:sp>
      <p:sp>
        <p:nvSpPr>
          <p:cNvPr id="3" name="文本框 2">
            <a:extLst>
              <a:ext uri="{FF2B5EF4-FFF2-40B4-BE49-F238E27FC236}">
                <a16:creationId xmlns:a16="http://schemas.microsoft.com/office/drawing/2014/main" id="{2B0D3BC1-9552-4EF5-E7FC-D6FB399C4A11}"/>
              </a:ext>
            </a:extLst>
          </p:cNvPr>
          <p:cNvSpPr txBox="1"/>
          <p:nvPr/>
        </p:nvSpPr>
        <p:spPr>
          <a:xfrm>
            <a:off x="2139042" y="1841017"/>
            <a:ext cx="8115301" cy="400110"/>
          </a:xfrm>
          <a:prstGeom prst="rect">
            <a:avLst/>
          </a:prstGeom>
          <a:noFill/>
        </p:spPr>
        <p:txBody>
          <a:bodyPr wrap="square">
            <a:spAutoFit/>
          </a:bodyPr>
          <a:lstStyle/>
          <a:p>
            <a:r>
              <a:rPr lang="zh-CN" altLang="en-US" sz="2000" b="1" dirty="0">
                <a:latin typeface="+mn-ea"/>
              </a:rPr>
              <a:t>四项</a:t>
            </a:r>
            <a:r>
              <a:rPr lang="zh-CN" altLang="en-US" sz="2000" u="sng" dirty="0">
                <a:solidFill>
                  <a:srgbClr val="7030A0"/>
                </a:solidFill>
                <a:latin typeface="+mn-ea"/>
              </a:rPr>
              <a:t>无监督 在线 线性</a:t>
            </a:r>
            <a:r>
              <a:rPr lang="zh-CN" altLang="en-US" sz="2000" dirty="0">
                <a:latin typeface="+mn-ea"/>
              </a:rPr>
              <a:t>的</a:t>
            </a:r>
            <a:r>
              <a:rPr lang="zh-CN" altLang="en-US" sz="2000" dirty="0">
                <a:solidFill>
                  <a:srgbClr val="7030A0"/>
                </a:solidFill>
                <a:latin typeface="+mj-ea"/>
                <a:ea typeface="+mj-ea"/>
              </a:rPr>
              <a:t>仅使用重构误差作为学习目标</a:t>
            </a:r>
            <a:r>
              <a:rPr lang="zh-CN" altLang="en-US" sz="2000" dirty="0">
                <a:solidFill>
                  <a:srgbClr val="7030A0"/>
                </a:solidFill>
                <a:latin typeface="+mn-ea"/>
              </a:rPr>
              <a:t>的</a:t>
            </a:r>
            <a:r>
              <a:rPr lang="zh-CN" altLang="en-US" sz="2000" dirty="0">
                <a:latin typeface="+mn-ea"/>
              </a:rPr>
              <a:t>原型学习算法</a:t>
            </a:r>
            <a:endParaRPr lang="en-US" altLang="zh-CN" dirty="0">
              <a:latin typeface="+mn-ea"/>
            </a:endParaRPr>
          </a:p>
        </p:txBody>
      </p:sp>
      <p:sp>
        <p:nvSpPr>
          <p:cNvPr id="12" name="Text Placeholder 2">
            <a:extLst>
              <a:ext uri="{FF2B5EF4-FFF2-40B4-BE49-F238E27FC236}">
                <a16:creationId xmlns:a16="http://schemas.microsoft.com/office/drawing/2014/main" id="{F40A875B-3477-5A32-27CA-76359FA73805}"/>
              </a:ext>
            </a:extLst>
          </p:cNvPr>
          <p:cNvSpPr>
            <a:spLocks noGrp="1"/>
          </p:cNvSpPr>
          <p:nvPr>
            <p:ph type="body" sz="quarter" idx="13"/>
          </p:nvPr>
        </p:nvSpPr>
        <p:spPr>
          <a:xfrm>
            <a:off x="2016121" y="163973"/>
            <a:ext cx="10084299" cy="468000"/>
          </a:xfrm>
        </p:spPr>
        <p:txBody>
          <a:bodyPr/>
          <a:lstStyle/>
          <a:p>
            <a:r>
              <a:rPr lang="zh-CN" altLang="en-US" dirty="0">
                <a:solidFill>
                  <a:srgbClr val="7F7F7F"/>
                </a:solidFill>
              </a:rPr>
              <a:t>框架定义  </a:t>
            </a:r>
            <a:r>
              <a:rPr lang="zh-CN" altLang="en-US" dirty="0">
                <a:solidFill>
                  <a:srgbClr val="7030A0"/>
                </a:solidFill>
              </a:rPr>
              <a:t>算法验证   </a:t>
            </a:r>
            <a:r>
              <a:rPr lang="zh-CN" altLang="en-US" dirty="0">
                <a:solidFill>
                  <a:srgbClr val="7F7F7F"/>
                </a:solidFill>
              </a:rPr>
              <a:t>实验设置   结果分析   本章总结   </a:t>
            </a:r>
            <a:endParaRPr lang="zh-CN" altLang="en-US" dirty="0">
              <a:solidFill>
                <a:srgbClr val="6D439B"/>
              </a:solidFill>
            </a:endParaRPr>
          </a:p>
        </p:txBody>
      </p:sp>
      <p:sp>
        <p:nvSpPr>
          <p:cNvPr id="13" name="矩形 12">
            <a:extLst>
              <a:ext uri="{FF2B5EF4-FFF2-40B4-BE49-F238E27FC236}">
                <a16:creationId xmlns:a16="http://schemas.microsoft.com/office/drawing/2014/main" id="{FB459B7F-F9BF-CC30-2088-70A70ED839BB}"/>
              </a:ext>
            </a:extLst>
          </p:cNvPr>
          <p:cNvSpPr/>
          <p:nvPr/>
        </p:nvSpPr>
        <p:spPr>
          <a:xfrm>
            <a:off x="487115" y="1027009"/>
            <a:ext cx="1345964" cy="383300"/>
          </a:xfrm>
          <a:prstGeom prst="rect">
            <a:avLst/>
          </a:prstGeom>
          <a:solidFill>
            <a:srgbClr val="6D439B"/>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b="1" dirty="0">
                <a:solidFill>
                  <a:schemeClr val="bg1"/>
                </a:solidFill>
                <a:latin typeface="+mj-ea"/>
                <a:ea typeface="+mj-ea"/>
              </a:rPr>
              <a:t>验证目标</a:t>
            </a:r>
          </a:p>
        </p:txBody>
      </p:sp>
      <p:sp>
        <p:nvSpPr>
          <p:cNvPr id="16" name="文本框 15">
            <a:extLst>
              <a:ext uri="{FF2B5EF4-FFF2-40B4-BE49-F238E27FC236}">
                <a16:creationId xmlns:a16="http://schemas.microsoft.com/office/drawing/2014/main" id="{790E658D-A292-3C03-00D6-E0DC3173240F}"/>
              </a:ext>
            </a:extLst>
          </p:cNvPr>
          <p:cNvSpPr txBox="1"/>
          <p:nvPr/>
        </p:nvSpPr>
        <p:spPr>
          <a:xfrm>
            <a:off x="2139042" y="987826"/>
            <a:ext cx="7079602" cy="461665"/>
          </a:xfrm>
          <a:prstGeom prst="rect">
            <a:avLst/>
          </a:prstGeom>
          <a:noFill/>
        </p:spPr>
        <p:txBody>
          <a:bodyPr wrap="square">
            <a:spAutoFit/>
          </a:bodyPr>
          <a:lstStyle/>
          <a:p>
            <a:r>
              <a:rPr lang="zh-CN" altLang="en-US" sz="2400" b="1" dirty="0">
                <a:latin typeface="+mj-ea"/>
                <a:ea typeface="+mj-ea"/>
              </a:rPr>
              <a:t>降低</a:t>
            </a:r>
            <a:r>
              <a:rPr lang="zh-CN" altLang="en-US" sz="2400" b="1" dirty="0">
                <a:solidFill>
                  <a:srgbClr val="7030A0"/>
                </a:solidFill>
                <a:latin typeface="+mj-ea"/>
                <a:ea typeface="+mj-ea"/>
              </a:rPr>
              <a:t>重构误差</a:t>
            </a:r>
            <a:r>
              <a:rPr lang="zh-CN" altLang="en-US" sz="2400" b="1" dirty="0">
                <a:latin typeface="+mj-ea"/>
                <a:ea typeface="+mj-ea"/>
              </a:rPr>
              <a:t>与完成</a:t>
            </a:r>
            <a:r>
              <a:rPr lang="zh-CN" altLang="en-US" sz="2400" b="1" dirty="0">
                <a:solidFill>
                  <a:srgbClr val="7030A0"/>
                </a:solidFill>
                <a:latin typeface="+mj-ea"/>
                <a:ea typeface="+mj-ea"/>
              </a:rPr>
              <a:t>具体任务指标</a:t>
            </a:r>
            <a:r>
              <a:rPr lang="zh-CN" altLang="en-US" sz="2400" b="1" dirty="0">
                <a:latin typeface="+mj-ea"/>
                <a:ea typeface="+mj-ea"/>
              </a:rPr>
              <a:t>的关系如何？</a:t>
            </a:r>
            <a:endParaRPr lang="zh-CN" altLang="en-US" sz="2400" dirty="0"/>
          </a:p>
        </p:txBody>
      </p:sp>
      <p:sp>
        <p:nvSpPr>
          <p:cNvPr id="17" name="矩形 16">
            <a:extLst>
              <a:ext uri="{FF2B5EF4-FFF2-40B4-BE49-F238E27FC236}">
                <a16:creationId xmlns:a16="http://schemas.microsoft.com/office/drawing/2014/main" id="{540BA10B-4C58-6EEA-0A4F-5B3795219694}"/>
              </a:ext>
            </a:extLst>
          </p:cNvPr>
          <p:cNvSpPr/>
          <p:nvPr/>
        </p:nvSpPr>
        <p:spPr>
          <a:xfrm>
            <a:off x="487115" y="1841017"/>
            <a:ext cx="1345964" cy="383300"/>
          </a:xfrm>
          <a:prstGeom prst="rect">
            <a:avLst/>
          </a:prstGeom>
          <a:solidFill>
            <a:srgbClr val="6D439B"/>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b="1" dirty="0">
                <a:solidFill>
                  <a:schemeClr val="bg1"/>
                </a:solidFill>
                <a:latin typeface="+mj-ea"/>
                <a:ea typeface="+mj-ea"/>
              </a:rPr>
              <a:t>实验算法</a:t>
            </a:r>
          </a:p>
        </p:txBody>
      </p:sp>
      <p:sp>
        <p:nvSpPr>
          <p:cNvPr id="2" name="矩形 1">
            <a:extLst>
              <a:ext uri="{FF2B5EF4-FFF2-40B4-BE49-F238E27FC236}">
                <a16:creationId xmlns:a16="http://schemas.microsoft.com/office/drawing/2014/main" id="{7C7D6DDB-DA80-CBD7-FAFA-D56C8F1307AC}"/>
              </a:ext>
            </a:extLst>
          </p:cNvPr>
          <p:cNvSpPr/>
          <p:nvPr/>
        </p:nvSpPr>
        <p:spPr>
          <a:xfrm>
            <a:off x="3882732" y="2565820"/>
            <a:ext cx="2819307" cy="762647"/>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4" name="文本框 3">
            <a:extLst>
              <a:ext uri="{FF2B5EF4-FFF2-40B4-BE49-F238E27FC236}">
                <a16:creationId xmlns:a16="http://schemas.microsoft.com/office/drawing/2014/main" id="{31B51FDB-8F46-B6ED-FF3F-1BD6CFB8B0D2}"/>
              </a:ext>
            </a:extLst>
          </p:cNvPr>
          <p:cNvSpPr txBox="1"/>
          <p:nvPr/>
        </p:nvSpPr>
        <p:spPr>
          <a:xfrm>
            <a:off x="3953850" y="2607656"/>
            <a:ext cx="2677069" cy="707886"/>
          </a:xfrm>
          <a:prstGeom prst="rect">
            <a:avLst/>
          </a:prstGeom>
          <a:noFill/>
        </p:spPr>
        <p:txBody>
          <a:bodyPr wrap="square" rtlCol="0">
            <a:spAutoFit/>
          </a:bodyPr>
          <a:lstStyle/>
          <a:p>
            <a:pPr algn="ctr"/>
            <a:r>
              <a:rPr lang="zh-CN" altLang="en-US" sz="2000" b="1" dirty="0">
                <a:latin typeface="+mj-ea"/>
                <a:ea typeface="+mj-ea"/>
              </a:rPr>
              <a:t>增量主成分分析（</a:t>
            </a:r>
            <a:r>
              <a:rPr lang="en-US" altLang="zh-CN" sz="2000" b="1" dirty="0">
                <a:latin typeface="+mj-ea"/>
                <a:ea typeface="+mj-ea"/>
              </a:rPr>
              <a:t>IPCA</a:t>
            </a:r>
            <a:r>
              <a:rPr lang="zh-CN" altLang="en-US" sz="2000" b="1" dirty="0">
                <a:latin typeface="+mj-ea"/>
                <a:ea typeface="+mj-ea"/>
              </a:rPr>
              <a:t>）</a:t>
            </a:r>
          </a:p>
        </p:txBody>
      </p:sp>
      <p:sp>
        <p:nvSpPr>
          <p:cNvPr id="5" name="矩形 4">
            <a:extLst>
              <a:ext uri="{FF2B5EF4-FFF2-40B4-BE49-F238E27FC236}">
                <a16:creationId xmlns:a16="http://schemas.microsoft.com/office/drawing/2014/main" id="{3460C01A-0238-76AA-FA97-E1F8A9E64287}"/>
              </a:ext>
            </a:extLst>
          </p:cNvPr>
          <p:cNvSpPr/>
          <p:nvPr/>
        </p:nvSpPr>
        <p:spPr>
          <a:xfrm>
            <a:off x="3882732" y="3523157"/>
            <a:ext cx="2819307" cy="762647"/>
          </a:xfrm>
          <a:prstGeom prst="rect">
            <a:avLst/>
          </a:prstGeom>
          <a:solidFill>
            <a:schemeClr val="accent5">
              <a:lumMod val="60000"/>
              <a:lumOff val="40000"/>
            </a:schemeClr>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6" name="文本框 5">
            <a:extLst>
              <a:ext uri="{FF2B5EF4-FFF2-40B4-BE49-F238E27FC236}">
                <a16:creationId xmlns:a16="http://schemas.microsoft.com/office/drawing/2014/main" id="{24904010-1ECE-0737-D92A-188E5B5C7644}"/>
              </a:ext>
            </a:extLst>
          </p:cNvPr>
          <p:cNvSpPr txBox="1"/>
          <p:nvPr/>
        </p:nvSpPr>
        <p:spPr>
          <a:xfrm>
            <a:off x="4017935" y="3564993"/>
            <a:ext cx="2677069" cy="707886"/>
          </a:xfrm>
          <a:prstGeom prst="rect">
            <a:avLst/>
          </a:prstGeom>
          <a:noFill/>
        </p:spPr>
        <p:txBody>
          <a:bodyPr wrap="square" rtlCol="0">
            <a:spAutoFit/>
          </a:bodyPr>
          <a:lstStyle/>
          <a:p>
            <a:pPr algn="ctr"/>
            <a:r>
              <a:rPr lang="zh-CN" altLang="en-US" sz="2000" b="1" dirty="0">
                <a:latin typeface="+mj-ea"/>
                <a:ea typeface="+mj-ea"/>
              </a:rPr>
              <a:t>无偏协方差无关增量主成分分析（</a:t>
            </a:r>
            <a:r>
              <a:rPr lang="en-US" altLang="zh-CN" sz="2000" b="1" dirty="0">
                <a:latin typeface="+mj-ea"/>
                <a:ea typeface="+mj-ea"/>
              </a:rPr>
              <a:t>CCIPCA</a:t>
            </a:r>
            <a:r>
              <a:rPr lang="zh-CN" altLang="en-US" sz="2000" b="1" dirty="0">
                <a:latin typeface="+mj-ea"/>
                <a:ea typeface="+mj-ea"/>
              </a:rPr>
              <a:t>）</a:t>
            </a:r>
          </a:p>
        </p:txBody>
      </p:sp>
      <p:sp>
        <p:nvSpPr>
          <p:cNvPr id="8" name="文本框 7">
            <a:extLst>
              <a:ext uri="{FF2B5EF4-FFF2-40B4-BE49-F238E27FC236}">
                <a16:creationId xmlns:a16="http://schemas.microsoft.com/office/drawing/2014/main" id="{50A13B65-3A1F-A73B-0936-ADD9D46A307E}"/>
              </a:ext>
            </a:extLst>
          </p:cNvPr>
          <p:cNvSpPr txBox="1"/>
          <p:nvPr/>
        </p:nvSpPr>
        <p:spPr>
          <a:xfrm>
            <a:off x="504248" y="2917342"/>
            <a:ext cx="2254667" cy="1015663"/>
          </a:xfrm>
          <a:prstGeom prst="rect">
            <a:avLst/>
          </a:prstGeom>
          <a:solidFill>
            <a:srgbClr val="7CB8DA"/>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US" altLang="zh-CN" sz="2000" b="1" dirty="0">
                <a:latin typeface="+mj-ea"/>
                <a:ea typeface="+mj-ea"/>
              </a:rPr>
              <a:t>PCA</a:t>
            </a:r>
            <a:r>
              <a:rPr lang="zh-CN" altLang="en-US" sz="2000" b="1" dirty="0">
                <a:latin typeface="+mj-ea"/>
                <a:ea typeface="+mj-ea"/>
              </a:rPr>
              <a:t>算法：</a:t>
            </a:r>
            <a:endParaRPr lang="en-US" altLang="zh-CN" sz="2000" b="1" dirty="0">
              <a:latin typeface="+mj-ea"/>
              <a:ea typeface="+mj-ea"/>
            </a:endParaRPr>
          </a:p>
          <a:p>
            <a:pPr algn="ctr"/>
            <a:r>
              <a:rPr lang="zh-CN" altLang="en-US" sz="2000" b="1" dirty="0">
                <a:latin typeface="+mj-ea"/>
                <a:ea typeface="+mj-ea"/>
              </a:rPr>
              <a:t>协方差矩阵特征分解得到的原型基底</a:t>
            </a:r>
          </a:p>
        </p:txBody>
      </p:sp>
      <p:sp>
        <p:nvSpPr>
          <p:cNvPr id="10" name="箭头: 下 9">
            <a:extLst>
              <a:ext uri="{FF2B5EF4-FFF2-40B4-BE49-F238E27FC236}">
                <a16:creationId xmlns:a16="http://schemas.microsoft.com/office/drawing/2014/main" id="{CF456587-F717-9441-5902-048938447A15}"/>
              </a:ext>
            </a:extLst>
          </p:cNvPr>
          <p:cNvSpPr/>
          <p:nvPr/>
        </p:nvSpPr>
        <p:spPr>
          <a:xfrm rot="16200000">
            <a:off x="3062056" y="3091028"/>
            <a:ext cx="567299" cy="668289"/>
          </a:xfrm>
          <a:prstGeom prst="downArrow">
            <a:avLst>
              <a:gd name="adj1" fmla="val 37238"/>
              <a:gd name="adj2" fmla="val 50000"/>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595D33A7-4333-E33F-2589-64C91BB9E7E1}"/>
              </a:ext>
            </a:extLst>
          </p:cNvPr>
          <p:cNvSpPr txBox="1"/>
          <p:nvPr/>
        </p:nvSpPr>
        <p:spPr>
          <a:xfrm>
            <a:off x="7470430" y="2502388"/>
            <a:ext cx="4069154" cy="2031325"/>
          </a:xfrm>
          <a:prstGeom prst="rect">
            <a:avLst/>
          </a:prstGeom>
          <a:noFill/>
        </p:spPr>
        <p:txBody>
          <a:bodyPr wrap="square" rtlCol="0">
            <a:spAutoFit/>
          </a:bodyPr>
          <a:lstStyle/>
          <a:p>
            <a:pPr marL="342900" indent="-342900">
              <a:buFont typeface="+mj-ea"/>
              <a:buAutoNum type="circleNumDbPlain"/>
            </a:pPr>
            <a:r>
              <a:rPr lang="zh-CN" altLang="en-US" b="1" dirty="0"/>
              <a:t>最小化重构误差：</a:t>
            </a:r>
            <a:r>
              <a:rPr lang="zh-CN" altLang="en-US" b="1" dirty="0">
                <a:solidFill>
                  <a:srgbClr val="0070C0"/>
                </a:solidFill>
              </a:rPr>
              <a:t>原型</a:t>
            </a:r>
            <a:r>
              <a:rPr lang="en-US" altLang="zh-CN" b="1" dirty="0">
                <a:solidFill>
                  <a:srgbClr val="0070C0"/>
                </a:solidFill>
              </a:rPr>
              <a:t>=</a:t>
            </a:r>
            <a:r>
              <a:rPr lang="zh-CN" altLang="en-US" b="1" dirty="0">
                <a:solidFill>
                  <a:srgbClr val="0070C0"/>
                </a:solidFill>
              </a:rPr>
              <a:t>协方差矩阵特征向量</a:t>
            </a:r>
            <a:endParaRPr lang="en-US" altLang="zh-CN" b="1" dirty="0">
              <a:solidFill>
                <a:srgbClr val="0070C0"/>
              </a:solidFill>
            </a:endParaRPr>
          </a:p>
          <a:p>
            <a:pPr marL="342900" indent="-342900">
              <a:buFont typeface="+mj-ea"/>
              <a:buAutoNum type="circleNumDbPlain"/>
            </a:pPr>
            <a:endParaRPr lang="en-US" altLang="zh-CN" b="1" dirty="0">
              <a:solidFill>
                <a:srgbClr val="0070C0"/>
              </a:solidFill>
            </a:endParaRPr>
          </a:p>
          <a:p>
            <a:pPr marL="342900" indent="-342900">
              <a:buFont typeface="+mj-ea"/>
              <a:buAutoNum type="circleNumDbPlain"/>
            </a:pPr>
            <a:endParaRPr lang="en-US" altLang="zh-CN" b="1" dirty="0">
              <a:solidFill>
                <a:srgbClr val="0070C0"/>
              </a:solidFill>
            </a:endParaRPr>
          </a:p>
          <a:p>
            <a:pPr marL="342900" indent="-342900">
              <a:buFont typeface="+mj-ea"/>
              <a:buAutoNum type="circleNumDbPlain"/>
            </a:pPr>
            <a:endParaRPr lang="en-US" altLang="zh-CN" b="1" dirty="0">
              <a:solidFill>
                <a:srgbClr val="0070C0"/>
              </a:solidFill>
            </a:endParaRPr>
          </a:p>
          <a:p>
            <a:pPr marL="342900" indent="-342900">
              <a:buFont typeface="+mj-ea"/>
              <a:buAutoNum type="circleNumDbPlain"/>
            </a:pPr>
            <a:r>
              <a:rPr lang="zh-CN" altLang="en-US" b="1" dirty="0"/>
              <a:t>在线方法均使用</a:t>
            </a:r>
            <a:r>
              <a:rPr lang="zh-CN" altLang="en-US" b="1" dirty="0">
                <a:solidFill>
                  <a:srgbClr val="0070C0"/>
                </a:solidFill>
              </a:rPr>
              <a:t>近似估计</a:t>
            </a:r>
            <a:r>
              <a:rPr lang="zh-CN" altLang="en-US" b="1" dirty="0"/>
              <a:t>的方式更新原型向量</a:t>
            </a:r>
          </a:p>
        </p:txBody>
      </p:sp>
      <p:sp>
        <p:nvSpPr>
          <p:cNvPr id="14" name="右大括号 13">
            <a:extLst>
              <a:ext uri="{FF2B5EF4-FFF2-40B4-BE49-F238E27FC236}">
                <a16:creationId xmlns:a16="http://schemas.microsoft.com/office/drawing/2014/main" id="{FFA70915-1187-7D08-E909-E8FC17807A4D}"/>
              </a:ext>
            </a:extLst>
          </p:cNvPr>
          <p:cNvSpPr/>
          <p:nvPr/>
        </p:nvSpPr>
        <p:spPr>
          <a:xfrm>
            <a:off x="6904921" y="2947143"/>
            <a:ext cx="462494" cy="1068015"/>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DE83397E-B429-3675-9DD3-B07566675AE6}"/>
              </a:ext>
            </a:extLst>
          </p:cNvPr>
          <p:cNvGrpSpPr/>
          <p:nvPr/>
        </p:nvGrpSpPr>
        <p:grpSpPr>
          <a:xfrm>
            <a:off x="3891121" y="4621535"/>
            <a:ext cx="2819307" cy="762647"/>
            <a:chOff x="4284607" y="4519936"/>
            <a:chExt cx="2941635" cy="762647"/>
          </a:xfrm>
        </p:grpSpPr>
        <p:sp>
          <p:nvSpPr>
            <p:cNvPr id="22" name="矩形 21">
              <a:extLst>
                <a:ext uri="{FF2B5EF4-FFF2-40B4-BE49-F238E27FC236}">
                  <a16:creationId xmlns:a16="http://schemas.microsoft.com/office/drawing/2014/main" id="{856CDA67-F418-2B80-064E-AB7273D3811A}"/>
                </a:ext>
              </a:extLst>
            </p:cNvPr>
            <p:cNvSpPr/>
            <p:nvPr/>
          </p:nvSpPr>
          <p:spPr>
            <a:xfrm>
              <a:off x="4284607" y="4519936"/>
              <a:ext cx="2941635" cy="762647"/>
            </a:xfrm>
            <a:prstGeom prst="rect">
              <a:avLst/>
            </a:prstGeom>
            <a:solidFill>
              <a:schemeClr val="accent4">
                <a:lumMod val="40000"/>
                <a:lumOff val="60000"/>
              </a:schemeClr>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24" name="文本框 23">
              <a:extLst>
                <a:ext uri="{FF2B5EF4-FFF2-40B4-BE49-F238E27FC236}">
                  <a16:creationId xmlns:a16="http://schemas.microsoft.com/office/drawing/2014/main" id="{AD092504-FDDE-2D0E-61CE-E39529EF549E}"/>
                </a:ext>
              </a:extLst>
            </p:cNvPr>
            <p:cNvSpPr txBox="1"/>
            <p:nvPr/>
          </p:nvSpPr>
          <p:spPr>
            <a:xfrm>
              <a:off x="4292717" y="4561772"/>
              <a:ext cx="2933173" cy="707886"/>
            </a:xfrm>
            <a:prstGeom prst="rect">
              <a:avLst/>
            </a:prstGeom>
            <a:noFill/>
          </p:spPr>
          <p:txBody>
            <a:bodyPr wrap="square" rtlCol="0">
              <a:spAutoFit/>
            </a:bodyPr>
            <a:lstStyle/>
            <a:p>
              <a:pPr algn="ctr"/>
              <a:r>
                <a:rPr lang="zh-CN" altLang="en-US" sz="2000" b="1" dirty="0">
                  <a:latin typeface="+mj-ea"/>
                  <a:ea typeface="+mj-ea"/>
                </a:rPr>
                <a:t>增量正交成分分析（</a:t>
              </a:r>
              <a:r>
                <a:rPr lang="en-US" altLang="zh-CN" sz="2000" b="1" dirty="0">
                  <a:latin typeface="+mj-ea"/>
                  <a:ea typeface="+mj-ea"/>
                </a:rPr>
                <a:t>IOCA</a:t>
              </a:r>
              <a:r>
                <a:rPr lang="zh-CN" altLang="en-US" sz="2000" b="1" dirty="0">
                  <a:latin typeface="+mj-ea"/>
                  <a:ea typeface="+mj-ea"/>
                </a:rPr>
                <a:t>）</a:t>
              </a:r>
            </a:p>
          </p:txBody>
        </p:sp>
      </p:grpSp>
      <p:grpSp>
        <p:nvGrpSpPr>
          <p:cNvPr id="33" name="组合 32">
            <a:extLst>
              <a:ext uri="{FF2B5EF4-FFF2-40B4-BE49-F238E27FC236}">
                <a16:creationId xmlns:a16="http://schemas.microsoft.com/office/drawing/2014/main" id="{1E187D54-47AE-B91D-60BA-DCDDCD17EF98}"/>
              </a:ext>
            </a:extLst>
          </p:cNvPr>
          <p:cNvGrpSpPr/>
          <p:nvPr/>
        </p:nvGrpSpPr>
        <p:grpSpPr>
          <a:xfrm>
            <a:off x="3890134" y="5579358"/>
            <a:ext cx="2804499" cy="762647"/>
            <a:chOff x="7234900" y="4519936"/>
            <a:chExt cx="3053252" cy="762647"/>
          </a:xfrm>
        </p:grpSpPr>
        <p:sp>
          <p:nvSpPr>
            <p:cNvPr id="23" name="矩形 22">
              <a:extLst>
                <a:ext uri="{FF2B5EF4-FFF2-40B4-BE49-F238E27FC236}">
                  <a16:creationId xmlns:a16="http://schemas.microsoft.com/office/drawing/2014/main" id="{0198F668-B8CE-D931-FF16-56DBC32E69D0}"/>
                </a:ext>
              </a:extLst>
            </p:cNvPr>
            <p:cNvSpPr/>
            <p:nvPr/>
          </p:nvSpPr>
          <p:spPr>
            <a:xfrm>
              <a:off x="7235448" y="4519936"/>
              <a:ext cx="3052704" cy="762647"/>
            </a:xfrm>
            <a:prstGeom prst="rect">
              <a:avLst/>
            </a:prstGeom>
            <a:solidFill>
              <a:schemeClr val="accent4">
                <a:lumMod val="60000"/>
                <a:lumOff val="40000"/>
              </a:schemeClr>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25" name="文本框 24">
              <a:extLst>
                <a:ext uri="{FF2B5EF4-FFF2-40B4-BE49-F238E27FC236}">
                  <a16:creationId xmlns:a16="http://schemas.microsoft.com/office/drawing/2014/main" id="{D88763E7-3DDD-350D-B077-5E2A154297ED}"/>
                </a:ext>
              </a:extLst>
            </p:cNvPr>
            <p:cNvSpPr txBox="1"/>
            <p:nvPr/>
          </p:nvSpPr>
          <p:spPr>
            <a:xfrm>
              <a:off x="7234900" y="4559748"/>
              <a:ext cx="3043923" cy="707886"/>
            </a:xfrm>
            <a:prstGeom prst="rect">
              <a:avLst/>
            </a:prstGeom>
            <a:noFill/>
          </p:spPr>
          <p:txBody>
            <a:bodyPr wrap="square" rtlCol="0">
              <a:spAutoFit/>
            </a:bodyPr>
            <a:lstStyle/>
            <a:p>
              <a:pPr algn="ctr"/>
              <a:r>
                <a:rPr lang="zh-CN" altLang="en-US" sz="2000" b="1" dirty="0">
                  <a:latin typeface="+mj-ea"/>
                  <a:ea typeface="+mj-ea"/>
                </a:rPr>
                <a:t>进化正交成分分析（</a:t>
              </a:r>
              <a:r>
                <a:rPr lang="en-US" altLang="zh-CN" sz="2000" b="1" dirty="0">
                  <a:latin typeface="+mj-ea"/>
                  <a:ea typeface="+mj-ea"/>
                </a:rPr>
                <a:t>EOCA</a:t>
              </a:r>
              <a:r>
                <a:rPr lang="zh-CN" altLang="en-US" sz="2000" b="1" dirty="0">
                  <a:latin typeface="+mj-ea"/>
                  <a:ea typeface="+mj-ea"/>
                </a:rPr>
                <a:t>）</a:t>
              </a:r>
            </a:p>
          </p:txBody>
        </p:sp>
      </p:grpSp>
      <p:sp>
        <p:nvSpPr>
          <p:cNvPr id="26" name="文本框 25">
            <a:extLst>
              <a:ext uri="{FF2B5EF4-FFF2-40B4-BE49-F238E27FC236}">
                <a16:creationId xmlns:a16="http://schemas.microsoft.com/office/drawing/2014/main" id="{2497FB56-B34C-8572-365A-93EF87B0C513}"/>
              </a:ext>
            </a:extLst>
          </p:cNvPr>
          <p:cNvSpPr txBox="1"/>
          <p:nvPr/>
        </p:nvSpPr>
        <p:spPr>
          <a:xfrm>
            <a:off x="512636" y="4922455"/>
            <a:ext cx="2254667" cy="1015663"/>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US" altLang="zh-CN" sz="2000" b="1" dirty="0">
                <a:latin typeface="+mj-ea"/>
                <a:ea typeface="+mj-ea"/>
              </a:rPr>
              <a:t>OCA</a:t>
            </a:r>
            <a:r>
              <a:rPr lang="zh-CN" altLang="en-US" sz="2000" b="1" dirty="0">
                <a:latin typeface="+mj-ea"/>
                <a:ea typeface="+mj-ea"/>
              </a:rPr>
              <a:t>算法：</a:t>
            </a:r>
            <a:endParaRPr lang="en-US" altLang="zh-CN" sz="2000" b="1" dirty="0">
              <a:latin typeface="+mj-ea"/>
              <a:ea typeface="+mj-ea"/>
            </a:endParaRPr>
          </a:p>
          <a:p>
            <a:pPr algn="ctr"/>
            <a:r>
              <a:rPr lang="zh-CN" altLang="en-US" sz="2000" b="1" dirty="0">
                <a:latin typeface="+mj-ea"/>
                <a:ea typeface="+mj-ea"/>
              </a:rPr>
              <a:t>施密特正交化</a:t>
            </a:r>
            <a:endParaRPr lang="en-US" altLang="zh-CN" sz="2000" b="1" dirty="0">
              <a:latin typeface="+mj-ea"/>
              <a:ea typeface="+mj-ea"/>
            </a:endParaRPr>
          </a:p>
          <a:p>
            <a:pPr algn="ctr"/>
            <a:r>
              <a:rPr lang="zh-CN" altLang="en-US" sz="2000" b="1" dirty="0">
                <a:latin typeface="+mj-ea"/>
                <a:ea typeface="+mj-ea"/>
              </a:rPr>
              <a:t>得到原型基底</a:t>
            </a:r>
          </a:p>
        </p:txBody>
      </p:sp>
      <p:sp>
        <p:nvSpPr>
          <p:cNvPr id="31" name="箭头: 下 30">
            <a:extLst>
              <a:ext uri="{FF2B5EF4-FFF2-40B4-BE49-F238E27FC236}">
                <a16:creationId xmlns:a16="http://schemas.microsoft.com/office/drawing/2014/main" id="{47ABBD0F-0228-A339-56B6-17B859E398E7}"/>
              </a:ext>
            </a:extLst>
          </p:cNvPr>
          <p:cNvSpPr/>
          <p:nvPr/>
        </p:nvSpPr>
        <p:spPr>
          <a:xfrm rot="16200000">
            <a:off x="3049197" y="5125070"/>
            <a:ext cx="567299" cy="668289"/>
          </a:xfrm>
          <a:prstGeom prst="downArrow">
            <a:avLst>
              <a:gd name="adj1" fmla="val 37238"/>
              <a:gd name="adj2" fmla="val 50000"/>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a:extLst>
              <a:ext uri="{FF2B5EF4-FFF2-40B4-BE49-F238E27FC236}">
                <a16:creationId xmlns:a16="http://schemas.microsoft.com/office/drawing/2014/main" id="{5B51A93C-9545-16B1-FCD1-08B9B6AF2C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934886" y="3056027"/>
            <a:ext cx="3604698" cy="797413"/>
          </a:xfrm>
          <a:prstGeom prst="rect">
            <a:avLst/>
          </a:prstGeom>
        </p:spPr>
      </p:pic>
      <p:sp>
        <p:nvSpPr>
          <p:cNvPr id="38" name="右大括号 37">
            <a:extLst>
              <a:ext uri="{FF2B5EF4-FFF2-40B4-BE49-F238E27FC236}">
                <a16:creationId xmlns:a16="http://schemas.microsoft.com/office/drawing/2014/main" id="{4FE0353A-AAA0-5D98-9CEB-48A68023DD6A}"/>
              </a:ext>
            </a:extLst>
          </p:cNvPr>
          <p:cNvSpPr/>
          <p:nvPr/>
        </p:nvSpPr>
        <p:spPr>
          <a:xfrm>
            <a:off x="6934558" y="4867890"/>
            <a:ext cx="462494" cy="1256651"/>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8904190A-E19A-6F48-85F9-F63B2C08EEE3}"/>
                  </a:ext>
                </a:extLst>
              </p:cNvPr>
              <p:cNvSpPr txBox="1"/>
              <p:nvPr/>
            </p:nvSpPr>
            <p:spPr>
              <a:xfrm>
                <a:off x="7470430" y="4590727"/>
                <a:ext cx="4177408" cy="2060436"/>
              </a:xfrm>
              <a:prstGeom prst="rect">
                <a:avLst/>
              </a:prstGeom>
              <a:noFill/>
            </p:spPr>
            <p:txBody>
              <a:bodyPr wrap="square" rtlCol="0">
                <a:spAutoFit/>
              </a:bodyPr>
              <a:lstStyle/>
              <a:p>
                <a:pPr marL="342900" indent="-342900">
                  <a:buFont typeface="+mj-ea"/>
                  <a:buAutoNum type="circleNumDbPlain"/>
                </a:pPr>
                <a:r>
                  <a:rPr lang="zh-CN" altLang="en-US" b="1" dirty="0"/>
                  <a:t>对输入特征计算</a:t>
                </a:r>
                <a:r>
                  <a:rPr lang="zh-CN" altLang="en-US" b="1" dirty="0">
                    <a:solidFill>
                      <a:schemeClr val="accent4">
                        <a:lumMod val="75000"/>
                      </a:schemeClr>
                    </a:solidFill>
                  </a:rPr>
                  <a:t>重构残差向量</a:t>
                </a:r>
                <a:endParaRPr lang="en-US" altLang="zh-CN" b="1" dirty="0">
                  <a:solidFill>
                    <a:schemeClr val="accent4">
                      <a:lumMod val="75000"/>
                    </a:schemeClr>
                  </a:solidFill>
                </a:endParaRPr>
              </a:p>
              <a:p>
                <a:pPr marL="342900" indent="-342900">
                  <a:buFont typeface="+mj-ea"/>
                  <a:buAutoNum type="circleNumDbPlain"/>
                </a:pPr>
                <a:endParaRPr lang="en-US" altLang="zh-CN" b="1" dirty="0">
                  <a:solidFill>
                    <a:srgbClr val="0070C0"/>
                  </a:solidFill>
                </a:endParaRPr>
              </a:p>
              <a:p>
                <a:pPr marL="342900" indent="-342900">
                  <a:buFont typeface="+mj-ea"/>
                  <a:buAutoNum type="circleNumDbPlain"/>
                </a:pPr>
                <a:endParaRPr lang="en-US" altLang="zh-CN" b="1" dirty="0">
                  <a:solidFill>
                    <a:srgbClr val="0070C0"/>
                  </a:solidFill>
                </a:endParaRPr>
              </a:p>
              <a:p>
                <a:pPr marL="342900" indent="-342900">
                  <a:buFont typeface="+mj-ea"/>
                  <a:buAutoNum type="circleNumDbPlain"/>
                </a:pPr>
                <a:endParaRPr lang="en-US" altLang="zh-CN" b="1" dirty="0">
                  <a:solidFill>
                    <a:srgbClr val="0070C0"/>
                  </a:solidFill>
                </a:endParaRPr>
              </a:p>
              <a:p>
                <a:pPr marL="342900" indent="-342900">
                  <a:buFont typeface="+mj-ea"/>
                  <a:buAutoNum type="circleNumDbPlain"/>
                </a:pPr>
                <a:r>
                  <a:rPr lang="zh-CN" altLang="en-US" b="1" dirty="0"/>
                  <a:t>通过</a:t>
                </a:r>
                <a:r>
                  <a:rPr lang="zh-CN" altLang="en-US" b="1" dirty="0">
                    <a:solidFill>
                      <a:schemeClr val="accent4">
                        <a:lumMod val="75000"/>
                      </a:schemeClr>
                    </a:solidFill>
                  </a:rPr>
                  <a:t>阈值</a:t>
                </a:r>
                <a14:m>
                  <m:oMath xmlns:m="http://schemas.openxmlformats.org/officeDocument/2006/math">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d>
                              <m:dPr>
                                <m:begChr m:val="‖"/>
                                <m:endChr m:val="‖"/>
                                <m:ctrlPr>
                                  <a:rPr lang="en-US" altLang="zh-CN" i="1" smtClean="0">
                                    <a:latin typeface="Cambria Math" panose="02040503050406030204" pitchFamily="18" charset="0"/>
                                  </a:rPr>
                                </m:ctrlPr>
                              </m:dPr>
                              <m:e>
                                <m:sSubSup>
                                  <m:sSubSupPr>
                                    <m:ctrlPr>
                                      <a:rPr lang="en-US" altLang="zh-CN" i="1" smtClean="0">
                                        <a:latin typeface="Cambria Math" panose="02040503050406030204" pitchFamily="18" charset="0"/>
                                      </a:rPr>
                                    </m:ctrlPr>
                                  </m:sSubSupPr>
                                  <m:e>
                                    <m:r>
                                      <a:rPr lang="en-US" altLang="zh-CN" b="1" i="1">
                                        <a:latin typeface="Cambria Math" panose="02040503050406030204" pitchFamily="18" charset="0"/>
                                      </a:rPr>
                                      <m:t>𝒓</m:t>
                                    </m:r>
                                  </m:e>
                                  <m:sub>
                                    <m:r>
                                      <a:rPr lang="en-US" altLang="zh-CN" i="1">
                                        <a:latin typeface="Cambria Math" panose="02040503050406030204" pitchFamily="18" charset="0"/>
                                      </a:rPr>
                                      <m:t>𝐾</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𝑡</m:t>
                                    </m:r>
                                  </m:sup>
                                </m:sSubSup>
                              </m:e>
                            </m:d>
                          </m:e>
                          <m:sub>
                            <m:r>
                              <a:rPr lang="en-US" altLang="zh-CN" b="0" i="1" smtClean="0">
                                <a:latin typeface="Cambria Math" panose="02040503050406030204" pitchFamily="18" charset="0"/>
                              </a:rPr>
                              <m:t>2</m:t>
                            </m:r>
                          </m:sub>
                        </m:sSub>
                      </m:num>
                      <m:den>
                        <m:func>
                          <m:funcPr>
                            <m:ctrlPr>
                              <a:rPr lang="en-US" altLang="zh-CN" i="1" smtClean="0">
                                <a:latin typeface="Cambria Math" panose="02040503050406030204" pitchFamily="18" charset="0"/>
                              </a:rPr>
                            </m:ctrlPr>
                          </m:funcPr>
                          <m:fName>
                            <m:limLow>
                              <m:limLowPr>
                                <m:ctrlPr>
                                  <a:rPr lang="en-US" altLang="zh-CN" i="1" smtClean="0">
                                    <a:latin typeface="Cambria Math" panose="02040503050406030204" pitchFamily="18" charset="0"/>
                                  </a:rPr>
                                </m:ctrlPr>
                              </m:limLowPr>
                              <m:e>
                                <m:r>
                                  <m:rPr>
                                    <m:sty m:val="p"/>
                                  </m:rPr>
                                  <a:rPr lang="en-US" altLang="zh-CN" i="0" smtClean="0">
                                    <a:latin typeface="Cambria Math" panose="02040503050406030204" pitchFamily="18" charset="0"/>
                                  </a:rPr>
                                  <m:t>max</m:t>
                                </m:r>
                              </m:e>
                              <m:lim>
                                <m:r>
                                  <a:rPr lang="en-US" altLang="zh-CN" b="0" i="1" smtClean="0">
                                    <a:latin typeface="Cambria Math" panose="02040503050406030204" pitchFamily="18" charset="0"/>
                                  </a:rPr>
                                  <m:t>𝑡</m:t>
                                </m:r>
                              </m:lim>
                            </m:limLow>
                          </m:fName>
                          <m:e>
                            <m:sSub>
                              <m:sSubPr>
                                <m:ctrlPr>
                                  <a:rPr lang="en-US" altLang="zh-CN" i="1" smtClean="0">
                                    <a:latin typeface="Cambria Math" panose="02040503050406030204" pitchFamily="18" charset="0"/>
                                  </a:rPr>
                                </m:ctrlPr>
                              </m:sSubPr>
                              <m:e>
                                <m:d>
                                  <m:dPr>
                                    <m:begChr m:val="‖"/>
                                    <m:endChr m:val="‖"/>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Sub>
                                  </m:e>
                                </m:d>
                              </m:e>
                              <m:sub>
                                <m:r>
                                  <a:rPr lang="en-US" altLang="zh-CN" b="0" i="1" smtClean="0">
                                    <a:latin typeface="Cambria Math" panose="02040503050406030204" pitchFamily="18" charset="0"/>
                                  </a:rPr>
                                  <m:t>2</m:t>
                                </m:r>
                              </m:sub>
                            </m:sSub>
                          </m:e>
                        </m:func>
                      </m:den>
                    </m:f>
                    <m:r>
                      <a:rPr lang="en-US" altLang="zh-CN" b="0" i="1" smtClean="0">
                        <a:latin typeface="Cambria Math" panose="02040503050406030204" pitchFamily="18" charset="0"/>
                      </a:rPr>
                      <m:t>&gt;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𝐾</m:t>
                        </m:r>
                      </m:num>
                      <m:den>
                        <m:r>
                          <a:rPr lang="en-US" altLang="zh-CN" b="0" i="1" smtClean="0">
                            <a:latin typeface="Cambria Math" panose="02040503050406030204" pitchFamily="18" charset="0"/>
                          </a:rPr>
                          <m:t>𝑑</m:t>
                        </m:r>
                      </m:den>
                    </m:f>
                    <m:r>
                      <a:rPr lang="en-US" altLang="zh-CN" b="0" i="1" smtClean="0">
                        <a:latin typeface="Cambria Math" panose="02040503050406030204" pitchFamily="18" charset="0"/>
                      </a:rPr>
                      <m:t>)</m:t>
                    </m:r>
                  </m:oMath>
                </a14:m>
                <a:r>
                  <a:rPr lang="zh-CN" altLang="en-US" b="1" dirty="0"/>
                  <a:t>判定是否</a:t>
                </a:r>
                <a:r>
                  <a:rPr lang="zh-CN" altLang="en-US" b="1" dirty="0">
                    <a:solidFill>
                      <a:schemeClr val="accent4">
                        <a:lumMod val="75000"/>
                      </a:schemeClr>
                    </a:solidFill>
                  </a:rPr>
                  <a:t>加入残差到原型集合以减少重构误差</a:t>
                </a:r>
              </a:p>
            </p:txBody>
          </p:sp>
        </mc:Choice>
        <mc:Fallback xmlns="">
          <p:sp>
            <p:nvSpPr>
              <p:cNvPr id="39" name="文本框 38">
                <a:extLst>
                  <a:ext uri="{FF2B5EF4-FFF2-40B4-BE49-F238E27FC236}">
                    <a16:creationId xmlns:a16="http://schemas.microsoft.com/office/drawing/2014/main" id="{8904190A-E19A-6F48-85F9-F63B2C08EEE3}"/>
                  </a:ext>
                </a:extLst>
              </p:cNvPr>
              <p:cNvSpPr txBox="1">
                <a:spLocks noRot="1" noChangeAspect="1" noMove="1" noResize="1" noEditPoints="1" noAdjustHandles="1" noChangeArrowheads="1" noChangeShapeType="1" noTextEdit="1"/>
              </p:cNvSpPr>
              <p:nvPr/>
            </p:nvSpPr>
            <p:spPr>
              <a:xfrm>
                <a:off x="7470430" y="4590727"/>
                <a:ext cx="4177408" cy="2060436"/>
              </a:xfrm>
              <a:prstGeom prst="rect">
                <a:avLst/>
              </a:prstGeom>
              <a:blipFill>
                <a:blip r:embed="rId4"/>
                <a:stretch>
                  <a:fillRect l="-1458" t="-2663" b="-3550"/>
                </a:stretch>
              </a:blipFill>
            </p:spPr>
            <p:txBody>
              <a:bodyPr/>
              <a:lstStyle/>
              <a:p>
                <a:r>
                  <a:rPr lang="zh-CN" altLang="en-US">
                    <a:noFill/>
                  </a:rPr>
                  <a:t> </a:t>
                </a:r>
              </a:p>
            </p:txBody>
          </p:sp>
        </mc:Fallback>
      </mc:AlternateContent>
      <p:pic>
        <p:nvPicPr>
          <p:cNvPr id="42" name="图片 41">
            <a:extLst>
              <a:ext uri="{FF2B5EF4-FFF2-40B4-BE49-F238E27FC236}">
                <a16:creationId xmlns:a16="http://schemas.microsoft.com/office/drawing/2014/main" id="{0E8FC724-2F3F-332F-6D63-8B399F151EE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992034" y="4999080"/>
            <a:ext cx="3242454" cy="702985"/>
          </a:xfrm>
          <a:prstGeom prst="rect">
            <a:avLst/>
          </a:prstGeom>
        </p:spPr>
      </p:pic>
      <p:sp>
        <p:nvSpPr>
          <p:cNvPr id="45" name="矩形 44">
            <a:extLst>
              <a:ext uri="{FF2B5EF4-FFF2-40B4-BE49-F238E27FC236}">
                <a16:creationId xmlns:a16="http://schemas.microsoft.com/office/drawing/2014/main" id="{7E043075-1677-8F24-2B9F-3148903BF04A}"/>
              </a:ext>
            </a:extLst>
          </p:cNvPr>
          <p:cNvSpPr/>
          <p:nvPr/>
        </p:nvSpPr>
        <p:spPr>
          <a:xfrm>
            <a:off x="3679850" y="2314225"/>
            <a:ext cx="3225071" cy="4175220"/>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22556798"/>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1BDE2EE-AE87-6418-943E-7824085F38F8}"/>
              </a:ext>
            </a:extLst>
          </p:cNvPr>
          <p:cNvPicPr>
            <a:picLocks noChangeAspect="1"/>
          </p:cNvPicPr>
          <p:nvPr/>
        </p:nvPicPr>
        <p:blipFill>
          <a:blip r:embed="rId3"/>
          <a:stretch>
            <a:fillRect/>
          </a:stretch>
        </p:blipFill>
        <p:spPr>
          <a:xfrm>
            <a:off x="2859475" y="997902"/>
            <a:ext cx="7424436" cy="4056723"/>
          </a:xfrm>
          <a:prstGeom prst="rect">
            <a:avLst/>
          </a:prstGeom>
        </p:spPr>
      </p:pic>
      <p:pic>
        <p:nvPicPr>
          <p:cNvPr id="10" name="图片 9">
            <a:extLst>
              <a:ext uri="{FF2B5EF4-FFF2-40B4-BE49-F238E27FC236}">
                <a16:creationId xmlns:a16="http://schemas.microsoft.com/office/drawing/2014/main" id="{44F03A24-D3FA-CB3E-97DF-C08EBDCA2F1C}"/>
              </a:ext>
            </a:extLst>
          </p:cNvPr>
          <p:cNvPicPr>
            <a:picLocks noChangeAspect="1"/>
          </p:cNvPicPr>
          <p:nvPr/>
        </p:nvPicPr>
        <p:blipFill rotWithShape="1">
          <a:blip r:embed="rId4"/>
          <a:srcRect r="6061"/>
          <a:stretch/>
        </p:blipFill>
        <p:spPr>
          <a:xfrm>
            <a:off x="5385628" y="5072445"/>
            <a:ext cx="3086044" cy="859196"/>
          </a:xfrm>
          <a:prstGeom prst="rect">
            <a:avLst/>
          </a:prstGeom>
        </p:spPr>
      </p:pic>
      <p:sp>
        <p:nvSpPr>
          <p:cNvPr id="12" name="文本框 11">
            <a:extLst>
              <a:ext uri="{FF2B5EF4-FFF2-40B4-BE49-F238E27FC236}">
                <a16:creationId xmlns:a16="http://schemas.microsoft.com/office/drawing/2014/main" id="{86AE1328-7CE8-1106-1702-5CAE32799E3A}"/>
              </a:ext>
            </a:extLst>
          </p:cNvPr>
          <p:cNvSpPr txBox="1"/>
          <p:nvPr/>
        </p:nvSpPr>
        <p:spPr>
          <a:xfrm>
            <a:off x="2897541" y="5192977"/>
            <a:ext cx="2951830" cy="1477328"/>
          </a:xfrm>
          <a:prstGeom prst="rect">
            <a:avLst/>
          </a:prstGeom>
          <a:noFill/>
        </p:spPr>
        <p:txBody>
          <a:bodyPr wrap="square">
            <a:spAutoFit/>
          </a:bodyPr>
          <a:lstStyle/>
          <a:p>
            <a:pPr marL="285750" indent="-285750">
              <a:buFont typeface="Wingdings" panose="05000000000000000000" pitchFamily="2" charset="2"/>
              <a:buChar char="p"/>
            </a:pPr>
            <a:r>
              <a:rPr lang="zh-CN" altLang="en-US" b="1" dirty="0">
                <a:latin typeface="+mn-ea"/>
              </a:rPr>
              <a:t>（相对）重构误差</a:t>
            </a:r>
            <a:endParaRPr lang="en-US" altLang="zh-CN" b="1" dirty="0">
              <a:latin typeface="+mn-ea"/>
            </a:endParaRPr>
          </a:p>
          <a:p>
            <a:pPr marL="285750" indent="-285750">
              <a:buFont typeface="Wingdings" panose="05000000000000000000" pitchFamily="2" charset="2"/>
              <a:buChar char="p"/>
            </a:pPr>
            <a:endParaRPr lang="en-US" altLang="zh-CN" b="1" dirty="0">
              <a:latin typeface="+mn-ea"/>
            </a:endParaRPr>
          </a:p>
          <a:p>
            <a:pPr marL="285750" indent="-285750">
              <a:buFont typeface="Wingdings" panose="05000000000000000000" pitchFamily="2" charset="2"/>
              <a:buChar char="p"/>
            </a:pPr>
            <a:endParaRPr lang="en-US" altLang="zh-CN" b="1" dirty="0">
              <a:latin typeface="+mn-ea"/>
            </a:endParaRPr>
          </a:p>
          <a:p>
            <a:pPr marL="285750" indent="-285750">
              <a:buFont typeface="Wingdings" panose="05000000000000000000" pitchFamily="2" charset="2"/>
              <a:buChar char="p"/>
            </a:pPr>
            <a:r>
              <a:rPr lang="zh-CN" altLang="en-US" b="1" dirty="0">
                <a:latin typeface="+mn-ea"/>
              </a:rPr>
              <a:t>最近邻分类器准确率</a:t>
            </a:r>
            <a:endParaRPr lang="en-US" altLang="zh-CN" b="1" dirty="0">
              <a:latin typeface="+mn-ea"/>
            </a:endParaRPr>
          </a:p>
          <a:p>
            <a:pPr marL="285750" indent="-285750">
              <a:buFont typeface="Wingdings" panose="05000000000000000000" pitchFamily="2" charset="2"/>
              <a:buChar char="p"/>
            </a:pPr>
            <a:endParaRPr lang="zh-CN" altLang="en-US" b="1" dirty="0">
              <a:latin typeface="+mn-ea"/>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EEC5101-84CD-24CB-CAE3-0E08A4C83EC6}"/>
                  </a:ext>
                </a:extLst>
              </p:cNvPr>
              <p:cNvSpPr txBox="1"/>
              <p:nvPr/>
            </p:nvSpPr>
            <p:spPr>
              <a:xfrm>
                <a:off x="5499073" y="5931641"/>
                <a:ext cx="2880917" cy="6050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𝑅𝑅</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zh-CN" altLang="en-US" i="1">
                              <a:latin typeface="Cambria Math" panose="02040503050406030204" pitchFamily="18" charset="0"/>
                            </a:rPr>
                            <m:t>正确</m:t>
                          </m:r>
                          <m:r>
                            <a:rPr lang="zh-CN" altLang="en-US" i="1" smtClean="0">
                              <a:latin typeface="Cambria Math" panose="02040503050406030204" pitchFamily="18" charset="0"/>
                            </a:rPr>
                            <m:t>预测</m:t>
                          </m:r>
                          <m:r>
                            <a:rPr lang="zh-CN" altLang="en-US" i="1">
                              <a:latin typeface="Cambria Math" panose="02040503050406030204" pitchFamily="18" charset="0"/>
                            </a:rPr>
                            <m:t>的</m:t>
                          </m:r>
                          <m:r>
                            <a:rPr lang="zh-CN" altLang="en-US" i="1" smtClean="0">
                              <a:latin typeface="Cambria Math" panose="02040503050406030204" pitchFamily="18" charset="0"/>
                            </a:rPr>
                            <m:t>测试</m:t>
                          </m:r>
                          <m:r>
                            <a:rPr lang="zh-CN" altLang="en-US" i="1">
                              <a:latin typeface="Cambria Math" panose="02040503050406030204" pitchFamily="18" charset="0"/>
                            </a:rPr>
                            <m:t>样例</m:t>
                          </m:r>
                          <m:r>
                            <a:rPr lang="en-US" altLang="zh-CN" b="0" i="1" smtClean="0">
                              <a:latin typeface="Cambria Math" panose="02040503050406030204" pitchFamily="18" charset="0"/>
                            </a:rPr>
                            <m:t>|</m:t>
                          </m:r>
                        </m:num>
                        <m:den>
                          <m:r>
                            <a:rPr lang="en-US" altLang="zh-CN" b="0" i="1" smtClean="0">
                              <a:latin typeface="Cambria Math" panose="02040503050406030204" pitchFamily="18" charset="0"/>
                            </a:rPr>
                            <m:t>|</m:t>
                          </m:r>
                          <m:r>
                            <a:rPr lang="zh-CN" altLang="en-US" i="1">
                              <a:latin typeface="Cambria Math" panose="02040503050406030204" pitchFamily="18" charset="0"/>
                            </a:rPr>
                            <m:t>所有</m:t>
                          </m:r>
                          <m:r>
                            <a:rPr lang="zh-CN" altLang="en-US" i="1" smtClean="0">
                              <a:latin typeface="Cambria Math" panose="02040503050406030204" pitchFamily="18" charset="0"/>
                            </a:rPr>
                            <m:t>测试</m:t>
                          </m:r>
                          <m:r>
                            <a:rPr lang="zh-CN" altLang="en-US" i="1">
                              <a:latin typeface="Cambria Math" panose="02040503050406030204" pitchFamily="18" charset="0"/>
                            </a:rPr>
                            <m:t>样例</m:t>
                          </m:r>
                          <m:r>
                            <a:rPr lang="en-US" altLang="zh-CN" b="0" i="1" smtClean="0">
                              <a:latin typeface="Cambria Math" panose="02040503050406030204" pitchFamily="18" charset="0"/>
                            </a:rPr>
                            <m:t>|</m:t>
                          </m:r>
                        </m:den>
                      </m:f>
                    </m:oMath>
                  </m:oMathPara>
                </a14:m>
                <a:endParaRPr lang="zh-CN" altLang="en-US" dirty="0"/>
              </a:p>
            </p:txBody>
          </p:sp>
        </mc:Choice>
        <mc:Fallback xmlns="">
          <p:sp>
            <p:nvSpPr>
              <p:cNvPr id="15" name="文本框 14">
                <a:extLst>
                  <a:ext uri="{FF2B5EF4-FFF2-40B4-BE49-F238E27FC236}">
                    <a16:creationId xmlns:a16="http://schemas.microsoft.com/office/drawing/2014/main" id="{6EEC5101-84CD-24CB-CAE3-0E08A4C83EC6}"/>
                  </a:ext>
                </a:extLst>
              </p:cNvPr>
              <p:cNvSpPr txBox="1">
                <a:spLocks noRot="1" noChangeAspect="1" noMove="1" noResize="1" noEditPoints="1" noAdjustHandles="1" noChangeArrowheads="1" noChangeShapeType="1" noTextEdit="1"/>
              </p:cNvSpPr>
              <p:nvPr/>
            </p:nvSpPr>
            <p:spPr>
              <a:xfrm>
                <a:off x="5499073" y="5931641"/>
                <a:ext cx="2880917" cy="605037"/>
              </a:xfrm>
              <a:prstGeom prst="rect">
                <a:avLst/>
              </a:prstGeom>
              <a:blipFill>
                <a:blip r:embed="rId5"/>
                <a:stretch>
                  <a:fillRect b="-1010"/>
                </a:stretch>
              </a:blipFill>
            </p:spPr>
            <p:txBody>
              <a:bodyPr/>
              <a:lstStyle/>
              <a:p>
                <a:r>
                  <a:rPr lang="zh-CN" altLang="en-US">
                    <a:noFill/>
                  </a:rPr>
                  <a:t> </a:t>
                </a:r>
              </a:p>
            </p:txBody>
          </p:sp>
        </mc:Fallback>
      </mc:AlternateContent>
      <p:sp>
        <p:nvSpPr>
          <p:cNvPr id="5" name="灯片编号占位符 4">
            <a:extLst>
              <a:ext uri="{FF2B5EF4-FFF2-40B4-BE49-F238E27FC236}">
                <a16:creationId xmlns:a16="http://schemas.microsoft.com/office/drawing/2014/main" id="{AFAC3145-D968-F84E-5A0B-5574E3804E6F}"/>
              </a:ext>
            </a:extLst>
          </p:cNvPr>
          <p:cNvSpPr>
            <a:spLocks noGrp="1"/>
          </p:cNvSpPr>
          <p:nvPr>
            <p:ph type="sldNum" sz="quarter" idx="14"/>
          </p:nvPr>
        </p:nvSpPr>
        <p:spPr/>
        <p:txBody>
          <a:bodyPr/>
          <a:lstStyle/>
          <a:p>
            <a:fld id="{CC51C897-CB0F-45BB-8D64-39FCF72693E0}" type="slidenum">
              <a:rPr lang="zh-CN" altLang="en-US" smtClean="0"/>
              <a:t>13</a:t>
            </a:fld>
            <a:endParaRPr lang="zh-CN" altLang="en-US"/>
          </a:p>
        </p:txBody>
      </p:sp>
      <p:sp>
        <p:nvSpPr>
          <p:cNvPr id="7" name="Text Placeholder 2">
            <a:extLst>
              <a:ext uri="{FF2B5EF4-FFF2-40B4-BE49-F238E27FC236}">
                <a16:creationId xmlns:a16="http://schemas.microsoft.com/office/drawing/2014/main" id="{1A7DD18F-FE7C-6533-F039-B3105238ABDD}"/>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框架定义  算法验证   </a:t>
            </a:r>
            <a:r>
              <a:rPr lang="zh-CN" altLang="en-US" dirty="0">
                <a:solidFill>
                  <a:srgbClr val="7030A0"/>
                </a:solidFill>
              </a:rPr>
              <a:t>实验设置   </a:t>
            </a:r>
            <a:r>
              <a:rPr lang="zh-CN" altLang="en-US" dirty="0">
                <a:solidFill>
                  <a:srgbClr val="7F7F7F"/>
                </a:solidFill>
              </a:rPr>
              <a:t>结果分析   本章总结   </a:t>
            </a:r>
            <a:endParaRPr lang="zh-CN" altLang="en-US" dirty="0">
              <a:solidFill>
                <a:srgbClr val="6D439B"/>
              </a:solidFill>
            </a:endParaRPr>
          </a:p>
        </p:txBody>
      </p:sp>
      <p:sp>
        <p:nvSpPr>
          <p:cNvPr id="9" name="矩形 8">
            <a:extLst>
              <a:ext uri="{FF2B5EF4-FFF2-40B4-BE49-F238E27FC236}">
                <a16:creationId xmlns:a16="http://schemas.microsoft.com/office/drawing/2014/main" id="{B7ED4E69-678A-D03F-7422-D0D31ABD2CD3}"/>
              </a:ext>
            </a:extLst>
          </p:cNvPr>
          <p:cNvSpPr/>
          <p:nvPr/>
        </p:nvSpPr>
        <p:spPr>
          <a:xfrm>
            <a:off x="1382653" y="1105114"/>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b="1" dirty="0">
                <a:solidFill>
                  <a:prstClr val="white"/>
                </a:solidFill>
                <a:latin typeface="+mj-ea"/>
                <a:ea typeface="+mj-ea"/>
              </a:rPr>
              <a:t>数据集</a:t>
            </a:r>
          </a:p>
        </p:txBody>
      </p:sp>
      <p:sp>
        <p:nvSpPr>
          <p:cNvPr id="13" name="矩形 12">
            <a:extLst>
              <a:ext uri="{FF2B5EF4-FFF2-40B4-BE49-F238E27FC236}">
                <a16:creationId xmlns:a16="http://schemas.microsoft.com/office/drawing/2014/main" id="{58EC0210-C391-4D20-C343-FEB0FFE4A3F5}"/>
              </a:ext>
            </a:extLst>
          </p:cNvPr>
          <p:cNvSpPr/>
          <p:nvPr/>
        </p:nvSpPr>
        <p:spPr>
          <a:xfrm>
            <a:off x="1382653" y="5124365"/>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b="1" dirty="0">
                <a:solidFill>
                  <a:prstClr val="white"/>
                </a:solidFill>
                <a:latin typeface="+mj-ea"/>
                <a:ea typeface="+mj-ea"/>
              </a:rPr>
              <a:t>评价指标</a:t>
            </a:r>
          </a:p>
        </p:txBody>
      </p:sp>
    </p:spTree>
    <p:extLst>
      <p:ext uri="{BB962C8B-B14F-4D97-AF65-F5344CB8AC3E}">
        <p14:creationId xmlns:p14="http://schemas.microsoft.com/office/powerpoint/2010/main" val="3955067915"/>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EE06BA8-1A7F-34D6-1EC2-607731C11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68" y="3662675"/>
            <a:ext cx="3600000" cy="2698971"/>
          </a:xfrm>
          <a:prstGeom prst="rect">
            <a:avLst/>
          </a:prstGeom>
          <a:effectLst/>
        </p:spPr>
      </p:pic>
      <p:pic>
        <p:nvPicPr>
          <p:cNvPr id="8" name="图片 7">
            <a:extLst>
              <a:ext uri="{FF2B5EF4-FFF2-40B4-BE49-F238E27FC236}">
                <a16:creationId xmlns:a16="http://schemas.microsoft.com/office/drawing/2014/main" id="{18EDA677-476B-7311-6506-735D3F8FB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68" y="977502"/>
            <a:ext cx="3600000" cy="2698971"/>
          </a:xfrm>
          <a:prstGeom prst="rect">
            <a:avLst/>
          </a:prstGeom>
          <a:effectLst/>
        </p:spPr>
      </p:pic>
      <p:pic>
        <p:nvPicPr>
          <p:cNvPr id="12" name="图片 11">
            <a:extLst>
              <a:ext uri="{FF2B5EF4-FFF2-40B4-BE49-F238E27FC236}">
                <a16:creationId xmlns:a16="http://schemas.microsoft.com/office/drawing/2014/main" id="{12E3A0E0-2FA3-ACDB-47C1-5CD341142C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2968" y="3676473"/>
            <a:ext cx="3600000" cy="2698971"/>
          </a:xfrm>
          <a:prstGeom prst="rect">
            <a:avLst/>
          </a:prstGeom>
          <a:effectLst/>
        </p:spPr>
      </p:pic>
      <p:pic>
        <p:nvPicPr>
          <p:cNvPr id="16" name="图片 15">
            <a:extLst>
              <a:ext uri="{FF2B5EF4-FFF2-40B4-BE49-F238E27FC236}">
                <a16:creationId xmlns:a16="http://schemas.microsoft.com/office/drawing/2014/main" id="{216B13B7-64C8-CDFB-1F01-8ABCBA5E75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2968" y="963703"/>
            <a:ext cx="3600001" cy="2698972"/>
          </a:xfrm>
          <a:prstGeom prst="rect">
            <a:avLst/>
          </a:prstGeom>
          <a:effectLst/>
        </p:spPr>
      </p:pic>
      <p:sp>
        <p:nvSpPr>
          <p:cNvPr id="6" name="灯片编号占位符 5">
            <a:extLst>
              <a:ext uri="{FF2B5EF4-FFF2-40B4-BE49-F238E27FC236}">
                <a16:creationId xmlns:a16="http://schemas.microsoft.com/office/drawing/2014/main" id="{476DD0DB-F1AF-3ADC-B43F-EFEB53D30B74}"/>
              </a:ext>
            </a:extLst>
          </p:cNvPr>
          <p:cNvSpPr>
            <a:spLocks noGrp="1"/>
          </p:cNvSpPr>
          <p:nvPr>
            <p:ph type="sldNum" sz="quarter" idx="14"/>
          </p:nvPr>
        </p:nvSpPr>
        <p:spPr/>
        <p:txBody>
          <a:bodyPr/>
          <a:lstStyle/>
          <a:p>
            <a:fld id="{CC51C897-CB0F-45BB-8D64-39FCF72693E0}" type="slidenum">
              <a:rPr lang="zh-CN" altLang="en-US" smtClean="0"/>
              <a:t>14</a:t>
            </a:fld>
            <a:endParaRPr lang="zh-CN" altLang="en-US"/>
          </a:p>
        </p:txBody>
      </p:sp>
      <p:sp>
        <p:nvSpPr>
          <p:cNvPr id="9" name="Text Placeholder 2">
            <a:extLst>
              <a:ext uri="{FF2B5EF4-FFF2-40B4-BE49-F238E27FC236}">
                <a16:creationId xmlns:a16="http://schemas.microsoft.com/office/drawing/2014/main" id="{8218B565-C0B2-94C2-9739-3E2CF2A268B0}"/>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框架定义  </a:t>
            </a:r>
            <a:r>
              <a:rPr lang="zh-CN" altLang="en-US" dirty="0">
                <a:solidFill>
                  <a:schemeClr val="bg1">
                    <a:lumMod val="50000"/>
                  </a:schemeClr>
                </a:solidFill>
              </a:rPr>
              <a:t>算法验证  </a:t>
            </a:r>
            <a:r>
              <a:rPr lang="zh-CN" altLang="en-US" dirty="0">
                <a:solidFill>
                  <a:srgbClr val="7030A0"/>
                </a:solidFill>
              </a:rPr>
              <a:t> </a:t>
            </a:r>
            <a:r>
              <a:rPr lang="zh-CN" altLang="en-US" dirty="0">
                <a:solidFill>
                  <a:srgbClr val="7F7F7F"/>
                </a:solidFill>
              </a:rPr>
              <a:t>实验设置   </a:t>
            </a:r>
            <a:r>
              <a:rPr lang="zh-CN" altLang="en-US" dirty="0">
                <a:solidFill>
                  <a:srgbClr val="7030A0"/>
                </a:solidFill>
              </a:rPr>
              <a:t>结果分析   </a:t>
            </a:r>
            <a:r>
              <a:rPr lang="zh-CN" altLang="en-US" dirty="0">
                <a:solidFill>
                  <a:srgbClr val="7F7F7F"/>
                </a:solidFill>
              </a:rPr>
              <a:t>本章总结   </a:t>
            </a:r>
            <a:endParaRPr lang="zh-CN" altLang="en-US" dirty="0">
              <a:solidFill>
                <a:srgbClr val="6D439B"/>
              </a:solidFill>
            </a:endParaRPr>
          </a:p>
        </p:txBody>
      </p:sp>
      <p:pic>
        <p:nvPicPr>
          <p:cNvPr id="2" name="图片 1">
            <a:extLst>
              <a:ext uri="{FF2B5EF4-FFF2-40B4-BE49-F238E27FC236}">
                <a16:creationId xmlns:a16="http://schemas.microsoft.com/office/drawing/2014/main" id="{EEA47777-4AEF-0128-48DF-C32B3E9DB0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2968" y="3662674"/>
            <a:ext cx="3600000" cy="2698972"/>
          </a:xfrm>
          <a:prstGeom prst="rect">
            <a:avLst/>
          </a:prstGeom>
          <a:effectLst/>
        </p:spPr>
      </p:pic>
      <p:pic>
        <p:nvPicPr>
          <p:cNvPr id="3" name="图片 2">
            <a:extLst>
              <a:ext uri="{FF2B5EF4-FFF2-40B4-BE49-F238E27FC236}">
                <a16:creationId xmlns:a16="http://schemas.microsoft.com/office/drawing/2014/main" id="{577D8503-654E-08C0-639D-99C8BFB7FF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2968" y="977502"/>
            <a:ext cx="3600000" cy="2698972"/>
          </a:xfrm>
          <a:prstGeom prst="rect">
            <a:avLst/>
          </a:prstGeom>
          <a:effectLst/>
        </p:spPr>
      </p:pic>
      <p:sp>
        <p:nvSpPr>
          <p:cNvPr id="7" name="文本框 6">
            <a:extLst>
              <a:ext uri="{FF2B5EF4-FFF2-40B4-BE49-F238E27FC236}">
                <a16:creationId xmlns:a16="http://schemas.microsoft.com/office/drawing/2014/main" id="{85ADA668-5D50-E73C-B857-AEF29F3BB1C9}"/>
              </a:ext>
            </a:extLst>
          </p:cNvPr>
          <p:cNvSpPr txBox="1"/>
          <p:nvPr/>
        </p:nvSpPr>
        <p:spPr>
          <a:xfrm>
            <a:off x="436231" y="4464736"/>
            <a:ext cx="11319537" cy="2038507"/>
          </a:xfrm>
          <a:prstGeom prst="rect">
            <a:avLst/>
          </a:prstGeom>
          <a:solidFill>
            <a:schemeClr val="bg1"/>
          </a:solidFill>
          <a:ln w="28575">
            <a:solidFill>
              <a:srgbClr val="7030A0"/>
            </a:solidFill>
          </a:ln>
          <a:effectLst>
            <a:outerShdw blurRad="50800" dist="38100" dir="5400000" algn="t" rotWithShape="0">
              <a:prstClr val="black">
                <a:alpha val="40000"/>
              </a:prstClr>
            </a:outerShdw>
          </a:effectLst>
        </p:spPr>
        <p:txBody>
          <a:bodyPr wrap="square">
            <a:spAutoFit/>
          </a:bodyPr>
          <a:lstStyle/>
          <a:p>
            <a:pPr algn="ctr"/>
            <a:r>
              <a:rPr lang="zh-CN" altLang="en-US" sz="2000" b="1" dirty="0">
                <a:latin typeface="+mn-ea"/>
              </a:rPr>
              <a:t>实验结论</a:t>
            </a:r>
            <a:endParaRPr lang="en-US" altLang="zh-CN" sz="2000" b="1" dirty="0">
              <a:latin typeface="+mn-ea"/>
            </a:endParaRPr>
          </a:p>
          <a:p>
            <a:pPr marL="457200" indent="-457200">
              <a:buFont typeface="+mj-ea"/>
              <a:buAutoNum type="circleNumDbPlain"/>
            </a:pPr>
            <a:endParaRPr lang="en-US" altLang="zh-CN" sz="2000" b="1" dirty="0">
              <a:latin typeface="+mj-ea"/>
              <a:ea typeface="+mj-ea"/>
            </a:endParaRPr>
          </a:p>
          <a:p>
            <a:pPr marL="457200" indent="-457200">
              <a:lnSpc>
                <a:spcPct val="150000"/>
              </a:lnSpc>
              <a:buFont typeface="+mj-ea"/>
              <a:buAutoNum type="circleNumDbPlain"/>
            </a:pPr>
            <a:r>
              <a:rPr lang="zh-CN" altLang="en-US" sz="2000" b="1" dirty="0">
                <a:latin typeface="+mj-ea"/>
                <a:ea typeface="+mj-ea"/>
              </a:rPr>
              <a:t>重构误差</a:t>
            </a:r>
            <a:r>
              <a:rPr lang="zh-CN" altLang="en-US" sz="2000" b="1" dirty="0">
                <a:solidFill>
                  <a:srgbClr val="6D439B"/>
                </a:solidFill>
                <a:latin typeface="+mj-ea"/>
                <a:ea typeface="+mj-ea"/>
              </a:rPr>
              <a:t>降低</a:t>
            </a:r>
            <a:r>
              <a:rPr lang="zh-CN" altLang="en-US" sz="2000" b="1" dirty="0">
                <a:latin typeface="+mj-ea"/>
                <a:ea typeface="+mj-ea"/>
              </a:rPr>
              <a:t>在初始阶段能够</a:t>
            </a:r>
            <a:r>
              <a:rPr lang="zh-CN" altLang="en-US" sz="2000" b="1" dirty="0">
                <a:solidFill>
                  <a:srgbClr val="6D439B"/>
                </a:solidFill>
                <a:latin typeface="+mj-ea"/>
                <a:ea typeface="+mj-ea"/>
              </a:rPr>
              <a:t>提升任务指标，但是提升有阈值</a:t>
            </a:r>
            <a:endParaRPr lang="en-US" altLang="zh-CN" sz="2000" b="1" dirty="0">
              <a:solidFill>
                <a:srgbClr val="6D439B"/>
              </a:solidFill>
              <a:latin typeface="+mj-ea"/>
              <a:ea typeface="+mj-ea"/>
            </a:endParaRPr>
          </a:p>
          <a:p>
            <a:pPr marL="457200" indent="-457200">
              <a:lnSpc>
                <a:spcPct val="150000"/>
              </a:lnSpc>
              <a:buFont typeface="+mj-ea"/>
              <a:buAutoNum type="circleNumDbPlain"/>
            </a:pPr>
            <a:r>
              <a:rPr lang="zh-CN" altLang="en-US" sz="2000" b="1" dirty="0">
                <a:latin typeface="+mj-ea"/>
                <a:ea typeface="+mj-ea"/>
              </a:rPr>
              <a:t>重构误差学习框架能够提取通用表征，但</a:t>
            </a:r>
            <a:r>
              <a:rPr lang="zh-CN" altLang="en-US" sz="2000" b="1" dirty="0">
                <a:solidFill>
                  <a:srgbClr val="6D439B"/>
                </a:solidFill>
                <a:latin typeface="+mj-ea"/>
                <a:ea typeface="+mj-ea"/>
              </a:rPr>
              <a:t>并不能取代</a:t>
            </a:r>
            <a:r>
              <a:rPr lang="zh-CN" altLang="en-US" sz="2000" b="1" dirty="0">
                <a:latin typeface="+mj-ea"/>
                <a:ea typeface="+mj-ea"/>
              </a:rPr>
              <a:t>最终任务指标的衡量</a:t>
            </a:r>
            <a:endParaRPr lang="en-US" altLang="zh-CN" sz="2000" b="1" dirty="0">
              <a:latin typeface="+mj-ea"/>
              <a:ea typeface="+mj-ea"/>
            </a:endParaRPr>
          </a:p>
          <a:p>
            <a:pPr marL="457200" indent="-457200">
              <a:lnSpc>
                <a:spcPct val="150000"/>
              </a:lnSpc>
              <a:buFont typeface="+mj-ea"/>
              <a:buAutoNum type="circleNumDbPlain"/>
            </a:pPr>
            <a:r>
              <a:rPr lang="zh-CN" altLang="en-US" sz="2000" b="1" dirty="0">
                <a:solidFill>
                  <a:srgbClr val="7030A0"/>
                </a:solidFill>
                <a:latin typeface="+mj-ea"/>
                <a:ea typeface="+mj-ea"/>
              </a:rPr>
              <a:t>改进原型学习框架</a:t>
            </a:r>
            <a:r>
              <a:rPr lang="zh-CN" altLang="en-US" sz="2000" b="1" dirty="0">
                <a:latin typeface="+mj-ea"/>
                <a:ea typeface="+mj-ea"/>
              </a:rPr>
              <a:t>、</a:t>
            </a:r>
            <a:r>
              <a:rPr lang="zh-CN" altLang="en-US" sz="2000" b="1" dirty="0">
                <a:solidFill>
                  <a:srgbClr val="7030A0"/>
                </a:solidFill>
                <a:latin typeface="+mj-ea"/>
                <a:ea typeface="+mj-ea"/>
              </a:rPr>
              <a:t>引入其他算法模块</a:t>
            </a:r>
            <a:r>
              <a:rPr lang="zh-CN" altLang="en-US" sz="2000" b="1" dirty="0">
                <a:latin typeface="+mj-ea"/>
                <a:ea typeface="+mj-ea"/>
              </a:rPr>
              <a:t>都可以在重构误差相近的情况下提升特征提取质量</a:t>
            </a:r>
            <a:endParaRPr lang="en-US" altLang="zh-CN" sz="2000" b="1" dirty="0">
              <a:latin typeface="+mj-ea"/>
              <a:ea typeface="+mj-ea"/>
            </a:endParaRPr>
          </a:p>
        </p:txBody>
      </p:sp>
    </p:spTree>
    <p:extLst>
      <p:ext uri="{BB962C8B-B14F-4D97-AF65-F5344CB8AC3E}">
        <p14:creationId xmlns:p14="http://schemas.microsoft.com/office/powerpoint/2010/main" val="257976237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a:extLst>
              <a:ext uri="{FF2B5EF4-FFF2-40B4-BE49-F238E27FC236}">
                <a16:creationId xmlns:a16="http://schemas.microsoft.com/office/drawing/2014/main" id="{9378477E-41AA-C166-65EA-8E47454447E6}"/>
              </a:ext>
            </a:extLst>
          </p:cNvPr>
          <p:cNvSpPr>
            <a:spLocks noGrp="1"/>
          </p:cNvSpPr>
          <p:nvPr>
            <p:ph type="sldNum" sz="quarter" idx="14"/>
          </p:nvPr>
        </p:nvSpPr>
        <p:spPr/>
        <p:txBody>
          <a:bodyPr/>
          <a:lstStyle/>
          <a:p>
            <a:fld id="{CC51C897-CB0F-45BB-8D64-39FCF72693E0}" type="slidenum">
              <a:rPr lang="zh-CN" altLang="en-US" smtClean="0"/>
              <a:t>15</a:t>
            </a:fld>
            <a:endParaRPr lang="zh-CN" altLang="en-US"/>
          </a:p>
        </p:txBody>
      </p:sp>
      <p:sp>
        <p:nvSpPr>
          <p:cNvPr id="12" name="Text Placeholder 2">
            <a:extLst>
              <a:ext uri="{FF2B5EF4-FFF2-40B4-BE49-F238E27FC236}">
                <a16:creationId xmlns:a16="http://schemas.microsoft.com/office/drawing/2014/main" id="{F6722C06-C1FD-7C7E-38C1-68F7A763A64B}"/>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框架定义  </a:t>
            </a:r>
            <a:r>
              <a:rPr lang="zh-CN" altLang="en-US" dirty="0">
                <a:solidFill>
                  <a:schemeClr val="bg1">
                    <a:lumMod val="50000"/>
                  </a:schemeClr>
                </a:solidFill>
              </a:rPr>
              <a:t>算法验证  </a:t>
            </a:r>
            <a:r>
              <a:rPr lang="zh-CN" altLang="en-US" dirty="0">
                <a:solidFill>
                  <a:srgbClr val="7030A0"/>
                </a:solidFill>
              </a:rPr>
              <a:t> </a:t>
            </a:r>
            <a:r>
              <a:rPr lang="zh-CN" altLang="en-US" dirty="0">
                <a:solidFill>
                  <a:srgbClr val="7F7F7F"/>
                </a:solidFill>
              </a:rPr>
              <a:t>实验设置   结果分析   </a:t>
            </a:r>
            <a:r>
              <a:rPr lang="zh-CN" altLang="en-US" dirty="0">
                <a:solidFill>
                  <a:srgbClr val="7030A0"/>
                </a:solidFill>
              </a:rPr>
              <a:t>本章总结   </a:t>
            </a:r>
          </a:p>
        </p:txBody>
      </p:sp>
      <p:sp>
        <p:nvSpPr>
          <p:cNvPr id="4" name="椭圆 3">
            <a:extLst>
              <a:ext uri="{FF2B5EF4-FFF2-40B4-BE49-F238E27FC236}">
                <a16:creationId xmlns:a16="http://schemas.microsoft.com/office/drawing/2014/main" id="{2921338B-36F2-FC44-D60E-6494A0C71A6C}"/>
              </a:ext>
            </a:extLst>
          </p:cNvPr>
          <p:cNvSpPr/>
          <p:nvPr/>
        </p:nvSpPr>
        <p:spPr>
          <a:xfrm>
            <a:off x="985289" y="2167085"/>
            <a:ext cx="2160000" cy="2160000"/>
          </a:xfrm>
          <a:prstGeom prst="ellipse">
            <a:avLst/>
          </a:prstGeom>
          <a:solidFill>
            <a:srgbClr val="674196"/>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600" dirty="0">
              <a:solidFill>
                <a:prstClr val="white"/>
              </a:solidFill>
              <a:latin typeface="微软雅黑"/>
              <a:ea typeface="微软雅黑"/>
            </a:endParaRPr>
          </a:p>
        </p:txBody>
      </p:sp>
      <p:sp>
        <p:nvSpPr>
          <p:cNvPr id="7" name="文本框 6">
            <a:extLst>
              <a:ext uri="{FF2B5EF4-FFF2-40B4-BE49-F238E27FC236}">
                <a16:creationId xmlns:a16="http://schemas.microsoft.com/office/drawing/2014/main" id="{5C441903-9D61-326A-ADAF-2288D7EA753E}"/>
              </a:ext>
            </a:extLst>
          </p:cNvPr>
          <p:cNvSpPr txBox="1"/>
          <p:nvPr/>
        </p:nvSpPr>
        <p:spPr>
          <a:xfrm>
            <a:off x="1166951" y="2985475"/>
            <a:ext cx="1796675" cy="523220"/>
          </a:xfrm>
          <a:prstGeom prst="rect">
            <a:avLst/>
          </a:prstGeom>
          <a:noFill/>
        </p:spPr>
        <p:txBody>
          <a:bodyPr wrap="square">
            <a:spAutoFit/>
          </a:bodyPr>
          <a:lstStyle/>
          <a:p>
            <a:pPr algn="ctr"/>
            <a:r>
              <a:rPr lang="zh-CN" altLang="en-US" sz="2800" b="1" dirty="0">
                <a:solidFill>
                  <a:schemeClr val="bg1"/>
                </a:solidFill>
                <a:latin typeface="+mj-ea"/>
                <a:ea typeface="+mj-ea"/>
              </a:rPr>
              <a:t>第二章</a:t>
            </a:r>
            <a:endParaRPr lang="en-US" altLang="zh-CN" sz="2800" b="1" dirty="0">
              <a:solidFill>
                <a:schemeClr val="bg1"/>
              </a:solidFill>
              <a:latin typeface="+mj-ea"/>
              <a:ea typeface="+mj-ea"/>
            </a:endParaRPr>
          </a:p>
        </p:txBody>
      </p:sp>
      <p:sp>
        <p:nvSpPr>
          <p:cNvPr id="8" name="矩形: 圆角 7">
            <a:extLst>
              <a:ext uri="{FF2B5EF4-FFF2-40B4-BE49-F238E27FC236}">
                <a16:creationId xmlns:a16="http://schemas.microsoft.com/office/drawing/2014/main" id="{1861F3CE-B312-BBC4-7082-65BB4508C2BC}"/>
              </a:ext>
            </a:extLst>
          </p:cNvPr>
          <p:cNvSpPr/>
          <p:nvPr/>
        </p:nvSpPr>
        <p:spPr>
          <a:xfrm>
            <a:off x="4081506" y="1459144"/>
            <a:ext cx="5944544" cy="583412"/>
          </a:xfrm>
          <a:prstGeom prst="roundRect">
            <a:avLst>
              <a:gd name="adj" fmla="val 50000"/>
            </a:avLst>
          </a:prstGeom>
          <a:solidFill>
            <a:srgbClr val="7CB8DA"/>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总结了以重构误差为基础的基本原型学习框架</a:t>
            </a:r>
          </a:p>
        </p:txBody>
      </p:sp>
      <p:cxnSp>
        <p:nvCxnSpPr>
          <p:cNvPr id="16" name="连接符: 肘形 15">
            <a:extLst>
              <a:ext uri="{FF2B5EF4-FFF2-40B4-BE49-F238E27FC236}">
                <a16:creationId xmlns:a16="http://schemas.microsoft.com/office/drawing/2014/main" id="{4358DF43-685B-71E4-4E58-FAEE977B8201}"/>
              </a:ext>
            </a:extLst>
          </p:cNvPr>
          <p:cNvCxnSpPr>
            <a:cxnSpLocks/>
            <a:stCxn id="4" idx="6"/>
            <a:endCxn id="8" idx="1"/>
          </p:cNvCxnSpPr>
          <p:nvPr/>
        </p:nvCxnSpPr>
        <p:spPr>
          <a:xfrm flipV="1">
            <a:off x="3145289" y="1750850"/>
            <a:ext cx="936217" cy="1496235"/>
          </a:xfrm>
          <a:prstGeom prst="bentConnector3">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2DC50A9A-87CB-3902-1C0E-9389BF29DCD4}"/>
              </a:ext>
            </a:extLst>
          </p:cNvPr>
          <p:cNvSpPr txBox="1"/>
          <p:nvPr/>
        </p:nvSpPr>
        <p:spPr>
          <a:xfrm>
            <a:off x="4005353" y="3799609"/>
            <a:ext cx="7738972" cy="2812950"/>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zh-CN" altLang="en-US" sz="2000" b="1" dirty="0">
                <a:solidFill>
                  <a:schemeClr val="tx1"/>
                </a:solidFill>
              </a:rPr>
              <a:t>验证了重构误差的有效性</a:t>
            </a:r>
            <a:endParaRPr lang="en-US" altLang="zh-CN" sz="2000" b="1" dirty="0">
              <a:solidFill>
                <a:schemeClr val="tx1"/>
              </a:solidFill>
            </a:endParaRPr>
          </a:p>
          <a:p>
            <a:pPr marL="285750" indent="-285750">
              <a:lnSpc>
                <a:spcPct val="150000"/>
              </a:lnSpc>
              <a:buFont typeface="Wingdings" panose="05000000000000000000" pitchFamily="2" charset="2"/>
              <a:buChar char="ü"/>
            </a:pPr>
            <a:r>
              <a:rPr lang="zh-CN" altLang="en-US" sz="2000" b="1" dirty="0">
                <a:solidFill>
                  <a:schemeClr val="tx1"/>
                </a:solidFill>
              </a:rPr>
              <a:t>分析了重构误差作为单一学习目标的不足</a:t>
            </a:r>
            <a:endParaRPr lang="en-US" altLang="zh-CN" sz="2000" b="1" dirty="0">
              <a:solidFill>
                <a:schemeClr val="tx1"/>
              </a:solidFill>
            </a:endParaRPr>
          </a:p>
          <a:p>
            <a:pPr marL="285750" indent="-285750">
              <a:lnSpc>
                <a:spcPct val="150000"/>
              </a:lnSpc>
              <a:buFont typeface="Wingdings" panose="05000000000000000000" pitchFamily="2" charset="2"/>
              <a:buChar char="ü"/>
            </a:pPr>
            <a:r>
              <a:rPr lang="zh-CN" altLang="en-US" sz="2000" b="1" dirty="0">
                <a:solidFill>
                  <a:schemeClr val="tx1"/>
                </a:solidFill>
              </a:rPr>
              <a:t>该工作对应论文成果：</a:t>
            </a:r>
            <a:endParaRPr lang="en-US" altLang="zh-CN" sz="2000" b="1" dirty="0">
              <a:solidFill>
                <a:schemeClr val="tx1"/>
              </a:solidFill>
            </a:endParaRPr>
          </a:p>
          <a:p>
            <a:pPr>
              <a:lnSpc>
                <a:spcPct val="150000"/>
              </a:lnSpc>
            </a:pPr>
            <a:r>
              <a:rPr lang="en-US" altLang="zh-CN" sz="20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Zhang T, </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Shen F, Zhu T, et al. An evolutionary orthogonal component analysis method for incremental dimensionality reduction[J]. IEEE Transactions on Neural Networks and Learning Systems, 2020.</a:t>
            </a:r>
            <a:endParaRPr lang="zh-CN" altLang="en-US" sz="2000" b="1" dirty="0">
              <a:solidFill>
                <a:schemeClr val="tx1"/>
              </a:solidFill>
            </a:endParaRPr>
          </a:p>
        </p:txBody>
      </p:sp>
      <p:sp>
        <p:nvSpPr>
          <p:cNvPr id="22" name="矩形: 圆角 21">
            <a:extLst>
              <a:ext uri="{FF2B5EF4-FFF2-40B4-BE49-F238E27FC236}">
                <a16:creationId xmlns:a16="http://schemas.microsoft.com/office/drawing/2014/main" id="{93A6FCE1-BFF0-5B96-7229-AF587C8C9B53}"/>
              </a:ext>
            </a:extLst>
          </p:cNvPr>
          <p:cNvSpPr/>
          <p:nvPr/>
        </p:nvSpPr>
        <p:spPr>
          <a:xfrm>
            <a:off x="4081505" y="2953138"/>
            <a:ext cx="6900626" cy="583412"/>
          </a:xfrm>
          <a:prstGeom prst="roundRect">
            <a:avLst>
              <a:gd name="adj" fmla="val 50000"/>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使用上述框架形成的四个在线原型学习算法进行实验分析</a:t>
            </a:r>
          </a:p>
        </p:txBody>
      </p:sp>
      <p:cxnSp>
        <p:nvCxnSpPr>
          <p:cNvPr id="23" name="连接符: 肘形 22">
            <a:extLst>
              <a:ext uri="{FF2B5EF4-FFF2-40B4-BE49-F238E27FC236}">
                <a16:creationId xmlns:a16="http://schemas.microsoft.com/office/drawing/2014/main" id="{9CAD04E1-886E-CE04-DD09-822108FC06A7}"/>
              </a:ext>
            </a:extLst>
          </p:cNvPr>
          <p:cNvCxnSpPr>
            <a:cxnSpLocks/>
            <a:stCxn id="4" idx="6"/>
            <a:endCxn id="22" idx="1"/>
          </p:cNvCxnSpPr>
          <p:nvPr/>
        </p:nvCxnSpPr>
        <p:spPr>
          <a:xfrm flipV="1">
            <a:off x="3145289" y="3244844"/>
            <a:ext cx="936216" cy="2241"/>
          </a:xfrm>
          <a:prstGeom prst="bentConnector3">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580720"/>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AEB069CB-B0BC-ADB2-162A-51B477ABC8A1}"/>
              </a:ext>
            </a:extLst>
          </p:cNvPr>
          <p:cNvSpPr txBox="1">
            <a:spLocks noChangeArrowheads="1"/>
          </p:cNvSpPr>
          <p:nvPr/>
        </p:nvSpPr>
        <p:spPr bwMode="auto">
          <a:xfrm>
            <a:off x="617577" y="2844225"/>
            <a:ext cx="109568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600" b="1" spc="400" dirty="0">
                <a:solidFill>
                  <a:srgbClr val="674196"/>
                </a:solidFill>
                <a:latin typeface="微软雅黑"/>
                <a:ea typeface="微软雅黑"/>
              </a:rPr>
              <a:t>基于模糊原型学习框架的在线增量模糊聚类算法</a:t>
            </a:r>
          </a:p>
        </p:txBody>
      </p:sp>
      <p:sp>
        <p:nvSpPr>
          <p:cNvPr id="3" name="圆角矩形 52">
            <a:extLst>
              <a:ext uri="{FF2B5EF4-FFF2-40B4-BE49-F238E27FC236}">
                <a16:creationId xmlns:a16="http://schemas.microsoft.com/office/drawing/2014/main" id="{25003D1E-871C-7081-1DA5-4100B4256375}"/>
              </a:ext>
            </a:extLst>
          </p:cNvPr>
          <p:cNvSpPr/>
          <p:nvPr/>
        </p:nvSpPr>
        <p:spPr>
          <a:xfrm>
            <a:off x="5194741" y="3775487"/>
            <a:ext cx="1802512" cy="37701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PART THREE</a:t>
            </a:r>
            <a:endPar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57055507"/>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2EDA8FF5-03C0-B952-8EEB-5CE557EE0BF3}"/>
              </a:ext>
            </a:extLst>
          </p:cNvPr>
          <p:cNvSpPr txBox="1"/>
          <p:nvPr/>
        </p:nvSpPr>
        <p:spPr>
          <a:xfrm>
            <a:off x="9350697" y="1969029"/>
            <a:ext cx="2441011" cy="1739451"/>
          </a:xfrm>
          <a:prstGeom prst="rect">
            <a:avLst/>
          </a:prstGeom>
          <a:noFill/>
        </p:spPr>
        <p:txBody>
          <a:bodyPr wrap="square">
            <a:spAutoFit/>
          </a:bodyPr>
          <a:lstStyle/>
          <a:p>
            <a:pPr>
              <a:lnSpc>
                <a:spcPct val="130000"/>
              </a:lnSpc>
            </a:pPr>
            <a:r>
              <a:rPr lang="zh-CN" altLang="en-US" sz="2400" b="1" dirty="0">
                <a:latin typeface="+mj-ea"/>
                <a:ea typeface="+mj-ea"/>
              </a:rPr>
              <a:t>物理意义</a:t>
            </a:r>
            <a:endParaRPr lang="en-US" altLang="zh-CN" sz="2000" b="1" dirty="0"/>
          </a:p>
          <a:p>
            <a:pPr>
              <a:lnSpc>
                <a:spcPct val="130000"/>
              </a:lnSpc>
            </a:pPr>
            <a:r>
              <a:rPr lang="zh-CN" altLang="en-US" sz="2000" b="1" dirty="0"/>
              <a:t>数据对于</a:t>
            </a:r>
            <a:endParaRPr lang="en-US" altLang="zh-CN" sz="2000" b="1" dirty="0"/>
          </a:p>
          <a:p>
            <a:pPr>
              <a:lnSpc>
                <a:spcPct val="130000"/>
              </a:lnSpc>
            </a:pPr>
            <a:r>
              <a:rPr lang="zh-CN" altLang="en-US" sz="2000" b="1" dirty="0">
                <a:solidFill>
                  <a:srgbClr val="6D439B"/>
                </a:solidFill>
              </a:rPr>
              <a:t>簇代表的概念</a:t>
            </a:r>
            <a:endParaRPr lang="en-US" altLang="zh-CN" sz="2000" b="1" dirty="0">
              <a:solidFill>
                <a:srgbClr val="6D439B"/>
              </a:solidFill>
            </a:endParaRPr>
          </a:p>
          <a:p>
            <a:pPr>
              <a:lnSpc>
                <a:spcPct val="130000"/>
              </a:lnSpc>
            </a:pPr>
            <a:r>
              <a:rPr lang="zh-CN" altLang="en-US" sz="2000" b="1" dirty="0"/>
              <a:t>有不同符合程度</a:t>
            </a:r>
            <a:endParaRPr lang="en-US" altLang="zh-CN" sz="2000" b="1" dirty="0"/>
          </a:p>
        </p:txBody>
      </p:sp>
      <p:sp>
        <p:nvSpPr>
          <p:cNvPr id="4" name="文本框 3">
            <a:extLst>
              <a:ext uri="{FF2B5EF4-FFF2-40B4-BE49-F238E27FC236}">
                <a16:creationId xmlns:a16="http://schemas.microsoft.com/office/drawing/2014/main" id="{E1D64953-8F94-55D6-27CA-492818DD848C}"/>
              </a:ext>
            </a:extLst>
          </p:cNvPr>
          <p:cNvSpPr txBox="1"/>
          <p:nvPr/>
        </p:nvSpPr>
        <p:spPr>
          <a:xfrm>
            <a:off x="1593629" y="878992"/>
            <a:ext cx="4274608" cy="400110"/>
          </a:xfrm>
          <a:prstGeom prst="rect">
            <a:avLst/>
          </a:prstGeom>
          <a:noFill/>
        </p:spPr>
        <p:txBody>
          <a:bodyPr wrap="square">
            <a:spAutoFit/>
          </a:bodyPr>
          <a:lstStyle/>
          <a:p>
            <a:pPr algn="ctr"/>
            <a:r>
              <a:rPr lang="zh-CN" altLang="en-US" sz="2000" b="1" dirty="0">
                <a:latin typeface="+mj-ea"/>
                <a:ea typeface="+mj-ea"/>
              </a:rPr>
              <a:t>模糊聚类可以视为对硬聚类的扩展</a:t>
            </a:r>
          </a:p>
        </p:txBody>
      </p:sp>
      <p:sp>
        <p:nvSpPr>
          <p:cNvPr id="8" name="矩形 7">
            <a:extLst>
              <a:ext uri="{FF2B5EF4-FFF2-40B4-BE49-F238E27FC236}">
                <a16:creationId xmlns:a16="http://schemas.microsoft.com/office/drawing/2014/main" id="{585B5453-E798-A28A-5844-87D085A0C93A}"/>
              </a:ext>
            </a:extLst>
          </p:cNvPr>
          <p:cNvSpPr/>
          <p:nvPr/>
        </p:nvSpPr>
        <p:spPr>
          <a:xfrm>
            <a:off x="400292" y="4164085"/>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问题定义</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30716DC3-18C6-9BF8-0B23-9CF35C16ADDB}"/>
                  </a:ext>
                </a:extLst>
              </p:cNvPr>
              <p:cNvSpPr txBox="1"/>
              <p:nvPr/>
            </p:nvSpPr>
            <p:spPr>
              <a:xfrm>
                <a:off x="3076072" y="4623450"/>
                <a:ext cx="6945005" cy="1447769"/>
              </a:xfrm>
              <a:prstGeom prst="rect">
                <a:avLst/>
              </a:prstGeom>
              <a:noFill/>
            </p:spPr>
            <p:txBody>
              <a:bodyPr wrap="square">
                <a:spAutoFit/>
              </a:bodyPr>
              <a:lstStyle/>
              <a:p>
                <a:r>
                  <a:rPr lang="zh-CN" altLang="en-US" sz="2400" dirty="0"/>
                  <a:t>模型</a:t>
                </a:r>
                <a14:m>
                  <m:oMath xmlns:m="http://schemas.openxmlformats.org/officeDocument/2006/math">
                    <m:r>
                      <a:rPr lang="zh-CN" altLang="en-US" sz="2400" i="1" smtClean="0">
                        <a:latin typeface="Cambria Math" panose="02040503050406030204" pitchFamily="18" charset="0"/>
                      </a:rPr>
                      <m:t>𝜃</m:t>
                    </m:r>
                  </m:oMath>
                </a14:m>
                <a:r>
                  <a:rPr lang="zh-CN" altLang="en-US" sz="2400" dirty="0"/>
                  <a:t>预测</a:t>
                </a:r>
                <a14:m>
                  <m:oMath xmlns:m="http://schemas.openxmlformats.org/officeDocument/2006/math">
                    <m:sSub>
                      <m:sSubPr>
                        <m:ctrlPr>
                          <a:rPr lang="en-US" altLang="zh-CN" sz="2400" i="1" smtClean="0">
                            <a:latin typeface="Cambria Math" panose="02040503050406030204" pitchFamily="18" charset="0"/>
                          </a:rPr>
                        </m:ctrlPr>
                      </m:sSubPr>
                      <m:e>
                        <m:acc>
                          <m:accPr>
                            <m:chr m:val="̂"/>
                            <m:ctrlPr>
                              <a:rPr lang="en-US" altLang="zh-CN" sz="2400" b="1" i="1" smtClean="0">
                                <a:latin typeface="Cambria Math" panose="02040503050406030204" pitchFamily="18" charset="0"/>
                              </a:rPr>
                            </m:ctrlPr>
                          </m:accPr>
                          <m:e>
                            <m:r>
                              <a:rPr lang="en-US" altLang="zh-CN" sz="2400" b="1" i="1" smtClean="0">
                                <a:latin typeface="Cambria Math" panose="02040503050406030204" pitchFamily="18" charset="0"/>
                              </a:rPr>
                              <m:t>𝒚</m:t>
                            </m:r>
                          </m:e>
                        </m:acc>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zh-CN" altLang="en-US" sz="2400" i="1">
                            <a:latin typeface="Cambria Math" panose="02040503050406030204" pitchFamily="18" charset="0"/>
                          </a:rPr>
                          <m:t>𝜃</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oMath>
                </a14:m>
                <a:r>
                  <a:rPr lang="en-US" altLang="zh-CN" sz="2400" dirty="0"/>
                  <a:t>, </a:t>
                </a:r>
                <a14:m>
                  <m:oMath xmlns:m="http://schemas.openxmlformats.org/officeDocument/2006/math">
                    <m:r>
                      <a:rPr lang="zh-CN" altLang="en-US" sz="2400" i="1" dirty="0">
                        <a:latin typeface="Cambria Math" panose="02040503050406030204" pitchFamily="18" charset="0"/>
                      </a:rPr>
                      <m:t>输入</m:t>
                    </m:r>
                    <m:r>
                      <a:rPr lang="zh-CN" altLang="en-US" sz="2400" i="1" dirty="0" smtClean="0">
                        <a:latin typeface="Cambria Math" panose="02040503050406030204" pitchFamily="18" charset="0"/>
                      </a:rPr>
                      <m:t>特征</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𝑡</m:t>
                        </m:r>
                      </m:sub>
                    </m:sSub>
                  </m:oMath>
                </a14:m>
                <a:r>
                  <a:rPr lang="zh-CN" altLang="en-US" sz="2400" dirty="0"/>
                  <a:t>来源于数据流</a:t>
                </a:r>
                <a14:m>
                  <m:oMath xmlns:m="http://schemas.openxmlformats.org/officeDocument/2006/math">
                    <m:r>
                      <a:rPr lang="zh-CN" altLang="en-US" sz="2400" i="1" smtClean="0">
                        <a:latin typeface="Cambria Math" panose="02040503050406030204" pitchFamily="18" charset="0"/>
                      </a:rPr>
                      <m:t>𝒮</m:t>
                    </m:r>
                  </m:oMath>
                </a14:m>
                <a:endParaRPr lang="en-US" altLang="zh-CN" sz="2400" dirty="0"/>
              </a:p>
              <a:p>
                <a:endParaRPr lang="en-US" altLang="zh-CN" sz="2000" dirty="0"/>
              </a:p>
              <a:p>
                <a:endParaRPr lang="en-US" altLang="zh-CN" sz="2000" dirty="0"/>
              </a:p>
              <a:p>
                <a:r>
                  <a:rPr lang="zh-CN" altLang="en-US" sz="2400" dirty="0"/>
                  <a:t>其中</a:t>
                </a:r>
                <a14:m>
                  <m:oMath xmlns:m="http://schemas.openxmlformats.org/officeDocument/2006/math">
                    <m:sSub>
                      <m:sSubPr>
                        <m:ctrlPr>
                          <a:rPr lang="en-US" altLang="zh-CN" sz="2400" i="1" smtClean="0">
                            <a:latin typeface="Cambria Math" panose="02040503050406030204" pitchFamily="18" charset="0"/>
                          </a:rPr>
                        </m:ctrlPr>
                      </m:sSubPr>
                      <m:e>
                        <m:acc>
                          <m:accPr>
                            <m:chr m:val="̂"/>
                            <m:ctrlPr>
                              <a:rPr lang="en-US" altLang="zh-CN" sz="2400" b="1" i="1" smtClean="0">
                                <a:latin typeface="Cambria Math" panose="02040503050406030204" pitchFamily="18" charset="0"/>
                              </a:rPr>
                            </m:ctrlPr>
                          </m:accPr>
                          <m:e>
                            <m:r>
                              <a:rPr lang="en-US" altLang="zh-CN" sz="2400" b="1" i="1" smtClean="0">
                                <a:latin typeface="Cambria Math" panose="02040503050406030204" pitchFamily="18" charset="0"/>
                              </a:rPr>
                              <m:t>𝒚</m:t>
                            </m:r>
                          </m:e>
                        </m:acc>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ea typeface="Cambria Math" panose="02040503050406030204" pitchFamily="18" charset="0"/>
                      </a:rPr>
                      <m:t>∈</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ℝ</m:t>
                        </m:r>
                      </m:e>
                      <m:sup>
                        <m:r>
                          <a:rPr lang="en-US" altLang="zh-CN" sz="2400" b="0" i="1" smtClean="0">
                            <a:latin typeface="Cambria Math" panose="02040503050406030204" pitchFamily="18" charset="0"/>
                            <a:ea typeface="Cambria Math" panose="02040503050406030204" pitchFamily="18" charset="0"/>
                          </a:rPr>
                          <m:t>𝐶</m:t>
                        </m:r>
                      </m:sup>
                    </m:sSup>
                  </m:oMath>
                </a14:m>
                <a:r>
                  <a:rPr lang="zh-CN" altLang="en-US" sz="2400" dirty="0"/>
                  <a:t>，且</a:t>
                </a:r>
                <a14:m>
                  <m:oMath xmlns:m="http://schemas.openxmlformats.org/officeDocument/2006/math">
                    <m:sSubSup>
                      <m:sSubSupPr>
                        <m:ctrlPr>
                          <a:rPr lang="en-US" altLang="zh-CN" sz="2400" i="1" smtClean="0">
                            <a:latin typeface="Cambria Math" panose="02040503050406030204" pitchFamily="18" charset="0"/>
                          </a:rPr>
                        </m:ctrlPr>
                      </m:sSubSupPr>
                      <m:e>
                        <m:acc>
                          <m:accPr>
                            <m:chr m:val="̂"/>
                            <m:ctrlPr>
                              <a:rPr lang="en-US" altLang="zh-CN" sz="2400" i="1" smtClean="0">
                                <a:latin typeface="Cambria Math" panose="02040503050406030204" pitchFamily="18" charset="0"/>
                              </a:rPr>
                            </m:ctrlPr>
                          </m:accPr>
                          <m:e>
                            <m:r>
                              <a:rPr lang="en-US" altLang="zh-CN" sz="2400" b="0" i="1" smtClean="0">
                                <a:latin typeface="Cambria Math" panose="02040503050406030204" pitchFamily="18" charset="0"/>
                              </a:rPr>
                              <m:t>𝑦</m:t>
                            </m:r>
                          </m:e>
                        </m:acc>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𝑐</m:t>
                        </m:r>
                      </m:sup>
                    </m:sSubSup>
                    <m:r>
                      <a:rPr lang="zh-CN" altLang="en-US" sz="2400" i="1" smtClean="0">
                        <a:latin typeface="Cambria Math" panose="02040503050406030204" pitchFamily="18" charset="0"/>
                      </a:rPr>
                      <m:t>𝜖</m:t>
                    </m:r>
                    <m:r>
                      <a:rPr lang="en-US" altLang="zh-CN" sz="2400" b="0" i="1" smtClean="0">
                        <a:latin typeface="Cambria Math" panose="02040503050406030204" pitchFamily="18" charset="0"/>
                      </a:rPr>
                      <m:t>[0, 1]</m:t>
                    </m:r>
                  </m:oMath>
                </a14:m>
                <a:r>
                  <a:rPr lang="zh-CN" altLang="en-US" sz="2400" dirty="0"/>
                  <a:t>表示</a:t>
                </a:r>
                <a14:m>
                  <m:oMath xmlns:m="http://schemas.openxmlformats.org/officeDocument/2006/math">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b="0" i="1" smtClean="0">
                            <a:latin typeface="Cambria Math" panose="02040503050406030204" pitchFamily="18" charset="0"/>
                          </a:rPr>
                          <m:t>𝑡</m:t>
                        </m:r>
                      </m:sub>
                    </m:sSub>
                  </m:oMath>
                </a14:m>
                <a:r>
                  <a:rPr lang="zh-CN" altLang="en-US" sz="2400" dirty="0"/>
                  <a:t>对簇</a:t>
                </a:r>
                <a14:m>
                  <m:oMath xmlns:m="http://schemas.openxmlformats.org/officeDocument/2006/math">
                    <m:r>
                      <a:rPr lang="en-US" altLang="zh-CN" sz="2400" b="0" i="1" smtClean="0">
                        <a:latin typeface="Cambria Math" panose="02040503050406030204" pitchFamily="18" charset="0"/>
                      </a:rPr>
                      <m:t>𝑐</m:t>
                    </m:r>
                  </m:oMath>
                </a14:m>
                <a:r>
                  <a:rPr lang="zh-CN" altLang="en-US" sz="2400" dirty="0"/>
                  <a:t>的</a:t>
                </a:r>
                <a:r>
                  <a:rPr lang="zh-CN" altLang="en-US" sz="2400" b="1" dirty="0">
                    <a:solidFill>
                      <a:srgbClr val="7030A0"/>
                    </a:solidFill>
                  </a:rPr>
                  <a:t>归属程度</a:t>
                </a:r>
              </a:p>
            </p:txBody>
          </p:sp>
        </mc:Choice>
        <mc:Fallback xmlns="">
          <p:sp>
            <p:nvSpPr>
              <p:cNvPr id="43" name="文本框 42">
                <a:extLst>
                  <a:ext uri="{FF2B5EF4-FFF2-40B4-BE49-F238E27FC236}">
                    <a16:creationId xmlns:a16="http://schemas.microsoft.com/office/drawing/2014/main" id="{30716DC3-18C6-9BF8-0B23-9CF35C16ADDB}"/>
                  </a:ext>
                </a:extLst>
              </p:cNvPr>
              <p:cNvSpPr txBox="1">
                <a:spLocks noRot="1" noChangeAspect="1" noMove="1" noResize="1" noEditPoints="1" noAdjustHandles="1" noChangeArrowheads="1" noChangeShapeType="1" noTextEdit="1"/>
              </p:cNvSpPr>
              <p:nvPr/>
            </p:nvSpPr>
            <p:spPr>
              <a:xfrm>
                <a:off x="3076072" y="4623450"/>
                <a:ext cx="6945005" cy="1447769"/>
              </a:xfrm>
              <a:prstGeom prst="rect">
                <a:avLst/>
              </a:prstGeom>
              <a:blipFill>
                <a:blip r:embed="rId3"/>
                <a:stretch>
                  <a:fillRect l="-1405" t="-3782" b="-7983"/>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10643D3B-E6F6-BD08-0FB9-15B1C664ED39}"/>
              </a:ext>
            </a:extLst>
          </p:cNvPr>
          <p:cNvSpPr>
            <a:spLocks noGrp="1"/>
          </p:cNvSpPr>
          <p:nvPr>
            <p:ph type="sldNum" sz="quarter" idx="14"/>
          </p:nvPr>
        </p:nvSpPr>
        <p:spPr/>
        <p:txBody>
          <a:bodyPr/>
          <a:lstStyle/>
          <a:p>
            <a:fld id="{CC51C897-CB0F-45BB-8D64-39FCF72693E0}" type="slidenum">
              <a:rPr lang="zh-CN" altLang="en-US" smtClean="0"/>
              <a:t>17</a:t>
            </a:fld>
            <a:endParaRPr lang="zh-CN" altLang="en-US" dirty="0"/>
          </a:p>
        </p:txBody>
      </p:sp>
      <p:sp>
        <p:nvSpPr>
          <p:cNvPr id="6" name="Text Placeholder 2">
            <a:extLst>
              <a:ext uri="{FF2B5EF4-FFF2-40B4-BE49-F238E27FC236}">
                <a16:creationId xmlns:a16="http://schemas.microsoft.com/office/drawing/2014/main" id="{1BC5F0D8-34F1-CAC8-FF38-0DF24ECF9683}"/>
              </a:ext>
            </a:extLst>
          </p:cNvPr>
          <p:cNvSpPr>
            <a:spLocks noGrp="1"/>
          </p:cNvSpPr>
          <p:nvPr>
            <p:ph type="body" sz="quarter" idx="13"/>
          </p:nvPr>
        </p:nvSpPr>
        <p:spPr>
          <a:xfrm>
            <a:off x="2016121" y="187695"/>
            <a:ext cx="10084299" cy="444277"/>
          </a:xfrm>
        </p:spPr>
        <p:txBody>
          <a:bodyPr/>
          <a:lstStyle/>
          <a:p>
            <a:r>
              <a:rPr lang="zh-CN" altLang="en-US" dirty="0">
                <a:solidFill>
                  <a:srgbClr val="6D439B"/>
                </a:solidFill>
              </a:rPr>
              <a:t>问题背景</a:t>
            </a:r>
            <a:r>
              <a:rPr lang="zh-CN" altLang="en-US" dirty="0">
                <a:solidFill>
                  <a:srgbClr val="7F7F7F"/>
                </a:solidFill>
              </a:rPr>
              <a:t>   原型模型   其他模块   实验验证   本章总结</a:t>
            </a:r>
            <a:r>
              <a:rPr lang="zh-CN" altLang="en-US" dirty="0">
                <a:solidFill>
                  <a:srgbClr val="6D439B"/>
                </a:solidFill>
              </a:rPr>
              <a:t> </a:t>
            </a:r>
            <a:endParaRPr lang="zh-CN" altLang="en-US" dirty="0">
              <a:solidFill>
                <a:srgbClr val="7F7F7F"/>
              </a:solidFill>
            </a:endParaRPr>
          </a:p>
        </p:txBody>
      </p:sp>
      <p:pic>
        <p:nvPicPr>
          <p:cNvPr id="14" name="图片 13">
            <a:extLst>
              <a:ext uri="{FF2B5EF4-FFF2-40B4-BE49-F238E27FC236}">
                <a16:creationId xmlns:a16="http://schemas.microsoft.com/office/drawing/2014/main" id="{DC6C135A-5FFB-1F69-62A2-45926897DA10}"/>
              </a:ext>
            </a:extLst>
          </p:cNvPr>
          <p:cNvPicPr>
            <a:picLocks noChangeAspect="1"/>
          </p:cNvPicPr>
          <p:nvPr/>
        </p:nvPicPr>
        <p:blipFill rotWithShape="1">
          <a:blip r:embed="rId4">
            <a:extLst>
              <a:ext uri="{28A0092B-C50C-407E-A947-70E740481C1C}">
                <a14:useLocalDpi xmlns:a14="http://schemas.microsoft.com/office/drawing/2010/main" val="0"/>
              </a:ext>
            </a:extLst>
          </a:blip>
          <a:srcRect l="6356" t="7078" r="7097" b="6219"/>
          <a:stretch/>
        </p:blipFill>
        <p:spPr>
          <a:xfrm>
            <a:off x="400292" y="1379707"/>
            <a:ext cx="3504422" cy="2682511"/>
          </a:xfrm>
          <a:prstGeom prst="rect">
            <a:avLst/>
          </a:prstGeom>
        </p:spPr>
      </p:pic>
      <p:sp>
        <p:nvSpPr>
          <p:cNvPr id="2" name="矩形 1">
            <a:extLst>
              <a:ext uri="{FF2B5EF4-FFF2-40B4-BE49-F238E27FC236}">
                <a16:creationId xmlns:a16="http://schemas.microsoft.com/office/drawing/2014/main" id="{73BA2EA7-3CEF-8D23-5EEF-2531EDB9E76A}"/>
              </a:ext>
            </a:extLst>
          </p:cNvPr>
          <p:cNvSpPr/>
          <p:nvPr/>
        </p:nvSpPr>
        <p:spPr>
          <a:xfrm>
            <a:off x="3076073" y="5462634"/>
            <a:ext cx="6945004" cy="63311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1336F8F-898B-2F0E-DADE-07C005E827BF}"/>
              </a:ext>
            </a:extLst>
          </p:cNvPr>
          <p:cNvSpPr/>
          <p:nvPr/>
        </p:nvSpPr>
        <p:spPr>
          <a:xfrm>
            <a:off x="356690" y="843582"/>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问题动机</a:t>
            </a:r>
          </a:p>
        </p:txBody>
      </p:sp>
      <p:sp>
        <p:nvSpPr>
          <p:cNvPr id="16" name="文本框 15">
            <a:extLst>
              <a:ext uri="{FF2B5EF4-FFF2-40B4-BE49-F238E27FC236}">
                <a16:creationId xmlns:a16="http://schemas.microsoft.com/office/drawing/2014/main" id="{C31A4AD2-7C0B-F061-8E23-9D9C4BBB11AF}"/>
              </a:ext>
            </a:extLst>
          </p:cNvPr>
          <p:cNvSpPr txBox="1"/>
          <p:nvPr/>
        </p:nvSpPr>
        <p:spPr>
          <a:xfrm>
            <a:off x="4037092" y="2003553"/>
            <a:ext cx="2242405" cy="1739451"/>
          </a:xfrm>
          <a:prstGeom prst="rect">
            <a:avLst/>
          </a:prstGeom>
          <a:noFill/>
        </p:spPr>
        <p:txBody>
          <a:bodyPr wrap="square">
            <a:spAutoFit/>
          </a:bodyPr>
          <a:lstStyle/>
          <a:p>
            <a:pPr>
              <a:lnSpc>
                <a:spcPct val="130000"/>
              </a:lnSpc>
            </a:pPr>
            <a:r>
              <a:rPr lang="zh-CN" altLang="en-US" sz="2400" b="1" dirty="0">
                <a:latin typeface="+mj-ea"/>
                <a:ea typeface="+mj-ea"/>
              </a:rPr>
              <a:t>数据分析</a:t>
            </a:r>
            <a:endParaRPr lang="en-US" altLang="zh-CN" sz="2400" b="1" dirty="0">
              <a:latin typeface="+mj-ea"/>
              <a:ea typeface="+mj-ea"/>
            </a:endParaRPr>
          </a:p>
          <a:p>
            <a:pPr>
              <a:lnSpc>
                <a:spcPct val="130000"/>
              </a:lnSpc>
            </a:pPr>
            <a:r>
              <a:rPr lang="zh-CN" altLang="en-US" sz="2000" b="1" dirty="0"/>
              <a:t>位于数据分布</a:t>
            </a:r>
            <a:endParaRPr lang="en-US" altLang="zh-CN" sz="2000" b="1" dirty="0">
              <a:solidFill>
                <a:srgbClr val="6D439B"/>
              </a:solidFill>
            </a:endParaRPr>
          </a:p>
          <a:p>
            <a:pPr>
              <a:lnSpc>
                <a:spcPct val="130000"/>
              </a:lnSpc>
            </a:pPr>
            <a:r>
              <a:rPr lang="zh-CN" altLang="en-US" sz="2000" b="1" dirty="0">
                <a:solidFill>
                  <a:srgbClr val="6D439B"/>
                </a:solidFill>
              </a:rPr>
              <a:t>重叠区域</a:t>
            </a:r>
            <a:r>
              <a:rPr lang="zh-CN" altLang="en-US" sz="2000" b="1" dirty="0"/>
              <a:t>的数据</a:t>
            </a:r>
            <a:endParaRPr lang="en-US" altLang="zh-CN" sz="2000" b="1" dirty="0"/>
          </a:p>
          <a:p>
            <a:pPr>
              <a:lnSpc>
                <a:spcPct val="130000"/>
              </a:lnSpc>
            </a:pPr>
            <a:r>
              <a:rPr lang="zh-CN" altLang="en-US" sz="2000" b="1" dirty="0"/>
              <a:t>难以划分</a:t>
            </a:r>
            <a:endParaRPr lang="en-US" altLang="zh-CN" sz="2000" b="1" dirty="0"/>
          </a:p>
        </p:txBody>
      </p:sp>
      <p:sp>
        <p:nvSpPr>
          <p:cNvPr id="20" name="矩形 19">
            <a:extLst>
              <a:ext uri="{FF2B5EF4-FFF2-40B4-BE49-F238E27FC236}">
                <a16:creationId xmlns:a16="http://schemas.microsoft.com/office/drawing/2014/main" id="{ACC1910B-D12C-73EC-E05C-8823AF5E96DB}"/>
              </a:ext>
            </a:extLst>
          </p:cNvPr>
          <p:cNvSpPr/>
          <p:nvPr/>
        </p:nvSpPr>
        <p:spPr>
          <a:xfrm>
            <a:off x="6182947" y="4611955"/>
            <a:ext cx="3735493" cy="50262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形 21" descr="硬币">
            <a:extLst>
              <a:ext uri="{FF2B5EF4-FFF2-40B4-BE49-F238E27FC236}">
                <a16:creationId xmlns:a16="http://schemas.microsoft.com/office/drawing/2014/main" id="{1AE3FEEF-D055-2098-9535-9F404B37F0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2709" y="1804316"/>
            <a:ext cx="569167" cy="569167"/>
          </a:xfrm>
          <a:prstGeom prst="rect">
            <a:avLst/>
          </a:prstGeom>
        </p:spPr>
      </p:pic>
      <p:pic>
        <p:nvPicPr>
          <p:cNvPr id="24" name="图形 23" descr="硬币">
            <a:extLst>
              <a:ext uri="{FF2B5EF4-FFF2-40B4-BE49-F238E27FC236}">
                <a16:creationId xmlns:a16="http://schemas.microsoft.com/office/drawing/2014/main" id="{E88E7810-361E-9AC8-C4CA-3421E9113B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8521" y="1804316"/>
            <a:ext cx="569167" cy="569167"/>
          </a:xfrm>
          <a:prstGeom prst="rect">
            <a:avLst/>
          </a:prstGeom>
        </p:spPr>
      </p:pic>
      <p:pic>
        <p:nvPicPr>
          <p:cNvPr id="26" name="图形 25" descr="硬币">
            <a:extLst>
              <a:ext uri="{FF2B5EF4-FFF2-40B4-BE49-F238E27FC236}">
                <a16:creationId xmlns:a16="http://schemas.microsoft.com/office/drawing/2014/main" id="{66200C84-9220-0587-99EC-99760B96A6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1559" y="1804315"/>
            <a:ext cx="569167" cy="569167"/>
          </a:xfrm>
          <a:prstGeom prst="rect">
            <a:avLst/>
          </a:prstGeom>
        </p:spPr>
      </p:pic>
      <p:pic>
        <p:nvPicPr>
          <p:cNvPr id="27" name="图形 26" descr="硬币">
            <a:extLst>
              <a:ext uri="{FF2B5EF4-FFF2-40B4-BE49-F238E27FC236}">
                <a16:creationId xmlns:a16="http://schemas.microsoft.com/office/drawing/2014/main" id="{85B78976-FD03-C134-BD81-AF61E37B16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78287" y="1509011"/>
            <a:ext cx="569167" cy="569167"/>
          </a:xfrm>
          <a:prstGeom prst="rect">
            <a:avLst/>
          </a:prstGeom>
        </p:spPr>
      </p:pic>
      <p:pic>
        <p:nvPicPr>
          <p:cNvPr id="28" name="图形 27" descr="硬币">
            <a:extLst>
              <a:ext uri="{FF2B5EF4-FFF2-40B4-BE49-F238E27FC236}">
                <a16:creationId xmlns:a16="http://schemas.microsoft.com/office/drawing/2014/main" id="{5D58BD71-ECB9-7348-A1FB-47B022CC28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6142" y="1836005"/>
            <a:ext cx="569167" cy="569167"/>
          </a:xfrm>
          <a:prstGeom prst="rect">
            <a:avLst/>
          </a:prstGeom>
        </p:spPr>
      </p:pic>
      <p:sp>
        <p:nvSpPr>
          <p:cNvPr id="31" name="文本框 30">
            <a:extLst>
              <a:ext uri="{FF2B5EF4-FFF2-40B4-BE49-F238E27FC236}">
                <a16:creationId xmlns:a16="http://schemas.microsoft.com/office/drawing/2014/main" id="{CEEBA283-4308-9F80-1831-8FE89D02E47F}"/>
              </a:ext>
            </a:extLst>
          </p:cNvPr>
          <p:cNvSpPr txBox="1"/>
          <p:nvPr/>
        </p:nvSpPr>
        <p:spPr>
          <a:xfrm>
            <a:off x="7256508" y="3134331"/>
            <a:ext cx="1166372" cy="400110"/>
          </a:xfrm>
          <a:prstGeom prst="rect">
            <a:avLst/>
          </a:prstGeom>
          <a:noFill/>
        </p:spPr>
        <p:txBody>
          <a:bodyPr wrap="square">
            <a:spAutoFit/>
          </a:bodyPr>
          <a:lstStyle/>
          <a:p>
            <a:r>
              <a:rPr lang="zh-CN" altLang="en-US" sz="2000" b="1" dirty="0"/>
              <a:t>“富有”</a:t>
            </a:r>
            <a:endParaRPr lang="zh-CN" altLang="en-US" sz="2000" dirty="0"/>
          </a:p>
        </p:txBody>
      </p:sp>
      <p:sp>
        <p:nvSpPr>
          <p:cNvPr id="32" name="左中括号 31">
            <a:extLst>
              <a:ext uri="{FF2B5EF4-FFF2-40B4-BE49-F238E27FC236}">
                <a16:creationId xmlns:a16="http://schemas.microsoft.com/office/drawing/2014/main" id="{C0BE2F7D-D98C-CD56-CF12-D8E910409520}"/>
              </a:ext>
            </a:extLst>
          </p:cNvPr>
          <p:cNvSpPr/>
          <p:nvPr/>
        </p:nvSpPr>
        <p:spPr>
          <a:xfrm>
            <a:off x="7138329" y="3132492"/>
            <a:ext cx="180210" cy="36633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左中括号 32">
            <a:extLst>
              <a:ext uri="{FF2B5EF4-FFF2-40B4-BE49-F238E27FC236}">
                <a16:creationId xmlns:a16="http://schemas.microsoft.com/office/drawing/2014/main" id="{08AFC2E3-6F6F-C678-8BD9-9007FF3C35A4}"/>
              </a:ext>
            </a:extLst>
          </p:cNvPr>
          <p:cNvSpPr/>
          <p:nvPr/>
        </p:nvSpPr>
        <p:spPr>
          <a:xfrm rot="10800000">
            <a:off x="8121669" y="3125130"/>
            <a:ext cx="180210" cy="36633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箭头: 下 33">
            <a:extLst>
              <a:ext uri="{FF2B5EF4-FFF2-40B4-BE49-F238E27FC236}">
                <a16:creationId xmlns:a16="http://schemas.microsoft.com/office/drawing/2014/main" id="{A88E0628-CDC3-576B-0043-D543F612E148}"/>
              </a:ext>
            </a:extLst>
          </p:cNvPr>
          <p:cNvSpPr/>
          <p:nvPr/>
        </p:nvSpPr>
        <p:spPr>
          <a:xfrm rot="20022989">
            <a:off x="6805437" y="2416161"/>
            <a:ext cx="372644" cy="485036"/>
          </a:xfrm>
          <a:prstGeom prst="downArrow">
            <a:avLst>
              <a:gd name="adj1" fmla="val 37238"/>
              <a:gd name="adj2" fmla="val 50000"/>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箭头: 下 36">
            <a:extLst>
              <a:ext uri="{FF2B5EF4-FFF2-40B4-BE49-F238E27FC236}">
                <a16:creationId xmlns:a16="http://schemas.microsoft.com/office/drawing/2014/main" id="{7EDFCAD3-EF7E-6A3E-0CAC-4D2685BCB5AA}"/>
              </a:ext>
            </a:extLst>
          </p:cNvPr>
          <p:cNvSpPr/>
          <p:nvPr/>
        </p:nvSpPr>
        <p:spPr>
          <a:xfrm rot="1784262">
            <a:off x="8109781" y="2426269"/>
            <a:ext cx="372644" cy="485036"/>
          </a:xfrm>
          <a:prstGeom prst="downArrow">
            <a:avLst>
              <a:gd name="adj1" fmla="val 37238"/>
              <a:gd name="adj2" fmla="val 50000"/>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8065777"/>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585B5453-E798-A28A-5844-87D085A0C93A}"/>
              </a:ext>
            </a:extLst>
          </p:cNvPr>
          <p:cNvSpPr/>
          <p:nvPr/>
        </p:nvSpPr>
        <p:spPr>
          <a:xfrm>
            <a:off x="356686" y="5322304"/>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创新点</a:t>
            </a:r>
          </a:p>
        </p:txBody>
      </p:sp>
      <p:sp>
        <p:nvSpPr>
          <p:cNvPr id="3" name="灯片编号占位符 2">
            <a:extLst>
              <a:ext uri="{FF2B5EF4-FFF2-40B4-BE49-F238E27FC236}">
                <a16:creationId xmlns:a16="http://schemas.microsoft.com/office/drawing/2014/main" id="{10643D3B-E6F6-BD08-0FB9-15B1C664ED39}"/>
              </a:ext>
            </a:extLst>
          </p:cNvPr>
          <p:cNvSpPr>
            <a:spLocks noGrp="1"/>
          </p:cNvSpPr>
          <p:nvPr>
            <p:ph type="sldNum" sz="quarter" idx="14"/>
          </p:nvPr>
        </p:nvSpPr>
        <p:spPr/>
        <p:txBody>
          <a:bodyPr/>
          <a:lstStyle/>
          <a:p>
            <a:fld id="{CC51C897-CB0F-45BB-8D64-39FCF72693E0}" type="slidenum">
              <a:rPr lang="zh-CN" altLang="en-US" smtClean="0"/>
              <a:t>18</a:t>
            </a:fld>
            <a:endParaRPr lang="zh-CN" altLang="en-US" dirty="0"/>
          </a:p>
        </p:txBody>
      </p:sp>
      <p:sp>
        <p:nvSpPr>
          <p:cNvPr id="6" name="Text Placeholder 2">
            <a:extLst>
              <a:ext uri="{FF2B5EF4-FFF2-40B4-BE49-F238E27FC236}">
                <a16:creationId xmlns:a16="http://schemas.microsoft.com/office/drawing/2014/main" id="{1BC5F0D8-34F1-CAC8-FF38-0DF24ECF9683}"/>
              </a:ext>
            </a:extLst>
          </p:cNvPr>
          <p:cNvSpPr>
            <a:spLocks noGrp="1"/>
          </p:cNvSpPr>
          <p:nvPr>
            <p:ph type="body" sz="quarter" idx="13"/>
          </p:nvPr>
        </p:nvSpPr>
        <p:spPr>
          <a:xfrm>
            <a:off x="2016121" y="187695"/>
            <a:ext cx="10084299" cy="444277"/>
          </a:xfrm>
        </p:spPr>
        <p:txBody>
          <a:bodyPr/>
          <a:lstStyle/>
          <a:p>
            <a:r>
              <a:rPr lang="zh-CN" altLang="en-US" dirty="0">
                <a:solidFill>
                  <a:srgbClr val="6D439B"/>
                </a:solidFill>
              </a:rPr>
              <a:t>问题背景</a:t>
            </a:r>
            <a:r>
              <a:rPr lang="zh-CN" altLang="en-US" dirty="0">
                <a:solidFill>
                  <a:srgbClr val="7F7F7F"/>
                </a:solidFill>
              </a:rPr>
              <a:t>   原型模型   其他模块   实验验证   本章总结</a:t>
            </a:r>
            <a:r>
              <a:rPr lang="zh-CN" altLang="en-US" dirty="0">
                <a:solidFill>
                  <a:srgbClr val="6D439B"/>
                </a:solidFill>
              </a:rPr>
              <a:t> </a:t>
            </a:r>
            <a:endParaRPr lang="zh-CN" altLang="en-US" dirty="0">
              <a:solidFill>
                <a:srgbClr val="7F7F7F"/>
              </a:solidFill>
            </a:endParaRPr>
          </a:p>
        </p:txBody>
      </p:sp>
      <p:sp>
        <p:nvSpPr>
          <p:cNvPr id="5" name="矩形 4">
            <a:extLst>
              <a:ext uri="{FF2B5EF4-FFF2-40B4-BE49-F238E27FC236}">
                <a16:creationId xmlns:a16="http://schemas.microsoft.com/office/drawing/2014/main" id="{C1336F8F-898B-2F0E-DADE-07C005E827BF}"/>
              </a:ext>
            </a:extLst>
          </p:cNvPr>
          <p:cNvSpPr/>
          <p:nvPr/>
        </p:nvSpPr>
        <p:spPr>
          <a:xfrm>
            <a:off x="356687" y="1152396"/>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已有工作</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1A503BD-049F-E923-4F90-D11AC9B86944}"/>
                  </a:ext>
                </a:extLst>
              </p:cNvPr>
              <p:cNvSpPr txBox="1"/>
              <p:nvPr/>
            </p:nvSpPr>
            <p:spPr>
              <a:xfrm>
                <a:off x="1814657" y="1087079"/>
                <a:ext cx="9242115" cy="373127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2000" b="1" dirty="0">
                    <a:latin typeface="Times New Roman" panose="02020603050405020304" pitchFamily="18" charset="0"/>
                    <a:ea typeface="+mj-ea"/>
                    <a:cs typeface="Times New Roman" panose="02020603050405020304" pitchFamily="18" charset="0"/>
                  </a:rPr>
                  <a:t>模糊</a:t>
                </a:r>
                <a14:m>
                  <m:oMath xmlns:m="http://schemas.openxmlformats.org/officeDocument/2006/math">
                    <m:r>
                      <a:rPr lang="en-US" altLang="zh-CN" sz="2000" b="1" i="1" smtClean="0">
                        <a:latin typeface="Cambria Math" panose="02040503050406030204" pitchFamily="18" charset="0"/>
                        <a:ea typeface="+mj-ea"/>
                      </a:rPr>
                      <m:t>𝒄</m:t>
                    </m:r>
                  </m:oMath>
                </a14:m>
                <a:r>
                  <a:rPr lang="zh-CN" altLang="en-US" sz="2000" b="1" dirty="0">
                    <a:latin typeface="Times New Roman" panose="02020603050405020304" pitchFamily="18" charset="0"/>
                    <a:ea typeface="+mj-ea"/>
                    <a:cs typeface="Times New Roman" panose="02020603050405020304" pitchFamily="18" charset="0"/>
                  </a:rPr>
                  <a:t>均值类算法</a:t>
                </a:r>
                <a:r>
                  <a:rPr lang="zh-CN" altLang="en-US" sz="2000" dirty="0">
                    <a:latin typeface="Times New Roman" panose="02020603050405020304" pitchFamily="18" charset="0"/>
                    <a:ea typeface="+mj-ea"/>
                    <a:cs typeface="Times New Roman" panose="02020603050405020304" pitchFamily="18" charset="0"/>
                  </a:rPr>
                  <a:t>：</a:t>
                </a:r>
                <a:endParaRPr lang="en-US" altLang="zh-CN" sz="2000" dirty="0">
                  <a:latin typeface="Times New Roman" panose="02020603050405020304" pitchFamily="18" charset="0"/>
                  <a:ea typeface="+mj-ea"/>
                  <a:cs typeface="Times New Roman" panose="02020603050405020304" pitchFamily="18" charset="0"/>
                </a:endParaRPr>
              </a:p>
              <a:p>
                <a:pPr marL="742950" lvl="1" indent="-285750">
                  <a:lnSpc>
                    <a:spcPct val="150000"/>
                  </a:lnSpc>
                  <a:buFontTx/>
                  <a:buChar char="-"/>
                </a:pPr>
                <a:r>
                  <a:rPr lang="en-US" altLang="zh-CN" sz="2000" dirty="0">
                    <a:latin typeface="+mn-ea"/>
                    <a:cs typeface="Times New Roman" panose="02020603050405020304" pitchFamily="18" charset="0"/>
                  </a:rPr>
                  <a:t>Fuzzy C-Means</a:t>
                </a:r>
                <a:r>
                  <a:rPr lang="zh-CN" altLang="en-US" sz="2000" dirty="0">
                    <a:latin typeface="+mn-ea"/>
                    <a:cs typeface="Times New Roman" panose="02020603050405020304" pitchFamily="18" charset="0"/>
                  </a:rPr>
                  <a:t>（</a:t>
                </a:r>
                <a:r>
                  <a:rPr lang="en-US" altLang="zh-CN" sz="2000" dirty="0">
                    <a:latin typeface="+mn-ea"/>
                    <a:cs typeface="Times New Roman" panose="02020603050405020304" pitchFamily="18" charset="0"/>
                  </a:rPr>
                  <a:t>FCM</a:t>
                </a:r>
                <a:r>
                  <a:rPr lang="zh-CN" altLang="en-US" sz="2000" dirty="0">
                    <a:latin typeface="+mn-ea"/>
                    <a:cs typeface="Times New Roman" panose="02020603050405020304" pitchFamily="18" charset="0"/>
                  </a:rPr>
                  <a:t>）</a:t>
                </a:r>
                <a:endParaRPr lang="en-US" altLang="zh-CN" sz="2000" dirty="0">
                  <a:latin typeface="+mn-ea"/>
                  <a:cs typeface="Times New Roman" panose="02020603050405020304" pitchFamily="18" charset="0"/>
                </a:endParaRPr>
              </a:p>
              <a:p>
                <a:pPr marL="742950" lvl="1" indent="-285750">
                  <a:lnSpc>
                    <a:spcPct val="150000"/>
                  </a:lnSpc>
                  <a:buFontTx/>
                  <a:buChar char="-"/>
                </a:pPr>
                <a:r>
                  <a:rPr lang="zh-CN" altLang="en-US" sz="2000" dirty="0">
                    <a:latin typeface="+mn-ea"/>
                    <a:cs typeface="Times New Roman" panose="02020603050405020304" pitchFamily="18" charset="0"/>
                  </a:rPr>
                  <a:t>改进算法：</a:t>
                </a:r>
                <a:endParaRPr lang="en-US" altLang="zh-CN" sz="2000" dirty="0">
                  <a:latin typeface="+mn-ea"/>
                  <a:cs typeface="Times New Roman" panose="02020603050405020304" pitchFamily="18" charset="0"/>
                </a:endParaRPr>
              </a:p>
              <a:p>
                <a:pPr lvl="1">
                  <a:lnSpc>
                    <a:spcPct val="150000"/>
                  </a:lnSpc>
                </a:pPr>
                <a:r>
                  <a:rPr lang="en-US" altLang="zh-CN" sz="2000" dirty="0" err="1">
                    <a:latin typeface="+mn-ea"/>
                    <a:cs typeface="Times New Roman" panose="02020603050405020304" pitchFamily="18" charset="0"/>
                  </a:rPr>
                  <a:t>siibFCM</a:t>
                </a:r>
                <a:r>
                  <a:rPr lang="zh-CN" altLang="en-US" sz="2000" dirty="0">
                    <a:latin typeface="+mn-ea"/>
                    <a:cs typeface="Times New Roman" panose="02020603050405020304" pitchFamily="18" charset="0"/>
                  </a:rPr>
                  <a:t>、</a:t>
                </a:r>
                <a:r>
                  <a:rPr lang="en-US" altLang="zh-CN" sz="2000" b="1" dirty="0">
                    <a:latin typeface="+mn-ea"/>
                    <a:cs typeface="Times New Roman" panose="02020603050405020304" pitchFamily="18" charset="0"/>
                  </a:rPr>
                  <a:t>Online FCM</a:t>
                </a:r>
                <a:r>
                  <a:rPr lang="zh-CN" altLang="en-US" sz="2000" dirty="0">
                    <a:latin typeface="+mn-ea"/>
                    <a:cs typeface="Times New Roman" panose="02020603050405020304" pitchFamily="18" charset="0"/>
                  </a:rPr>
                  <a:t>、</a:t>
                </a:r>
                <a:r>
                  <a:rPr lang="en-US" altLang="zh-CN" sz="2000" dirty="0">
                    <a:latin typeface="+mn-ea"/>
                    <a:cs typeface="Times New Roman" panose="02020603050405020304" pitchFamily="18" charset="0"/>
                  </a:rPr>
                  <a:t>RL-FCM··· ···</a:t>
                </a:r>
              </a:p>
              <a:p>
                <a:pPr marL="285750" indent="-285750">
                  <a:lnSpc>
                    <a:spcPct val="150000"/>
                  </a:lnSpc>
                  <a:buFont typeface="Arial" panose="020B0604020202020204" pitchFamily="34" charset="0"/>
                  <a:buChar char="•"/>
                </a:pPr>
                <a:r>
                  <a:rPr lang="zh-CN" altLang="en-US" sz="2000" dirty="0">
                    <a:latin typeface="+mn-ea"/>
                    <a:cs typeface="Times New Roman" panose="02020603050405020304" pitchFamily="18" charset="0"/>
                  </a:rPr>
                  <a:t>模糊</a:t>
                </a:r>
                <a:r>
                  <a:rPr lang="en-US" altLang="zh-CN" sz="2000" dirty="0">
                    <a:latin typeface="+mn-ea"/>
                    <a:cs typeface="Times New Roman" panose="02020603050405020304" pitchFamily="18" charset="0"/>
                  </a:rPr>
                  <a:t>ART</a:t>
                </a:r>
                <a:r>
                  <a:rPr lang="zh-CN" altLang="en-US" sz="2000" dirty="0">
                    <a:latin typeface="+mn-ea"/>
                    <a:cs typeface="Times New Roman" panose="02020603050405020304" pitchFamily="18" charset="0"/>
                  </a:rPr>
                  <a:t>算法：可以直接适用于增量学习</a:t>
                </a:r>
                <a:endParaRPr lang="en-US" altLang="zh-CN" sz="2000" dirty="0">
                  <a:latin typeface="+mn-ea"/>
                  <a:cs typeface="Times New Roman" panose="02020603050405020304" pitchFamily="18" charset="0"/>
                </a:endParaRPr>
              </a:p>
              <a:p>
                <a:pPr marL="285750" indent="-285750">
                  <a:lnSpc>
                    <a:spcPct val="150000"/>
                  </a:lnSpc>
                  <a:buFont typeface="Arial" panose="020B0604020202020204" pitchFamily="34" charset="0"/>
                  <a:buChar char="•"/>
                </a:pPr>
                <a:r>
                  <a:rPr lang="zh-CN" altLang="en-US" sz="2000" dirty="0">
                    <a:latin typeface="+mn-ea"/>
                    <a:cs typeface="Times New Roman" panose="02020603050405020304" pitchFamily="18" charset="0"/>
                  </a:rPr>
                  <a:t>模糊</a:t>
                </a:r>
                <a:r>
                  <a:rPr lang="en-US" altLang="zh-CN" sz="2000" dirty="0">
                    <a:latin typeface="+mn-ea"/>
                    <a:cs typeface="Times New Roman" panose="02020603050405020304" pitchFamily="18" charset="0"/>
                  </a:rPr>
                  <a:t>SOM</a:t>
                </a:r>
                <a:r>
                  <a:rPr lang="zh-CN" altLang="en-US" sz="2000" dirty="0">
                    <a:latin typeface="+mn-ea"/>
                    <a:cs typeface="Times New Roman" panose="02020603050405020304" pitchFamily="18" charset="0"/>
                  </a:rPr>
                  <a:t>算法：使用软竞争策略的</a:t>
                </a:r>
                <a:r>
                  <a:rPr lang="en-US" altLang="zh-CN" sz="2000" dirty="0">
                    <a:latin typeface="+mn-ea"/>
                    <a:cs typeface="Times New Roman" panose="02020603050405020304" pitchFamily="18" charset="0"/>
                  </a:rPr>
                  <a:t>SOM</a:t>
                </a:r>
                <a:r>
                  <a:rPr lang="zh-CN" altLang="en-US" sz="2000" dirty="0">
                    <a:latin typeface="+mn-ea"/>
                    <a:cs typeface="Times New Roman" panose="02020603050405020304" pitchFamily="18" charset="0"/>
                  </a:rPr>
                  <a:t>算法</a:t>
                </a:r>
              </a:p>
              <a:p>
                <a:pPr>
                  <a:lnSpc>
                    <a:spcPct val="150000"/>
                  </a:lnSpc>
                </a:pPr>
                <a:r>
                  <a:rPr lang="zh-CN" altLang="en-US" sz="2000" b="1" dirty="0">
                    <a:latin typeface="+mj-ea"/>
                    <a:ea typeface="+mj-ea"/>
                  </a:rPr>
                  <a:t>将在线增量与模糊聚类问题</a:t>
                </a:r>
                <a:r>
                  <a:rPr lang="zh-CN" altLang="en-US" sz="2000" b="1" dirty="0">
                    <a:solidFill>
                      <a:srgbClr val="7030A0"/>
                    </a:solidFill>
                    <a:latin typeface="+mj-ea"/>
                    <a:ea typeface="+mj-ea"/>
                  </a:rPr>
                  <a:t>结合解决</a:t>
                </a:r>
                <a:r>
                  <a:rPr lang="zh-CN" altLang="en-US" sz="2000" b="1" dirty="0">
                    <a:latin typeface="+mj-ea"/>
                    <a:ea typeface="+mj-ea"/>
                  </a:rPr>
                  <a:t>的算法研究较少</a:t>
                </a:r>
                <a:endParaRPr lang="en-US" altLang="zh-CN" sz="2000" b="1" dirty="0">
                  <a:latin typeface="Times New Roman" panose="02020603050405020304" pitchFamily="18" charset="0"/>
                  <a:ea typeface="+mj-ea"/>
                  <a:cs typeface="Times New Roman" panose="02020603050405020304" pitchFamily="18" charset="0"/>
                </a:endParaRPr>
              </a:p>
              <a:p>
                <a:pPr>
                  <a:lnSpc>
                    <a:spcPct val="150000"/>
                  </a:lnSpc>
                </a:pPr>
                <a:r>
                  <a:rPr lang="zh-CN" altLang="en-US" sz="2000" b="1" dirty="0">
                    <a:latin typeface="+mj-ea"/>
                    <a:ea typeface="+mj-ea"/>
                  </a:rPr>
                  <a:t>需要提前定义聚类数量：在线增量环境中无法得知</a:t>
                </a:r>
                <a:endParaRPr lang="en-US" altLang="zh-CN" sz="2000" b="1" dirty="0">
                  <a:latin typeface="+mj-ea"/>
                  <a:ea typeface="+mj-ea"/>
                </a:endParaRPr>
              </a:p>
            </p:txBody>
          </p:sp>
        </mc:Choice>
        <mc:Fallback xmlns="">
          <p:sp>
            <p:nvSpPr>
              <p:cNvPr id="9" name="文本框 8">
                <a:extLst>
                  <a:ext uri="{FF2B5EF4-FFF2-40B4-BE49-F238E27FC236}">
                    <a16:creationId xmlns:a16="http://schemas.microsoft.com/office/drawing/2014/main" id="{11A503BD-049F-E923-4F90-D11AC9B86944}"/>
                  </a:ext>
                </a:extLst>
              </p:cNvPr>
              <p:cNvSpPr txBox="1">
                <a:spLocks noRot="1" noChangeAspect="1" noMove="1" noResize="1" noEditPoints="1" noAdjustHandles="1" noChangeArrowheads="1" noChangeShapeType="1" noTextEdit="1"/>
              </p:cNvSpPr>
              <p:nvPr/>
            </p:nvSpPr>
            <p:spPr>
              <a:xfrm>
                <a:off x="1814657" y="1087079"/>
                <a:ext cx="9242115" cy="3731278"/>
              </a:xfrm>
              <a:prstGeom prst="rect">
                <a:avLst/>
              </a:prstGeom>
              <a:blipFill>
                <a:blip r:embed="rId3"/>
                <a:stretch>
                  <a:fillRect l="-726" b="-1961"/>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0CC6FBFA-43CF-71F4-8FF3-B5DA0FC6B914}"/>
              </a:ext>
            </a:extLst>
          </p:cNvPr>
          <p:cNvSpPr txBox="1"/>
          <p:nvPr/>
        </p:nvSpPr>
        <p:spPr>
          <a:xfrm>
            <a:off x="1814656" y="5224959"/>
            <a:ext cx="9242115" cy="961289"/>
          </a:xfrm>
          <a:prstGeom prst="rect">
            <a:avLst/>
          </a:prstGeom>
          <a:noFill/>
        </p:spPr>
        <p:txBody>
          <a:bodyPr wrap="square">
            <a:spAutoFit/>
          </a:bodyPr>
          <a:lstStyle/>
          <a:p>
            <a:pPr>
              <a:lnSpc>
                <a:spcPct val="150000"/>
              </a:lnSpc>
            </a:pPr>
            <a:r>
              <a:rPr lang="zh-CN" altLang="en-US" sz="2000" b="1" dirty="0">
                <a:latin typeface="+mj-ea"/>
                <a:ea typeface="+mj-ea"/>
              </a:rPr>
              <a:t>提出</a:t>
            </a:r>
            <a:r>
              <a:rPr lang="zh-CN" altLang="en-US" sz="2000" b="1" dirty="0">
                <a:solidFill>
                  <a:srgbClr val="7030A0"/>
                </a:solidFill>
                <a:latin typeface="+mj-ea"/>
                <a:ea typeface="+mj-ea"/>
              </a:rPr>
              <a:t>模糊原型学习框架</a:t>
            </a:r>
            <a:endParaRPr lang="en-US" altLang="zh-CN" sz="2000" b="1" dirty="0">
              <a:latin typeface="+mj-ea"/>
              <a:ea typeface="+mj-ea"/>
            </a:endParaRPr>
          </a:p>
          <a:p>
            <a:pPr>
              <a:lnSpc>
                <a:spcPct val="150000"/>
              </a:lnSpc>
            </a:pPr>
            <a:r>
              <a:rPr lang="zh-CN" altLang="en-US" sz="2000" b="1" dirty="0">
                <a:latin typeface="+mj-ea"/>
                <a:ea typeface="+mj-ea"/>
              </a:rPr>
              <a:t>融合</a:t>
            </a:r>
            <a:r>
              <a:rPr lang="zh-CN" altLang="en-US" sz="2000" b="1" dirty="0">
                <a:solidFill>
                  <a:srgbClr val="7030A0"/>
                </a:solidFill>
                <a:latin typeface="+mj-ea"/>
                <a:ea typeface="+mj-ea"/>
              </a:rPr>
              <a:t>模糊原型学习框架</a:t>
            </a:r>
            <a:r>
              <a:rPr lang="zh-CN" altLang="en-US" sz="2000" b="1" dirty="0">
                <a:latin typeface="+mj-ea"/>
                <a:ea typeface="+mj-ea"/>
              </a:rPr>
              <a:t>与自组织增量</a:t>
            </a:r>
            <a:r>
              <a:rPr lang="zh-CN" altLang="en-US" sz="2000" b="1">
                <a:latin typeface="+mj-ea"/>
                <a:ea typeface="+mj-ea"/>
              </a:rPr>
              <a:t>神经网络，应对以上</a:t>
            </a:r>
            <a:r>
              <a:rPr lang="zh-CN" altLang="en-US" sz="2000" b="1" dirty="0">
                <a:latin typeface="+mj-ea"/>
                <a:ea typeface="+mj-ea"/>
              </a:rPr>
              <a:t>困难</a:t>
            </a:r>
            <a:endParaRPr lang="en-US" altLang="zh-CN" sz="2000" b="1" dirty="0">
              <a:latin typeface="+mj-ea"/>
              <a:ea typeface="+mj-ea"/>
            </a:endParaRPr>
          </a:p>
        </p:txBody>
      </p:sp>
      <p:pic>
        <p:nvPicPr>
          <p:cNvPr id="18" name="图片 17">
            <a:extLst>
              <a:ext uri="{FF2B5EF4-FFF2-40B4-BE49-F238E27FC236}">
                <a16:creationId xmlns:a16="http://schemas.microsoft.com/office/drawing/2014/main" id="{8B258A62-38E1-2C8A-22D8-A897EE8A6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530" y="925329"/>
            <a:ext cx="2954376" cy="2215782"/>
          </a:xfrm>
          <a:prstGeom prst="rect">
            <a:avLst/>
          </a:prstGeom>
        </p:spPr>
      </p:pic>
    </p:spTree>
    <p:extLst>
      <p:ext uri="{BB962C8B-B14F-4D97-AF65-F5344CB8AC3E}">
        <p14:creationId xmlns:p14="http://schemas.microsoft.com/office/powerpoint/2010/main" val="603435313"/>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a:extLst>
              <a:ext uri="{FF2B5EF4-FFF2-40B4-BE49-F238E27FC236}">
                <a16:creationId xmlns:a16="http://schemas.microsoft.com/office/drawing/2014/main" id="{9378477E-41AA-C166-65EA-8E47454447E6}"/>
              </a:ext>
            </a:extLst>
          </p:cNvPr>
          <p:cNvSpPr>
            <a:spLocks noGrp="1"/>
          </p:cNvSpPr>
          <p:nvPr>
            <p:ph type="sldNum" sz="quarter" idx="14"/>
          </p:nvPr>
        </p:nvSpPr>
        <p:spPr/>
        <p:txBody>
          <a:bodyPr/>
          <a:lstStyle/>
          <a:p>
            <a:fld id="{CC51C897-CB0F-45BB-8D64-39FCF72693E0}" type="slidenum">
              <a:rPr lang="zh-CN" altLang="en-US" smtClean="0"/>
              <a:t>19</a:t>
            </a:fld>
            <a:endParaRPr lang="zh-CN" altLang="en-US"/>
          </a:p>
        </p:txBody>
      </p:sp>
      <p:sp>
        <p:nvSpPr>
          <p:cNvPr id="45" name="椭圆 44">
            <a:extLst>
              <a:ext uri="{FF2B5EF4-FFF2-40B4-BE49-F238E27FC236}">
                <a16:creationId xmlns:a16="http://schemas.microsoft.com/office/drawing/2014/main" id="{149A7DF8-D31F-735F-12D9-CA492612AC6F}"/>
              </a:ext>
            </a:extLst>
          </p:cNvPr>
          <p:cNvSpPr/>
          <p:nvPr/>
        </p:nvSpPr>
        <p:spPr>
          <a:xfrm>
            <a:off x="109796" y="1279282"/>
            <a:ext cx="2016000" cy="2016000"/>
          </a:xfrm>
          <a:prstGeom prst="ellipse">
            <a:avLst/>
          </a:prstGeom>
          <a:solidFill>
            <a:srgbClr val="6D439B"/>
          </a:solidFill>
          <a:ln w="28575">
            <a:solidFill>
              <a:schemeClr val="tx1">
                <a:lumMod val="95000"/>
                <a:lumOff val="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37386B6C-9FB7-9CA1-6B8F-BDF87A0B6132}"/>
              </a:ext>
            </a:extLst>
          </p:cNvPr>
          <p:cNvSpPr txBox="1"/>
          <p:nvPr/>
        </p:nvSpPr>
        <p:spPr>
          <a:xfrm>
            <a:off x="109080" y="1871783"/>
            <a:ext cx="2016716" cy="830997"/>
          </a:xfrm>
          <a:prstGeom prst="rect">
            <a:avLst/>
          </a:prstGeom>
          <a:noFill/>
        </p:spPr>
        <p:txBody>
          <a:bodyPr wrap="square">
            <a:spAutoFit/>
          </a:bodyPr>
          <a:lstStyle/>
          <a:p>
            <a:pPr algn="ctr"/>
            <a:r>
              <a:rPr lang="zh-CN" altLang="en-US" sz="2400" b="1" dirty="0">
                <a:solidFill>
                  <a:schemeClr val="bg1"/>
                </a:solidFill>
                <a:latin typeface="+mj-ea"/>
                <a:ea typeface="+mj-ea"/>
              </a:rPr>
              <a:t>在线增量</a:t>
            </a:r>
            <a:endParaRPr lang="en-US" altLang="zh-CN" sz="2400" b="1" dirty="0">
              <a:solidFill>
                <a:schemeClr val="bg1"/>
              </a:solidFill>
              <a:latin typeface="+mj-ea"/>
              <a:ea typeface="+mj-ea"/>
            </a:endParaRPr>
          </a:p>
          <a:p>
            <a:pPr algn="ctr"/>
            <a:r>
              <a:rPr lang="zh-CN" altLang="en-US" sz="2400" b="1" dirty="0">
                <a:solidFill>
                  <a:schemeClr val="bg1"/>
                </a:solidFill>
                <a:latin typeface="+mj-ea"/>
                <a:ea typeface="+mj-ea"/>
              </a:rPr>
              <a:t>模糊聚类问题</a:t>
            </a:r>
            <a:endParaRPr lang="en-US" altLang="zh-CN" sz="2400" b="1" dirty="0">
              <a:solidFill>
                <a:schemeClr val="bg1"/>
              </a:solidFill>
              <a:latin typeface="+mj-ea"/>
              <a:ea typeface="+mj-ea"/>
            </a:endParaRPr>
          </a:p>
        </p:txBody>
      </p:sp>
      <p:sp>
        <p:nvSpPr>
          <p:cNvPr id="47" name="矩形: 圆角 46">
            <a:extLst>
              <a:ext uri="{FF2B5EF4-FFF2-40B4-BE49-F238E27FC236}">
                <a16:creationId xmlns:a16="http://schemas.microsoft.com/office/drawing/2014/main" id="{D9AFE6AB-33D6-432A-A09A-7D6FBF021514}"/>
              </a:ext>
            </a:extLst>
          </p:cNvPr>
          <p:cNvSpPr/>
          <p:nvPr/>
        </p:nvSpPr>
        <p:spPr>
          <a:xfrm>
            <a:off x="2669488" y="1011775"/>
            <a:ext cx="2015284" cy="583412"/>
          </a:xfrm>
          <a:prstGeom prst="roundRect">
            <a:avLst>
              <a:gd name="adj" fmla="val 50000"/>
            </a:avLst>
          </a:prstGeom>
          <a:solidFill>
            <a:srgbClr val="7CB8DA"/>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id="{306050C3-4A84-B817-1D90-DFD2FF21304A}"/>
              </a:ext>
            </a:extLst>
          </p:cNvPr>
          <p:cNvSpPr txBox="1"/>
          <p:nvPr/>
        </p:nvSpPr>
        <p:spPr>
          <a:xfrm>
            <a:off x="2668056" y="1104922"/>
            <a:ext cx="2016000" cy="400110"/>
          </a:xfrm>
          <a:prstGeom prst="rect">
            <a:avLst/>
          </a:prstGeom>
          <a:noFill/>
        </p:spPr>
        <p:txBody>
          <a:bodyPr wrap="square" rtlCol="0">
            <a:spAutoFit/>
          </a:bodyPr>
          <a:lstStyle/>
          <a:p>
            <a:pPr algn="ctr"/>
            <a:r>
              <a:rPr lang="zh-CN" altLang="en-US" sz="2000" b="1" dirty="0">
                <a:latin typeface="+mn-ea"/>
              </a:rPr>
              <a:t>无监督聚类</a:t>
            </a:r>
          </a:p>
        </p:txBody>
      </p:sp>
      <p:sp>
        <p:nvSpPr>
          <p:cNvPr id="51" name="矩形: 圆角 50">
            <a:extLst>
              <a:ext uri="{FF2B5EF4-FFF2-40B4-BE49-F238E27FC236}">
                <a16:creationId xmlns:a16="http://schemas.microsoft.com/office/drawing/2014/main" id="{8B791937-4138-3F81-F246-12AC7F7A250D}"/>
              </a:ext>
            </a:extLst>
          </p:cNvPr>
          <p:cNvSpPr/>
          <p:nvPr/>
        </p:nvSpPr>
        <p:spPr>
          <a:xfrm>
            <a:off x="2668772" y="1977983"/>
            <a:ext cx="2015284" cy="583412"/>
          </a:xfrm>
          <a:prstGeom prst="roundRect">
            <a:avLst>
              <a:gd name="adj" fmla="val 50000"/>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62A664AD-3F47-2501-C472-909A33FEF9E5}"/>
              </a:ext>
            </a:extLst>
          </p:cNvPr>
          <p:cNvSpPr txBox="1"/>
          <p:nvPr/>
        </p:nvSpPr>
        <p:spPr>
          <a:xfrm>
            <a:off x="2668056" y="2066641"/>
            <a:ext cx="2016000" cy="400110"/>
          </a:xfrm>
          <a:prstGeom prst="rect">
            <a:avLst/>
          </a:prstGeom>
          <a:noFill/>
        </p:spPr>
        <p:txBody>
          <a:bodyPr wrap="square" rtlCol="0">
            <a:spAutoFit/>
          </a:bodyPr>
          <a:lstStyle/>
          <a:p>
            <a:pPr algn="ctr"/>
            <a:r>
              <a:rPr lang="zh-CN" altLang="en-US" sz="2000" b="1" dirty="0">
                <a:latin typeface="+mn-ea"/>
              </a:rPr>
              <a:t>模糊聚类</a:t>
            </a:r>
          </a:p>
        </p:txBody>
      </p:sp>
      <p:sp>
        <p:nvSpPr>
          <p:cNvPr id="54" name="矩形: 圆角 53">
            <a:extLst>
              <a:ext uri="{FF2B5EF4-FFF2-40B4-BE49-F238E27FC236}">
                <a16:creationId xmlns:a16="http://schemas.microsoft.com/office/drawing/2014/main" id="{51170B74-21A0-D892-61C5-706375B028D9}"/>
              </a:ext>
            </a:extLst>
          </p:cNvPr>
          <p:cNvSpPr/>
          <p:nvPr/>
        </p:nvSpPr>
        <p:spPr>
          <a:xfrm>
            <a:off x="2668772" y="2992589"/>
            <a:ext cx="2015284" cy="583412"/>
          </a:xfrm>
          <a:prstGeom prst="roundRect">
            <a:avLst>
              <a:gd name="adj" fmla="val 50000"/>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a:extLst>
              <a:ext uri="{FF2B5EF4-FFF2-40B4-BE49-F238E27FC236}">
                <a16:creationId xmlns:a16="http://schemas.microsoft.com/office/drawing/2014/main" id="{4EF4E7B4-2604-35DA-53EA-A6A777281BBD}"/>
              </a:ext>
            </a:extLst>
          </p:cNvPr>
          <p:cNvSpPr txBox="1"/>
          <p:nvPr/>
        </p:nvSpPr>
        <p:spPr>
          <a:xfrm>
            <a:off x="2668056" y="3060041"/>
            <a:ext cx="2016000" cy="400110"/>
          </a:xfrm>
          <a:prstGeom prst="rect">
            <a:avLst/>
          </a:prstGeom>
          <a:noFill/>
        </p:spPr>
        <p:txBody>
          <a:bodyPr wrap="square" rtlCol="0">
            <a:spAutoFit/>
          </a:bodyPr>
          <a:lstStyle/>
          <a:p>
            <a:pPr algn="ctr"/>
            <a:r>
              <a:rPr lang="zh-CN" altLang="en-US" sz="2000" b="1" dirty="0">
                <a:latin typeface="+mn-ea"/>
              </a:rPr>
              <a:t>在线增量</a:t>
            </a:r>
          </a:p>
        </p:txBody>
      </p:sp>
      <p:sp>
        <p:nvSpPr>
          <p:cNvPr id="59" name="左大括号 58">
            <a:extLst>
              <a:ext uri="{FF2B5EF4-FFF2-40B4-BE49-F238E27FC236}">
                <a16:creationId xmlns:a16="http://schemas.microsoft.com/office/drawing/2014/main" id="{37E542B3-C186-37AA-0CFC-A63241D3934D}"/>
              </a:ext>
            </a:extLst>
          </p:cNvPr>
          <p:cNvSpPr/>
          <p:nvPr/>
        </p:nvSpPr>
        <p:spPr>
          <a:xfrm>
            <a:off x="2125796" y="1288536"/>
            <a:ext cx="542976" cy="2016000"/>
          </a:xfrm>
          <a:prstGeom prst="leftBrace">
            <a:avLst>
              <a:gd name="adj1" fmla="val 3472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文本框 60">
            <a:extLst>
              <a:ext uri="{FF2B5EF4-FFF2-40B4-BE49-F238E27FC236}">
                <a16:creationId xmlns:a16="http://schemas.microsoft.com/office/drawing/2014/main" id="{BF89B3FE-71E4-BF93-2B91-21D2914119FD}"/>
              </a:ext>
            </a:extLst>
          </p:cNvPr>
          <p:cNvSpPr txBox="1"/>
          <p:nvPr/>
        </p:nvSpPr>
        <p:spPr>
          <a:xfrm>
            <a:off x="4930616" y="1103426"/>
            <a:ext cx="5319170" cy="400110"/>
          </a:xfrm>
          <a:prstGeom prst="rect">
            <a:avLst/>
          </a:prstGeom>
          <a:solidFill>
            <a:schemeClr val="accent5">
              <a:lumMod val="20000"/>
              <a:lumOff val="80000"/>
            </a:schemeClr>
          </a:solidFill>
          <a:ln w="28575">
            <a:solidFill>
              <a:schemeClr val="tx1"/>
            </a:solidFill>
          </a:ln>
          <a:effectLst>
            <a:outerShdw blurRad="50800" dist="38100" dir="5400000" algn="t" rotWithShape="0">
              <a:prstClr val="black">
                <a:alpha val="40000"/>
              </a:prstClr>
            </a:outerShdw>
          </a:effectLst>
        </p:spPr>
        <p:txBody>
          <a:bodyPr wrap="square">
            <a:spAutoFit/>
          </a:bodyPr>
          <a:lstStyle/>
          <a:p>
            <a:r>
              <a:rPr lang="zh-CN" altLang="en-US" sz="2000" dirty="0"/>
              <a:t>采用</a:t>
            </a:r>
            <a:r>
              <a:rPr lang="zh-CN" altLang="en-US" sz="2000" b="1" dirty="0">
                <a:solidFill>
                  <a:schemeClr val="accent5">
                    <a:lumMod val="75000"/>
                  </a:schemeClr>
                </a:solidFill>
                <a:latin typeface="+mj-ea"/>
                <a:ea typeface="+mj-ea"/>
              </a:rPr>
              <a:t>非线性竞争学习原型</a:t>
            </a:r>
            <a:r>
              <a:rPr lang="zh-CN" altLang="en-US" sz="2000" dirty="0"/>
              <a:t>对数据分布进行表示</a:t>
            </a:r>
            <a:endParaRPr lang="en-US" altLang="zh-CN" sz="2000" dirty="0"/>
          </a:p>
        </p:txBody>
      </p:sp>
      <p:sp>
        <p:nvSpPr>
          <p:cNvPr id="63" name="文本框 62">
            <a:extLst>
              <a:ext uri="{FF2B5EF4-FFF2-40B4-BE49-F238E27FC236}">
                <a16:creationId xmlns:a16="http://schemas.microsoft.com/office/drawing/2014/main" id="{FA948EF5-2C83-2356-8E2F-4EBE149C9890}"/>
              </a:ext>
            </a:extLst>
          </p:cNvPr>
          <p:cNvSpPr txBox="1"/>
          <p:nvPr/>
        </p:nvSpPr>
        <p:spPr>
          <a:xfrm>
            <a:off x="4930617" y="2064392"/>
            <a:ext cx="6042184" cy="400110"/>
          </a:xfrm>
          <a:prstGeom prst="rect">
            <a:avLst/>
          </a:prstGeom>
          <a:solidFill>
            <a:srgbClr val="FBDDD9"/>
          </a:solidFill>
          <a:ln w="28575">
            <a:solidFill>
              <a:schemeClr val="tx1"/>
            </a:solidFill>
          </a:ln>
          <a:effectLst>
            <a:outerShdw blurRad="50800" dist="38100" dir="5400000" algn="t" rotWithShape="0">
              <a:prstClr val="black">
                <a:alpha val="40000"/>
              </a:prstClr>
            </a:outerShdw>
          </a:effectLst>
        </p:spPr>
        <p:txBody>
          <a:bodyPr wrap="square">
            <a:spAutoFit/>
          </a:bodyPr>
          <a:lstStyle/>
          <a:p>
            <a:r>
              <a:rPr lang="zh-CN" altLang="en-US" sz="2000" dirty="0"/>
              <a:t>原型的</a:t>
            </a:r>
            <a:r>
              <a:rPr lang="zh-CN" altLang="en-US" sz="2000" b="1" dirty="0">
                <a:solidFill>
                  <a:srgbClr val="C00000"/>
                </a:solidFill>
                <a:latin typeface="+mj-ea"/>
                <a:ea typeface="+mj-ea"/>
              </a:rPr>
              <a:t>学习率</a:t>
            </a:r>
            <a:r>
              <a:rPr lang="zh-CN" altLang="en-US" sz="2000" dirty="0"/>
              <a:t>应与输入特征对原型的</a:t>
            </a:r>
            <a:r>
              <a:rPr lang="zh-CN" altLang="en-US" sz="2000" b="1" dirty="0">
                <a:solidFill>
                  <a:srgbClr val="C00000"/>
                </a:solidFill>
                <a:latin typeface="+mj-ea"/>
                <a:ea typeface="+mj-ea"/>
              </a:rPr>
              <a:t>归属程度</a:t>
            </a:r>
            <a:r>
              <a:rPr lang="zh-CN" altLang="en-US" sz="2000" dirty="0"/>
              <a:t>正相关</a:t>
            </a:r>
          </a:p>
        </p:txBody>
      </p:sp>
      <p:sp>
        <p:nvSpPr>
          <p:cNvPr id="65" name="文本框 64">
            <a:extLst>
              <a:ext uri="{FF2B5EF4-FFF2-40B4-BE49-F238E27FC236}">
                <a16:creationId xmlns:a16="http://schemas.microsoft.com/office/drawing/2014/main" id="{FCE9B42D-D627-332F-74A1-7924A692F6F5}"/>
              </a:ext>
            </a:extLst>
          </p:cNvPr>
          <p:cNvSpPr txBox="1"/>
          <p:nvPr/>
        </p:nvSpPr>
        <p:spPr>
          <a:xfrm>
            <a:off x="4930616" y="3084240"/>
            <a:ext cx="7151588" cy="400110"/>
          </a:xfrm>
          <a:prstGeom prst="rect">
            <a:avLst/>
          </a:prstGeom>
          <a:solidFill>
            <a:srgbClr val="FCEED0"/>
          </a:solidFill>
          <a:ln w="28575">
            <a:solidFill>
              <a:schemeClr val="tx1"/>
            </a:solidFill>
          </a:ln>
          <a:effectLst>
            <a:outerShdw blurRad="50800" dist="38100" dir="5400000" algn="t" rotWithShape="0">
              <a:prstClr val="black">
                <a:alpha val="40000"/>
              </a:prstClr>
            </a:outerShdw>
          </a:effectLst>
        </p:spPr>
        <p:txBody>
          <a:bodyPr wrap="square">
            <a:spAutoFit/>
          </a:bodyPr>
          <a:lstStyle/>
          <a:p>
            <a:r>
              <a:rPr lang="zh-CN" altLang="en-US" sz="2000" dirty="0">
                <a:latin typeface="+mn-ea"/>
              </a:rPr>
              <a:t>原型可以随输入特征</a:t>
            </a:r>
            <a:r>
              <a:rPr lang="zh-CN" altLang="en-US" sz="2000" b="1" dirty="0">
                <a:solidFill>
                  <a:schemeClr val="accent4">
                    <a:lumMod val="75000"/>
                  </a:schemeClr>
                </a:solidFill>
                <a:latin typeface="+mj-ea"/>
                <a:ea typeface="+mj-ea"/>
              </a:rPr>
              <a:t>独立更新</a:t>
            </a:r>
            <a:r>
              <a:rPr lang="zh-CN" altLang="en-US" sz="2000" dirty="0">
                <a:latin typeface="+mn-ea"/>
              </a:rPr>
              <a:t>，不影响其他未激活原型</a:t>
            </a:r>
            <a:endParaRPr lang="zh-CN" altLang="en-US" sz="2000" dirty="0"/>
          </a:p>
        </p:txBody>
      </p:sp>
      <p:sp>
        <p:nvSpPr>
          <p:cNvPr id="69" name="箭头: 下 68">
            <a:extLst>
              <a:ext uri="{FF2B5EF4-FFF2-40B4-BE49-F238E27FC236}">
                <a16:creationId xmlns:a16="http://schemas.microsoft.com/office/drawing/2014/main" id="{91850A0A-0DF4-B2E8-BD2B-1189FACA884C}"/>
              </a:ext>
            </a:extLst>
          </p:cNvPr>
          <p:cNvSpPr/>
          <p:nvPr/>
        </p:nvSpPr>
        <p:spPr>
          <a:xfrm rot="2397067">
            <a:off x="4326397" y="3751049"/>
            <a:ext cx="563526" cy="672052"/>
          </a:xfrm>
          <a:prstGeom prst="downArrow">
            <a:avLst>
              <a:gd name="adj1" fmla="val 46620"/>
              <a:gd name="adj2" fmla="val 52083"/>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箭头: 右 86">
            <a:extLst>
              <a:ext uri="{FF2B5EF4-FFF2-40B4-BE49-F238E27FC236}">
                <a16:creationId xmlns:a16="http://schemas.microsoft.com/office/drawing/2014/main" id="{1E871695-AFAA-5BD5-6C52-6FE804389A3A}"/>
              </a:ext>
            </a:extLst>
          </p:cNvPr>
          <p:cNvSpPr/>
          <p:nvPr/>
        </p:nvSpPr>
        <p:spPr>
          <a:xfrm>
            <a:off x="4694689" y="1172956"/>
            <a:ext cx="225294" cy="259272"/>
          </a:xfrm>
          <a:prstGeom prst="rightArrow">
            <a:avLst/>
          </a:prstGeom>
          <a:solidFill>
            <a:srgbClr val="7CB8DA"/>
          </a:solidFill>
          <a:ln>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箭头: 右 87">
            <a:extLst>
              <a:ext uri="{FF2B5EF4-FFF2-40B4-BE49-F238E27FC236}">
                <a16:creationId xmlns:a16="http://schemas.microsoft.com/office/drawing/2014/main" id="{098CE527-0715-4531-C9A0-4A0B6DB0E0D9}"/>
              </a:ext>
            </a:extLst>
          </p:cNvPr>
          <p:cNvSpPr/>
          <p:nvPr/>
        </p:nvSpPr>
        <p:spPr>
          <a:xfrm>
            <a:off x="4705322" y="2134811"/>
            <a:ext cx="225294" cy="259272"/>
          </a:xfrm>
          <a:prstGeom prst="rightArrow">
            <a:avLst/>
          </a:prstGeom>
          <a:solidFill>
            <a:srgbClr val="FA897B"/>
          </a:solidFill>
          <a:ln>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箭头: 右 88">
            <a:extLst>
              <a:ext uri="{FF2B5EF4-FFF2-40B4-BE49-F238E27FC236}">
                <a16:creationId xmlns:a16="http://schemas.microsoft.com/office/drawing/2014/main" id="{1766A506-8FD5-1547-B3AD-3177C627730C}"/>
              </a:ext>
            </a:extLst>
          </p:cNvPr>
          <p:cNvSpPr/>
          <p:nvPr/>
        </p:nvSpPr>
        <p:spPr>
          <a:xfrm>
            <a:off x="4694689" y="3154659"/>
            <a:ext cx="225294" cy="259272"/>
          </a:xfrm>
          <a:prstGeom prst="rightArrow">
            <a:avLst/>
          </a:prstGeom>
          <a:solidFill>
            <a:srgbClr val="F6BD60"/>
          </a:solidFill>
          <a:ln>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a:extLst>
              <a:ext uri="{FF2B5EF4-FFF2-40B4-BE49-F238E27FC236}">
                <a16:creationId xmlns:a16="http://schemas.microsoft.com/office/drawing/2014/main" id="{5C1CBD73-F64A-B237-DC14-735EE870D104}"/>
              </a:ext>
            </a:extLst>
          </p:cNvPr>
          <p:cNvGrpSpPr/>
          <p:nvPr/>
        </p:nvGrpSpPr>
        <p:grpSpPr>
          <a:xfrm>
            <a:off x="655375" y="4347712"/>
            <a:ext cx="3724712" cy="1885862"/>
            <a:chOff x="4160939" y="1036200"/>
            <a:chExt cx="3724712" cy="1885862"/>
          </a:xfrm>
        </p:grpSpPr>
        <p:sp>
          <p:nvSpPr>
            <p:cNvPr id="91" name="矩形 90">
              <a:extLst>
                <a:ext uri="{FF2B5EF4-FFF2-40B4-BE49-F238E27FC236}">
                  <a16:creationId xmlns:a16="http://schemas.microsoft.com/office/drawing/2014/main" id="{A777D217-BBDE-8C0B-2418-DCBE0AC6B26C}"/>
                </a:ext>
              </a:extLst>
            </p:cNvPr>
            <p:cNvSpPr/>
            <p:nvPr/>
          </p:nvSpPr>
          <p:spPr>
            <a:xfrm>
              <a:off x="4160939" y="1036200"/>
              <a:ext cx="3724712" cy="1885862"/>
            </a:xfrm>
            <a:prstGeom prst="rect">
              <a:avLst/>
            </a:prstGeom>
            <a:solidFill>
              <a:srgbClr val="6D439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F5BB8C2F-C6D5-AAAF-4218-FF3CEA4B380B}"/>
                    </a:ext>
                  </a:extLst>
                </p:cNvPr>
                <p:cNvSpPr txBox="1"/>
                <p:nvPr/>
              </p:nvSpPr>
              <p:spPr>
                <a:xfrm>
                  <a:off x="4369972" y="1557654"/>
                  <a:ext cx="3306645" cy="1087990"/>
                </a:xfrm>
                <a:prstGeom prst="rect">
                  <a:avLst/>
                </a:prstGeom>
                <a:solidFill>
                  <a:schemeClr val="bg1"/>
                </a:solidFill>
                <a:ln w="28575">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b="1" i="1" kern="0">
                                <a:solidFill>
                                  <a:prstClr val="black"/>
                                </a:solidFill>
                                <a:latin typeface="Cambria Math" panose="02040503050406030204" pitchFamily="18" charset="0"/>
                              </a:rPr>
                            </m:ctrlPr>
                          </m:funcPr>
                          <m:fName>
                            <m:limLow>
                              <m:limLowPr>
                                <m:ctrlPr>
                                  <a:rPr lang="en-US" altLang="zh-CN" b="1" i="1" kern="0">
                                    <a:solidFill>
                                      <a:prstClr val="black"/>
                                    </a:solidFill>
                                    <a:latin typeface="Cambria Math" panose="02040503050406030204" pitchFamily="18" charset="0"/>
                                  </a:rPr>
                                </m:ctrlPr>
                              </m:limLowPr>
                              <m:e>
                                <m:r>
                                  <m:rPr>
                                    <m:sty m:val="p"/>
                                  </m:rPr>
                                  <a:rPr lang="en-US" altLang="zh-CN" kern="0">
                                    <a:solidFill>
                                      <a:prstClr val="black"/>
                                    </a:solidFill>
                                    <a:latin typeface="Cambria Math" panose="02040503050406030204" pitchFamily="18" charset="0"/>
                                  </a:rPr>
                                  <m:t>min</m:t>
                                </m:r>
                              </m:e>
                              <m:lim>
                                <m:r>
                                  <a:rPr lang="zh-CN" altLang="en-US" i="1" kern="0">
                                    <a:solidFill>
                                      <a:prstClr val="black"/>
                                    </a:solidFill>
                                    <a:latin typeface="Cambria Math" panose="02040503050406030204" pitchFamily="18" charset="0"/>
                                  </a:rPr>
                                  <m:t>𝓟</m:t>
                                </m:r>
                              </m:lim>
                            </m:limLow>
                          </m:fName>
                          <m:e>
                            <m:sSubSup>
                              <m:sSubSupPr>
                                <m:ctrlPr>
                                  <a:rPr lang="en-US" altLang="zh-CN" b="1" i="1" kern="0">
                                    <a:solidFill>
                                      <a:prstClr val="black"/>
                                    </a:solidFill>
                                    <a:latin typeface="Cambria Math" panose="02040503050406030204" pitchFamily="18" charset="0"/>
                                  </a:rPr>
                                </m:ctrlPr>
                              </m:sSubSupPr>
                              <m:e>
                                <m:d>
                                  <m:dPr>
                                    <m:begChr m:val="‖"/>
                                    <m:endChr m:val="‖"/>
                                    <m:ctrlPr>
                                      <a:rPr lang="en-US" altLang="zh-CN" b="1" i="1" kern="0">
                                        <a:solidFill>
                                          <a:prstClr val="black"/>
                                        </a:solidFill>
                                        <a:latin typeface="Cambria Math" panose="02040503050406030204" pitchFamily="18" charset="0"/>
                                      </a:rPr>
                                    </m:ctrlPr>
                                  </m:dPr>
                                  <m:e>
                                    <m:sSub>
                                      <m:sSubPr>
                                        <m:ctrlPr>
                                          <a:rPr lang="en-US" altLang="zh-CN" b="1" i="1" kern="0">
                                            <a:solidFill>
                                              <a:prstClr val="black"/>
                                            </a:solidFill>
                                            <a:latin typeface="Cambria Math" panose="02040503050406030204" pitchFamily="18" charset="0"/>
                                          </a:rPr>
                                        </m:ctrlPr>
                                      </m:sSubPr>
                                      <m:e>
                                        <m:r>
                                          <a:rPr lang="en-US" altLang="zh-CN" b="1" i="1" kern="0">
                                            <a:solidFill>
                                              <a:prstClr val="black"/>
                                            </a:solidFill>
                                            <a:latin typeface="Cambria Math" panose="02040503050406030204" pitchFamily="18" charset="0"/>
                                          </a:rPr>
                                          <m:t>𝒙</m:t>
                                        </m:r>
                                      </m:e>
                                      <m:sub>
                                        <m:r>
                                          <a:rPr lang="en-US" altLang="zh-CN" b="1" i="1" kern="0">
                                            <a:solidFill>
                                              <a:prstClr val="black"/>
                                            </a:solidFill>
                                            <a:latin typeface="Cambria Math" panose="02040503050406030204" pitchFamily="18" charset="0"/>
                                          </a:rPr>
                                          <m:t>𝒊</m:t>
                                        </m:r>
                                      </m:sub>
                                    </m:sSub>
                                    <m:r>
                                      <a:rPr lang="en-US" altLang="zh-CN" b="1" i="1" kern="0">
                                        <a:solidFill>
                                          <a:prstClr val="black"/>
                                        </a:solidFill>
                                        <a:latin typeface="Cambria Math" panose="02040503050406030204" pitchFamily="18" charset="0"/>
                                      </a:rPr>
                                      <m:t>−</m:t>
                                    </m:r>
                                    <m:nary>
                                      <m:naryPr>
                                        <m:chr m:val="∑"/>
                                        <m:ctrlPr>
                                          <a:rPr lang="en-US" altLang="zh-CN" b="1" i="1" kern="0">
                                            <a:solidFill>
                                              <a:prstClr val="black"/>
                                            </a:solidFill>
                                            <a:latin typeface="Cambria Math" panose="02040503050406030204" pitchFamily="18" charset="0"/>
                                          </a:rPr>
                                        </m:ctrlPr>
                                      </m:naryPr>
                                      <m:sub>
                                        <m:r>
                                          <m:rPr>
                                            <m:brk m:alnAt="23"/>
                                          </m:rPr>
                                          <a:rPr lang="en-US" altLang="zh-CN" b="1" i="1" kern="0">
                                            <a:solidFill>
                                              <a:prstClr val="black"/>
                                            </a:solidFill>
                                            <a:latin typeface="Cambria Math" panose="02040503050406030204" pitchFamily="18" charset="0"/>
                                          </a:rPr>
                                          <m:t>𝒋</m:t>
                                        </m:r>
                                        <m:r>
                                          <a:rPr lang="en-US" altLang="zh-CN" b="1" i="1" kern="0">
                                            <a:solidFill>
                                              <a:prstClr val="black"/>
                                            </a:solidFill>
                                            <a:latin typeface="Cambria Math" panose="02040503050406030204" pitchFamily="18" charset="0"/>
                                          </a:rPr>
                                          <m:t>=</m:t>
                                        </m:r>
                                        <m:r>
                                          <a:rPr lang="en-US" altLang="zh-CN" b="1" i="1" kern="0">
                                            <a:solidFill>
                                              <a:prstClr val="black"/>
                                            </a:solidFill>
                                            <a:latin typeface="Cambria Math" panose="02040503050406030204" pitchFamily="18" charset="0"/>
                                          </a:rPr>
                                          <m:t>𝟏</m:t>
                                        </m:r>
                                      </m:sub>
                                      <m:sup>
                                        <m:r>
                                          <a:rPr lang="en-US" altLang="zh-CN" b="1" i="1" kern="0">
                                            <a:solidFill>
                                              <a:prstClr val="black"/>
                                            </a:solidFill>
                                            <a:latin typeface="Cambria Math" panose="02040503050406030204" pitchFamily="18" charset="0"/>
                                          </a:rPr>
                                          <m:t>𝑲</m:t>
                                        </m:r>
                                      </m:sup>
                                      <m:e>
                                        <m:sSubSup>
                                          <m:sSubSupPr>
                                            <m:ctrlPr>
                                              <a:rPr lang="en-US" altLang="zh-CN" i="1" kern="0">
                                                <a:solidFill>
                                                  <a:prstClr val="black"/>
                                                </a:solidFill>
                                                <a:latin typeface="Cambria Math" panose="02040503050406030204" pitchFamily="18" charset="0"/>
                                              </a:rPr>
                                            </m:ctrlPr>
                                          </m:sSubSupPr>
                                          <m:e>
                                            <m:r>
                                              <a:rPr lang="en-US" altLang="zh-CN" i="1" kern="0">
                                                <a:solidFill>
                                                  <a:prstClr val="black"/>
                                                </a:solidFill>
                                                <a:latin typeface="Cambria Math" panose="02040503050406030204" pitchFamily="18" charset="0"/>
                                              </a:rPr>
                                              <m:t>𝑣</m:t>
                                            </m:r>
                                          </m:e>
                                          <m:sub>
                                            <m:r>
                                              <a:rPr lang="en-US" altLang="zh-CN" i="1" kern="0">
                                                <a:solidFill>
                                                  <a:prstClr val="black"/>
                                                </a:solidFill>
                                                <a:latin typeface="Cambria Math" panose="02040503050406030204" pitchFamily="18" charset="0"/>
                                              </a:rPr>
                                              <m:t>𝑗</m:t>
                                            </m:r>
                                          </m:sub>
                                          <m:sup>
                                            <m:r>
                                              <a:rPr lang="en-US" altLang="zh-CN" i="1" kern="0">
                                                <a:solidFill>
                                                  <a:prstClr val="black"/>
                                                </a:solidFill>
                                                <a:latin typeface="Cambria Math" panose="02040503050406030204" pitchFamily="18" charset="0"/>
                                              </a:rPr>
                                              <m:t>𝑖</m:t>
                                            </m:r>
                                          </m:sup>
                                        </m:sSubSup>
                                        <m:sSub>
                                          <m:sSubPr>
                                            <m:ctrlPr>
                                              <a:rPr lang="en-US" altLang="zh-CN" b="1" i="1" kern="0">
                                                <a:solidFill>
                                                  <a:prstClr val="black"/>
                                                </a:solidFill>
                                                <a:latin typeface="Cambria Math" panose="02040503050406030204" pitchFamily="18" charset="0"/>
                                              </a:rPr>
                                            </m:ctrlPr>
                                          </m:sSubPr>
                                          <m:e>
                                            <m:r>
                                              <a:rPr lang="en-US" altLang="zh-CN" b="1" i="1" kern="0">
                                                <a:solidFill>
                                                  <a:prstClr val="black"/>
                                                </a:solidFill>
                                                <a:latin typeface="Cambria Math" panose="02040503050406030204" pitchFamily="18" charset="0"/>
                                              </a:rPr>
                                              <m:t>∙</m:t>
                                            </m:r>
                                            <m:r>
                                              <a:rPr lang="en-US" altLang="zh-CN" b="1" i="1" kern="0">
                                                <a:solidFill>
                                                  <a:prstClr val="black"/>
                                                </a:solidFill>
                                                <a:latin typeface="Cambria Math" panose="02040503050406030204" pitchFamily="18" charset="0"/>
                                              </a:rPr>
                                              <m:t>𝒑</m:t>
                                            </m:r>
                                          </m:e>
                                          <m:sub>
                                            <m:r>
                                              <a:rPr lang="en-US" altLang="zh-CN" b="1" i="1" kern="0">
                                                <a:solidFill>
                                                  <a:prstClr val="black"/>
                                                </a:solidFill>
                                                <a:latin typeface="Cambria Math" panose="02040503050406030204" pitchFamily="18" charset="0"/>
                                              </a:rPr>
                                              <m:t>𝒋</m:t>
                                            </m:r>
                                          </m:sub>
                                        </m:sSub>
                                      </m:e>
                                    </m:nary>
                                  </m:e>
                                </m:d>
                              </m:e>
                              <m:sub>
                                <m:r>
                                  <a:rPr lang="en-US" altLang="zh-CN" b="1" i="1" kern="0">
                                    <a:solidFill>
                                      <a:prstClr val="black"/>
                                    </a:solidFill>
                                    <a:latin typeface="Cambria Math" panose="02040503050406030204" pitchFamily="18" charset="0"/>
                                  </a:rPr>
                                  <m:t>𝟐</m:t>
                                </m:r>
                              </m:sub>
                              <m:sup>
                                <m:r>
                                  <a:rPr lang="en-US" altLang="zh-CN" b="1" i="1" kern="0">
                                    <a:solidFill>
                                      <a:prstClr val="black"/>
                                    </a:solidFill>
                                    <a:latin typeface="Cambria Math" panose="02040503050406030204" pitchFamily="18" charset="0"/>
                                  </a:rPr>
                                  <m:t>𝟐</m:t>
                                </m:r>
                              </m:sup>
                            </m:sSubSup>
                          </m:e>
                        </m:func>
                      </m:oMath>
                    </m:oMathPara>
                  </a14:m>
                  <a:endParaRPr lang="zh-CN" altLang="en-US" dirty="0">
                    <a:solidFill>
                      <a:schemeClr val="tx1"/>
                    </a:solidFill>
                    <a:latin typeface="+mn-ea"/>
                  </a:endParaRPr>
                </a:p>
              </p:txBody>
            </p:sp>
          </mc:Choice>
          <mc:Fallback xmlns="">
            <p:sp>
              <p:nvSpPr>
                <p:cNvPr id="92" name="文本框 91">
                  <a:extLst>
                    <a:ext uri="{FF2B5EF4-FFF2-40B4-BE49-F238E27FC236}">
                      <a16:creationId xmlns:a16="http://schemas.microsoft.com/office/drawing/2014/main" id="{F5BB8C2F-C6D5-AAAF-4218-FF3CEA4B380B}"/>
                    </a:ext>
                  </a:extLst>
                </p:cNvPr>
                <p:cNvSpPr txBox="1">
                  <a:spLocks noRot="1" noChangeAspect="1" noMove="1" noResize="1" noEditPoints="1" noAdjustHandles="1" noChangeArrowheads="1" noChangeShapeType="1" noTextEdit="1"/>
                </p:cNvSpPr>
                <p:nvPr/>
              </p:nvSpPr>
              <p:spPr>
                <a:xfrm>
                  <a:off x="4369972" y="1557654"/>
                  <a:ext cx="3306645" cy="1087990"/>
                </a:xfrm>
                <a:prstGeom prst="rect">
                  <a:avLst/>
                </a:prstGeom>
                <a:blipFill>
                  <a:blip r:embed="rId4"/>
                  <a:stretch>
                    <a:fillRect/>
                  </a:stretch>
                </a:blipFill>
                <a:ln w="28575">
                  <a:solidFill>
                    <a:schemeClr val="tx1"/>
                  </a:solidFill>
                </a:ln>
              </p:spPr>
              <p:txBody>
                <a:bodyPr/>
                <a:lstStyle/>
                <a:p>
                  <a:r>
                    <a:rPr lang="zh-CN" altLang="en-US">
                      <a:noFill/>
                    </a:rPr>
                    <a:t> </a:t>
                  </a:r>
                </a:p>
              </p:txBody>
            </p:sp>
          </mc:Fallback>
        </mc:AlternateContent>
        <p:sp>
          <p:nvSpPr>
            <p:cNvPr id="93" name="文本框 92">
              <a:extLst>
                <a:ext uri="{FF2B5EF4-FFF2-40B4-BE49-F238E27FC236}">
                  <a16:creationId xmlns:a16="http://schemas.microsoft.com/office/drawing/2014/main" id="{61445A57-49AE-F9D2-3CE9-406B81F30E33}"/>
                </a:ext>
              </a:extLst>
            </p:cNvPr>
            <p:cNvSpPr txBox="1"/>
            <p:nvPr/>
          </p:nvSpPr>
          <p:spPr>
            <a:xfrm>
              <a:off x="4160939" y="1045454"/>
              <a:ext cx="3724712" cy="460704"/>
            </a:xfrm>
            <a:prstGeom prst="rect">
              <a:avLst/>
            </a:prstGeom>
            <a:noFill/>
          </p:spPr>
          <p:txBody>
            <a:bodyPr wrap="square">
              <a:spAutoFit/>
            </a:bodyPr>
            <a:lstStyle/>
            <a:p>
              <a:pPr algn="ctr">
                <a:lnSpc>
                  <a:spcPct val="150000"/>
                </a:lnSpc>
              </a:pPr>
              <a:r>
                <a:rPr lang="zh-CN" altLang="en-US" b="1" dirty="0">
                  <a:solidFill>
                    <a:schemeClr val="bg1"/>
                  </a:solidFill>
                  <a:latin typeface="+mj-ea"/>
                  <a:ea typeface="+mj-ea"/>
                </a:rPr>
                <a:t>重构误差原型学习框架</a:t>
              </a:r>
              <a:endParaRPr lang="en-US" altLang="zh-CN" b="1" dirty="0">
                <a:solidFill>
                  <a:schemeClr val="bg1"/>
                </a:solidFill>
                <a:latin typeface="+mj-ea"/>
                <a:ea typeface="+mj-ea"/>
              </a:endParaRPr>
            </a:p>
          </p:txBody>
        </p:sp>
      </p:grpSp>
      <p:sp>
        <p:nvSpPr>
          <p:cNvPr id="95" name="矩形 94">
            <a:extLst>
              <a:ext uri="{FF2B5EF4-FFF2-40B4-BE49-F238E27FC236}">
                <a16:creationId xmlns:a16="http://schemas.microsoft.com/office/drawing/2014/main" id="{6AAAF76F-51DE-79A7-9F53-D9D1C9E41ED8}"/>
              </a:ext>
            </a:extLst>
          </p:cNvPr>
          <p:cNvSpPr/>
          <p:nvPr/>
        </p:nvSpPr>
        <p:spPr>
          <a:xfrm>
            <a:off x="4807336" y="882502"/>
            <a:ext cx="7293084" cy="2838893"/>
          </a:xfrm>
          <a:prstGeom prst="rect">
            <a:avLst/>
          </a:prstGeom>
          <a:noFill/>
          <a:ln w="285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箭头: 下 95">
            <a:extLst>
              <a:ext uri="{FF2B5EF4-FFF2-40B4-BE49-F238E27FC236}">
                <a16:creationId xmlns:a16="http://schemas.microsoft.com/office/drawing/2014/main" id="{D83FD497-E6A3-E25C-C8D4-203573025903}"/>
              </a:ext>
            </a:extLst>
          </p:cNvPr>
          <p:cNvSpPr/>
          <p:nvPr/>
        </p:nvSpPr>
        <p:spPr>
          <a:xfrm rot="16200000">
            <a:off x="5026670" y="4919924"/>
            <a:ext cx="563526" cy="672052"/>
          </a:xfrm>
          <a:prstGeom prst="downArrow">
            <a:avLst>
              <a:gd name="adj1" fmla="val 46620"/>
              <a:gd name="adj2" fmla="val 52083"/>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0" name="组合 109">
            <a:extLst>
              <a:ext uri="{FF2B5EF4-FFF2-40B4-BE49-F238E27FC236}">
                <a16:creationId xmlns:a16="http://schemas.microsoft.com/office/drawing/2014/main" id="{55C8968F-5A8D-4F3E-0A23-C4B3D8FC2D39}"/>
              </a:ext>
            </a:extLst>
          </p:cNvPr>
          <p:cNvGrpSpPr/>
          <p:nvPr/>
        </p:nvGrpSpPr>
        <p:grpSpPr>
          <a:xfrm>
            <a:off x="6096000" y="4456190"/>
            <a:ext cx="5078820" cy="1668905"/>
            <a:chOff x="6095999" y="4185140"/>
            <a:chExt cx="5078820" cy="1668905"/>
          </a:xfrm>
        </p:grpSpPr>
        <p:sp>
          <p:nvSpPr>
            <p:cNvPr id="98" name="矩形 97">
              <a:extLst>
                <a:ext uri="{FF2B5EF4-FFF2-40B4-BE49-F238E27FC236}">
                  <a16:creationId xmlns:a16="http://schemas.microsoft.com/office/drawing/2014/main" id="{0C1996B2-EF46-F6EF-8B6F-1D82CD79619E}"/>
                </a:ext>
              </a:extLst>
            </p:cNvPr>
            <p:cNvSpPr/>
            <p:nvPr/>
          </p:nvSpPr>
          <p:spPr>
            <a:xfrm>
              <a:off x="6095999" y="4195774"/>
              <a:ext cx="5078820" cy="1658271"/>
            </a:xfrm>
            <a:prstGeom prst="rect">
              <a:avLst/>
            </a:prstGeom>
            <a:solidFill>
              <a:srgbClr val="7CB8DA"/>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CB8707FA-7376-D660-4E08-2BB7605697C4}"/>
                    </a:ext>
                  </a:extLst>
                </p:cNvPr>
                <p:cNvSpPr txBox="1"/>
                <p:nvPr/>
              </p:nvSpPr>
              <p:spPr>
                <a:xfrm>
                  <a:off x="6292514" y="4632356"/>
                  <a:ext cx="4680287" cy="908582"/>
                </a:xfrm>
                <a:prstGeom prst="rect">
                  <a:avLst/>
                </a:prstGeom>
                <a:solidFill>
                  <a:schemeClr val="bg1"/>
                </a:solidFill>
                <a:ln w="28575">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b="1" i="1" kern="0">
                                <a:solidFill>
                                  <a:prstClr val="black"/>
                                </a:solidFill>
                                <a:latin typeface="Cambria Math" panose="02040503050406030204" pitchFamily="18" charset="0"/>
                              </a:rPr>
                            </m:ctrlPr>
                          </m:funcPr>
                          <m:fName>
                            <m:limLow>
                              <m:limLowPr>
                                <m:ctrlPr>
                                  <a:rPr lang="en-US" altLang="zh-CN" b="1" i="1" kern="0">
                                    <a:solidFill>
                                      <a:prstClr val="black"/>
                                    </a:solidFill>
                                    <a:latin typeface="Cambria Math" panose="02040503050406030204" pitchFamily="18" charset="0"/>
                                  </a:rPr>
                                </m:ctrlPr>
                              </m:limLowPr>
                              <m:e>
                                <m:r>
                                  <m:rPr>
                                    <m:sty m:val="p"/>
                                  </m:rPr>
                                  <a:rPr lang="en-US" altLang="zh-CN" kern="0">
                                    <a:solidFill>
                                      <a:prstClr val="black"/>
                                    </a:solidFill>
                                    <a:latin typeface="Cambria Math" panose="02040503050406030204" pitchFamily="18" charset="0"/>
                                  </a:rPr>
                                  <m:t>min</m:t>
                                </m:r>
                              </m:e>
                              <m:lim>
                                <m:r>
                                  <a:rPr lang="zh-CN" altLang="en-US" i="1" kern="0">
                                    <a:solidFill>
                                      <a:prstClr val="black"/>
                                    </a:solidFill>
                                    <a:latin typeface="Cambria Math" panose="02040503050406030204" pitchFamily="18" charset="0"/>
                                  </a:rPr>
                                  <m:t>𝓟</m:t>
                                </m:r>
                              </m:lim>
                            </m:limLow>
                          </m:fName>
                          <m:e>
                            <m:sSubSup>
                              <m:sSubSupPr>
                                <m:ctrlPr>
                                  <a:rPr lang="en-US" altLang="zh-CN" b="1" i="1" kern="0">
                                    <a:solidFill>
                                      <a:prstClr val="black"/>
                                    </a:solidFill>
                                    <a:latin typeface="Cambria Math" panose="02040503050406030204" pitchFamily="18" charset="0"/>
                                  </a:rPr>
                                </m:ctrlPr>
                              </m:sSubSupPr>
                              <m:e>
                                <m:d>
                                  <m:dPr>
                                    <m:begChr m:val="‖"/>
                                    <m:endChr m:val="‖"/>
                                    <m:ctrlPr>
                                      <a:rPr lang="en-US" altLang="zh-CN" b="1" i="1" kern="0">
                                        <a:solidFill>
                                          <a:prstClr val="black"/>
                                        </a:solidFill>
                                        <a:latin typeface="Cambria Math" panose="02040503050406030204" pitchFamily="18" charset="0"/>
                                      </a:rPr>
                                    </m:ctrlPr>
                                  </m:dPr>
                                  <m:e>
                                    <m:nary>
                                      <m:naryPr>
                                        <m:chr m:val="∑"/>
                                        <m:supHide m:val="on"/>
                                        <m:ctrlPr>
                                          <a:rPr lang="en-US" altLang="zh-CN" b="1" i="1" kern="0">
                                            <a:solidFill>
                                              <a:prstClr val="black"/>
                                            </a:solidFill>
                                            <a:latin typeface="Cambria Math" panose="02040503050406030204" pitchFamily="18" charset="0"/>
                                          </a:rPr>
                                        </m:ctrlPr>
                                      </m:naryPr>
                                      <m:sub>
                                        <m:r>
                                          <m:rPr>
                                            <m:brk m:alnAt="23"/>
                                          </m:rPr>
                                          <a:rPr lang="en-US" altLang="zh-CN" b="1" i="1" kern="0">
                                            <a:solidFill>
                                              <a:srgbClr val="FF0000"/>
                                            </a:solidFill>
                                            <a:latin typeface="Cambria Math" panose="02040503050406030204" pitchFamily="18" charset="0"/>
                                          </a:rPr>
                                          <m:t>𝒋</m:t>
                                        </m:r>
                                        <m:r>
                                          <a:rPr lang="en-US" altLang="zh-CN" b="1" i="1" kern="0">
                                            <a:solidFill>
                                              <a:srgbClr val="FF0000"/>
                                            </a:solidFill>
                                            <a:latin typeface="Cambria Math" panose="02040503050406030204" pitchFamily="18" charset="0"/>
                                            <a:ea typeface="Cambria Math" panose="02040503050406030204" pitchFamily="18" charset="0"/>
                                          </a:rPr>
                                          <m:t>∈</m:t>
                                        </m:r>
                                        <m:r>
                                          <a:rPr lang="en-US" altLang="zh-CN" b="1" i="1" kern="0">
                                            <a:solidFill>
                                              <a:srgbClr val="FF0000"/>
                                            </a:solidFill>
                                            <a:latin typeface="Cambria Math" panose="02040503050406030204" pitchFamily="18" charset="0"/>
                                            <a:ea typeface="Cambria Math" panose="02040503050406030204" pitchFamily="18" charset="0"/>
                                          </a:rPr>
                                          <m:t>𝑨</m:t>
                                        </m:r>
                                        <m:r>
                                          <a:rPr lang="en-US" altLang="zh-CN" b="1" i="1" kern="0">
                                            <a:solidFill>
                                              <a:srgbClr val="FF0000"/>
                                            </a:solidFill>
                                            <a:latin typeface="Cambria Math" panose="02040503050406030204" pitchFamily="18" charset="0"/>
                                            <a:ea typeface="Cambria Math" panose="02040503050406030204" pitchFamily="18" charset="0"/>
                                          </a:rPr>
                                          <m:t>(</m:t>
                                        </m:r>
                                        <m:r>
                                          <a:rPr lang="en-US" altLang="zh-CN" b="1" i="1" kern="0">
                                            <a:solidFill>
                                              <a:srgbClr val="FF0000"/>
                                            </a:solidFill>
                                            <a:latin typeface="Cambria Math" panose="02040503050406030204" pitchFamily="18" charset="0"/>
                                            <a:ea typeface="Cambria Math" panose="02040503050406030204" pitchFamily="18" charset="0"/>
                                          </a:rPr>
                                          <m:t>𝒊</m:t>
                                        </m:r>
                                        <m:r>
                                          <a:rPr lang="en-US" altLang="zh-CN" b="1" i="1" kern="0">
                                            <a:solidFill>
                                              <a:srgbClr val="FF0000"/>
                                            </a:solidFill>
                                            <a:latin typeface="Cambria Math" panose="02040503050406030204" pitchFamily="18" charset="0"/>
                                            <a:ea typeface="Cambria Math" panose="02040503050406030204" pitchFamily="18" charset="0"/>
                                          </a:rPr>
                                          <m:t>)</m:t>
                                        </m:r>
                                      </m:sub>
                                      <m:sup/>
                                      <m:e>
                                        <m:sSub>
                                          <m:sSubPr>
                                            <m:ctrlPr>
                                              <a:rPr lang="en-US" altLang="zh-CN" b="1" i="1" kern="0">
                                                <a:solidFill>
                                                  <a:prstClr val="black"/>
                                                </a:solidFill>
                                                <a:latin typeface="Cambria Math" panose="02040503050406030204" pitchFamily="18" charset="0"/>
                                              </a:rPr>
                                            </m:ctrlPr>
                                          </m:sSubPr>
                                          <m:e>
                                            <m:sSub>
                                              <m:sSubPr>
                                                <m:ctrlPr>
                                                  <a:rPr lang="en-US" altLang="zh-CN" b="1" i="1" kern="0">
                                                    <a:solidFill>
                                                      <a:srgbClr val="C00000"/>
                                                    </a:solidFill>
                                                    <a:latin typeface="Cambria Math" panose="02040503050406030204" pitchFamily="18" charset="0"/>
                                                  </a:rPr>
                                                </m:ctrlPr>
                                              </m:sSubPr>
                                              <m:e>
                                                <m:r>
                                                  <a:rPr lang="en-US" altLang="zh-CN" b="1" i="1" kern="0">
                                                    <a:solidFill>
                                                      <a:srgbClr val="C00000"/>
                                                    </a:solidFill>
                                                    <a:latin typeface="Cambria Math" panose="02040503050406030204" pitchFamily="18" charset="0"/>
                                                  </a:rPr>
                                                  <m:t>𝒓</m:t>
                                                </m:r>
                                              </m:e>
                                              <m:sub>
                                                <m:r>
                                                  <a:rPr lang="en-US" altLang="zh-CN" b="1" i="1" kern="0">
                                                    <a:solidFill>
                                                      <a:srgbClr val="C00000"/>
                                                    </a:solidFill>
                                                    <a:latin typeface="Cambria Math" panose="02040503050406030204" pitchFamily="18" charset="0"/>
                                                  </a:rPr>
                                                  <m:t>𝒋</m:t>
                                                </m:r>
                                              </m:sub>
                                            </m:sSub>
                                            <m:r>
                                              <a:rPr lang="en-US" altLang="zh-CN" b="1" i="1" kern="0">
                                                <a:solidFill>
                                                  <a:srgbClr val="C00000"/>
                                                </a:solidFill>
                                                <a:latin typeface="Cambria Math" panose="02040503050406030204" pitchFamily="18" charset="0"/>
                                              </a:rPr>
                                              <m:t>(</m:t>
                                            </m:r>
                                            <m:sSub>
                                              <m:sSubPr>
                                                <m:ctrlPr>
                                                  <a:rPr lang="en-US" altLang="zh-CN" b="1" i="1" kern="0">
                                                    <a:solidFill>
                                                      <a:srgbClr val="C00000"/>
                                                    </a:solidFill>
                                                    <a:latin typeface="Cambria Math" panose="02040503050406030204" pitchFamily="18" charset="0"/>
                                                  </a:rPr>
                                                </m:ctrlPr>
                                              </m:sSubPr>
                                              <m:e>
                                                <m:r>
                                                  <a:rPr lang="en-US" altLang="zh-CN" b="1" i="1" kern="0">
                                                    <a:solidFill>
                                                      <a:srgbClr val="C00000"/>
                                                    </a:solidFill>
                                                    <a:latin typeface="Cambria Math" panose="02040503050406030204" pitchFamily="18" charset="0"/>
                                                  </a:rPr>
                                                  <m:t>𝒙</m:t>
                                                </m:r>
                                              </m:e>
                                              <m:sub>
                                                <m:r>
                                                  <a:rPr lang="en-US" altLang="zh-CN" b="1" i="1" kern="0">
                                                    <a:solidFill>
                                                      <a:srgbClr val="C00000"/>
                                                    </a:solidFill>
                                                    <a:latin typeface="Cambria Math" panose="02040503050406030204" pitchFamily="18" charset="0"/>
                                                  </a:rPr>
                                                  <m:t>𝒊</m:t>
                                                </m:r>
                                              </m:sub>
                                            </m:sSub>
                                            <m:r>
                                              <a:rPr lang="en-US" altLang="zh-CN" b="1" i="1" kern="0">
                                                <a:solidFill>
                                                  <a:srgbClr val="C00000"/>
                                                </a:solidFill>
                                                <a:latin typeface="Cambria Math" panose="02040503050406030204" pitchFamily="18" charset="0"/>
                                              </a:rPr>
                                              <m:t>)</m:t>
                                            </m:r>
                                            <m:r>
                                              <a:rPr lang="en-US" altLang="zh-CN" b="1" i="1" kern="0">
                                                <a:solidFill>
                                                  <a:prstClr val="black"/>
                                                </a:solidFill>
                                                <a:latin typeface="Cambria Math" panose="02040503050406030204" pitchFamily="18" charset="0"/>
                                              </a:rPr>
                                              <m:t>∙</m:t>
                                            </m:r>
                                            <m:r>
                                              <a:rPr lang="en-US" altLang="zh-CN" b="1" i="1" kern="0">
                                                <a:solidFill>
                                                  <a:prstClr val="black"/>
                                                </a:solidFill>
                                                <a:latin typeface="Cambria Math" panose="02040503050406030204" pitchFamily="18" charset="0"/>
                                              </a:rPr>
                                              <m:t>𝒑</m:t>
                                            </m:r>
                                          </m:e>
                                          <m:sub>
                                            <m:r>
                                              <a:rPr lang="en-US" altLang="zh-CN" b="1" i="1" kern="0">
                                                <a:solidFill>
                                                  <a:prstClr val="black"/>
                                                </a:solidFill>
                                                <a:latin typeface="Cambria Math" panose="02040503050406030204" pitchFamily="18" charset="0"/>
                                              </a:rPr>
                                              <m:t>𝒋</m:t>
                                            </m:r>
                                          </m:sub>
                                        </m:sSub>
                                      </m:e>
                                    </m:nary>
                                    <m:r>
                                      <a:rPr lang="en-US" altLang="zh-CN" b="1" i="1" kern="0">
                                        <a:solidFill>
                                          <a:prstClr val="black"/>
                                        </a:solidFill>
                                        <a:latin typeface="Cambria Math" panose="02040503050406030204" pitchFamily="18" charset="0"/>
                                      </a:rPr>
                                      <m:t>−</m:t>
                                    </m:r>
                                    <m:sSub>
                                      <m:sSubPr>
                                        <m:ctrlPr>
                                          <a:rPr lang="en-US" altLang="zh-CN" b="1" i="1" kern="0">
                                            <a:solidFill>
                                              <a:prstClr val="black"/>
                                            </a:solidFill>
                                            <a:latin typeface="Cambria Math" panose="02040503050406030204" pitchFamily="18" charset="0"/>
                                          </a:rPr>
                                        </m:ctrlPr>
                                      </m:sSubPr>
                                      <m:e>
                                        <m:r>
                                          <a:rPr lang="en-US" altLang="zh-CN" b="1" i="1" kern="0">
                                            <a:solidFill>
                                              <a:prstClr val="black"/>
                                            </a:solidFill>
                                            <a:latin typeface="Cambria Math" panose="02040503050406030204" pitchFamily="18" charset="0"/>
                                          </a:rPr>
                                          <m:t>𝒙</m:t>
                                        </m:r>
                                      </m:e>
                                      <m:sub>
                                        <m:r>
                                          <a:rPr lang="en-US" altLang="zh-CN" b="1" i="1" kern="0">
                                            <a:solidFill>
                                              <a:prstClr val="black"/>
                                            </a:solidFill>
                                            <a:latin typeface="Cambria Math" panose="02040503050406030204" pitchFamily="18" charset="0"/>
                                          </a:rPr>
                                          <m:t>𝒊</m:t>
                                        </m:r>
                                      </m:sub>
                                    </m:sSub>
                                  </m:e>
                                </m:d>
                              </m:e>
                              <m:sub>
                                <m:r>
                                  <a:rPr lang="en-US" altLang="zh-CN" b="1" i="1" kern="0">
                                    <a:solidFill>
                                      <a:prstClr val="black"/>
                                    </a:solidFill>
                                    <a:latin typeface="Cambria Math" panose="02040503050406030204" pitchFamily="18" charset="0"/>
                                  </a:rPr>
                                  <m:t>𝟐</m:t>
                                </m:r>
                              </m:sub>
                              <m:sup>
                                <m:r>
                                  <a:rPr lang="en-US" altLang="zh-CN" b="1" i="1" kern="0">
                                    <a:solidFill>
                                      <a:prstClr val="black"/>
                                    </a:solidFill>
                                    <a:latin typeface="Cambria Math" panose="02040503050406030204" pitchFamily="18" charset="0"/>
                                  </a:rPr>
                                  <m:t>𝟐</m:t>
                                </m:r>
                              </m:sup>
                            </m:sSubSup>
                          </m:e>
                        </m:func>
                      </m:oMath>
                    </m:oMathPara>
                  </a14:m>
                  <a:endParaRPr lang="en-US" altLang="zh-CN" sz="1600" b="1" dirty="0">
                    <a:solidFill>
                      <a:schemeClr val="tx1"/>
                    </a:solidFill>
                    <a:latin typeface="+mn-ea"/>
                  </a:endParaRPr>
                </a:p>
              </p:txBody>
            </p:sp>
          </mc:Choice>
          <mc:Fallback xmlns="">
            <p:sp>
              <p:nvSpPr>
                <p:cNvPr id="99" name="文本框 98">
                  <a:extLst>
                    <a:ext uri="{FF2B5EF4-FFF2-40B4-BE49-F238E27FC236}">
                      <a16:creationId xmlns:a16="http://schemas.microsoft.com/office/drawing/2014/main" id="{CB8707FA-7376-D660-4E08-2BB7605697C4}"/>
                    </a:ext>
                  </a:extLst>
                </p:cNvPr>
                <p:cNvSpPr txBox="1">
                  <a:spLocks noRot="1" noChangeAspect="1" noMove="1" noResize="1" noEditPoints="1" noAdjustHandles="1" noChangeArrowheads="1" noChangeShapeType="1" noTextEdit="1"/>
                </p:cNvSpPr>
                <p:nvPr/>
              </p:nvSpPr>
              <p:spPr>
                <a:xfrm>
                  <a:off x="6292514" y="4632356"/>
                  <a:ext cx="4680287" cy="908582"/>
                </a:xfrm>
                <a:prstGeom prst="rect">
                  <a:avLst/>
                </a:prstGeom>
                <a:blipFill>
                  <a:blip r:embed="rId5"/>
                  <a:stretch>
                    <a:fillRect/>
                  </a:stretch>
                </a:blipFill>
                <a:ln w="28575">
                  <a:solidFill>
                    <a:schemeClr val="tx1"/>
                  </a:solidFill>
                </a:ln>
              </p:spPr>
              <p:txBody>
                <a:bodyPr/>
                <a:lstStyle/>
                <a:p>
                  <a:r>
                    <a:rPr lang="zh-CN" altLang="en-US">
                      <a:noFill/>
                    </a:rPr>
                    <a:t> </a:t>
                  </a:r>
                </a:p>
              </p:txBody>
            </p:sp>
          </mc:Fallback>
        </mc:AlternateContent>
        <p:sp>
          <p:nvSpPr>
            <p:cNvPr id="100" name="文本框 99">
              <a:extLst>
                <a:ext uri="{FF2B5EF4-FFF2-40B4-BE49-F238E27FC236}">
                  <a16:creationId xmlns:a16="http://schemas.microsoft.com/office/drawing/2014/main" id="{5B8783EE-0839-7BBA-0F38-0D7E016FEE76}"/>
                </a:ext>
              </a:extLst>
            </p:cNvPr>
            <p:cNvSpPr txBox="1"/>
            <p:nvPr/>
          </p:nvSpPr>
          <p:spPr>
            <a:xfrm>
              <a:off x="6095999" y="4185140"/>
              <a:ext cx="5078819" cy="460704"/>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black"/>
                  </a:solidFill>
                  <a:effectLst/>
                  <a:uLnTx/>
                  <a:uFillTx/>
                  <a:latin typeface="+mj-ea"/>
                  <a:ea typeface="+mj-ea"/>
                </a:rPr>
                <a:t>模糊原型竞争学习框架</a:t>
              </a:r>
              <a:endParaRPr kumimoji="0" lang="en-US" altLang="zh-CN" sz="1800" b="1" i="0" u="none" strike="noStrike" kern="0" cap="none" spc="0" normalizeH="0" baseline="0" noProof="0" dirty="0">
                <a:ln>
                  <a:noFill/>
                </a:ln>
                <a:solidFill>
                  <a:prstClr val="black"/>
                </a:solidFill>
                <a:effectLst/>
                <a:uLnTx/>
                <a:uFillTx/>
                <a:latin typeface="+mj-ea"/>
                <a:ea typeface="+mj-ea"/>
              </a:endParaRPr>
            </a:p>
          </p:txBody>
        </p:sp>
      </p:grpSp>
      <p:sp>
        <p:nvSpPr>
          <p:cNvPr id="5" name="Text Placeholder 2">
            <a:extLst>
              <a:ext uri="{FF2B5EF4-FFF2-40B4-BE49-F238E27FC236}">
                <a16:creationId xmlns:a16="http://schemas.microsoft.com/office/drawing/2014/main" id="{6FC12ACA-D6FA-C284-6C2E-93F37B3458A3}"/>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a:t>
            </a:r>
            <a:r>
              <a:rPr lang="zh-CN" altLang="en-US" dirty="0">
                <a:solidFill>
                  <a:srgbClr val="7030A0"/>
                </a:solidFill>
              </a:rPr>
              <a:t>原型模型   </a:t>
            </a:r>
            <a:r>
              <a:rPr lang="zh-CN" altLang="en-US" dirty="0">
                <a:solidFill>
                  <a:srgbClr val="7F7F7F"/>
                </a:solidFill>
              </a:rPr>
              <a:t>其他模块   实验验证   本章总结</a:t>
            </a:r>
            <a:r>
              <a:rPr lang="zh-CN" altLang="en-US" dirty="0">
                <a:solidFill>
                  <a:srgbClr val="6D439B"/>
                </a:solidFill>
              </a:rPr>
              <a:t> </a:t>
            </a:r>
            <a:endParaRPr lang="zh-CN" altLang="en-US" dirty="0">
              <a:solidFill>
                <a:srgbClr val="7F7F7F"/>
              </a:solidFill>
            </a:endParaRPr>
          </a:p>
        </p:txBody>
      </p:sp>
    </p:spTree>
    <p:custDataLst>
      <p:tags r:id="rId1"/>
    </p:custDataLst>
    <p:extLst>
      <p:ext uri="{BB962C8B-B14F-4D97-AF65-F5344CB8AC3E}">
        <p14:creationId xmlns:p14="http://schemas.microsoft.com/office/powerpoint/2010/main" val="258727364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fade">
                                      <p:cBhvr>
                                        <p:cTn id="2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95" grpId="0" animBg="1"/>
      <p:bldP spid="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65462DA4-529C-024F-D310-FB7E0A8BCDB3}"/>
              </a:ext>
            </a:extLst>
          </p:cNvPr>
          <p:cNvSpPr txBox="1">
            <a:spLocks noChangeArrowheads="1"/>
          </p:cNvSpPr>
          <p:nvPr/>
        </p:nvSpPr>
        <p:spPr bwMode="auto">
          <a:xfrm>
            <a:off x="909735" y="1056947"/>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400" dirty="0">
                <a:solidFill>
                  <a:srgbClr val="674196"/>
                </a:solidFill>
                <a:latin typeface="微软雅黑"/>
                <a:ea typeface="微软雅黑"/>
              </a:rPr>
              <a:t>原型学习背景</a:t>
            </a:r>
          </a:p>
        </p:txBody>
      </p:sp>
      <p:sp>
        <p:nvSpPr>
          <p:cNvPr id="4" name="文本框 6">
            <a:extLst>
              <a:ext uri="{FF2B5EF4-FFF2-40B4-BE49-F238E27FC236}">
                <a16:creationId xmlns:a16="http://schemas.microsoft.com/office/drawing/2014/main" id="{0FA25DE7-C28E-DC39-630A-18126ACC8AA4}"/>
              </a:ext>
            </a:extLst>
          </p:cNvPr>
          <p:cNvSpPr txBox="1">
            <a:spLocks noChangeArrowheads="1"/>
          </p:cNvSpPr>
          <p:nvPr/>
        </p:nvSpPr>
        <p:spPr bwMode="auto">
          <a:xfrm>
            <a:off x="899087" y="2051651"/>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400" dirty="0">
                <a:solidFill>
                  <a:srgbClr val="674196"/>
                </a:solidFill>
                <a:latin typeface="微软雅黑"/>
                <a:ea typeface="微软雅黑"/>
              </a:rPr>
              <a:t>基于重构误差的原型学习框架</a:t>
            </a:r>
          </a:p>
        </p:txBody>
      </p:sp>
      <p:sp>
        <p:nvSpPr>
          <p:cNvPr id="6" name="文本框 6">
            <a:extLst>
              <a:ext uri="{FF2B5EF4-FFF2-40B4-BE49-F238E27FC236}">
                <a16:creationId xmlns:a16="http://schemas.microsoft.com/office/drawing/2014/main" id="{C9E09C60-674A-09F8-A1CA-D0883A44EC56}"/>
              </a:ext>
            </a:extLst>
          </p:cNvPr>
          <p:cNvSpPr txBox="1">
            <a:spLocks noChangeArrowheads="1"/>
          </p:cNvSpPr>
          <p:nvPr/>
        </p:nvSpPr>
        <p:spPr bwMode="auto">
          <a:xfrm>
            <a:off x="899087" y="2952736"/>
            <a:ext cx="6032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400" dirty="0">
                <a:solidFill>
                  <a:srgbClr val="674196"/>
                </a:solidFill>
                <a:latin typeface="微软雅黑"/>
                <a:ea typeface="微软雅黑"/>
              </a:rPr>
              <a:t>在线增量模糊聚类算法：模糊原型学习框架</a:t>
            </a:r>
          </a:p>
        </p:txBody>
      </p:sp>
      <p:sp>
        <p:nvSpPr>
          <p:cNvPr id="8" name="文本框 6">
            <a:extLst>
              <a:ext uri="{FF2B5EF4-FFF2-40B4-BE49-F238E27FC236}">
                <a16:creationId xmlns:a16="http://schemas.microsoft.com/office/drawing/2014/main" id="{6A6ABE62-BDAB-AE14-B3DD-35DDD3799EE2}"/>
              </a:ext>
            </a:extLst>
          </p:cNvPr>
          <p:cNvSpPr txBox="1">
            <a:spLocks noChangeArrowheads="1"/>
          </p:cNvSpPr>
          <p:nvPr/>
        </p:nvSpPr>
        <p:spPr bwMode="auto">
          <a:xfrm>
            <a:off x="909735" y="5459855"/>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400" dirty="0">
                <a:solidFill>
                  <a:srgbClr val="674196"/>
                </a:solidFill>
                <a:latin typeface="微软雅黑"/>
                <a:ea typeface="微软雅黑"/>
              </a:rPr>
              <a:t>总结与展望</a:t>
            </a:r>
          </a:p>
        </p:txBody>
      </p:sp>
      <p:sp>
        <p:nvSpPr>
          <p:cNvPr id="10" name="椭圆 9">
            <a:extLst>
              <a:ext uri="{FF2B5EF4-FFF2-40B4-BE49-F238E27FC236}">
                <a16:creationId xmlns:a16="http://schemas.microsoft.com/office/drawing/2014/main" id="{90D74530-F8DD-21A3-E1A9-E8AB31351AE7}"/>
              </a:ext>
            </a:extLst>
          </p:cNvPr>
          <p:cNvSpPr/>
          <p:nvPr/>
        </p:nvSpPr>
        <p:spPr>
          <a:xfrm>
            <a:off x="347991" y="1012232"/>
            <a:ext cx="551096" cy="551096"/>
          </a:xfrm>
          <a:prstGeom prst="ellipse">
            <a:avLst/>
          </a:prstGeom>
          <a:solidFill>
            <a:srgbClr val="674196"/>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dirty="0">
                <a:solidFill>
                  <a:prstClr val="white"/>
                </a:solidFill>
                <a:latin typeface="微软雅黑"/>
                <a:ea typeface="微软雅黑"/>
              </a:rPr>
              <a:t>壹</a:t>
            </a:r>
          </a:p>
        </p:txBody>
      </p:sp>
      <p:sp>
        <p:nvSpPr>
          <p:cNvPr id="11" name="椭圆 10">
            <a:extLst>
              <a:ext uri="{FF2B5EF4-FFF2-40B4-BE49-F238E27FC236}">
                <a16:creationId xmlns:a16="http://schemas.microsoft.com/office/drawing/2014/main" id="{6768874D-B956-69D3-75FB-94B48CC76921}"/>
              </a:ext>
            </a:extLst>
          </p:cNvPr>
          <p:cNvSpPr/>
          <p:nvPr/>
        </p:nvSpPr>
        <p:spPr>
          <a:xfrm>
            <a:off x="330031" y="1990404"/>
            <a:ext cx="551096" cy="551096"/>
          </a:xfrm>
          <a:prstGeom prst="ellipse">
            <a:avLst/>
          </a:prstGeom>
          <a:solidFill>
            <a:srgbClr val="674196"/>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dirty="0">
                <a:solidFill>
                  <a:prstClr val="white"/>
                </a:solidFill>
                <a:latin typeface="微软雅黑"/>
                <a:ea typeface="微软雅黑"/>
              </a:rPr>
              <a:t>贰</a:t>
            </a:r>
          </a:p>
        </p:txBody>
      </p:sp>
      <p:sp>
        <p:nvSpPr>
          <p:cNvPr id="12" name="椭圆 11">
            <a:extLst>
              <a:ext uri="{FF2B5EF4-FFF2-40B4-BE49-F238E27FC236}">
                <a16:creationId xmlns:a16="http://schemas.microsoft.com/office/drawing/2014/main" id="{51DC0D0E-0259-702A-00CF-AD11AAC69AEF}"/>
              </a:ext>
            </a:extLst>
          </p:cNvPr>
          <p:cNvSpPr/>
          <p:nvPr/>
        </p:nvSpPr>
        <p:spPr>
          <a:xfrm>
            <a:off x="330031" y="2901710"/>
            <a:ext cx="551096" cy="551096"/>
          </a:xfrm>
          <a:prstGeom prst="ellipse">
            <a:avLst/>
          </a:prstGeom>
          <a:solidFill>
            <a:srgbClr val="674196"/>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dirty="0">
                <a:solidFill>
                  <a:prstClr val="white"/>
                </a:solidFill>
                <a:latin typeface="微软雅黑"/>
                <a:ea typeface="微软雅黑"/>
              </a:rPr>
              <a:t>叁</a:t>
            </a:r>
          </a:p>
        </p:txBody>
      </p:sp>
      <p:sp>
        <p:nvSpPr>
          <p:cNvPr id="13" name="椭圆 12">
            <a:extLst>
              <a:ext uri="{FF2B5EF4-FFF2-40B4-BE49-F238E27FC236}">
                <a16:creationId xmlns:a16="http://schemas.microsoft.com/office/drawing/2014/main" id="{703FA874-D67F-4FFD-DE01-355226AA4C6D}"/>
              </a:ext>
            </a:extLst>
          </p:cNvPr>
          <p:cNvSpPr/>
          <p:nvPr/>
        </p:nvSpPr>
        <p:spPr>
          <a:xfrm>
            <a:off x="330031" y="5415140"/>
            <a:ext cx="551096" cy="551096"/>
          </a:xfrm>
          <a:prstGeom prst="ellipse">
            <a:avLst/>
          </a:prstGeom>
          <a:solidFill>
            <a:srgbClr val="674196"/>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dirty="0">
                <a:solidFill>
                  <a:prstClr val="white"/>
                </a:solidFill>
                <a:latin typeface="微软雅黑"/>
                <a:ea typeface="微软雅黑"/>
              </a:rPr>
              <a:t>陆</a:t>
            </a:r>
          </a:p>
        </p:txBody>
      </p:sp>
      <p:sp>
        <p:nvSpPr>
          <p:cNvPr id="14" name="文本框 6">
            <a:extLst>
              <a:ext uri="{FF2B5EF4-FFF2-40B4-BE49-F238E27FC236}">
                <a16:creationId xmlns:a16="http://schemas.microsoft.com/office/drawing/2014/main" id="{3BD9EB3F-C9F6-90F2-FB52-68F925662E89}"/>
              </a:ext>
            </a:extLst>
          </p:cNvPr>
          <p:cNvSpPr txBox="1">
            <a:spLocks noChangeArrowheads="1"/>
          </p:cNvSpPr>
          <p:nvPr/>
        </p:nvSpPr>
        <p:spPr bwMode="auto">
          <a:xfrm>
            <a:off x="909735" y="3798300"/>
            <a:ext cx="54168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400" dirty="0">
                <a:solidFill>
                  <a:srgbClr val="674196"/>
                </a:solidFill>
                <a:latin typeface="微软雅黑"/>
                <a:ea typeface="微软雅黑"/>
              </a:rPr>
              <a:t>标签分布算法：非负原型线性学习框架</a:t>
            </a:r>
          </a:p>
        </p:txBody>
      </p:sp>
      <p:sp>
        <p:nvSpPr>
          <p:cNvPr id="15" name="椭圆 14">
            <a:extLst>
              <a:ext uri="{FF2B5EF4-FFF2-40B4-BE49-F238E27FC236}">
                <a16:creationId xmlns:a16="http://schemas.microsoft.com/office/drawing/2014/main" id="{D2375074-E2B6-DF35-1773-06DF70625E5E}"/>
              </a:ext>
            </a:extLst>
          </p:cNvPr>
          <p:cNvSpPr/>
          <p:nvPr/>
        </p:nvSpPr>
        <p:spPr>
          <a:xfrm>
            <a:off x="330031" y="3753585"/>
            <a:ext cx="551096" cy="551096"/>
          </a:xfrm>
          <a:prstGeom prst="ellipse">
            <a:avLst/>
          </a:prstGeom>
          <a:solidFill>
            <a:srgbClr val="674196"/>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dirty="0">
                <a:solidFill>
                  <a:prstClr val="white"/>
                </a:solidFill>
                <a:latin typeface="微软雅黑"/>
                <a:ea typeface="微软雅黑"/>
              </a:rPr>
              <a:t>肆</a:t>
            </a:r>
          </a:p>
        </p:txBody>
      </p:sp>
      <p:sp>
        <p:nvSpPr>
          <p:cNvPr id="16" name="文本框 6">
            <a:extLst>
              <a:ext uri="{FF2B5EF4-FFF2-40B4-BE49-F238E27FC236}">
                <a16:creationId xmlns:a16="http://schemas.microsoft.com/office/drawing/2014/main" id="{4A53120D-8FD2-A6C3-3144-37EE623F328C}"/>
              </a:ext>
            </a:extLst>
          </p:cNvPr>
          <p:cNvSpPr txBox="1">
            <a:spLocks noChangeArrowheads="1"/>
          </p:cNvSpPr>
          <p:nvPr/>
        </p:nvSpPr>
        <p:spPr bwMode="auto">
          <a:xfrm>
            <a:off x="909735" y="4613577"/>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400" dirty="0">
                <a:solidFill>
                  <a:srgbClr val="674196"/>
                </a:solidFill>
                <a:latin typeface="微软雅黑"/>
                <a:ea typeface="微软雅黑"/>
              </a:rPr>
              <a:t>数据增量算法：单原型学习框架</a:t>
            </a:r>
          </a:p>
        </p:txBody>
      </p:sp>
      <p:sp>
        <p:nvSpPr>
          <p:cNvPr id="17" name="椭圆 16">
            <a:extLst>
              <a:ext uri="{FF2B5EF4-FFF2-40B4-BE49-F238E27FC236}">
                <a16:creationId xmlns:a16="http://schemas.microsoft.com/office/drawing/2014/main" id="{D7DEC7C6-3F4A-0E9F-0BFF-43C921E328C1}"/>
              </a:ext>
            </a:extLst>
          </p:cNvPr>
          <p:cNvSpPr/>
          <p:nvPr/>
        </p:nvSpPr>
        <p:spPr>
          <a:xfrm>
            <a:off x="330031" y="4568862"/>
            <a:ext cx="551096" cy="551096"/>
          </a:xfrm>
          <a:prstGeom prst="ellipse">
            <a:avLst/>
          </a:prstGeom>
          <a:solidFill>
            <a:srgbClr val="674196"/>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dirty="0">
                <a:solidFill>
                  <a:prstClr val="white"/>
                </a:solidFill>
                <a:latin typeface="微软雅黑"/>
                <a:ea typeface="微软雅黑"/>
              </a:rPr>
              <a:t>伍</a:t>
            </a:r>
          </a:p>
        </p:txBody>
      </p:sp>
    </p:spTree>
    <p:extLst>
      <p:ext uri="{BB962C8B-B14F-4D97-AF65-F5344CB8AC3E}">
        <p14:creationId xmlns:p14="http://schemas.microsoft.com/office/powerpoint/2010/main" val="2967981522"/>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a:extLst>
              <a:ext uri="{FF2B5EF4-FFF2-40B4-BE49-F238E27FC236}">
                <a16:creationId xmlns:a16="http://schemas.microsoft.com/office/drawing/2014/main" id="{473F1D1F-F7AC-754C-84B5-6833773DA9B2}"/>
              </a:ext>
            </a:extLst>
          </p:cNvPr>
          <p:cNvSpPr/>
          <p:nvPr/>
        </p:nvSpPr>
        <p:spPr>
          <a:xfrm>
            <a:off x="570450" y="2602573"/>
            <a:ext cx="2608977" cy="1262749"/>
          </a:xfrm>
          <a:prstGeom prst="rect">
            <a:avLst/>
          </a:prstGeom>
          <a:solidFill>
            <a:schemeClr val="bg1"/>
          </a:solidFill>
          <a:ln w="57150">
            <a:solidFill>
              <a:srgbClr val="7CB8DA"/>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880B3463-6777-4F3C-31D5-F59A4E5A2AB1}"/>
              </a:ext>
            </a:extLst>
          </p:cNvPr>
          <p:cNvSpPr txBox="1"/>
          <p:nvPr/>
        </p:nvSpPr>
        <p:spPr>
          <a:xfrm>
            <a:off x="5393899" y="2162733"/>
            <a:ext cx="6604743" cy="2455993"/>
          </a:xfrm>
          <a:prstGeom prst="rect">
            <a:avLst/>
          </a:prstGeom>
          <a:noFill/>
        </p:spPr>
        <p:txBody>
          <a:bodyPr wrap="square">
            <a:spAutoFit/>
          </a:bodyPr>
          <a:lstStyle/>
          <a:p>
            <a:pPr marL="342900" indent="-342900">
              <a:buFont typeface="Arial" panose="020B0604020202020204" pitchFamily="34" charset="0"/>
              <a:buChar char="•"/>
            </a:pPr>
            <a:r>
              <a:rPr lang="zh-CN" altLang="en-US" sz="2000" b="1" dirty="0">
                <a:solidFill>
                  <a:srgbClr val="000000"/>
                </a:solidFill>
                <a:latin typeface="+mj-ea"/>
                <a:ea typeface="+mj-ea"/>
              </a:rPr>
              <a:t>归属程度计算</a:t>
            </a:r>
            <a:endParaRPr lang="en-US" altLang="zh-CN" dirty="0">
              <a:solidFill>
                <a:srgbClr val="000000"/>
              </a:solidFill>
            </a:endParaRPr>
          </a:p>
          <a:p>
            <a:pPr marL="342900" indent="-342900">
              <a:buFont typeface="Arial" panose="020B0604020202020204" pitchFamily="34" charset="0"/>
              <a:buChar char="•"/>
            </a:pPr>
            <a:endParaRPr lang="en-US" altLang="zh-CN" dirty="0"/>
          </a:p>
          <a:p>
            <a:endParaRPr lang="en-US" altLang="zh-CN" sz="2000" b="1" dirty="0">
              <a:solidFill>
                <a:srgbClr val="7CB8DA"/>
              </a:solidFill>
              <a:latin typeface="+mj-ea"/>
              <a:ea typeface="+mj-ea"/>
            </a:endParaRPr>
          </a:p>
          <a:p>
            <a:endParaRPr lang="en-US" altLang="zh-CN" sz="2000" b="1" dirty="0">
              <a:solidFill>
                <a:srgbClr val="7CB8DA"/>
              </a:solidFill>
              <a:latin typeface="+mj-ea"/>
              <a:ea typeface="+mj-ea"/>
            </a:endParaRPr>
          </a:p>
          <a:p>
            <a:pPr marL="342900" indent="-342900">
              <a:lnSpc>
                <a:spcPct val="130000"/>
              </a:lnSpc>
              <a:buFont typeface="Arial" panose="020B0604020202020204" pitchFamily="34" charset="0"/>
              <a:buChar char="•"/>
            </a:pPr>
            <a:r>
              <a:rPr lang="zh-CN" altLang="en-US" sz="2000" b="1" dirty="0">
                <a:latin typeface="+mj-ea"/>
                <a:ea typeface="+mj-ea"/>
              </a:rPr>
              <a:t>通过激活原型情况判断下一步学习策略</a:t>
            </a:r>
            <a:endParaRPr lang="en-US" altLang="zh-CN" sz="2000" b="1" dirty="0">
              <a:latin typeface="+mj-ea"/>
              <a:ea typeface="+mj-ea"/>
            </a:endParaRPr>
          </a:p>
          <a:p>
            <a:pPr>
              <a:lnSpc>
                <a:spcPct val="130000"/>
              </a:lnSpc>
            </a:pPr>
            <a:r>
              <a:rPr lang="en-US" altLang="zh-CN" sz="2000" b="1" dirty="0">
                <a:latin typeface="+mn-ea"/>
              </a:rPr>
              <a:t>	</a:t>
            </a:r>
            <a:r>
              <a:rPr lang="zh-CN" altLang="en-US" sz="2000" b="1" dirty="0">
                <a:latin typeface="+mn-ea"/>
              </a:rPr>
              <a:t>激活原型至少两个</a:t>
            </a:r>
            <a:r>
              <a:rPr lang="zh-CN" altLang="en-US" sz="2000" dirty="0">
                <a:latin typeface="+mn-ea"/>
              </a:rPr>
              <a:t>进行</a:t>
            </a:r>
            <a:r>
              <a:rPr lang="zh-CN" altLang="en-US" sz="2000" b="1" dirty="0">
                <a:solidFill>
                  <a:srgbClr val="7030A0"/>
                </a:solidFill>
                <a:latin typeface="+mn-ea"/>
              </a:rPr>
              <a:t>原型学习</a:t>
            </a:r>
            <a:endParaRPr lang="en-US" altLang="zh-CN" sz="2000" b="1" dirty="0">
              <a:solidFill>
                <a:prstClr val="black"/>
              </a:solidFill>
              <a:latin typeface="微软雅黑 Light"/>
              <a:ea typeface="微软雅黑 Light"/>
            </a:endParaRPr>
          </a:p>
          <a:p>
            <a:pPr>
              <a:lnSpc>
                <a:spcPct val="130000"/>
              </a:lnSpc>
            </a:pPr>
            <a:r>
              <a:rPr kumimoji="0" lang="en-US" altLang="zh-CN" sz="2000" b="1" i="0" u="none" strike="noStrike" kern="1200" cap="none" spc="0" normalizeH="0" baseline="0" noProof="0" dirty="0">
                <a:ln>
                  <a:noFill/>
                </a:ln>
                <a:solidFill>
                  <a:prstClr val="black"/>
                </a:solidFill>
                <a:effectLst/>
                <a:uLnTx/>
                <a:uFillTx/>
                <a:latin typeface="微软雅黑 Light"/>
                <a:ea typeface="微软雅黑 Light"/>
                <a:cs typeface="+mn-cs"/>
              </a:rPr>
              <a:t>	</a:t>
            </a:r>
            <a:r>
              <a:rPr kumimoji="0" lang="zh-CN" altLang="en-US" sz="2000" b="1" i="0" u="none" strike="noStrike" kern="1200" cap="none" spc="0" normalizeH="0" baseline="0" noProof="0" dirty="0">
                <a:ln>
                  <a:noFill/>
                </a:ln>
                <a:solidFill>
                  <a:prstClr val="black"/>
                </a:solidFill>
                <a:effectLst/>
                <a:uLnTx/>
                <a:uFillTx/>
                <a:latin typeface="微软雅黑 Light"/>
                <a:ea typeface="微软雅黑 Light"/>
                <a:cs typeface="+mn-cs"/>
              </a:rPr>
              <a:t>否则将其</a:t>
            </a:r>
            <a:r>
              <a:rPr kumimoji="0" lang="zh-CN" altLang="en-US" sz="2000" b="1" i="0" u="none" strike="noStrike" kern="1200" cap="none" spc="0" normalizeH="0" baseline="0" noProof="0" dirty="0">
                <a:ln>
                  <a:noFill/>
                </a:ln>
                <a:solidFill>
                  <a:schemeClr val="accent6">
                    <a:lumMod val="75000"/>
                  </a:schemeClr>
                </a:solidFill>
                <a:effectLst/>
                <a:uLnTx/>
                <a:uFillTx/>
                <a:latin typeface="微软雅黑 Light"/>
                <a:ea typeface="微软雅黑 Light"/>
                <a:cs typeface="+mn-cs"/>
              </a:rPr>
              <a:t>初始化为新原型</a:t>
            </a:r>
            <a:endParaRPr lang="zh-CN" altLang="en-US" sz="2000" dirty="0">
              <a:solidFill>
                <a:schemeClr val="accent6">
                  <a:lumMod val="75000"/>
                </a:schemeClr>
              </a:solidFill>
              <a:latin typeface="+mn-ea"/>
            </a:endParaRPr>
          </a:p>
        </p:txBody>
      </p:sp>
      <p:sp>
        <p:nvSpPr>
          <p:cNvPr id="70" name="文本框 69">
            <a:extLst>
              <a:ext uri="{FF2B5EF4-FFF2-40B4-BE49-F238E27FC236}">
                <a16:creationId xmlns:a16="http://schemas.microsoft.com/office/drawing/2014/main" id="{F9BD5DE5-3CFF-3994-68F9-F6BE84C817B6}"/>
              </a:ext>
            </a:extLst>
          </p:cNvPr>
          <p:cNvSpPr txBox="1"/>
          <p:nvPr/>
        </p:nvSpPr>
        <p:spPr>
          <a:xfrm>
            <a:off x="102800" y="1006025"/>
            <a:ext cx="1422529" cy="369332"/>
          </a:xfrm>
          <a:prstGeom prst="rect">
            <a:avLst/>
          </a:prstGeom>
          <a:noFill/>
        </p:spPr>
        <p:txBody>
          <a:bodyPr wrap="square">
            <a:spAutoFit/>
          </a:bodyPr>
          <a:lstStyle/>
          <a:p>
            <a:r>
              <a:rPr lang="zh-CN" altLang="en-US" sz="1800" b="1" dirty="0"/>
              <a:t>训练数据流</a:t>
            </a:r>
            <a:endParaRPr lang="en-US" altLang="zh-CN" sz="1800" b="1" dirty="0"/>
          </a:p>
        </p:txBody>
      </p:sp>
      <p:pic>
        <p:nvPicPr>
          <p:cNvPr id="71" name="图片 70">
            <a:extLst>
              <a:ext uri="{FF2B5EF4-FFF2-40B4-BE49-F238E27FC236}">
                <a16:creationId xmlns:a16="http://schemas.microsoft.com/office/drawing/2014/main" id="{9F7C8612-C1AF-6D86-4BBE-F8117A3BD01D}"/>
              </a:ext>
            </a:extLst>
          </p:cNvPr>
          <p:cNvPicPr>
            <a:picLocks noChangeAspect="1"/>
          </p:cNvPicPr>
          <p:nvPr/>
        </p:nvPicPr>
        <p:blipFill>
          <a:blip r:embed="rId3"/>
          <a:stretch>
            <a:fillRect/>
          </a:stretch>
        </p:blipFill>
        <p:spPr>
          <a:xfrm>
            <a:off x="392790" y="1509633"/>
            <a:ext cx="869235" cy="437220"/>
          </a:xfrm>
          <a:prstGeom prst="rect">
            <a:avLst/>
          </a:prstGeom>
        </p:spPr>
      </p:pic>
      <p:sp>
        <p:nvSpPr>
          <p:cNvPr id="72" name="箭头: 下 71">
            <a:extLst>
              <a:ext uri="{FF2B5EF4-FFF2-40B4-BE49-F238E27FC236}">
                <a16:creationId xmlns:a16="http://schemas.microsoft.com/office/drawing/2014/main" id="{B3A916A5-627B-7292-0945-55568EDA7FB7}"/>
              </a:ext>
            </a:extLst>
          </p:cNvPr>
          <p:cNvSpPr/>
          <p:nvPr/>
        </p:nvSpPr>
        <p:spPr>
          <a:xfrm rot="16200000">
            <a:off x="1401926" y="1458283"/>
            <a:ext cx="283295" cy="252812"/>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a:extLst>
              <a:ext uri="{FF2B5EF4-FFF2-40B4-BE49-F238E27FC236}">
                <a16:creationId xmlns:a16="http://schemas.microsoft.com/office/drawing/2014/main" id="{641193DB-9DBD-EF4B-61F5-F29D541246BD}"/>
              </a:ext>
            </a:extLst>
          </p:cNvPr>
          <p:cNvSpPr/>
          <p:nvPr/>
        </p:nvSpPr>
        <p:spPr>
          <a:xfrm>
            <a:off x="5438381" y="1694403"/>
            <a:ext cx="1345964" cy="383300"/>
          </a:xfrm>
          <a:prstGeom prst="rect">
            <a:avLst/>
          </a:prstGeom>
          <a:solidFill>
            <a:srgbClr val="7CB8DA"/>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tx1"/>
                </a:solidFill>
                <a:latin typeface="+mj-ea"/>
                <a:ea typeface="+mj-ea"/>
              </a:rPr>
              <a:t>原型激活</a:t>
            </a:r>
          </a:p>
        </p:txBody>
      </p:sp>
      <p:sp>
        <p:nvSpPr>
          <p:cNvPr id="159" name="文本框 158">
            <a:extLst>
              <a:ext uri="{FF2B5EF4-FFF2-40B4-BE49-F238E27FC236}">
                <a16:creationId xmlns:a16="http://schemas.microsoft.com/office/drawing/2014/main" id="{50CF0D73-73F7-DC07-F34E-D9BC47117102}"/>
              </a:ext>
            </a:extLst>
          </p:cNvPr>
          <p:cNvSpPr txBox="1"/>
          <p:nvPr/>
        </p:nvSpPr>
        <p:spPr>
          <a:xfrm>
            <a:off x="2831656" y="2144433"/>
            <a:ext cx="2078421" cy="369332"/>
          </a:xfrm>
          <a:prstGeom prst="rect">
            <a:avLst/>
          </a:prstGeom>
          <a:noFill/>
        </p:spPr>
        <p:txBody>
          <a:bodyPr wrap="square">
            <a:spAutoFit/>
          </a:bodyPr>
          <a:lstStyle/>
          <a:p>
            <a:r>
              <a:rPr lang="zh-CN" altLang="en-US" dirty="0"/>
              <a:t>判断原型是否激活</a:t>
            </a:r>
          </a:p>
        </p:txBody>
      </p:sp>
      <mc:AlternateContent xmlns:mc="http://schemas.openxmlformats.org/markup-compatibility/2006" xmlns:a14="http://schemas.microsoft.com/office/drawing/2010/main">
        <mc:Choice Requires="a14">
          <p:sp>
            <p:nvSpPr>
              <p:cNvPr id="163" name="文本框 162">
                <a:extLst>
                  <a:ext uri="{FF2B5EF4-FFF2-40B4-BE49-F238E27FC236}">
                    <a16:creationId xmlns:a16="http://schemas.microsoft.com/office/drawing/2014/main" id="{FE80A862-5160-1614-2887-5F36A31F858A}"/>
                  </a:ext>
                </a:extLst>
              </p:cNvPr>
              <p:cNvSpPr txBox="1"/>
              <p:nvPr/>
            </p:nvSpPr>
            <p:spPr>
              <a:xfrm>
                <a:off x="6293577" y="4900863"/>
                <a:ext cx="5295757" cy="1219116"/>
              </a:xfrm>
              <a:prstGeom prst="rect">
                <a:avLst/>
              </a:prstGeom>
              <a:noFill/>
            </p:spPr>
            <p:txBody>
              <a:bodyPr wrap="square">
                <a:spAutoFit/>
              </a:bodyPr>
              <a:lstStyle/>
              <a:p>
                <a:pPr>
                  <a:lnSpc>
                    <a:spcPct val="130000"/>
                  </a:lnSpc>
                </a:pPr>
                <a14:m>
                  <m:oMathPara xmlns:m="http://schemas.openxmlformats.org/officeDocument/2006/math">
                    <m:oMathParaPr>
                      <m:jc m:val="left"/>
                    </m:oMathParaPr>
                    <m:oMath xmlns:m="http://schemas.openxmlformats.org/officeDocument/2006/math">
                      <m:sSub>
                        <m:sSubPr>
                          <m:ctrlPr>
                            <a:rPr lang="en-US" altLang="zh-CN" sz="2000" b="1" i="1" smtClean="0">
                              <a:solidFill>
                                <a:schemeClr val="tx1"/>
                              </a:solidFill>
                              <a:latin typeface="Cambria Math" panose="02040503050406030204" pitchFamily="18" charset="0"/>
                              <a:ea typeface="+mj-ea"/>
                            </a:rPr>
                          </m:ctrlPr>
                        </m:sSubPr>
                        <m:e>
                          <m:r>
                            <a:rPr lang="en-US" altLang="zh-CN" sz="2000" b="1" i="1" smtClean="0">
                              <a:solidFill>
                                <a:schemeClr val="tx1"/>
                              </a:solidFill>
                              <a:latin typeface="Cambria Math" panose="02040503050406030204" pitchFamily="18" charset="0"/>
                              <a:ea typeface="+mj-ea"/>
                            </a:rPr>
                            <m:t>𝒑</m:t>
                          </m:r>
                        </m:e>
                        <m:sub>
                          <m:r>
                            <a:rPr lang="en-US" altLang="zh-CN" sz="2000" b="0" i="1" smtClean="0">
                              <a:solidFill>
                                <a:schemeClr val="tx1"/>
                              </a:solidFill>
                              <a:latin typeface="Cambria Math" panose="02040503050406030204" pitchFamily="18" charset="0"/>
                              <a:ea typeface="+mj-ea"/>
                            </a:rPr>
                            <m:t>𝑤</m:t>
                          </m:r>
                        </m:sub>
                      </m:sSub>
                      <m:r>
                        <a:rPr lang="en-US" altLang="zh-CN" sz="2000" b="1" i="1" smtClean="0">
                          <a:solidFill>
                            <a:schemeClr val="tx1"/>
                          </a:solidFill>
                          <a:latin typeface="Cambria Math" panose="02040503050406030204" pitchFamily="18" charset="0"/>
                          <a:ea typeface="+mj-ea"/>
                        </a:rPr>
                        <m:t>=</m:t>
                      </m:r>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𝒑</m:t>
                          </m:r>
                        </m:e>
                        <m:sub>
                          <m:r>
                            <a:rPr lang="en-US" altLang="zh-CN" sz="2000" b="1" i="1" smtClean="0">
                              <a:latin typeface="Cambria Math" panose="02040503050406030204" pitchFamily="18" charset="0"/>
                            </a:rPr>
                            <m:t>𝒘</m:t>
                          </m:r>
                        </m:sub>
                      </m:sSub>
                      <m:r>
                        <a:rPr lang="en-US" altLang="zh-CN" sz="2000" b="1" i="1">
                          <a:latin typeface="Cambria Math" panose="02040503050406030204" pitchFamily="18" charset="0"/>
                        </a:rPr>
                        <m:t>+</m:t>
                      </m:r>
                      <m:f>
                        <m:fPr>
                          <m:ctrlPr>
                            <a:rPr lang="en-US" altLang="zh-CN" sz="2000" i="1" smtClean="0">
                              <a:latin typeface="Cambria Math" panose="02040503050406030204" pitchFamily="18" charset="0"/>
                            </a:rPr>
                          </m:ctrlPr>
                        </m:fPr>
                        <m:num>
                          <m:r>
                            <a:rPr lang="en-US" altLang="zh-CN" sz="2000" b="0" i="1" smtClean="0">
                              <a:latin typeface="Cambria Math" panose="02040503050406030204" pitchFamily="18" charset="0"/>
                            </a:rPr>
                            <m:t>1</m:t>
                          </m:r>
                        </m:num>
                        <m:den>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𝑎𝑐𝑐</m:t>
                              </m:r>
                            </m:e>
                            <m:sub>
                              <m:r>
                                <a:rPr lang="en-US" altLang="zh-CN" sz="2000" b="0" i="1" smtClean="0">
                                  <a:latin typeface="Cambria Math" panose="02040503050406030204" pitchFamily="18" charset="0"/>
                                </a:rPr>
                                <m:t>𝑤</m:t>
                              </m:r>
                            </m:sub>
                          </m:sSub>
                          <m:r>
                            <a:rPr lang="en-US" altLang="zh-CN" sz="2000" b="0" i="1" smtClean="0">
                              <a:latin typeface="Cambria Math" panose="02040503050406030204" pitchFamily="18" charset="0"/>
                            </a:rPr>
                            <m:t>+1</m:t>
                          </m:r>
                        </m:den>
                      </m:f>
                      <m:sSub>
                        <m:sSubPr>
                          <m:ctrlPr>
                            <a:rPr lang="en-US" altLang="zh-CN" sz="2000" i="1" smtClean="0">
                              <a:solidFill>
                                <a:schemeClr val="tx1"/>
                              </a:solidFill>
                              <a:latin typeface="Cambria Math" panose="02040503050406030204" pitchFamily="18" charset="0"/>
                            </a:rPr>
                          </m:ctrlPr>
                        </m:sSubPr>
                        <m:e>
                          <m:r>
                            <a:rPr lang="en-US" altLang="zh-CN" sz="2000" i="1">
                              <a:solidFill>
                                <a:schemeClr val="tx1"/>
                              </a:solidFill>
                              <a:latin typeface="Cambria Math" panose="02040503050406030204" pitchFamily="18" charset="0"/>
                            </a:rPr>
                            <m:t>𝑟</m:t>
                          </m:r>
                        </m:e>
                        <m:sub>
                          <m:r>
                            <a:rPr lang="en-US" altLang="zh-CN" sz="2000" b="0" i="1" smtClean="0">
                              <a:solidFill>
                                <a:schemeClr val="tx1"/>
                              </a:solidFill>
                              <a:latin typeface="Cambria Math" panose="02040503050406030204" pitchFamily="18" charset="0"/>
                            </a:rPr>
                            <m:t>𝑤</m:t>
                          </m:r>
                        </m:sub>
                      </m:sSub>
                      <m:d>
                        <m:dPr>
                          <m:ctrlPr>
                            <a:rPr lang="en-US" altLang="zh-CN" sz="2000" b="1" i="1">
                              <a:solidFill>
                                <a:schemeClr val="tx1"/>
                              </a:solidFill>
                              <a:latin typeface="Cambria Math" panose="02040503050406030204" pitchFamily="18" charset="0"/>
                            </a:rPr>
                          </m:ctrlPr>
                        </m:dPr>
                        <m:e>
                          <m:sSub>
                            <m:sSubPr>
                              <m:ctrlPr>
                                <a:rPr lang="en-US" altLang="zh-CN" sz="2000" b="1" i="1">
                                  <a:solidFill>
                                    <a:schemeClr val="tx1"/>
                                  </a:solidFill>
                                  <a:latin typeface="Cambria Math" panose="02040503050406030204" pitchFamily="18" charset="0"/>
                                </a:rPr>
                              </m:ctrlPr>
                            </m:sSubPr>
                            <m:e>
                              <m:r>
                                <a:rPr lang="en-US" altLang="zh-CN" sz="2000" b="1" i="1">
                                  <a:solidFill>
                                    <a:schemeClr val="tx1"/>
                                  </a:solidFill>
                                  <a:latin typeface="Cambria Math" panose="02040503050406030204" pitchFamily="18" charset="0"/>
                                </a:rPr>
                                <m:t>𝒙</m:t>
                              </m:r>
                            </m:e>
                            <m:sub>
                              <m:r>
                                <a:rPr lang="en-US" altLang="zh-CN" sz="2000" i="1">
                                  <a:solidFill>
                                    <a:schemeClr val="tx1"/>
                                  </a:solidFill>
                                  <a:latin typeface="Cambria Math" panose="02040503050406030204" pitchFamily="18" charset="0"/>
                                </a:rPr>
                                <m:t>𝑡</m:t>
                              </m:r>
                            </m:sub>
                          </m:sSub>
                        </m:e>
                      </m:d>
                      <m:d>
                        <m:dPr>
                          <m:ctrlPr>
                            <a:rPr lang="en-US" altLang="zh-CN" sz="2000" b="1" i="1">
                              <a:solidFill>
                                <a:schemeClr val="tx1"/>
                              </a:solidFill>
                              <a:latin typeface="Cambria Math" panose="02040503050406030204" pitchFamily="18" charset="0"/>
                            </a:rPr>
                          </m:ctrlPr>
                        </m:dPr>
                        <m:e>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𝒙</m:t>
                              </m:r>
                            </m:e>
                            <m:sub>
                              <m:r>
                                <a:rPr lang="en-US" altLang="zh-CN" sz="2000" i="1">
                                  <a:latin typeface="Cambria Math" panose="02040503050406030204" pitchFamily="18" charset="0"/>
                                </a:rPr>
                                <m:t>𝑡</m:t>
                              </m:r>
                            </m:sub>
                          </m:sSub>
                          <m:r>
                            <a:rPr lang="en-US" altLang="zh-CN" sz="2000" b="1" i="1">
                              <a:latin typeface="Cambria Math" panose="02040503050406030204" pitchFamily="18" charset="0"/>
                            </a:rPr>
                            <m:t>−</m:t>
                          </m:r>
                          <m:sSub>
                            <m:sSubPr>
                              <m:ctrlPr>
                                <a:rPr lang="en-US" altLang="zh-CN" sz="2000" i="1" smtClean="0">
                                  <a:solidFill>
                                    <a:schemeClr val="tx1"/>
                                  </a:solidFill>
                                  <a:latin typeface="Cambria Math" panose="02040503050406030204" pitchFamily="18" charset="0"/>
                                </a:rPr>
                              </m:ctrlPr>
                            </m:sSubPr>
                            <m:e>
                              <m:r>
                                <a:rPr lang="en-US" altLang="zh-CN" sz="2000" b="0" i="1">
                                  <a:solidFill>
                                    <a:schemeClr val="tx1"/>
                                  </a:solidFill>
                                  <a:latin typeface="Cambria Math" panose="02040503050406030204" pitchFamily="18" charset="0"/>
                                </a:rPr>
                                <m:t>𝑟</m:t>
                              </m:r>
                            </m:e>
                            <m:sub>
                              <m:r>
                                <a:rPr lang="en-US" altLang="zh-CN" sz="2000" b="0" i="1" smtClean="0">
                                  <a:solidFill>
                                    <a:schemeClr val="tx1"/>
                                  </a:solidFill>
                                  <a:latin typeface="Cambria Math" panose="02040503050406030204" pitchFamily="18" charset="0"/>
                                </a:rPr>
                                <m:t>𝑤</m:t>
                              </m:r>
                            </m:sub>
                          </m:sSub>
                          <m:d>
                            <m:dPr>
                              <m:ctrlPr>
                                <a:rPr lang="en-US" altLang="zh-CN" sz="2000" b="1" i="1">
                                  <a:solidFill>
                                    <a:schemeClr val="tx1"/>
                                  </a:solidFill>
                                  <a:latin typeface="Cambria Math" panose="02040503050406030204" pitchFamily="18" charset="0"/>
                                </a:rPr>
                              </m:ctrlPr>
                            </m:dPr>
                            <m:e>
                              <m:sSub>
                                <m:sSubPr>
                                  <m:ctrlPr>
                                    <a:rPr lang="en-US" altLang="zh-CN" sz="2000" b="1" i="1">
                                      <a:solidFill>
                                        <a:schemeClr val="tx1"/>
                                      </a:solidFill>
                                      <a:latin typeface="Cambria Math" panose="02040503050406030204" pitchFamily="18" charset="0"/>
                                    </a:rPr>
                                  </m:ctrlPr>
                                </m:sSubPr>
                                <m:e>
                                  <m:r>
                                    <a:rPr lang="en-US" altLang="zh-CN" sz="2000" b="1" i="1">
                                      <a:solidFill>
                                        <a:schemeClr val="tx1"/>
                                      </a:solidFill>
                                      <a:latin typeface="Cambria Math" panose="02040503050406030204" pitchFamily="18" charset="0"/>
                                    </a:rPr>
                                    <m:t>𝒙</m:t>
                                  </m:r>
                                </m:e>
                                <m:sub>
                                  <m:r>
                                    <a:rPr lang="en-US" altLang="zh-CN" sz="2000" b="1" i="1" smtClean="0">
                                      <a:solidFill>
                                        <a:schemeClr val="tx1"/>
                                      </a:solidFill>
                                      <a:latin typeface="Cambria Math" panose="02040503050406030204" pitchFamily="18" charset="0"/>
                                    </a:rPr>
                                    <m:t>𝒕</m:t>
                                  </m:r>
                                </m:sub>
                              </m:sSub>
                            </m:e>
                          </m:d>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𝒑</m:t>
                              </m:r>
                            </m:e>
                            <m:sub>
                              <m:r>
                                <a:rPr lang="en-US" altLang="zh-CN" sz="2000" i="1">
                                  <a:latin typeface="Cambria Math" panose="02040503050406030204" pitchFamily="18" charset="0"/>
                                </a:rPr>
                                <m:t>𝑤</m:t>
                              </m:r>
                            </m:sub>
                          </m:sSub>
                        </m:e>
                      </m:d>
                    </m:oMath>
                  </m:oMathPara>
                </a14:m>
                <a:endParaRPr lang="en-US" altLang="zh-CN" sz="2000" b="1" dirty="0"/>
              </a:p>
              <a:p>
                <a:endParaRPr lang="en-US" altLang="zh-CN" sz="2000" b="1" dirty="0">
                  <a:solidFill>
                    <a:srgbClr val="6D439B"/>
                  </a:solidFill>
                  <a:latin typeface="+mj-ea"/>
                  <a:ea typeface="+mj-ea"/>
                </a:endParaRPr>
              </a:p>
            </p:txBody>
          </p:sp>
        </mc:Choice>
        <mc:Fallback xmlns="">
          <p:sp>
            <p:nvSpPr>
              <p:cNvPr id="163" name="文本框 162">
                <a:extLst>
                  <a:ext uri="{FF2B5EF4-FFF2-40B4-BE49-F238E27FC236}">
                    <a16:creationId xmlns:a16="http://schemas.microsoft.com/office/drawing/2014/main" id="{FE80A862-5160-1614-2887-5F36A31F858A}"/>
                  </a:ext>
                </a:extLst>
              </p:cNvPr>
              <p:cNvSpPr txBox="1">
                <a:spLocks noRot="1" noChangeAspect="1" noMove="1" noResize="1" noEditPoints="1" noAdjustHandles="1" noChangeArrowheads="1" noChangeShapeType="1" noTextEdit="1"/>
              </p:cNvSpPr>
              <p:nvPr/>
            </p:nvSpPr>
            <p:spPr>
              <a:xfrm>
                <a:off x="6293577" y="4900863"/>
                <a:ext cx="5295757" cy="1219116"/>
              </a:xfrm>
              <a:prstGeom prst="rect">
                <a:avLst/>
              </a:prstGeom>
              <a:blipFill>
                <a:blip r:embed="rId4"/>
                <a:stretch>
                  <a:fillRect/>
                </a:stretch>
              </a:blipFill>
            </p:spPr>
            <p:txBody>
              <a:bodyPr/>
              <a:lstStyle/>
              <a:p>
                <a:r>
                  <a:rPr lang="zh-CN" altLang="en-US">
                    <a:noFill/>
                  </a:rPr>
                  <a:t> </a:t>
                </a:r>
              </a:p>
            </p:txBody>
          </p:sp>
        </mc:Fallback>
      </mc:AlternateContent>
      <p:cxnSp>
        <p:nvCxnSpPr>
          <p:cNvPr id="4" name="直接箭头连接符 3">
            <a:extLst>
              <a:ext uri="{FF2B5EF4-FFF2-40B4-BE49-F238E27FC236}">
                <a16:creationId xmlns:a16="http://schemas.microsoft.com/office/drawing/2014/main" id="{4B99A909-807E-1061-1A86-94E764E6F4B8}"/>
              </a:ext>
            </a:extLst>
          </p:cNvPr>
          <p:cNvCxnSpPr>
            <a:cxnSpLocks/>
          </p:cNvCxnSpPr>
          <p:nvPr/>
        </p:nvCxnSpPr>
        <p:spPr>
          <a:xfrm>
            <a:off x="1652631" y="2063692"/>
            <a:ext cx="267799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直接箭头连接符 5">
            <a:extLst>
              <a:ext uri="{FF2B5EF4-FFF2-40B4-BE49-F238E27FC236}">
                <a16:creationId xmlns:a16="http://schemas.microsoft.com/office/drawing/2014/main" id="{5A465630-0D4A-DDD7-31C6-2B99322EDC95}"/>
              </a:ext>
            </a:extLst>
          </p:cNvPr>
          <p:cNvCxnSpPr>
            <a:cxnSpLocks/>
          </p:cNvCxnSpPr>
          <p:nvPr/>
        </p:nvCxnSpPr>
        <p:spPr>
          <a:xfrm flipV="1">
            <a:off x="1805031" y="1048624"/>
            <a:ext cx="0" cy="11674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椭圆 8">
            <a:extLst>
              <a:ext uri="{FF2B5EF4-FFF2-40B4-BE49-F238E27FC236}">
                <a16:creationId xmlns:a16="http://schemas.microsoft.com/office/drawing/2014/main" id="{9DAB427A-D2C8-6F34-F26C-0791E1A70A0C}"/>
              </a:ext>
            </a:extLst>
          </p:cNvPr>
          <p:cNvSpPr/>
          <p:nvPr/>
        </p:nvSpPr>
        <p:spPr>
          <a:xfrm>
            <a:off x="2257201" y="1816973"/>
            <a:ext cx="144000" cy="144000"/>
          </a:xfrm>
          <a:prstGeom prst="ellipse">
            <a:avLst/>
          </a:prstGeom>
          <a:solidFill>
            <a:schemeClr val="bg1">
              <a:lumMod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32D0C9AF-6326-FC8A-07F6-DA0AB1E6AC6B}"/>
              </a:ext>
            </a:extLst>
          </p:cNvPr>
          <p:cNvSpPr/>
          <p:nvPr/>
        </p:nvSpPr>
        <p:spPr>
          <a:xfrm>
            <a:off x="3267965" y="1321282"/>
            <a:ext cx="144000" cy="144000"/>
          </a:xfrm>
          <a:prstGeom prst="ellipse">
            <a:avLst/>
          </a:prstGeom>
          <a:solidFill>
            <a:schemeClr val="bg1">
              <a:lumMod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下 10">
            <a:extLst>
              <a:ext uri="{FF2B5EF4-FFF2-40B4-BE49-F238E27FC236}">
                <a16:creationId xmlns:a16="http://schemas.microsoft.com/office/drawing/2014/main" id="{20086A0D-AC21-5DE7-0EEC-4595988D0B85}"/>
              </a:ext>
            </a:extLst>
          </p:cNvPr>
          <p:cNvSpPr/>
          <p:nvPr/>
        </p:nvSpPr>
        <p:spPr>
          <a:xfrm>
            <a:off x="2541864" y="2204342"/>
            <a:ext cx="283295" cy="252812"/>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8E204E1D-C84B-2113-B3D4-79B3965F86B9}"/>
              </a:ext>
            </a:extLst>
          </p:cNvPr>
          <p:cNvGrpSpPr/>
          <p:nvPr/>
        </p:nvGrpSpPr>
        <p:grpSpPr>
          <a:xfrm>
            <a:off x="2066489" y="1473404"/>
            <a:ext cx="360000" cy="360000"/>
            <a:chOff x="836595" y="2330177"/>
            <a:chExt cx="360000" cy="360000"/>
          </a:xfrm>
        </p:grpSpPr>
        <p:sp>
          <p:nvSpPr>
            <p:cNvPr id="12" name="椭圆 11">
              <a:extLst>
                <a:ext uri="{FF2B5EF4-FFF2-40B4-BE49-F238E27FC236}">
                  <a16:creationId xmlns:a16="http://schemas.microsoft.com/office/drawing/2014/main" id="{53E5728D-E06F-CDB4-5F4F-76A487420B39}"/>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9C3E6071-731E-E5B6-62A7-3CB5C178B068}"/>
                </a:ext>
              </a:extLst>
            </p:cNvPr>
            <p:cNvSpPr txBox="1"/>
            <p:nvPr/>
          </p:nvSpPr>
          <p:spPr>
            <a:xfrm>
              <a:off x="836595" y="2330177"/>
              <a:ext cx="360000" cy="360000"/>
            </a:xfrm>
            <a:prstGeom prst="rect">
              <a:avLst/>
            </a:prstGeom>
            <a:noFill/>
          </p:spPr>
          <p:txBody>
            <a:bodyPr wrap="square" rtlCol="0">
              <a:spAutoFit/>
            </a:bodyPr>
            <a:lstStyle/>
            <a:p>
              <a:r>
                <a:rPr lang="en-US" altLang="zh-CN" dirty="0"/>
                <a:t>1</a:t>
              </a:r>
              <a:endParaRPr lang="zh-CN" altLang="en-US" dirty="0"/>
            </a:p>
          </p:txBody>
        </p:sp>
      </p:grpSp>
      <p:grpSp>
        <p:nvGrpSpPr>
          <p:cNvPr id="16" name="组合 15">
            <a:extLst>
              <a:ext uri="{FF2B5EF4-FFF2-40B4-BE49-F238E27FC236}">
                <a16:creationId xmlns:a16="http://schemas.microsoft.com/office/drawing/2014/main" id="{B4C8DA52-B007-357C-8232-613D823CC8DB}"/>
              </a:ext>
            </a:extLst>
          </p:cNvPr>
          <p:cNvGrpSpPr/>
          <p:nvPr/>
        </p:nvGrpSpPr>
        <p:grpSpPr>
          <a:xfrm>
            <a:off x="3424971" y="1324967"/>
            <a:ext cx="360000" cy="369332"/>
            <a:chOff x="836595" y="2330177"/>
            <a:chExt cx="360000" cy="369332"/>
          </a:xfrm>
        </p:grpSpPr>
        <p:sp>
          <p:nvSpPr>
            <p:cNvPr id="17" name="椭圆 16">
              <a:extLst>
                <a:ext uri="{FF2B5EF4-FFF2-40B4-BE49-F238E27FC236}">
                  <a16:creationId xmlns:a16="http://schemas.microsoft.com/office/drawing/2014/main" id="{A3ABD68F-9A95-24D9-E9AD-64E9A2F17CB8}"/>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B4F9E716-167D-9F5D-76BD-D3142BB66C67}"/>
                </a:ext>
              </a:extLst>
            </p:cNvPr>
            <p:cNvSpPr txBox="1"/>
            <p:nvPr/>
          </p:nvSpPr>
          <p:spPr>
            <a:xfrm>
              <a:off x="836595" y="2330177"/>
              <a:ext cx="360000" cy="369332"/>
            </a:xfrm>
            <a:prstGeom prst="rect">
              <a:avLst/>
            </a:prstGeom>
            <a:noFill/>
          </p:spPr>
          <p:txBody>
            <a:bodyPr wrap="square" rtlCol="0">
              <a:spAutoFit/>
            </a:bodyPr>
            <a:lstStyle/>
            <a:p>
              <a:r>
                <a:rPr lang="en-US" altLang="zh-CN" dirty="0"/>
                <a:t>2</a:t>
              </a:r>
              <a:endParaRPr lang="zh-CN" altLang="en-US" dirty="0"/>
            </a:p>
          </p:txBody>
        </p:sp>
      </p:grpSp>
      <p:sp>
        <p:nvSpPr>
          <p:cNvPr id="19" name="椭圆 18">
            <a:extLst>
              <a:ext uri="{FF2B5EF4-FFF2-40B4-BE49-F238E27FC236}">
                <a16:creationId xmlns:a16="http://schemas.microsoft.com/office/drawing/2014/main" id="{7A5B743D-A195-AC64-CF1E-AFC18FED5FAE}"/>
              </a:ext>
            </a:extLst>
          </p:cNvPr>
          <p:cNvSpPr/>
          <p:nvPr/>
        </p:nvSpPr>
        <p:spPr>
          <a:xfrm>
            <a:off x="2825159" y="1771859"/>
            <a:ext cx="144000" cy="144000"/>
          </a:xfrm>
          <a:prstGeom prst="ellipse">
            <a:avLst/>
          </a:prstGeom>
          <a:solidFill>
            <a:schemeClr val="bg1">
              <a:lumMod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a:extLst>
              <a:ext uri="{FF2B5EF4-FFF2-40B4-BE49-F238E27FC236}">
                <a16:creationId xmlns:a16="http://schemas.microsoft.com/office/drawing/2014/main" id="{3BC68CC4-2E3A-98D9-D1A5-21F2CEBD76BD}"/>
              </a:ext>
            </a:extLst>
          </p:cNvPr>
          <p:cNvGrpSpPr/>
          <p:nvPr/>
        </p:nvGrpSpPr>
        <p:grpSpPr>
          <a:xfrm>
            <a:off x="3015965" y="1702688"/>
            <a:ext cx="360000" cy="369332"/>
            <a:chOff x="836595" y="2330177"/>
            <a:chExt cx="360000" cy="369332"/>
          </a:xfrm>
        </p:grpSpPr>
        <p:sp>
          <p:nvSpPr>
            <p:cNvPr id="21" name="椭圆 20">
              <a:extLst>
                <a:ext uri="{FF2B5EF4-FFF2-40B4-BE49-F238E27FC236}">
                  <a16:creationId xmlns:a16="http://schemas.microsoft.com/office/drawing/2014/main" id="{3FB233C7-64B4-0F8C-7AC4-CAE587D8B2AD}"/>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9C73CC26-787D-48AE-EE5B-D0196452D1A4}"/>
                </a:ext>
              </a:extLst>
            </p:cNvPr>
            <p:cNvSpPr txBox="1"/>
            <p:nvPr/>
          </p:nvSpPr>
          <p:spPr>
            <a:xfrm>
              <a:off x="836595" y="2330177"/>
              <a:ext cx="360000" cy="369332"/>
            </a:xfrm>
            <a:prstGeom prst="rect">
              <a:avLst/>
            </a:prstGeom>
            <a:noFill/>
          </p:spPr>
          <p:txBody>
            <a:bodyPr wrap="square" rtlCol="0">
              <a:spAutoFit/>
            </a:bodyPr>
            <a:lstStyle/>
            <a:p>
              <a:r>
                <a:rPr lang="en-US" altLang="zh-CN" dirty="0"/>
                <a:t>3</a:t>
              </a:r>
              <a:endParaRPr lang="zh-CN" altLang="en-US" dirty="0"/>
            </a:p>
          </p:txBody>
        </p:sp>
      </p:grpSp>
      <p:sp>
        <p:nvSpPr>
          <p:cNvPr id="23" name="椭圆 22">
            <a:extLst>
              <a:ext uri="{FF2B5EF4-FFF2-40B4-BE49-F238E27FC236}">
                <a16:creationId xmlns:a16="http://schemas.microsoft.com/office/drawing/2014/main" id="{963704B3-5DA8-3A52-9ECF-5DFBAC8C04F9}"/>
              </a:ext>
            </a:extLst>
          </p:cNvPr>
          <p:cNvSpPr/>
          <p:nvPr/>
        </p:nvSpPr>
        <p:spPr>
          <a:xfrm>
            <a:off x="2541276" y="1744784"/>
            <a:ext cx="144000" cy="144000"/>
          </a:xfrm>
          <a:prstGeom prst="ellipse">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593BA3D3-0827-D36C-B266-5BCD9D6029D7}"/>
              </a:ext>
            </a:extLst>
          </p:cNvPr>
          <p:cNvSpPr/>
          <p:nvPr/>
        </p:nvSpPr>
        <p:spPr>
          <a:xfrm>
            <a:off x="2781336" y="1511806"/>
            <a:ext cx="144000" cy="144000"/>
          </a:xfrm>
          <a:prstGeom prst="ellipse">
            <a:avLst/>
          </a:prstGeom>
          <a:solidFill>
            <a:srgbClr val="F6BD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箭头连接符 47">
            <a:extLst>
              <a:ext uri="{FF2B5EF4-FFF2-40B4-BE49-F238E27FC236}">
                <a16:creationId xmlns:a16="http://schemas.microsoft.com/office/drawing/2014/main" id="{C2E0600F-4942-F18D-5CAD-874D96FBFCC6}"/>
              </a:ext>
            </a:extLst>
          </p:cNvPr>
          <p:cNvCxnSpPr/>
          <p:nvPr/>
        </p:nvCxnSpPr>
        <p:spPr>
          <a:xfrm>
            <a:off x="765005" y="3647186"/>
            <a:ext cx="207842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A9F12572-2C3A-FF89-FDB5-A84BEA008A18}"/>
              </a:ext>
            </a:extLst>
          </p:cNvPr>
          <p:cNvCxnSpPr>
            <a:cxnSpLocks/>
          </p:cNvCxnSpPr>
          <p:nvPr/>
        </p:nvCxnSpPr>
        <p:spPr>
          <a:xfrm flipV="1">
            <a:off x="917405" y="2632118"/>
            <a:ext cx="0" cy="11674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0" name="椭圆 49">
            <a:extLst>
              <a:ext uri="{FF2B5EF4-FFF2-40B4-BE49-F238E27FC236}">
                <a16:creationId xmlns:a16="http://schemas.microsoft.com/office/drawing/2014/main" id="{5BC6CC18-7EB3-B9E0-117C-87E4D430D5DE}"/>
              </a:ext>
            </a:extLst>
          </p:cNvPr>
          <p:cNvSpPr/>
          <p:nvPr/>
        </p:nvSpPr>
        <p:spPr>
          <a:xfrm>
            <a:off x="1369575" y="3400467"/>
            <a:ext cx="144000" cy="144000"/>
          </a:xfrm>
          <a:prstGeom prst="ellipse">
            <a:avLst/>
          </a:prstGeom>
          <a:solidFill>
            <a:schemeClr val="bg1">
              <a:lumMod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2A272B6C-8068-6037-8ADC-7B142B009627}"/>
              </a:ext>
            </a:extLst>
          </p:cNvPr>
          <p:cNvSpPr/>
          <p:nvPr/>
        </p:nvSpPr>
        <p:spPr>
          <a:xfrm>
            <a:off x="2380339" y="2904776"/>
            <a:ext cx="144000" cy="144000"/>
          </a:xfrm>
          <a:prstGeom prst="ellipse">
            <a:avLst/>
          </a:prstGeom>
          <a:solidFill>
            <a:schemeClr val="bg1">
              <a:lumMod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a:extLst>
              <a:ext uri="{FF2B5EF4-FFF2-40B4-BE49-F238E27FC236}">
                <a16:creationId xmlns:a16="http://schemas.microsoft.com/office/drawing/2014/main" id="{7FDF10EC-E6E7-7D11-B4C3-CBE414508549}"/>
              </a:ext>
            </a:extLst>
          </p:cNvPr>
          <p:cNvGrpSpPr/>
          <p:nvPr/>
        </p:nvGrpSpPr>
        <p:grpSpPr>
          <a:xfrm>
            <a:off x="1178863" y="3056898"/>
            <a:ext cx="360000" cy="360000"/>
            <a:chOff x="836595" y="2330177"/>
            <a:chExt cx="360000" cy="360000"/>
          </a:xfrm>
        </p:grpSpPr>
        <p:sp>
          <p:nvSpPr>
            <p:cNvPr id="53" name="椭圆 52">
              <a:extLst>
                <a:ext uri="{FF2B5EF4-FFF2-40B4-BE49-F238E27FC236}">
                  <a16:creationId xmlns:a16="http://schemas.microsoft.com/office/drawing/2014/main" id="{862BB5B7-63BD-39B8-F2DE-4F2D90277954}"/>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a:extLst>
                <a:ext uri="{FF2B5EF4-FFF2-40B4-BE49-F238E27FC236}">
                  <a16:creationId xmlns:a16="http://schemas.microsoft.com/office/drawing/2014/main" id="{D0A0A1AC-BE7B-AED0-B7B2-315642627182}"/>
                </a:ext>
              </a:extLst>
            </p:cNvPr>
            <p:cNvSpPr txBox="1"/>
            <p:nvPr/>
          </p:nvSpPr>
          <p:spPr>
            <a:xfrm>
              <a:off x="836595" y="2330177"/>
              <a:ext cx="360000" cy="360000"/>
            </a:xfrm>
            <a:prstGeom prst="rect">
              <a:avLst/>
            </a:prstGeom>
            <a:noFill/>
          </p:spPr>
          <p:txBody>
            <a:bodyPr wrap="square" rtlCol="0">
              <a:spAutoFit/>
            </a:bodyPr>
            <a:lstStyle/>
            <a:p>
              <a:r>
                <a:rPr lang="en-US" altLang="zh-CN" dirty="0"/>
                <a:t>1</a:t>
              </a:r>
              <a:endParaRPr lang="zh-CN" altLang="en-US" dirty="0"/>
            </a:p>
          </p:txBody>
        </p:sp>
      </p:grpSp>
      <p:grpSp>
        <p:nvGrpSpPr>
          <p:cNvPr id="55" name="组合 54">
            <a:extLst>
              <a:ext uri="{FF2B5EF4-FFF2-40B4-BE49-F238E27FC236}">
                <a16:creationId xmlns:a16="http://schemas.microsoft.com/office/drawing/2014/main" id="{A1F434B9-069A-FD50-B647-EAACA3DB8E13}"/>
              </a:ext>
            </a:extLst>
          </p:cNvPr>
          <p:cNvGrpSpPr/>
          <p:nvPr/>
        </p:nvGrpSpPr>
        <p:grpSpPr>
          <a:xfrm>
            <a:off x="2537345" y="2908461"/>
            <a:ext cx="360000" cy="369332"/>
            <a:chOff x="836595" y="2330177"/>
            <a:chExt cx="360000" cy="369332"/>
          </a:xfrm>
        </p:grpSpPr>
        <p:sp>
          <p:nvSpPr>
            <p:cNvPr id="56" name="椭圆 55">
              <a:extLst>
                <a:ext uri="{FF2B5EF4-FFF2-40B4-BE49-F238E27FC236}">
                  <a16:creationId xmlns:a16="http://schemas.microsoft.com/office/drawing/2014/main" id="{791D3311-E27F-2534-7CBE-1FE21BC7453A}"/>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a:extLst>
                <a:ext uri="{FF2B5EF4-FFF2-40B4-BE49-F238E27FC236}">
                  <a16:creationId xmlns:a16="http://schemas.microsoft.com/office/drawing/2014/main" id="{38B66719-DB35-F5C2-707A-A810EEE256FE}"/>
                </a:ext>
              </a:extLst>
            </p:cNvPr>
            <p:cNvSpPr txBox="1"/>
            <p:nvPr/>
          </p:nvSpPr>
          <p:spPr>
            <a:xfrm>
              <a:off x="836595" y="2330177"/>
              <a:ext cx="360000" cy="369332"/>
            </a:xfrm>
            <a:prstGeom prst="rect">
              <a:avLst/>
            </a:prstGeom>
            <a:noFill/>
          </p:spPr>
          <p:txBody>
            <a:bodyPr wrap="square" rtlCol="0">
              <a:spAutoFit/>
            </a:bodyPr>
            <a:lstStyle/>
            <a:p>
              <a:r>
                <a:rPr lang="en-US" altLang="zh-CN" dirty="0"/>
                <a:t>2</a:t>
              </a:r>
              <a:endParaRPr lang="zh-CN" altLang="en-US" dirty="0"/>
            </a:p>
          </p:txBody>
        </p:sp>
      </p:grpSp>
      <p:sp>
        <p:nvSpPr>
          <p:cNvPr id="58" name="椭圆 57">
            <a:extLst>
              <a:ext uri="{FF2B5EF4-FFF2-40B4-BE49-F238E27FC236}">
                <a16:creationId xmlns:a16="http://schemas.microsoft.com/office/drawing/2014/main" id="{0EE9E4DF-B285-C686-FEA6-EFD9CBA21D5E}"/>
              </a:ext>
            </a:extLst>
          </p:cNvPr>
          <p:cNvSpPr/>
          <p:nvPr/>
        </p:nvSpPr>
        <p:spPr>
          <a:xfrm>
            <a:off x="1937533" y="3355353"/>
            <a:ext cx="144000" cy="144000"/>
          </a:xfrm>
          <a:prstGeom prst="ellipse">
            <a:avLst/>
          </a:prstGeom>
          <a:solidFill>
            <a:schemeClr val="bg1">
              <a:lumMod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a:extLst>
              <a:ext uri="{FF2B5EF4-FFF2-40B4-BE49-F238E27FC236}">
                <a16:creationId xmlns:a16="http://schemas.microsoft.com/office/drawing/2014/main" id="{3ABA1E61-C9CF-648C-833F-AFBB0C820BCF}"/>
              </a:ext>
            </a:extLst>
          </p:cNvPr>
          <p:cNvGrpSpPr/>
          <p:nvPr/>
        </p:nvGrpSpPr>
        <p:grpSpPr>
          <a:xfrm>
            <a:off x="3773267" y="2792110"/>
            <a:ext cx="360000" cy="369332"/>
            <a:chOff x="836595" y="2330177"/>
            <a:chExt cx="360000" cy="369332"/>
          </a:xfrm>
        </p:grpSpPr>
        <p:sp>
          <p:nvSpPr>
            <p:cNvPr id="60" name="椭圆 59">
              <a:extLst>
                <a:ext uri="{FF2B5EF4-FFF2-40B4-BE49-F238E27FC236}">
                  <a16:creationId xmlns:a16="http://schemas.microsoft.com/office/drawing/2014/main" id="{B46F6AC8-4A60-6493-BF9D-D15E74D9D4B6}"/>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a:extLst>
                <a:ext uri="{FF2B5EF4-FFF2-40B4-BE49-F238E27FC236}">
                  <a16:creationId xmlns:a16="http://schemas.microsoft.com/office/drawing/2014/main" id="{98C8E0B3-3B06-4483-C913-00D37922D0DD}"/>
                </a:ext>
              </a:extLst>
            </p:cNvPr>
            <p:cNvSpPr txBox="1"/>
            <p:nvPr/>
          </p:nvSpPr>
          <p:spPr>
            <a:xfrm>
              <a:off x="836595" y="2330177"/>
              <a:ext cx="360000" cy="369332"/>
            </a:xfrm>
            <a:prstGeom prst="rect">
              <a:avLst/>
            </a:prstGeom>
            <a:noFill/>
          </p:spPr>
          <p:txBody>
            <a:bodyPr wrap="square" rtlCol="0">
              <a:spAutoFit/>
            </a:bodyPr>
            <a:lstStyle/>
            <a:p>
              <a:r>
                <a:rPr lang="en-US" altLang="zh-CN" dirty="0"/>
                <a:t>3</a:t>
              </a:r>
              <a:endParaRPr lang="zh-CN" altLang="en-US" dirty="0"/>
            </a:p>
          </p:txBody>
        </p:sp>
      </p:grpSp>
      <p:sp>
        <p:nvSpPr>
          <p:cNvPr id="62" name="椭圆 61">
            <a:extLst>
              <a:ext uri="{FF2B5EF4-FFF2-40B4-BE49-F238E27FC236}">
                <a16:creationId xmlns:a16="http://schemas.microsoft.com/office/drawing/2014/main" id="{D8F28E9C-8F58-0CF9-1B30-05DDE30E8D79}"/>
              </a:ext>
            </a:extLst>
          </p:cNvPr>
          <p:cNvSpPr/>
          <p:nvPr/>
        </p:nvSpPr>
        <p:spPr>
          <a:xfrm>
            <a:off x="1653650" y="3328278"/>
            <a:ext cx="144000" cy="144000"/>
          </a:xfrm>
          <a:prstGeom prst="ellipse">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225352F9-0E94-F008-0C75-41B79B4AF6D7}"/>
              </a:ext>
            </a:extLst>
          </p:cNvPr>
          <p:cNvSpPr/>
          <p:nvPr/>
        </p:nvSpPr>
        <p:spPr>
          <a:xfrm>
            <a:off x="1893710" y="3095300"/>
            <a:ext cx="144000" cy="144000"/>
          </a:xfrm>
          <a:prstGeom prst="ellipse">
            <a:avLst/>
          </a:prstGeom>
          <a:solidFill>
            <a:srgbClr val="F6BD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483C6F41-4A43-DDFE-0E3D-CB891BD4AA21}"/>
              </a:ext>
            </a:extLst>
          </p:cNvPr>
          <p:cNvSpPr/>
          <p:nvPr/>
        </p:nvSpPr>
        <p:spPr>
          <a:xfrm>
            <a:off x="1356114" y="3048098"/>
            <a:ext cx="729353" cy="724595"/>
          </a:xfrm>
          <a:prstGeom prst="ellipse">
            <a:avLst/>
          </a:prstGeom>
          <a:noFill/>
          <a:ln w="28575">
            <a:solidFill>
              <a:srgbClr val="9BADB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D99BB522-604A-A265-682B-5352A7D6A7F0}"/>
              </a:ext>
            </a:extLst>
          </p:cNvPr>
          <p:cNvSpPr/>
          <p:nvPr/>
        </p:nvSpPr>
        <p:spPr>
          <a:xfrm>
            <a:off x="1600215" y="2806781"/>
            <a:ext cx="729353" cy="724595"/>
          </a:xfrm>
          <a:prstGeom prst="ellipse">
            <a:avLst/>
          </a:prstGeom>
          <a:noFill/>
          <a:ln w="28575">
            <a:solidFill>
              <a:srgbClr val="F6BD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796A4BA0-CE2E-87EA-0A31-AEC67639A33F}"/>
                  </a:ext>
                </a:extLst>
              </p:cNvPr>
              <p:cNvSpPr txBox="1"/>
              <p:nvPr/>
            </p:nvSpPr>
            <p:spPr>
              <a:xfrm>
                <a:off x="2484762" y="1408082"/>
                <a:ext cx="297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1</m:t>
                          </m:r>
                        </m:sub>
                      </m:sSub>
                    </m:oMath>
                  </m:oMathPara>
                </a14:m>
                <a:endParaRPr lang="zh-CN" altLang="en-US" dirty="0"/>
              </a:p>
            </p:txBody>
          </p:sp>
        </mc:Choice>
        <mc:Fallback xmlns="">
          <p:sp>
            <p:nvSpPr>
              <p:cNvPr id="67" name="文本框 66">
                <a:extLst>
                  <a:ext uri="{FF2B5EF4-FFF2-40B4-BE49-F238E27FC236}">
                    <a16:creationId xmlns:a16="http://schemas.microsoft.com/office/drawing/2014/main" id="{796A4BA0-CE2E-87EA-0A31-AEC67639A33F}"/>
                  </a:ext>
                </a:extLst>
              </p:cNvPr>
              <p:cNvSpPr txBox="1">
                <a:spLocks noRot="1" noChangeAspect="1" noMove="1" noResize="1" noEditPoints="1" noAdjustHandles="1" noChangeArrowheads="1" noChangeShapeType="1" noTextEdit="1"/>
              </p:cNvSpPr>
              <p:nvPr/>
            </p:nvSpPr>
            <p:spPr>
              <a:xfrm>
                <a:off x="2484762" y="1408082"/>
                <a:ext cx="297582" cy="276999"/>
              </a:xfrm>
              <a:prstGeom prst="rect">
                <a:avLst/>
              </a:prstGeom>
              <a:blipFill>
                <a:blip r:embed="rId6"/>
                <a:stretch>
                  <a:fillRect l="-20833" r="-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EAFAD3D6-342C-11F0-E1D1-D1E216E821AB}"/>
                  </a:ext>
                </a:extLst>
              </p:cNvPr>
              <p:cNvSpPr txBox="1"/>
              <p:nvPr/>
            </p:nvSpPr>
            <p:spPr>
              <a:xfrm>
                <a:off x="2742641" y="1164184"/>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2</m:t>
                          </m:r>
                        </m:sub>
                      </m:sSub>
                    </m:oMath>
                  </m:oMathPara>
                </a14:m>
                <a:endParaRPr lang="zh-CN" altLang="en-US" dirty="0"/>
              </a:p>
            </p:txBody>
          </p:sp>
        </mc:Choice>
        <mc:Fallback xmlns="">
          <p:sp>
            <p:nvSpPr>
              <p:cNvPr id="68" name="文本框 67">
                <a:extLst>
                  <a:ext uri="{FF2B5EF4-FFF2-40B4-BE49-F238E27FC236}">
                    <a16:creationId xmlns:a16="http://schemas.microsoft.com/office/drawing/2014/main" id="{EAFAD3D6-342C-11F0-E1D1-D1E216E821AB}"/>
                  </a:ext>
                </a:extLst>
              </p:cNvPr>
              <p:cNvSpPr txBox="1">
                <a:spLocks noRot="1" noChangeAspect="1" noMove="1" noResize="1" noEditPoints="1" noAdjustHandles="1" noChangeArrowheads="1" noChangeShapeType="1" noTextEdit="1"/>
              </p:cNvSpPr>
              <p:nvPr/>
            </p:nvSpPr>
            <p:spPr>
              <a:xfrm>
                <a:off x="2742641" y="1164184"/>
                <a:ext cx="302903" cy="276999"/>
              </a:xfrm>
              <a:prstGeom prst="rect">
                <a:avLst/>
              </a:prstGeom>
              <a:blipFill>
                <a:blip r:embed="rId7"/>
                <a:stretch>
                  <a:fillRect l="-20000" r="-6000" b="-26667"/>
                </a:stretch>
              </a:blipFill>
            </p:spPr>
            <p:txBody>
              <a:bodyPr/>
              <a:lstStyle/>
              <a:p>
                <a:r>
                  <a:rPr lang="zh-CN" altLang="en-US">
                    <a:noFill/>
                  </a:rPr>
                  <a:t> </a:t>
                </a:r>
              </a:p>
            </p:txBody>
          </p:sp>
        </mc:Fallback>
      </mc:AlternateContent>
      <p:pic>
        <p:nvPicPr>
          <p:cNvPr id="94" name="图片 93">
            <a:extLst>
              <a:ext uri="{FF2B5EF4-FFF2-40B4-BE49-F238E27FC236}">
                <a16:creationId xmlns:a16="http://schemas.microsoft.com/office/drawing/2014/main" id="{D43DC718-08DB-DF15-F152-788494E9570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933421" y="2398283"/>
            <a:ext cx="3636301" cy="954345"/>
          </a:xfrm>
          <a:prstGeom prst="rect">
            <a:avLst/>
          </a:prstGeom>
        </p:spPr>
      </p:pic>
      <p:sp>
        <p:nvSpPr>
          <p:cNvPr id="96" name="文本框 95">
            <a:extLst>
              <a:ext uri="{FF2B5EF4-FFF2-40B4-BE49-F238E27FC236}">
                <a16:creationId xmlns:a16="http://schemas.microsoft.com/office/drawing/2014/main" id="{A4D1D5B1-7D63-DF7C-BCA7-6E4854C5AC4D}"/>
              </a:ext>
            </a:extLst>
          </p:cNvPr>
          <p:cNvSpPr txBox="1"/>
          <p:nvPr/>
        </p:nvSpPr>
        <p:spPr>
          <a:xfrm>
            <a:off x="3240779" y="2800173"/>
            <a:ext cx="2078421" cy="923330"/>
          </a:xfrm>
          <a:prstGeom prst="rect">
            <a:avLst/>
          </a:prstGeom>
          <a:noFill/>
        </p:spPr>
        <p:txBody>
          <a:bodyPr wrap="square">
            <a:spAutoFit/>
          </a:bodyPr>
          <a:lstStyle/>
          <a:p>
            <a:r>
              <a:rPr lang="zh-CN" altLang="en-US" dirty="0"/>
              <a:t>只有      成功激活原型</a:t>
            </a:r>
            <a:endParaRPr lang="en-US" altLang="zh-CN" dirty="0"/>
          </a:p>
          <a:p>
            <a:r>
              <a:rPr lang="zh-CN" altLang="en-US" dirty="0"/>
              <a:t>           将新增原型</a:t>
            </a:r>
          </a:p>
        </p:txBody>
      </p:sp>
      <p:grpSp>
        <p:nvGrpSpPr>
          <p:cNvPr id="102" name="组合 101">
            <a:extLst>
              <a:ext uri="{FF2B5EF4-FFF2-40B4-BE49-F238E27FC236}">
                <a16:creationId xmlns:a16="http://schemas.microsoft.com/office/drawing/2014/main" id="{5E7EAF5C-24A1-595E-53E2-D22F828689BE}"/>
              </a:ext>
            </a:extLst>
          </p:cNvPr>
          <p:cNvGrpSpPr/>
          <p:nvPr/>
        </p:nvGrpSpPr>
        <p:grpSpPr>
          <a:xfrm>
            <a:off x="3281664" y="3342987"/>
            <a:ext cx="360000" cy="360000"/>
            <a:chOff x="836595" y="2330177"/>
            <a:chExt cx="360000" cy="360000"/>
          </a:xfrm>
        </p:grpSpPr>
        <p:sp>
          <p:nvSpPr>
            <p:cNvPr id="103" name="椭圆 102">
              <a:extLst>
                <a:ext uri="{FF2B5EF4-FFF2-40B4-BE49-F238E27FC236}">
                  <a16:creationId xmlns:a16="http://schemas.microsoft.com/office/drawing/2014/main" id="{BB36B3AD-A6E4-9E36-202D-FB87CBCFD91B}"/>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a:extLst>
                <a:ext uri="{FF2B5EF4-FFF2-40B4-BE49-F238E27FC236}">
                  <a16:creationId xmlns:a16="http://schemas.microsoft.com/office/drawing/2014/main" id="{883A7098-2D5C-ABFB-159E-F7CEDC6DA9F6}"/>
                </a:ext>
              </a:extLst>
            </p:cNvPr>
            <p:cNvSpPr txBox="1"/>
            <p:nvPr/>
          </p:nvSpPr>
          <p:spPr>
            <a:xfrm>
              <a:off x="836595" y="2330177"/>
              <a:ext cx="360000" cy="360000"/>
            </a:xfrm>
            <a:prstGeom prst="rect">
              <a:avLst/>
            </a:prstGeom>
            <a:noFill/>
          </p:spPr>
          <p:txBody>
            <a:bodyPr wrap="square" rtlCol="0">
              <a:spAutoFit/>
            </a:bodyPr>
            <a:lstStyle/>
            <a:p>
              <a:r>
                <a:rPr lang="en-US" altLang="zh-CN" dirty="0"/>
                <a:t>1</a:t>
              </a:r>
              <a:endParaRPr lang="zh-CN" altLang="en-US" dirty="0"/>
            </a:p>
          </p:txBody>
        </p:sp>
      </p:grpSp>
      <p:grpSp>
        <p:nvGrpSpPr>
          <p:cNvPr id="105" name="组合 104">
            <a:extLst>
              <a:ext uri="{FF2B5EF4-FFF2-40B4-BE49-F238E27FC236}">
                <a16:creationId xmlns:a16="http://schemas.microsoft.com/office/drawing/2014/main" id="{F3243123-C650-9295-9C7F-AE1E3B93D115}"/>
              </a:ext>
            </a:extLst>
          </p:cNvPr>
          <p:cNvGrpSpPr/>
          <p:nvPr/>
        </p:nvGrpSpPr>
        <p:grpSpPr>
          <a:xfrm>
            <a:off x="3578496" y="3345782"/>
            <a:ext cx="360000" cy="369332"/>
            <a:chOff x="836595" y="2330177"/>
            <a:chExt cx="360000" cy="369332"/>
          </a:xfrm>
        </p:grpSpPr>
        <p:sp>
          <p:nvSpPr>
            <p:cNvPr id="106" name="椭圆 105">
              <a:extLst>
                <a:ext uri="{FF2B5EF4-FFF2-40B4-BE49-F238E27FC236}">
                  <a16:creationId xmlns:a16="http://schemas.microsoft.com/office/drawing/2014/main" id="{3533911E-F62F-289B-3E44-4736331775BA}"/>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06">
              <a:extLst>
                <a:ext uri="{FF2B5EF4-FFF2-40B4-BE49-F238E27FC236}">
                  <a16:creationId xmlns:a16="http://schemas.microsoft.com/office/drawing/2014/main" id="{A8F8ABED-24E3-F775-D7F4-C06725D0B51E}"/>
                </a:ext>
              </a:extLst>
            </p:cNvPr>
            <p:cNvSpPr txBox="1"/>
            <p:nvPr/>
          </p:nvSpPr>
          <p:spPr>
            <a:xfrm>
              <a:off x="836595" y="2330177"/>
              <a:ext cx="360000" cy="369332"/>
            </a:xfrm>
            <a:prstGeom prst="rect">
              <a:avLst/>
            </a:prstGeom>
            <a:noFill/>
          </p:spPr>
          <p:txBody>
            <a:bodyPr wrap="square" rtlCol="0">
              <a:spAutoFit/>
            </a:bodyPr>
            <a:lstStyle/>
            <a:p>
              <a:r>
                <a:rPr lang="en-US" altLang="zh-CN" dirty="0"/>
                <a:t>2</a:t>
              </a:r>
              <a:endParaRPr lang="zh-CN" altLang="en-US" dirty="0"/>
            </a:p>
          </p:txBody>
        </p:sp>
      </p:grpSp>
      <p:sp>
        <p:nvSpPr>
          <p:cNvPr id="108" name="箭头: 下 107">
            <a:extLst>
              <a:ext uri="{FF2B5EF4-FFF2-40B4-BE49-F238E27FC236}">
                <a16:creationId xmlns:a16="http://schemas.microsoft.com/office/drawing/2014/main" id="{3DBC5044-1318-E626-4B2D-B413A06E8B6A}"/>
              </a:ext>
            </a:extLst>
          </p:cNvPr>
          <p:cNvSpPr/>
          <p:nvPr/>
        </p:nvSpPr>
        <p:spPr>
          <a:xfrm rot="2627241">
            <a:off x="1526250" y="4073607"/>
            <a:ext cx="283295" cy="252812"/>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箭头: 下 108">
            <a:extLst>
              <a:ext uri="{FF2B5EF4-FFF2-40B4-BE49-F238E27FC236}">
                <a16:creationId xmlns:a16="http://schemas.microsoft.com/office/drawing/2014/main" id="{6BED0E57-1C30-68B1-87AD-ABA08B4C3129}"/>
              </a:ext>
            </a:extLst>
          </p:cNvPr>
          <p:cNvSpPr/>
          <p:nvPr/>
        </p:nvSpPr>
        <p:spPr>
          <a:xfrm rot="17936246">
            <a:off x="3728182" y="4073608"/>
            <a:ext cx="283295" cy="252812"/>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a:extLst>
              <a:ext uri="{FF2B5EF4-FFF2-40B4-BE49-F238E27FC236}">
                <a16:creationId xmlns:a16="http://schemas.microsoft.com/office/drawing/2014/main" id="{68688265-3819-F8E6-B0D1-5AE622E5A9F1}"/>
              </a:ext>
            </a:extLst>
          </p:cNvPr>
          <p:cNvSpPr/>
          <p:nvPr/>
        </p:nvSpPr>
        <p:spPr>
          <a:xfrm>
            <a:off x="55211" y="4398163"/>
            <a:ext cx="2608977" cy="1262749"/>
          </a:xfrm>
          <a:prstGeom prst="rect">
            <a:avLst/>
          </a:prstGeom>
          <a:solidFill>
            <a:schemeClr val="bg1"/>
          </a:solidFill>
          <a:ln w="57150">
            <a:solidFill>
              <a:srgbClr val="BFDD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箭头连接符 110">
            <a:extLst>
              <a:ext uri="{FF2B5EF4-FFF2-40B4-BE49-F238E27FC236}">
                <a16:creationId xmlns:a16="http://schemas.microsoft.com/office/drawing/2014/main" id="{7DA46B2F-AA33-EC66-D9AC-B8949FB4081D}"/>
              </a:ext>
            </a:extLst>
          </p:cNvPr>
          <p:cNvCxnSpPr/>
          <p:nvPr/>
        </p:nvCxnSpPr>
        <p:spPr>
          <a:xfrm>
            <a:off x="249766" y="5442776"/>
            <a:ext cx="207842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2" name="直接箭头连接符 111">
            <a:extLst>
              <a:ext uri="{FF2B5EF4-FFF2-40B4-BE49-F238E27FC236}">
                <a16:creationId xmlns:a16="http://schemas.microsoft.com/office/drawing/2014/main" id="{F13CF306-6717-EF41-8576-E3D491F4137C}"/>
              </a:ext>
            </a:extLst>
          </p:cNvPr>
          <p:cNvCxnSpPr>
            <a:cxnSpLocks/>
          </p:cNvCxnSpPr>
          <p:nvPr/>
        </p:nvCxnSpPr>
        <p:spPr>
          <a:xfrm flipV="1">
            <a:off x="402166" y="4427708"/>
            <a:ext cx="0" cy="11674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3" name="椭圆 112">
            <a:extLst>
              <a:ext uri="{FF2B5EF4-FFF2-40B4-BE49-F238E27FC236}">
                <a16:creationId xmlns:a16="http://schemas.microsoft.com/office/drawing/2014/main" id="{CA841A8C-E2CE-A8B6-3DA7-3AA8A5B01B6B}"/>
              </a:ext>
            </a:extLst>
          </p:cNvPr>
          <p:cNvSpPr/>
          <p:nvPr/>
        </p:nvSpPr>
        <p:spPr>
          <a:xfrm>
            <a:off x="854336" y="5196057"/>
            <a:ext cx="144000" cy="144000"/>
          </a:xfrm>
          <a:prstGeom prst="ellipse">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742B33BD-2DAE-AD40-3B20-0B727DFCCF9D}"/>
              </a:ext>
            </a:extLst>
          </p:cNvPr>
          <p:cNvSpPr/>
          <p:nvPr/>
        </p:nvSpPr>
        <p:spPr>
          <a:xfrm>
            <a:off x="1865100" y="4700366"/>
            <a:ext cx="144000" cy="144000"/>
          </a:xfrm>
          <a:prstGeom prst="ellipse">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5" name="组合 114">
            <a:extLst>
              <a:ext uri="{FF2B5EF4-FFF2-40B4-BE49-F238E27FC236}">
                <a16:creationId xmlns:a16="http://schemas.microsoft.com/office/drawing/2014/main" id="{3483A37A-FACD-774C-1B2D-2F171B696537}"/>
              </a:ext>
            </a:extLst>
          </p:cNvPr>
          <p:cNvGrpSpPr/>
          <p:nvPr/>
        </p:nvGrpSpPr>
        <p:grpSpPr>
          <a:xfrm>
            <a:off x="663624" y="4852488"/>
            <a:ext cx="360000" cy="360000"/>
            <a:chOff x="836595" y="2330177"/>
            <a:chExt cx="360000" cy="360000"/>
          </a:xfrm>
        </p:grpSpPr>
        <p:sp>
          <p:nvSpPr>
            <p:cNvPr id="116" name="椭圆 115">
              <a:extLst>
                <a:ext uri="{FF2B5EF4-FFF2-40B4-BE49-F238E27FC236}">
                  <a16:creationId xmlns:a16="http://schemas.microsoft.com/office/drawing/2014/main" id="{6F3C589A-69AD-503F-F1C1-14BD5746AE33}"/>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6">
              <a:extLst>
                <a:ext uri="{FF2B5EF4-FFF2-40B4-BE49-F238E27FC236}">
                  <a16:creationId xmlns:a16="http://schemas.microsoft.com/office/drawing/2014/main" id="{4B03D112-EB63-E685-0950-ECE403F22ACC}"/>
                </a:ext>
              </a:extLst>
            </p:cNvPr>
            <p:cNvSpPr txBox="1"/>
            <p:nvPr/>
          </p:nvSpPr>
          <p:spPr>
            <a:xfrm>
              <a:off x="836595" y="2330177"/>
              <a:ext cx="360000" cy="360000"/>
            </a:xfrm>
            <a:prstGeom prst="rect">
              <a:avLst/>
            </a:prstGeom>
            <a:noFill/>
          </p:spPr>
          <p:txBody>
            <a:bodyPr wrap="square" rtlCol="0">
              <a:spAutoFit/>
            </a:bodyPr>
            <a:lstStyle/>
            <a:p>
              <a:r>
                <a:rPr lang="en-US" altLang="zh-CN" dirty="0"/>
                <a:t>1</a:t>
              </a:r>
              <a:endParaRPr lang="zh-CN" altLang="en-US" dirty="0"/>
            </a:p>
          </p:txBody>
        </p:sp>
      </p:grpSp>
      <p:grpSp>
        <p:nvGrpSpPr>
          <p:cNvPr id="118" name="组合 117">
            <a:extLst>
              <a:ext uri="{FF2B5EF4-FFF2-40B4-BE49-F238E27FC236}">
                <a16:creationId xmlns:a16="http://schemas.microsoft.com/office/drawing/2014/main" id="{0911D491-1A1F-40FB-1051-98C70382F70C}"/>
              </a:ext>
            </a:extLst>
          </p:cNvPr>
          <p:cNvGrpSpPr/>
          <p:nvPr/>
        </p:nvGrpSpPr>
        <p:grpSpPr>
          <a:xfrm>
            <a:off x="2022106" y="4704051"/>
            <a:ext cx="360000" cy="369332"/>
            <a:chOff x="836595" y="2330177"/>
            <a:chExt cx="360000" cy="369332"/>
          </a:xfrm>
        </p:grpSpPr>
        <p:sp>
          <p:nvSpPr>
            <p:cNvPr id="119" name="椭圆 118">
              <a:extLst>
                <a:ext uri="{FF2B5EF4-FFF2-40B4-BE49-F238E27FC236}">
                  <a16:creationId xmlns:a16="http://schemas.microsoft.com/office/drawing/2014/main" id="{77EAB025-8C0B-A5A0-4842-1F810F8BBA09}"/>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文本框 119">
              <a:extLst>
                <a:ext uri="{FF2B5EF4-FFF2-40B4-BE49-F238E27FC236}">
                  <a16:creationId xmlns:a16="http://schemas.microsoft.com/office/drawing/2014/main" id="{D4CB7A94-0012-DB9F-5545-1AF164E1D0B7}"/>
                </a:ext>
              </a:extLst>
            </p:cNvPr>
            <p:cNvSpPr txBox="1"/>
            <p:nvPr/>
          </p:nvSpPr>
          <p:spPr>
            <a:xfrm>
              <a:off x="836595" y="2330177"/>
              <a:ext cx="360000" cy="369332"/>
            </a:xfrm>
            <a:prstGeom prst="rect">
              <a:avLst/>
            </a:prstGeom>
            <a:noFill/>
          </p:spPr>
          <p:txBody>
            <a:bodyPr wrap="square" rtlCol="0">
              <a:spAutoFit/>
            </a:bodyPr>
            <a:lstStyle/>
            <a:p>
              <a:r>
                <a:rPr lang="en-US" altLang="zh-CN" dirty="0"/>
                <a:t>2</a:t>
              </a:r>
              <a:endParaRPr lang="zh-CN" altLang="en-US" dirty="0"/>
            </a:p>
          </p:txBody>
        </p:sp>
      </p:grpSp>
      <p:sp>
        <p:nvSpPr>
          <p:cNvPr id="122" name="椭圆 121">
            <a:extLst>
              <a:ext uri="{FF2B5EF4-FFF2-40B4-BE49-F238E27FC236}">
                <a16:creationId xmlns:a16="http://schemas.microsoft.com/office/drawing/2014/main" id="{A70E0D3B-5033-E6E3-53B8-BCB2F04B6462}"/>
              </a:ext>
            </a:extLst>
          </p:cNvPr>
          <p:cNvSpPr/>
          <p:nvPr/>
        </p:nvSpPr>
        <p:spPr>
          <a:xfrm>
            <a:off x="1138411" y="5123868"/>
            <a:ext cx="144000" cy="144000"/>
          </a:xfrm>
          <a:prstGeom prst="ellipse">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07B5D08D-00A0-CCB4-ACC8-DE0EE3568E10}"/>
              </a:ext>
            </a:extLst>
          </p:cNvPr>
          <p:cNvSpPr/>
          <p:nvPr/>
        </p:nvSpPr>
        <p:spPr>
          <a:xfrm>
            <a:off x="1378471" y="4890890"/>
            <a:ext cx="144000" cy="144000"/>
          </a:xfrm>
          <a:prstGeom prst="ellipse">
            <a:avLst/>
          </a:prstGeom>
          <a:solidFill>
            <a:srgbClr val="F6BD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095F0F14-B1A4-887F-D73A-E3ADBD6E4EF4}"/>
              </a:ext>
            </a:extLst>
          </p:cNvPr>
          <p:cNvSpPr/>
          <p:nvPr/>
        </p:nvSpPr>
        <p:spPr>
          <a:xfrm>
            <a:off x="840875" y="4843688"/>
            <a:ext cx="729353" cy="724595"/>
          </a:xfrm>
          <a:prstGeom prst="ellipse">
            <a:avLst/>
          </a:prstGeom>
          <a:noFill/>
          <a:ln w="28575">
            <a:solidFill>
              <a:srgbClr val="9BADB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24CBB7EF-208C-065A-4C73-332223C70884}"/>
              </a:ext>
            </a:extLst>
          </p:cNvPr>
          <p:cNvSpPr/>
          <p:nvPr/>
        </p:nvSpPr>
        <p:spPr>
          <a:xfrm>
            <a:off x="1084976" y="4602371"/>
            <a:ext cx="729353" cy="724595"/>
          </a:xfrm>
          <a:prstGeom prst="ellipse">
            <a:avLst/>
          </a:prstGeom>
          <a:noFill/>
          <a:ln w="28575">
            <a:solidFill>
              <a:srgbClr val="F6BD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a:extLst>
              <a:ext uri="{FF2B5EF4-FFF2-40B4-BE49-F238E27FC236}">
                <a16:creationId xmlns:a16="http://schemas.microsoft.com/office/drawing/2014/main" id="{B05A70FC-ED9C-38B7-204F-34E5DAF6C4C5}"/>
              </a:ext>
            </a:extLst>
          </p:cNvPr>
          <p:cNvSpPr/>
          <p:nvPr/>
        </p:nvSpPr>
        <p:spPr>
          <a:xfrm>
            <a:off x="2727245" y="4408136"/>
            <a:ext cx="2608977" cy="1262749"/>
          </a:xfrm>
          <a:prstGeom prst="rect">
            <a:avLst/>
          </a:prstGeom>
          <a:solidFill>
            <a:schemeClr val="bg1"/>
          </a:solidFill>
          <a:ln w="57150">
            <a:solidFill>
              <a:srgbClr val="6D439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8" name="直接箭头连接符 127">
            <a:extLst>
              <a:ext uri="{FF2B5EF4-FFF2-40B4-BE49-F238E27FC236}">
                <a16:creationId xmlns:a16="http://schemas.microsoft.com/office/drawing/2014/main" id="{86C7EB16-2DFF-11D1-3AFB-176C211F010D}"/>
              </a:ext>
            </a:extLst>
          </p:cNvPr>
          <p:cNvCxnSpPr/>
          <p:nvPr/>
        </p:nvCxnSpPr>
        <p:spPr>
          <a:xfrm>
            <a:off x="2921800" y="5452749"/>
            <a:ext cx="207842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a:extLst>
              <a:ext uri="{FF2B5EF4-FFF2-40B4-BE49-F238E27FC236}">
                <a16:creationId xmlns:a16="http://schemas.microsoft.com/office/drawing/2014/main" id="{F045A7A7-DC03-F877-3B74-C100B5D10A5F}"/>
              </a:ext>
            </a:extLst>
          </p:cNvPr>
          <p:cNvCxnSpPr>
            <a:cxnSpLocks/>
          </p:cNvCxnSpPr>
          <p:nvPr/>
        </p:nvCxnSpPr>
        <p:spPr>
          <a:xfrm flipV="1">
            <a:off x="3074200" y="4437681"/>
            <a:ext cx="0" cy="11674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8" name="椭圆 137">
            <a:extLst>
              <a:ext uri="{FF2B5EF4-FFF2-40B4-BE49-F238E27FC236}">
                <a16:creationId xmlns:a16="http://schemas.microsoft.com/office/drawing/2014/main" id="{07F56D2F-F817-53CE-021D-25FE893698D7}"/>
              </a:ext>
            </a:extLst>
          </p:cNvPr>
          <p:cNvSpPr/>
          <p:nvPr/>
        </p:nvSpPr>
        <p:spPr>
          <a:xfrm>
            <a:off x="4094328" y="5160916"/>
            <a:ext cx="144000" cy="144000"/>
          </a:xfrm>
          <a:prstGeom prst="ellipse">
            <a:avLst/>
          </a:prstGeom>
          <a:solidFill>
            <a:schemeClr val="bg1">
              <a:lumMod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21DB9451-807D-76CA-7D61-5B1C91FFC14B}"/>
              </a:ext>
            </a:extLst>
          </p:cNvPr>
          <p:cNvSpPr/>
          <p:nvPr/>
        </p:nvSpPr>
        <p:spPr>
          <a:xfrm>
            <a:off x="3810445" y="5133841"/>
            <a:ext cx="144000" cy="144000"/>
          </a:xfrm>
          <a:prstGeom prst="ellipse">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85072518-3D3F-3D72-568B-A6F323265B42}"/>
              </a:ext>
            </a:extLst>
          </p:cNvPr>
          <p:cNvSpPr/>
          <p:nvPr/>
        </p:nvSpPr>
        <p:spPr>
          <a:xfrm>
            <a:off x="4050505" y="4900863"/>
            <a:ext cx="144000" cy="144000"/>
          </a:xfrm>
          <a:prstGeom prst="ellipse">
            <a:avLst/>
          </a:prstGeom>
          <a:solidFill>
            <a:srgbClr val="F6BD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6B510513-1038-A808-BF05-45E406811E5D}"/>
              </a:ext>
            </a:extLst>
          </p:cNvPr>
          <p:cNvSpPr/>
          <p:nvPr/>
        </p:nvSpPr>
        <p:spPr>
          <a:xfrm>
            <a:off x="3512909" y="4853661"/>
            <a:ext cx="729353" cy="724595"/>
          </a:xfrm>
          <a:prstGeom prst="ellipse">
            <a:avLst/>
          </a:prstGeom>
          <a:noFill/>
          <a:ln w="28575">
            <a:solidFill>
              <a:srgbClr val="9BADB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DCFD6065-5C50-252C-E6B1-59DE6D2749DD}"/>
              </a:ext>
            </a:extLst>
          </p:cNvPr>
          <p:cNvSpPr/>
          <p:nvPr/>
        </p:nvSpPr>
        <p:spPr>
          <a:xfrm>
            <a:off x="3757010" y="4612344"/>
            <a:ext cx="729353" cy="724595"/>
          </a:xfrm>
          <a:prstGeom prst="ellipse">
            <a:avLst/>
          </a:prstGeom>
          <a:noFill/>
          <a:ln w="28575">
            <a:solidFill>
              <a:srgbClr val="F6BD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文本框 145">
            <a:extLst>
              <a:ext uri="{FF2B5EF4-FFF2-40B4-BE49-F238E27FC236}">
                <a16:creationId xmlns:a16="http://schemas.microsoft.com/office/drawing/2014/main" id="{B3919C23-BCCA-F42F-FD1F-17A73A3E1250}"/>
              </a:ext>
            </a:extLst>
          </p:cNvPr>
          <p:cNvSpPr txBox="1"/>
          <p:nvPr/>
        </p:nvSpPr>
        <p:spPr>
          <a:xfrm>
            <a:off x="736980" y="5753010"/>
            <a:ext cx="1238268" cy="369332"/>
          </a:xfrm>
          <a:prstGeom prst="rect">
            <a:avLst/>
          </a:prstGeom>
          <a:noFill/>
        </p:spPr>
        <p:txBody>
          <a:bodyPr wrap="square">
            <a:spAutoFit/>
          </a:bodyPr>
          <a:lstStyle/>
          <a:p>
            <a:r>
              <a:rPr lang="zh-CN" altLang="en-US" b="1" dirty="0"/>
              <a:t>新增原型</a:t>
            </a:r>
          </a:p>
        </p:txBody>
      </p:sp>
      <p:sp>
        <p:nvSpPr>
          <p:cNvPr id="149" name="文本框 148">
            <a:extLst>
              <a:ext uri="{FF2B5EF4-FFF2-40B4-BE49-F238E27FC236}">
                <a16:creationId xmlns:a16="http://schemas.microsoft.com/office/drawing/2014/main" id="{59566064-39EB-218C-F550-20C155287CBC}"/>
              </a:ext>
            </a:extLst>
          </p:cNvPr>
          <p:cNvSpPr txBox="1"/>
          <p:nvPr/>
        </p:nvSpPr>
        <p:spPr>
          <a:xfrm>
            <a:off x="3538899" y="5736896"/>
            <a:ext cx="1191027" cy="369332"/>
          </a:xfrm>
          <a:prstGeom prst="rect">
            <a:avLst/>
          </a:prstGeom>
          <a:noFill/>
        </p:spPr>
        <p:txBody>
          <a:bodyPr wrap="square">
            <a:spAutoFit/>
          </a:bodyPr>
          <a:lstStyle/>
          <a:p>
            <a:r>
              <a:rPr lang="zh-CN" altLang="en-US" b="1" dirty="0"/>
              <a:t>原型学习</a:t>
            </a:r>
          </a:p>
        </p:txBody>
      </p:sp>
      <p:grpSp>
        <p:nvGrpSpPr>
          <p:cNvPr id="166" name="组合 165">
            <a:extLst>
              <a:ext uri="{FF2B5EF4-FFF2-40B4-BE49-F238E27FC236}">
                <a16:creationId xmlns:a16="http://schemas.microsoft.com/office/drawing/2014/main" id="{F0B2F44E-B08F-73B8-B6FF-0CF7F9C61417}"/>
              </a:ext>
            </a:extLst>
          </p:cNvPr>
          <p:cNvGrpSpPr/>
          <p:nvPr/>
        </p:nvGrpSpPr>
        <p:grpSpPr>
          <a:xfrm>
            <a:off x="2124632" y="3328278"/>
            <a:ext cx="360000" cy="369332"/>
            <a:chOff x="836595" y="2330177"/>
            <a:chExt cx="360000" cy="369332"/>
          </a:xfrm>
        </p:grpSpPr>
        <p:sp>
          <p:nvSpPr>
            <p:cNvPr id="168" name="椭圆 167">
              <a:extLst>
                <a:ext uri="{FF2B5EF4-FFF2-40B4-BE49-F238E27FC236}">
                  <a16:creationId xmlns:a16="http://schemas.microsoft.com/office/drawing/2014/main" id="{C3EFAC86-64A4-CAD1-95B3-2319D1165422}"/>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文本框 169">
              <a:extLst>
                <a:ext uri="{FF2B5EF4-FFF2-40B4-BE49-F238E27FC236}">
                  <a16:creationId xmlns:a16="http://schemas.microsoft.com/office/drawing/2014/main" id="{E32768B8-B78B-6FA5-CEF0-E7959C702EF2}"/>
                </a:ext>
              </a:extLst>
            </p:cNvPr>
            <p:cNvSpPr txBox="1"/>
            <p:nvPr/>
          </p:nvSpPr>
          <p:spPr>
            <a:xfrm>
              <a:off x="836595" y="2330177"/>
              <a:ext cx="360000" cy="369332"/>
            </a:xfrm>
            <a:prstGeom prst="rect">
              <a:avLst/>
            </a:prstGeom>
            <a:noFill/>
          </p:spPr>
          <p:txBody>
            <a:bodyPr wrap="square" rtlCol="0">
              <a:spAutoFit/>
            </a:bodyPr>
            <a:lstStyle/>
            <a:p>
              <a:r>
                <a:rPr lang="en-US" altLang="zh-CN" dirty="0"/>
                <a:t>3</a:t>
              </a:r>
              <a:endParaRPr lang="zh-CN" altLang="en-US" dirty="0"/>
            </a:p>
          </p:txBody>
        </p:sp>
      </p:grpSp>
      <p:grpSp>
        <p:nvGrpSpPr>
          <p:cNvPr id="172" name="组合 171">
            <a:extLst>
              <a:ext uri="{FF2B5EF4-FFF2-40B4-BE49-F238E27FC236}">
                <a16:creationId xmlns:a16="http://schemas.microsoft.com/office/drawing/2014/main" id="{0B71DDDA-B1D7-0E7F-4ACE-353ED5C58816}"/>
              </a:ext>
            </a:extLst>
          </p:cNvPr>
          <p:cNvGrpSpPr/>
          <p:nvPr/>
        </p:nvGrpSpPr>
        <p:grpSpPr>
          <a:xfrm>
            <a:off x="4306363" y="5123868"/>
            <a:ext cx="360000" cy="369332"/>
            <a:chOff x="836595" y="2330177"/>
            <a:chExt cx="360000" cy="369332"/>
          </a:xfrm>
        </p:grpSpPr>
        <p:sp>
          <p:nvSpPr>
            <p:cNvPr id="174" name="椭圆 173">
              <a:extLst>
                <a:ext uri="{FF2B5EF4-FFF2-40B4-BE49-F238E27FC236}">
                  <a16:creationId xmlns:a16="http://schemas.microsoft.com/office/drawing/2014/main" id="{93A50BA5-BCD6-AB19-EEB9-09B6800E76C5}"/>
                </a:ext>
              </a:extLst>
            </p:cNvPr>
            <p:cNvSpPr/>
            <p:nvPr/>
          </p:nvSpPr>
          <p:spPr>
            <a:xfrm>
              <a:off x="860853" y="2414721"/>
              <a:ext cx="241441" cy="230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文本框 174">
              <a:extLst>
                <a:ext uri="{FF2B5EF4-FFF2-40B4-BE49-F238E27FC236}">
                  <a16:creationId xmlns:a16="http://schemas.microsoft.com/office/drawing/2014/main" id="{0409430B-0087-5926-BF80-31382D12410A}"/>
                </a:ext>
              </a:extLst>
            </p:cNvPr>
            <p:cNvSpPr txBox="1"/>
            <p:nvPr/>
          </p:nvSpPr>
          <p:spPr>
            <a:xfrm>
              <a:off x="836595" y="2330177"/>
              <a:ext cx="360000" cy="369332"/>
            </a:xfrm>
            <a:prstGeom prst="rect">
              <a:avLst/>
            </a:prstGeom>
            <a:noFill/>
          </p:spPr>
          <p:txBody>
            <a:bodyPr wrap="square" rtlCol="0">
              <a:spAutoFit/>
            </a:bodyPr>
            <a:lstStyle/>
            <a:p>
              <a:r>
                <a:rPr lang="en-US" altLang="zh-CN" dirty="0"/>
                <a:t>3</a:t>
              </a:r>
              <a:endParaRPr lang="zh-CN" altLang="en-US" dirty="0"/>
            </a:p>
          </p:txBody>
        </p:sp>
      </p:grpSp>
      <p:cxnSp>
        <p:nvCxnSpPr>
          <p:cNvPr id="181" name="直接箭头连接符 180">
            <a:extLst>
              <a:ext uri="{FF2B5EF4-FFF2-40B4-BE49-F238E27FC236}">
                <a16:creationId xmlns:a16="http://schemas.microsoft.com/office/drawing/2014/main" id="{2FA307CE-E267-7C3E-8BDA-19E61E71812D}"/>
              </a:ext>
            </a:extLst>
          </p:cNvPr>
          <p:cNvCxnSpPr>
            <a:cxnSpLocks/>
            <a:stCxn id="139" idx="6"/>
            <a:endCxn id="138" idx="2"/>
          </p:cNvCxnSpPr>
          <p:nvPr/>
        </p:nvCxnSpPr>
        <p:spPr>
          <a:xfrm>
            <a:off x="3954445" y="5205841"/>
            <a:ext cx="139883" cy="27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接箭头连接符 188">
            <a:extLst>
              <a:ext uri="{FF2B5EF4-FFF2-40B4-BE49-F238E27FC236}">
                <a16:creationId xmlns:a16="http://schemas.microsoft.com/office/drawing/2014/main" id="{BC11B93A-AC01-6369-5E55-CF4A2067C42E}"/>
              </a:ext>
            </a:extLst>
          </p:cNvPr>
          <p:cNvCxnSpPr>
            <a:cxnSpLocks/>
            <a:stCxn id="140" idx="4"/>
            <a:endCxn id="138" idx="0"/>
          </p:cNvCxnSpPr>
          <p:nvPr/>
        </p:nvCxnSpPr>
        <p:spPr>
          <a:xfrm>
            <a:off x="4122505" y="5044863"/>
            <a:ext cx="43823" cy="1160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 name="矩形 192">
            <a:extLst>
              <a:ext uri="{FF2B5EF4-FFF2-40B4-BE49-F238E27FC236}">
                <a16:creationId xmlns:a16="http://schemas.microsoft.com/office/drawing/2014/main" id="{58C83F95-4D6B-2208-0397-D279D8D08B7B}"/>
              </a:ext>
            </a:extLst>
          </p:cNvPr>
          <p:cNvSpPr/>
          <p:nvPr/>
        </p:nvSpPr>
        <p:spPr>
          <a:xfrm>
            <a:off x="5450180" y="4780242"/>
            <a:ext cx="1345964" cy="383300"/>
          </a:xfrm>
          <a:prstGeom prst="rect">
            <a:avLst/>
          </a:prstGeom>
          <a:solidFill>
            <a:srgbClr val="6D439B"/>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bg1"/>
                </a:solidFill>
                <a:latin typeface="+mj-ea"/>
                <a:ea typeface="+mj-ea"/>
              </a:rPr>
              <a:t>原型学习</a:t>
            </a:r>
          </a:p>
        </p:txBody>
      </p:sp>
      <mc:AlternateContent xmlns:mc="http://schemas.openxmlformats.org/markup-compatibility/2006" xmlns:a14="http://schemas.microsoft.com/office/drawing/2010/main">
        <mc:Choice Requires="a14">
          <p:sp>
            <p:nvSpPr>
              <p:cNvPr id="200" name="文本框 199">
                <a:extLst>
                  <a:ext uri="{FF2B5EF4-FFF2-40B4-BE49-F238E27FC236}">
                    <a16:creationId xmlns:a16="http://schemas.microsoft.com/office/drawing/2014/main" id="{5E322EEA-A80A-567F-04D3-E1558A3A034F}"/>
                  </a:ext>
                </a:extLst>
              </p:cNvPr>
              <p:cNvSpPr txBox="1"/>
              <p:nvPr/>
            </p:nvSpPr>
            <p:spPr>
              <a:xfrm>
                <a:off x="6933421" y="4768904"/>
                <a:ext cx="5026149" cy="400110"/>
              </a:xfrm>
              <a:prstGeom prst="rect">
                <a:avLst/>
              </a:prstGeom>
              <a:noFill/>
            </p:spPr>
            <p:txBody>
              <a:bodyPr wrap="square">
                <a:spAutoFit/>
              </a:bodyPr>
              <a:lstStyle/>
              <a:p>
                <a:r>
                  <a:rPr lang="zh-CN" altLang="en-US" sz="2000" b="1" dirty="0">
                    <a:latin typeface="+mj-ea"/>
                    <a:ea typeface="+mj-ea"/>
                  </a:rPr>
                  <a:t>归属程度最高的获胜原型</a:t>
                </a:r>
                <a14:m>
                  <m:oMath xmlns:m="http://schemas.openxmlformats.org/officeDocument/2006/math">
                    <m:sSub>
                      <m:sSubPr>
                        <m:ctrlPr>
                          <a:rPr lang="en-US" altLang="zh-CN" sz="2000" b="1" i="1" smtClean="0">
                            <a:latin typeface="Cambria Math" panose="02040503050406030204" pitchFamily="18" charset="0"/>
                            <a:ea typeface="+mj-ea"/>
                          </a:rPr>
                        </m:ctrlPr>
                      </m:sSubPr>
                      <m:e>
                        <m:r>
                          <a:rPr lang="en-US" altLang="zh-CN" sz="2000" b="1" i="1" smtClean="0">
                            <a:latin typeface="Cambria Math" panose="02040503050406030204" pitchFamily="18" charset="0"/>
                            <a:ea typeface="+mj-ea"/>
                          </a:rPr>
                          <m:t>𝒏</m:t>
                        </m:r>
                      </m:e>
                      <m:sub>
                        <m:r>
                          <a:rPr lang="en-US" altLang="zh-CN" sz="2000" b="1" i="1" smtClean="0">
                            <a:latin typeface="Cambria Math" panose="02040503050406030204" pitchFamily="18" charset="0"/>
                            <a:ea typeface="+mj-ea"/>
                          </a:rPr>
                          <m:t>𝒘</m:t>
                        </m:r>
                      </m:sub>
                    </m:sSub>
                  </m:oMath>
                </a14:m>
                <a:r>
                  <a:rPr lang="zh-CN" altLang="en-US" sz="2000" b="1" dirty="0">
                    <a:latin typeface="+mj-ea"/>
                    <a:ea typeface="+mj-ea"/>
                  </a:rPr>
                  <a:t>进行学习</a:t>
                </a:r>
              </a:p>
            </p:txBody>
          </p:sp>
        </mc:Choice>
        <mc:Fallback xmlns="">
          <p:sp>
            <p:nvSpPr>
              <p:cNvPr id="200" name="文本框 199">
                <a:extLst>
                  <a:ext uri="{FF2B5EF4-FFF2-40B4-BE49-F238E27FC236}">
                    <a16:creationId xmlns:a16="http://schemas.microsoft.com/office/drawing/2014/main" id="{5E322EEA-A80A-567F-04D3-E1558A3A034F}"/>
                  </a:ext>
                </a:extLst>
              </p:cNvPr>
              <p:cNvSpPr txBox="1">
                <a:spLocks noRot="1" noChangeAspect="1" noMove="1" noResize="1" noEditPoints="1" noAdjustHandles="1" noChangeArrowheads="1" noChangeShapeType="1" noTextEdit="1"/>
              </p:cNvSpPr>
              <p:nvPr/>
            </p:nvSpPr>
            <p:spPr>
              <a:xfrm>
                <a:off x="6933421" y="4768904"/>
                <a:ext cx="5026149" cy="400110"/>
              </a:xfrm>
              <a:prstGeom prst="rect">
                <a:avLst/>
              </a:prstGeom>
              <a:blipFill>
                <a:blip r:embed="rId9"/>
                <a:stretch>
                  <a:fillRect l="-1212" t="-7576" b="-25758"/>
                </a:stretch>
              </a:blipFill>
            </p:spPr>
            <p:txBody>
              <a:bodyPr/>
              <a:lstStyle/>
              <a:p>
                <a:r>
                  <a:rPr lang="zh-CN" altLang="en-US">
                    <a:noFill/>
                  </a:rPr>
                  <a:t> </a:t>
                </a:r>
              </a:p>
            </p:txBody>
          </p:sp>
        </mc:Fallback>
      </mc:AlternateContent>
      <p:sp>
        <p:nvSpPr>
          <p:cNvPr id="208" name="箭头: 下 207">
            <a:extLst>
              <a:ext uri="{FF2B5EF4-FFF2-40B4-BE49-F238E27FC236}">
                <a16:creationId xmlns:a16="http://schemas.microsoft.com/office/drawing/2014/main" id="{A288B380-CA8A-3677-48AE-84E5389267BC}"/>
              </a:ext>
            </a:extLst>
          </p:cNvPr>
          <p:cNvSpPr/>
          <p:nvPr/>
        </p:nvSpPr>
        <p:spPr>
          <a:xfrm>
            <a:off x="3955033" y="6177344"/>
            <a:ext cx="283295" cy="252812"/>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文本框 208">
            <a:extLst>
              <a:ext uri="{FF2B5EF4-FFF2-40B4-BE49-F238E27FC236}">
                <a16:creationId xmlns:a16="http://schemas.microsoft.com/office/drawing/2014/main" id="{483E0C2D-A7BF-B014-E065-4560360000C9}"/>
              </a:ext>
            </a:extLst>
          </p:cNvPr>
          <p:cNvSpPr txBox="1"/>
          <p:nvPr/>
        </p:nvSpPr>
        <p:spPr>
          <a:xfrm>
            <a:off x="3570814" y="6433997"/>
            <a:ext cx="1191027" cy="369332"/>
          </a:xfrm>
          <a:prstGeom prst="rect">
            <a:avLst/>
          </a:prstGeom>
          <a:noFill/>
        </p:spPr>
        <p:txBody>
          <a:bodyPr wrap="square">
            <a:spAutoFit/>
          </a:bodyPr>
          <a:lstStyle/>
          <a:p>
            <a:r>
              <a:rPr lang="zh-CN" altLang="en-US" b="1" dirty="0"/>
              <a:t>拓扑连接</a:t>
            </a:r>
          </a:p>
        </p:txBody>
      </p:sp>
      <p:sp>
        <p:nvSpPr>
          <p:cNvPr id="210" name="文本框 209">
            <a:extLst>
              <a:ext uri="{FF2B5EF4-FFF2-40B4-BE49-F238E27FC236}">
                <a16:creationId xmlns:a16="http://schemas.microsoft.com/office/drawing/2014/main" id="{6DF39918-3D24-F535-9DA3-802AAFB988CC}"/>
              </a:ext>
            </a:extLst>
          </p:cNvPr>
          <p:cNvSpPr txBox="1"/>
          <p:nvPr/>
        </p:nvSpPr>
        <p:spPr>
          <a:xfrm>
            <a:off x="1823066" y="6398091"/>
            <a:ext cx="1191027" cy="369332"/>
          </a:xfrm>
          <a:prstGeom prst="rect">
            <a:avLst/>
          </a:prstGeom>
          <a:noFill/>
        </p:spPr>
        <p:txBody>
          <a:bodyPr wrap="square">
            <a:spAutoFit/>
          </a:bodyPr>
          <a:lstStyle/>
          <a:p>
            <a:r>
              <a:rPr lang="zh-CN" altLang="en-US" b="1" dirty="0"/>
              <a:t>去噪过程</a:t>
            </a:r>
          </a:p>
        </p:txBody>
      </p:sp>
      <p:sp>
        <p:nvSpPr>
          <p:cNvPr id="211" name="箭头: 下 210">
            <a:extLst>
              <a:ext uri="{FF2B5EF4-FFF2-40B4-BE49-F238E27FC236}">
                <a16:creationId xmlns:a16="http://schemas.microsoft.com/office/drawing/2014/main" id="{E23A09BA-E883-7707-0845-92EF4E996F72}"/>
              </a:ext>
            </a:extLst>
          </p:cNvPr>
          <p:cNvSpPr/>
          <p:nvPr/>
        </p:nvSpPr>
        <p:spPr>
          <a:xfrm rot="5400000">
            <a:off x="3099131" y="6460550"/>
            <a:ext cx="283295" cy="252812"/>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箭头: 下 211">
            <a:extLst>
              <a:ext uri="{FF2B5EF4-FFF2-40B4-BE49-F238E27FC236}">
                <a16:creationId xmlns:a16="http://schemas.microsoft.com/office/drawing/2014/main" id="{0B5BC3A0-214B-0D1E-96EA-F70FE64664FA}"/>
              </a:ext>
            </a:extLst>
          </p:cNvPr>
          <p:cNvSpPr/>
          <p:nvPr/>
        </p:nvSpPr>
        <p:spPr>
          <a:xfrm rot="18607063">
            <a:off x="1868231" y="6096554"/>
            <a:ext cx="283295" cy="252812"/>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108BEC7A-0389-2305-BDBF-8E76B998DD01}"/>
              </a:ext>
            </a:extLst>
          </p:cNvPr>
          <p:cNvSpPr>
            <a:spLocks noGrp="1"/>
          </p:cNvSpPr>
          <p:nvPr>
            <p:ph type="sldNum" sz="quarter" idx="14"/>
          </p:nvPr>
        </p:nvSpPr>
        <p:spPr/>
        <p:txBody>
          <a:bodyPr/>
          <a:lstStyle/>
          <a:p>
            <a:fld id="{CC51C897-CB0F-45BB-8D64-39FCF72693E0}" type="slidenum">
              <a:rPr lang="zh-CN" altLang="en-US" smtClean="0"/>
              <a:t>20</a:t>
            </a:fld>
            <a:endParaRPr lang="zh-CN" altLang="en-US"/>
          </a:p>
        </p:txBody>
      </p:sp>
      <p:sp>
        <p:nvSpPr>
          <p:cNvPr id="7" name="Text Placeholder 2">
            <a:extLst>
              <a:ext uri="{FF2B5EF4-FFF2-40B4-BE49-F238E27FC236}">
                <a16:creationId xmlns:a16="http://schemas.microsoft.com/office/drawing/2014/main" id="{13CE62C6-8C0B-8550-241A-CACEB03063B3}"/>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a:t>
            </a:r>
            <a:r>
              <a:rPr lang="zh-CN" altLang="en-US" dirty="0">
                <a:solidFill>
                  <a:srgbClr val="6D439B"/>
                </a:solidFill>
              </a:rPr>
              <a:t>原型模型   </a:t>
            </a:r>
            <a:r>
              <a:rPr lang="zh-CN" altLang="en-US" dirty="0">
                <a:solidFill>
                  <a:srgbClr val="7F7F7F"/>
                </a:solidFill>
              </a:rPr>
              <a:t>其他模块   实验验证   本章总结</a:t>
            </a:r>
            <a:r>
              <a:rPr lang="zh-CN" altLang="en-US" dirty="0">
                <a:solidFill>
                  <a:srgbClr val="6D439B"/>
                </a:solidFill>
              </a:rPr>
              <a:t> </a:t>
            </a:r>
            <a:endParaRPr lang="zh-CN" altLang="en-US" dirty="0">
              <a:solidFill>
                <a:srgbClr val="7F7F7F"/>
              </a:solidFill>
            </a:endParaRPr>
          </a:p>
        </p:txBody>
      </p:sp>
      <p:sp>
        <p:nvSpPr>
          <p:cNvPr id="5" name="矩形 4">
            <a:extLst>
              <a:ext uri="{FF2B5EF4-FFF2-40B4-BE49-F238E27FC236}">
                <a16:creationId xmlns:a16="http://schemas.microsoft.com/office/drawing/2014/main" id="{22FB4ABC-C305-F839-AE89-80AE99B4F3FD}"/>
              </a:ext>
            </a:extLst>
          </p:cNvPr>
          <p:cNvSpPr/>
          <p:nvPr/>
        </p:nvSpPr>
        <p:spPr>
          <a:xfrm>
            <a:off x="5438381" y="885967"/>
            <a:ext cx="1345964" cy="383300"/>
          </a:xfrm>
          <a:prstGeom prst="rect">
            <a:avLst/>
          </a:prstGeom>
          <a:solidFill>
            <a:srgbClr val="BFDD83"/>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tx1"/>
                </a:solidFill>
                <a:latin typeface="+mj-ea"/>
                <a:ea typeface="+mj-ea"/>
              </a:rPr>
              <a:t>新增原型</a:t>
            </a:r>
          </a:p>
        </p:txBody>
      </p:sp>
      <p:sp>
        <p:nvSpPr>
          <p:cNvPr id="24" name="文本框 23">
            <a:extLst>
              <a:ext uri="{FF2B5EF4-FFF2-40B4-BE49-F238E27FC236}">
                <a16:creationId xmlns:a16="http://schemas.microsoft.com/office/drawing/2014/main" id="{70C23EEB-D5C1-75A5-82F5-D736065B16EB}"/>
              </a:ext>
            </a:extLst>
          </p:cNvPr>
          <p:cNvSpPr txBox="1"/>
          <p:nvPr/>
        </p:nvSpPr>
        <p:spPr>
          <a:xfrm>
            <a:off x="6933421" y="885967"/>
            <a:ext cx="5026149" cy="400110"/>
          </a:xfrm>
          <a:prstGeom prst="rect">
            <a:avLst/>
          </a:prstGeom>
          <a:noFill/>
        </p:spPr>
        <p:txBody>
          <a:bodyPr wrap="square">
            <a:spAutoFit/>
          </a:bodyPr>
          <a:lstStyle/>
          <a:p>
            <a:r>
              <a:rPr lang="zh-CN" altLang="en-US" sz="2000" b="1" dirty="0">
                <a:latin typeface="+mj-ea"/>
                <a:ea typeface="+mj-ea"/>
              </a:rPr>
              <a:t>使用输入特征来初始化原型</a:t>
            </a:r>
            <a:endParaRPr lang="zh-CN" altLang="en-US" sz="2000" dirty="0"/>
          </a:p>
        </p:txBody>
      </p:sp>
      <p:sp>
        <p:nvSpPr>
          <p:cNvPr id="32" name="文本框 31">
            <a:extLst>
              <a:ext uri="{FF2B5EF4-FFF2-40B4-BE49-F238E27FC236}">
                <a16:creationId xmlns:a16="http://schemas.microsoft.com/office/drawing/2014/main" id="{C3918CEA-1C27-710B-0E16-8B073234BA8E}"/>
              </a:ext>
            </a:extLst>
          </p:cNvPr>
          <p:cNvSpPr txBox="1"/>
          <p:nvPr/>
        </p:nvSpPr>
        <p:spPr>
          <a:xfrm>
            <a:off x="6972493" y="1700527"/>
            <a:ext cx="5026149" cy="400110"/>
          </a:xfrm>
          <a:prstGeom prst="rect">
            <a:avLst/>
          </a:prstGeom>
          <a:noFill/>
        </p:spPr>
        <p:txBody>
          <a:bodyPr wrap="square">
            <a:spAutoFit/>
          </a:bodyPr>
          <a:lstStyle/>
          <a:p>
            <a:r>
              <a:rPr lang="zh-CN" altLang="en-US" sz="2000" b="1" dirty="0">
                <a:latin typeface="+mj-ea"/>
                <a:ea typeface="+mj-ea"/>
              </a:rPr>
              <a:t>通过</a:t>
            </a:r>
            <a:r>
              <a:rPr lang="zh-CN" altLang="en-US" sz="2000" b="1" dirty="0">
                <a:solidFill>
                  <a:srgbClr val="2585C9"/>
                </a:solidFill>
                <a:latin typeface="+mj-ea"/>
                <a:ea typeface="+mj-ea"/>
              </a:rPr>
              <a:t>归属程度</a:t>
            </a:r>
            <a:r>
              <a:rPr lang="zh-CN" altLang="en-US" sz="2000" b="1" dirty="0">
                <a:latin typeface="+mj-ea"/>
                <a:ea typeface="+mj-ea"/>
              </a:rPr>
              <a:t>来判定原型是否激活</a:t>
            </a:r>
            <a:endParaRPr lang="zh-CN" altLang="en-US" sz="2000" dirty="0"/>
          </a:p>
        </p:txBody>
      </p:sp>
      <p:pic>
        <p:nvPicPr>
          <p:cNvPr id="34" name="图片 33">
            <a:extLst>
              <a:ext uri="{FF2B5EF4-FFF2-40B4-BE49-F238E27FC236}">
                <a16:creationId xmlns:a16="http://schemas.microsoft.com/office/drawing/2014/main" id="{B2328B17-A1BE-2024-A841-6E43533AA674}"/>
              </a:ext>
            </a:extLst>
          </p:cNvPr>
          <p:cNvPicPr>
            <a:picLocks noChangeAspect="1"/>
          </p:cNvPicPr>
          <p:nvPr/>
        </p:nvPicPr>
        <p:blipFill>
          <a:blip r:embed="rId10"/>
          <a:stretch>
            <a:fillRect/>
          </a:stretch>
        </p:blipFill>
        <p:spPr>
          <a:xfrm>
            <a:off x="6381593" y="5806289"/>
            <a:ext cx="3669093" cy="535238"/>
          </a:xfrm>
          <a:prstGeom prst="rect">
            <a:avLst/>
          </a:prstGeom>
        </p:spPr>
      </p:pic>
      <p:pic>
        <p:nvPicPr>
          <p:cNvPr id="36" name="图片 35">
            <a:extLst>
              <a:ext uri="{FF2B5EF4-FFF2-40B4-BE49-F238E27FC236}">
                <a16:creationId xmlns:a16="http://schemas.microsoft.com/office/drawing/2014/main" id="{8395BA12-A3DC-B08F-6FF1-ACD959AD5618}"/>
              </a:ext>
            </a:extLst>
          </p:cNvPr>
          <p:cNvPicPr>
            <a:picLocks noChangeAspect="1"/>
          </p:cNvPicPr>
          <p:nvPr/>
        </p:nvPicPr>
        <p:blipFill>
          <a:blip r:embed="rId11"/>
          <a:stretch>
            <a:fillRect/>
          </a:stretch>
        </p:blipFill>
        <p:spPr>
          <a:xfrm>
            <a:off x="6331016" y="6430156"/>
            <a:ext cx="1990700" cy="309859"/>
          </a:xfrm>
          <a:prstGeom prst="rect">
            <a:avLst/>
          </a:prstGeom>
        </p:spPr>
      </p:pic>
    </p:spTree>
    <p:extLst>
      <p:ext uri="{BB962C8B-B14F-4D97-AF65-F5344CB8AC3E}">
        <p14:creationId xmlns:p14="http://schemas.microsoft.com/office/powerpoint/2010/main" val="2316611166"/>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8225D07-0889-8A26-755F-37EA216C2064}"/>
              </a:ext>
            </a:extLst>
          </p:cNvPr>
          <p:cNvSpPr/>
          <p:nvPr/>
        </p:nvSpPr>
        <p:spPr>
          <a:xfrm>
            <a:off x="1671087" y="916744"/>
            <a:ext cx="2608977" cy="1262749"/>
          </a:xfrm>
          <a:prstGeom prst="rect">
            <a:avLst/>
          </a:prstGeom>
          <a:solidFill>
            <a:schemeClr val="bg1"/>
          </a:solidFill>
          <a:ln w="57150">
            <a:solidFill>
              <a:srgbClr val="F6BD6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a:extLst>
              <a:ext uri="{FF2B5EF4-FFF2-40B4-BE49-F238E27FC236}">
                <a16:creationId xmlns:a16="http://schemas.microsoft.com/office/drawing/2014/main" id="{5CB5D885-9EA7-2E94-BBF8-684B3C72B1FF}"/>
              </a:ext>
            </a:extLst>
          </p:cNvPr>
          <p:cNvSpPr/>
          <p:nvPr/>
        </p:nvSpPr>
        <p:spPr>
          <a:xfrm>
            <a:off x="1403061" y="2759132"/>
            <a:ext cx="3160313" cy="1262749"/>
          </a:xfrm>
          <a:prstGeom prst="rect">
            <a:avLst/>
          </a:prstGeom>
          <a:solidFill>
            <a:schemeClr val="bg1"/>
          </a:solidFill>
          <a:ln w="57150">
            <a:solidFill>
              <a:srgbClr val="FA897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矩形 204">
            <a:extLst>
              <a:ext uri="{FF2B5EF4-FFF2-40B4-BE49-F238E27FC236}">
                <a16:creationId xmlns:a16="http://schemas.microsoft.com/office/drawing/2014/main" id="{EB480B92-8174-A548-1AA9-CCBBB4C49E7F}"/>
              </a:ext>
            </a:extLst>
          </p:cNvPr>
          <p:cNvSpPr/>
          <p:nvPr/>
        </p:nvSpPr>
        <p:spPr>
          <a:xfrm>
            <a:off x="1313935" y="4803108"/>
            <a:ext cx="3160313" cy="1408949"/>
          </a:xfrm>
          <a:prstGeom prst="rect">
            <a:avLst/>
          </a:prstGeom>
          <a:solidFill>
            <a:schemeClr val="bg1"/>
          </a:solidFill>
          <a:ln w="57150">
            <a:solidFill>
              <a:srgbClr val="595959"/>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80B3463-6777-4F3C-31D5-F59A4E5A2AB1}"/>
                  </a:ext>
                </a:extLst>
              </p:cNvPr>
              <p:cNvSpPr txBox="1"/>
              <p:nvPr/>
            </p:nvSpPr>
            <p:spPr>
              <a:xfrm>
                <a:off x="4989855" y="1437111"/>
                <a:ext cx="6780659" cy="1737270"/>
              </a:xfrm>
              <a:prstGeom prst="rect">
                <a:avLst/>
              </a:prstGeom>
              <a:noFill/>
            </p:spPr>
            <p:txBody>
              <a:bodyPr wrap="square">
                <a:spAutoFit/>
              </a:bodyPr>
              <a:lstStyle/>
              <a:p>
                <a:pPr marL="342900" indent="-342900">
                  <a:lnSpc>
                    <a:spcPct val="130000"/>
                  </a:lnSpc>
                  <a:buFont typeface="Arial" panose="020B0604020202020204" pitchFamily="34" charset="0"/>
                  <a:buChar char="•"/>
                </a:pPr>
                <a:r>
                  <a:rPr lang="zh-CN" altLang="en-US" sz="2000" b="1" dirty="0">
                    <a:solidFill>
                      <a:schemeClr val="accent4">
                        <a:lumMod val="50000"/>
                      </a:schemeClr>
                    </a:solidFill>
                    <a:latin typeface="+mj-ea"/>
                    <a:ea typeface="+mj-ea"/>
                  </a:rPr>
                  <a:t>最近共同激活</a:t>
                </a:r>
                <a:r>
                  <a:rPr lang="zh-CN" altLang="en-US" sz="2000" b="1" dirty="0">
                    <a:latin typeface="+mj-ea"/>
                    <a:ea typeface="+mj-ea"/>
                  </a:rPr>
                  <a:t>的原型</a:t>
                </a:r>
                <a:r>
                  <a:rPr lang="zh-CN" altLang="en-US" sz="2000" b="1" dirty="0">
                    <a:solidFill>
                      <a:schemeClr val="accent4">
                        <a:lumMod val="75000"/>
                      </a:schemeClr>
                    </a:solidFill>
                    <a:latin typeface="+mj-ea"/>
                    <a:ea typeface="+mj-ea"/>
                  </a:rPr>
                  <a:t>产生</a:t>
                </a:r>
                <a:r>
                  <a:rPr lang="zh-CN" altLang="en-US" sz="2000" b="1" dirty="0">
                    <a:latin typeface="+mj-ea"/>
                    <a:ea typeface="+mj-ea"/>
                  </a:rPr>
                  <a:t>拓扑连接</a:t>
                </a:r>
                <a:endParaRPr lang="en-US" altLang="zh-CN" sz="2000" b="1" dirty="0">
                  <a:latin typeface="+mj-ea"/>
                  <a:ea typeface="+mj-ea"/>
                </a:endParaRPr>
              </a:p>
              <a:p>
                <a:pPr marL="342900" indent="-342900">
                  <a:lnSpc>
                    <a:spcPct val="130000"/>
                  </a:lnSpc>
                  <a:buFont typeface="Arial" panose="020B0604020202020204" pitchFamily="34" charset="0"/>
                  <a:buChar char="•"/>
                </a:pPr>
                <a:r>
                  <a:rPr lang="zh-CN" altLang="en-US" sz="2000" b="1" dirty="0">
                    <a:solidFill>
                      <a:schemeClr val="accent4">
                        <a:lumMod val="75000"/>
                      </a:schemeClr>
                    </a:solidFill>
                    <a:latin typeface="+mj-ea"/>
                    <a:ea typeface="+mj-ea"/>
                  </a:rPr>
                  <a:t>删除</a:t>
                </a:r>
                <a:r>
                  <a:rPr lang="zh-CN" altLang="en-US" sz="2000" b="1" dirty="0">
                    <a:solidFill>
                      <a:schemeClr val="accent4">
                        <a:lumMod val="50000"/>
                      </a:schemeClr>
                    </a:solidFill>
                    <a:latin typeface="+mj-ea"/>
                    <a:ea typeface="+mj-ea"/>
                  </a:rPr>
                  <a:t>长时间未共同激活</a:t>
                </a:r>
                <a:r>
                  <a:rPr lang="zh-CN" altLang="en-US" sz="2000" b="1" dirty="0">
                    <a:latin typeface="+mj-ea"/>
                    <a:ea typeface="+mj-ea"/>
                  </a:rPr>
                  <a:t>的原型的拓扑连接</a:t>
                </a:r>
                <a:endParaRPr lang="en-US" altLang="zh-CN" sz="2000" b="1" dirty="0">
                  <a:latin typeface="+mj-ea"/>
                  <a:ea typeface="+mj-ea"/>
                </a:endParaRPr>
              </a:p>
              <a:p>
                <a:pPr marL="342900" indent="-342900">
                  <a:lnSpc>
                    <a:spcPct val="130000"/>
                  </a:lnSpc>
                  <a:buFont typeface="Arial" panose="020B0604020202020204" pitchFamily="34" charset="0"/>
                  <a:buChar char="•"/>
                </a:pPr>
                <a:r>
                  <a:rPr lang="zh-CN" altLang="en-US" sz="2000" b="1" dirty="0">
                    <a:latin typeface="+mj-ea"/>
                    <a:ea typeface="+mj-ea"/>
                  </a:rPr>
                  <a:t>获胜原型的所有邻居原型也进行学习</a:t>
                </a:r>
                <a:endParaRPr lang="en-US" altLang="zh-CN" sz="2000" b="1" dirty="0">
                  <a:latin typeface="+mj-ea"/>
                  <a:ea typeface="+mj-ea"/>
                </a:endParaRPr>
              </a:p>
              <a:p>
                <a:r>
                  <a:rPr lang="en-US" altLang="zh-CN" sz="2000" b="1" dirty="0">
                    <a:latin typeface="+mj-ea"/>
                    <a:ea typeface="+mj-ea"/>
                  </a:rPr>
                  <a:t>	</a:t>
                </a:r>
                <a:r>
                  <a:rPr lang="zh-CN" altLang="en-US" sz="2000" dirty="0">
                    <a:latin typeface="+mj-ea"/>
                    <a:ea typeface="+mj-ea"/>
                  </a:rPr>
                  <a:t>其幅度为获胜原型的</a:t>
                </a:r>
                <a14:m>
                  <m:oMath xmlns:m="http://schemas.openxmlformats.org/officeDocument/2006/math">
                    <m:f>
                      <m:fPr>
                        <m:ctrlPr>
                          <a:rPr lang="en-US" altLang="zh-CN" sz="2000" i="1" smtClean="0">
                            <a:latin typeface="Cambria Math" panose="02040503050406030204" pitchFamily="18" charset="0"/>
                            <a:ea typeface="+mj-ea"/>
                          </a:rPr>
                        </m:ctrlPr>
                      </m:fPr>
                      <m:num>
                        <m:r>
                          <a:rPr lang="en-US" altLang="zh-CN" sz="2000" b="0" i="1" smtClean="0">
                            <a:latin typeface="Cambria Math" panose="02040503050406030204" pitchFamily="18" charset="0"/>
                            <a:ea typeface="+mj-ea"/>
                          </a:rPr>
                          <m:t>1</m:t>
                        </m:r>
                      </m:num>
                      <m:den>
                        <m:r>
                          <a:rPr lang="en-US" altLang="zh-CN" sz="2000" b="0" i="1" smtClean="0">
                            <a:latin typeface="Cambria Math" panose="02040503050406030204" pitchFamily="18" charset="0"/>
                            <a:ea typeface="+mj-ea"/>
                          </a:rPr>
                          <m:t>100</m:t>
                        </m:r>
                      </m:den>
                    </m:f>
                  </m:oMath>
                </a14:m>
                <a:endParaRPr lang="en-US" altLang="zh-CN" sz="2000" dirty="0">
                  <a:latin typeface="+mj-ea"/>
                  <a:ea typeface="+mj-ea"/>
                </a:endParaRPr>
              </a:p>
            </p:txBody>
          </p:sp>
        </mc:Choice>
        <mc:Fallback xmlns="">
          <p:sp>
            <p:nvSpPr>
              <p:cNvPr id="2" name="文本框 1">
                <a:extLst>
                  <a:ext uri="{FF2B5EF4-FFF2-40B4-BE49-F238E27FC236}">
                    <a16:creationId xmlns:a16="http://schemas.microsoft.com/office/drawing/2014/main" id="{880B3463-6777-4F3C-31D5-F59A4E5A2AB1}"/>
                  </a:ext>
                </a:extLst>
              </p:cNvPr>
              <p:cNvSpPr txBox="1">
                <a:spLocks noRot="1" noChangeAspect="1" noMove="1" noResize="1" noEditPoints="1" noAdjustHandles="1" noChangeArrowheads="1" noChangeShapeType="1" noTextEdit="1"/>
              </p:cNvSpPr>
              <p:nvPr/>
            </p:nvSpPr>
            <p:spPr>
              <a:xfrm>
                <a:off x="4989855" y="1437111"/>
                <a:ext cx="6780659" cy="1737270"/>
              </a:xfrm>
              <a:prstGeom prst="rect">
                <a:avLst/>
              </a:prstGeom>
              <a:blipFill>
                <a:blip r:embed="rId3"/>
                <a:stretch>
                  <a:fillRect l="-809" b="-1404"/>
                </a:stretch>
              </a:blipFill>
            </p:spPr>
            <p:txBody>
              <a:bodyPr/>
              <a:lstStyle/>
              <a:p>
                <a:r>
                  <a:rPr lang="zh-CN" altLang="en-US">
                    <a:noFill/>
                  </a:rPr>
                  <a:t> </a:t>
                </a:r>
              </a:p>
            </p:txBody>
          </p:sp>
        </mc:Fallback>
      </mc:AlternateContent>
      <p:sp>
        <p:nvSpPr>
          <p:cNvPr id="157" name="矩形 156">
            <a:extLst>
              <a:ext uri="{FF2B5EF4-FFF2-40B4-BE49-F238E27FC236}">
                <a16:creationId xmlns:a16="http://schemas.microsoft.com/office/drawing/2014/main" id="{641193DB-9DBD-EF4B-61F5-F29D541246BD}"/>
              </a:ext>
            </a:extLst>
          </p:cNvPr>
          <p:cNvSpPr/>
          <p:nvPr/>
        </p:nvSpPr>
        <p:spPr>
          <a:xfrm>
            <a:off x="4989855" y="960515"/>
            <a:ext cx="1388407" cy="383300"/>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tx1"/>
                </a:solidFill>
                <a:latin typeface="+mj-ea"/>
                <a:ea typeface="+mj-ea"/>
              </a:rPr>
              <a:t>拓扑连接</a:t>
            </a:r>
          </a:p>
        </p:txBody>
      </p:sp>
      <p:sp>
        <p:nvSpPr>
          <p:cNvPr id="158" name="矩形 157">
            <a:extLst>
              <a:ext uri="{FF2B5EF4-FFF2-40B4-BE49-F238E27FC236}">
                <a16:creationId xmlns:a16="http://schemas.microsoft.com/office/drawing/2014/main" id="{22FB4ABC-C305-F839-AE89-80AE99B4F3FD}"/>
              </a:ext>
            </a:extLst>
          </p:cNvPr>
          <p:cNvSpPr/>
          <p:nvPr/>
        </p:nvSpPr>
        <p:spPr>
          <a:xfrm>
            <a:off x="4989855" y="3290261"/>
            <a:ext cx="1388406" cy="383300"/>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tx1"/>
                </a:solidFill>
                <a:latin typeface="+mj-ea"/>
                <a:ea typeface="+mj-ea"/>
              </a:rPr>
              <a:t>去噪过程</a:t>
            </a:r>
          </a:p>
        </p:txBody>
      </p:sp>
      <p:sp>
        <p:nvSpPr>
          <p:cNvPr id="163" name="文本框 162">
            <a:extLst>
              <a:ext uri="{FF2B5EF4-FFF2-40B4-BE49-F238E27FC236}">
                <a16:creationId xmlns:a16="http://schemas.microsoft.com/office/drawing/2014/main" id="{FE80A862-5160-1614-2887-5F36A31F858A}"/>
              </a:ext>
            </a:extLst>
          </p:cNvPr>
          <p:cNvSpPr txBox="1"/>
          <p:nvPr/>
        </p:nvSpPr>
        <p:spPr>
          <a:xfrm>
            <a:off x="4989854" y="5506136"/>
            <a:ext cx="6475755" cy="707886"/>
          </a:xfrm>
          <a:prstGeom prst="rect">
            <a:avLst/>
          </a:prstGeom>
          <a:noFill/>
        </p:spPr>
        <p:txBody>
          <a:bodyPr wrap="square">
            <a:spAutoFit/>
          </a:bodyPr>
          <a:lstStyle/>
          <a:p>
            <a:pPr marL="342900" indent="-342900">
              <a:buFont typeface="Arial" panose="020B0604020202020204" pitchFamily="34" charset="0"/>
              <a:buChar char="•"/>
            </a:pPr>
            <a:r>
              <a:rPr lang="zh-CN" altLang="en-US" sz="2000" dirty="0">
                <a:latin typeface="+mj-ea"/>
                <a:ea typeface="+mj-ea"/>
              </a:rPr>
              <a:t>预测时寻找输入特征对</a:t>
            </a:r>
            <a:r>
              <a:rPr lang="zh-CN" altLang="en-US" sz="2000" b="1" dirty="0">
                <a:latin typeface="+mj-ea"/>
                <a:ea typeface="+mj-ea"/>
              </a:rPr>
              <a:t>每个簇归属程度最高的原型</a:t>
            </a:r>
            <a:r>
              <a:rPr lang="zh-CN" altLang="en-US" sz="2000" dirty="0">
                <a:latin typeface="+mj-ea"/>
                <a:ea typeface="+mj-ea"/>
              </a:rPr>
              <a:t>，该归属程度即为其对于该簇的归属程度</a:t>
            </a:r>
            <a:endParaRPr lang="en-US" altLang="zh-CN" sz="2000" dirty="0">
              <a:latin typeface="+mj-ea"/>
              <a:ea typeface="+mj-ea"/>
            </a:endParaRPr>
          </a:p>
        </p:txBody>
      </p:sp>
      <p:sp>
        <p:nvSpPr>
          <p:cNvPr id="152" name="文本框 151">
            <a:extLst>
              <a:ext uri="{FF2B5EF4-FFF2-40B4-BE49-F238E27FC236}">
                <a16:creationId xmlns:a16="http://schemas.microsoft.com/office/drawing/2014/main" id="{70C23EEB-D5C1-75A5-82F5-D736065B16EB}"/>
              </a:ext>
            </a:extLst>
          </p:cNvPr>
          <p:cNvSpPr txBox="1"/>
          <p:nvPr/>
        </p:nvSpPr>
        <p:spPr>
          <a:xfrm>
            <a:off x="6468128" y="3281856"/>
            <a:ext cx="5619567" cy="400110"/>
          </a:xfrm>
          <a:prstGeom prst="rect">
            <a:avLst/>
          </a:prstGeom>
          <a:noFill/>
        </p:spPr>
        <p:txBody>
          <a:bodyPr wrap="square">
            <a:spAutoFit/>
          </a:bodyPr>
          <a:lstStyle/>
          <a:p>
            <a:r>
              <a:rPr lang="zh-CN" altLang="en-US" sz="2000" b="1" dirty="0">
                <a:latin typeface="+mj-ea"/>
                <a:ea typeface="+mj-ea"/>
              </a:rPr>
              <a:t>噪声原型为</a:t>
            </a:r>
            <a:r>
              <a:rPr lang="zh-CN" altLang="en-US" sz="2000" b="1" dirty="0">
                <a:solidFill>
                  <a:srgbClr val="C00000"/>
                </a:solidFill>
                <a:latin typeface="+mj-ea"/>
                <a:ea typeface="+mj-ea"/>
              </a:rPr>
              <a:t>激活次数远低于正常原型</a:t>
            </a:r>
            <a:r>
              <a:rPr lang="zh-CN" altLang="en-US" sz="2000" b="1" dirty="0">
                <a:latin typeface="+mj-ea"/>
                <a:ea typeface="+mj-ea"/>
              </a:rPr>
              <a:t>的节点</a:t>
            </a:r>
            <a:endParaRPr lang="zh-CN" altLang="en-US" sz="2000" dirty="0"/>
          </a:p>
        </p:txBody>
      </p:sp>
      <p:sp>
        <p:nvSpPr>
          <p:cNvPr id="193" name="矩形 192">
            <a:extLst>
              <a:ext uri="{FF2B5EF4-FFF2-40B4-BE49-F238E27FC236}">
                <a16:creationId xmlns:a16="http://schemas.microsoft.com/office/drawing/2014/main" id="{58C83F95-4D6B-2208-0397-D279D8D08B7B}"/>
              </a:ext>
            </a:extLst>
          </p:cNvPr>
          <p:cNvSpPr/>
          <p:nvPr/>
        </p:nvSpPr>
        <p:spPr>
          <a:xfrm>
            <a:off x="4989854" y="4866032"/>
            <a:ext cx="1388405" cy="383300"/>
          </a:xfrm>
          <a:prstGeom prst="rect">
            <a:avLst/>
          </a:prstGeom>
          <a:solidFill>
            <a:srgbClr val="595959"/>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bg1"/>
                </a:solidFill>
                <a:latin typeface="+mj-ea"/>
                <a:ea typeface="+mj-ea"/>
              </a:rPr>
              <a:t>原型聚类</a:t>
            </a:r>
          </a:p>
        </p:txBody>
      </p:sp>
      <p:sp>
        <p:nvSpPr>
          <p:cNvPr id="200" name="文本框 199">
            <a:extLst>
              <a:ext uri="{FF2B5EF4-FFF2-40B4-BE49-F238E27FC236}">
                <a16:creationId xmlns:a16="http://schemas.microsoft.com/office/drawing/2014/main" id="{5E322EEA-A80A-567F-04D3-E1558A3A034F}"/>
              </a:ext>
            </a:extLst>
          </p:cNvPr>
          <p:cNvSpPr txBox="1"/>
          <p:nvPr/>
        </p:nvSpPr>
        <p:spPr>
          <a:xfrm>
            <a:off x="6468128" y="4883550"/>
            <a:ext cx="5026149" cy="400110"/>
          </a:xfrm>
          <a:prstGeom prst="rect">
            <a:avLst/>
          </a:prstGeom>
          <a:noFill/>
        </p:spPr>
        <p:txBody>
          <a:bodyPr wrap="square">
            <a:spAutoFit/>
          </a:bodyPr>
          <a:lstStyle/>
          <a:p>
            <a:r>
              <a:rPr lang="zh-CN" altLang="en-US" sz="2000" b="1" dirty="0">
                <a:latin typeface="+mj-ea"/>
                <a:ea typeface="+mj-ea"/>
              </a:rPr>
              <a:t>将相互连接的原型标记为同一簇</a:t>
            </a:r>
          </a:p>
        </p:txBody>
      </p:sp>
      <p:cxnSp>
        <p:nvCxnSpPr>
          <p:cNvPr id="7" name="直接箭头连接符 6">
            <a:extLst>
              <a:ext uri="{FF2B5EF4-FFF2-40B4-BE49-F238E27FC236}">
                <a16:creationId xmlns:a16="http://schemas.microsoft.com/office/drawing/2014/main" id="{B1743384-4C17-3C45-4652-445ED4F3451B}"/>
              </a:ext>
            </a:extLst>
          </p:cNvPr>
          <p:cNvCxnSpPr/>
          <p:nvPr/>
        </p:nvCxnSpPr>
        <p:spPr>
          <a:xfrm>
            <a:off x="1865642" y="1961357"/>
            <a:ext cx="207842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直接箭头连接符 7">
            <a:extLst>
              <a:ext uri="{FF2B5EF4-FFF2-40B4-BE49-F238E27FC236}">
                <a16:creationId xmlns:a16="http://schemas.microsoft.com/office/drawing/2014/main" id="{E510837B-3AC5-E7AC-5808-C0B17B6B59F8}"/>
              </a:ext>
            </a:extLst>
          </p:cNvPr>
          <p:cNvCxnSpPr>
            <a:cxnSpLocks/>
          </p:cNvCxnSpPr>
          <p:nvPr/>
        </p:nvCxnSpPr>
        <p:spPr>
          <a:xfrm flipV="1">
            <a:off x="2018042" y="946289"/>
            <a:ext cx="0" cy="11674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4" name="椭圆 23">
            <a:extLst>
              <a:ext uri="{FF2B5EF4-FFF2-40B4-BE49-F238E27FC236}">
                <a16:creationId xmlns:a16="http://schemas.microsoft.com/office/drawing/2014/main" id="{62AF5055-03F0-AB47-41C9-232FB45EDA83}"/>
              </a:ext>
            </a:extLst>
          </p:cNvPr>
          <p:cNvSpPr/>
          <p:nvPr/>
        </p:nvSpPr>
        <p:spPr>
          <a:xfrm>
            <a:off x="2754287" y="1642449"/>
            <a:ext cx="144000" cy="144000"/>
          </a:xfrm>
          <a:prstGeom prst="ellipse">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BCC3A76D-DCA8-F746-9228-29C0261CA8EC}"/>
              </a:ext>
            </a:extLst>
          </p:cNvPr>
          <p:cNvSpPr/>
          <p:nvPr/>
        </p:nvSpPr>
        <p:spPr>
          <a:xfrm>
            <a:off x="2994347" y="1409471"/>
            <a:ext cx="144000" cy="144000"/>
          </a:xfrm>
          <a:prstGeom prst="ellipse">
            <a:avLst/>
          </a:prstGeom>
          <a:solidFill>
            <a:srgbClr val="F6BD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A90899FD-3043-D243-060C-68FD60D803B0}"/>
              </a:ext>
            </a:extLst>
          </p:cNvPr>
          <p:cNvSpPr/>
          <p:nvPr/>
        </p:nvSpPr>
        <p:spPr>
          <a:xfrm>
            <a:off x="2456751" y="1362269"/>
            <a:ext cx="729353" cy="724595"/>
          </a:xfrm>
          <a:prstGeom prst="ellipse">
            <a:avLst/>
          </a:prstGeom>
          <a:noFill/>
          <a:ln w="28575">
            <a:solidFill>
              <a:srgbClr val="9BADB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3C11DF92-FBAE-5B57-266A-41E05B18CCA5}"/>
              </a:ext>
            </a:extLst>
          </p:cNvPr>
          <p:cNvSpPr/>
          <p:nvPr/>
        </p:nvSpPr>
        <p:spPr>
          <a:xfrm>
            <a:off x="2700852" y="1120952"/>
            <a:ext cx="729353" cy="724595"/>
          </a:xfrm>
          <a:prstGeom prst="ellipse">
            <a:avLst/>
          </a:prstGeom>
          <a:noFill/>
          <a:ln w="28575">
            <a:solidFill>
              <a:srgbClr val="F6BD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BDB115A6-0D8D-FD19-1191-B089719C5015}"/>
              </a:ext>
            </a:extLst>
          </p:cNvPr>
          <p:cNvSpPr txBox="1"/>
          <p:nvPr/>
        </p:nvSpPr>
        <p:spPr>
          <a:xfrm>
            <a:off x="421486" y="1345117"/>
            <a:ext cx="1191027" cy="369332"/>
          </a:xfrm>
          <a:prstGeom prst="rect">
            <a:avLst/>
          </a:prstGeom>
          <a:noFill/>
        </p:spPr>
        <p:txBody>
          <a:bodyPr wrap="square">
            <a:spAutoFit/>
          </a:bodyPr>
          <a:lstStyle/>
          <a:p>
            <a:r>
              <a:rPr lang="zh-CN" altLang="en-US" b="1" dirty="0"/>
              <a:t>拓扑连接</a:t>
            </a:r>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30841202-BE46-DC1B-4497-5E4D218D9322}"/>
                  </a:ext>
                </a:extLst>
              </p:cNvPr>
              <p:cNvSpPr txBox="1"/>
              <p:nvPr/>
            </p:nvSpPr>
            <p:spPr>
              <a:xfrm>
                <a:off x="2484762" y="1408082"/>
                <a:ext cx="297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1</m:t>
                          </m:r>
                        </m:sub>
                      </m:sSub>
                    </m:oMath>
                  </m:oMathPara>
                </a14:m>
                <a:endParaRPr lang="zh-CN" altLang="en-US" dirty="0"/>
              </a:p>
            </p:txBody>
          </p:sp>
        </mc:Choice>
        <mc:Fallback xmlns="">
          <p:sp>
            <p:nvSpPr>
              <p:cNvPr id="35" name="文本框 34">
                <a:extLst>
                  <a:ext uri="{FF2B5EF4-FFF2-40B4-BE49-F238E27FC236}">
                    <a16:creationId xmlns:a16="http://schemas.microsoft.com/office/drawing/2014/main" id="{30841202-BE46-DC1B-4497-5E4D218D9322}"/>
                  </a:ext>
                </a:extLst>
              </p:cNvPr>
              <p:cNvSpPr txBox="1">
                <a:spLocks noRot="1" noChangeAspect="1" noMove="1" noResize="1" noEditPoints="1" noAdjustHandles="1" noChangeArrowheads="1" noChangeShapeType="1" noTextEdit="1"/>
              </p:cNvSpPr>
              <p:nvPr/>
            </p:nvSpPr>
            <p:spPr>
              <a:xfrm>
                <a:off x="2484762" y="1408082"/>
                <a:ext cx="297582" cy="276999"/>
              </a:xfrm>
              <a:prstGeom prst="rect">
                <a:avLst/>
              </a:prstGeom>
              <a:blipFill>
                <a:blip r:embed="rId4"/>
                <a:stretch>
                  <a:fillRect l="-20833" r="-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8D409AD9-6B9E-91C9-55DD-A6B6CA456C33}"/>
                  </a:ext>
                </a:extLst>
              </p:cNvPr>
              <p:cNvSpPr txBox="1"/>
              <p:nvPr/>
            </p:nvSpPr>
            <p:spPr>
              <a:xfrm>
                <a:off x="2742641" y="1164184"/>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2</m:t>
                          </m:r>
                        </m:sub>
                      </m:sSub>
                    </m:oMath>
                  </m:oMathPara>
                </a14:m>
                <a:endParaRPr lang="zh-CN" altLang="en-US" dirty="0"/>
              </a:p>
            </p:txBody>
          </p:sp>
        </mc:Choice>
        <mc:Fallback xmlns="">
          <p:sp>
            <p:nvSpPr>
              <p:cNvPr id="36" name="文本框 35">
                <a:extLst>
                  <a:ext uri="{FF2B5EF4-FFF2-40B4-BE49-F238E27FC236}">
                    <a16:creationId xmlns:a16="http://schemas.microsoft.com/office/drawing/2014/main" id="{8D409AD9-6B9E-91C9-55DD-A6B6CA456C33}"/>
                  </a:ext>
                </a:extLst>
              </p:cNvPr>
              <p:cNvSpPr txBox="1">
                <a:spLocks noRot="1" noChangeAspect="1" noMove="1" noResize="1" noEditPoints="1" noAdjustHandles="1" noChangeArrowheads="1" noChangeShapeType="1" noTextEdit="1"/>
              </p:cNvSpPr>
              <p:nvPr/>
            </p:nvSpPr>
            <p:spPr>
              <a:xfrm>
                <a:off x="2742641" y="1164184"/>
                <a:ext cx="302903" cy="276999"/>
              </a:xfrm>
              <a:prstGeom prst="rect">
                <a:avLst/>
              </a:prstGeom>
              <a:blipFill>
                <a:blip r:embed="rId5"/>
                <a:stretch>
                  <a:fillRect l="-20000" r="-6000" b="-26667"/>
                </a:stretch>
              </a:blipFill>
            </p:spPr>
            <p:txBody>
              <a:bodyPr/>
              <a:lstStyle/>
              <a:p>
                <a:r>
                  <a:rPr lang="zh-CN" altLang="en-US">
                    <a:noFill/>
                  </a:rPr>
                  <a:t> </a:t>
                </a:r>
              </a:p>
            </p:txBody>
          </p:sp>
        </mc:Fallback>
      </mc:AlternateContent>
      <p:cxnSp>
        <p:nvCxnSpPr>
          <p:cNvPr id="38" name="直接连接符 37">
            <a:extLst>
              <a:ext uri="{FF2B5EF4-FFF2-40B4-BE49-F238E27FC236}">
                <a16:creationId xmlns:a16="http://schemas.microsoft.com/office/drawing/2014/main" id="{BE660ECD-F7F0-C7E2-88F9-119FFAC3212E}"/>
              </a:ext>
            </a:extLst>
          </p:cNvPr>
          <p:cNvCxnSpPr>
            <a:cxnSpLocks/>
            <a:stCxn id="24" idx="7"/>
            <a:endCxn id="26" idx="3"/>
          </p:cNvCxnSpPr>
          <p:nvPr/>
        </p:nvCxnSpPr>
        <p:spPr>
          <a:xfrm flipV="1">
            <a:off x="2877199" y="1532383"/>
            <a:ext cx="138236" cy="131154"/>
          </a:xfrm>
          <a:prstGeom prst="line">
            <a:avLst/>
          </a:prstGeom>
          <a:ln w="28575">
            <a:solidFill>
              <a:srgbClr val="F6BD60"/>
            </a:solidFill>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EBCDB204-A345-C4DA-CFEC-835BA22BA1D6}"/>
              </a:ext>
            </a:extLst>
          </p:cNvPr>
          <p:cNvSpPr txBox="1"/>
          <p:nvPr/>
        </p:nvSpPr>
        <p:spPr>
          <a:xfrm>
            <a:off x="6468128" y="962159"/>
            <a:ext cx="5026149" cy="400110"/>
          </a:xfrm>
          <a:prstGeom prst="rect">
            <a:avLst/>
          </a:prstGeom>
          <a:noFill/>
        </p:spPr>
        <p:txBody>
          <a:bodyPr wrap="square">
            <a:spAutoFit/>
          </a:bodyPr>
          <a:lstStyle/>
          <a:p>
            <a:r>
              <a:rPr lang="zh-CN" altLang="en-US" sz="2000" b="1" dirty="0">
                <a:latin typeface="+mj-ea"/>
                <a:ea typeface="+mj-ea"/>
              </a:rPr>
              <a:t>使用拓扑连接来表示原型的共同激活关系</a:t>
            </a:r>
            <a:endParaRPr lang="zh-CN" altLang="en-US" sz="2000" dirty="0"/>
          </a:p>
        </p:txBody>
      </p:sp>
      <p:sp>
        <p:nvSpPr>
          <p:cNvPr id="43" name="箭头: 下 42">
            <a:extLst>
              <a:ext uri="{FF2B5EF4-FFF2-40B4-BE49-F238E27FC236}">
                <a16:creationId xmlns:a16="http://schemas.microsoft.com/office/drawing/2014/main" id="{8ED4C45F-31BA-FB76-59AC-BC48D72767A6}"/>
              </a:ext>
            </a:extLst>
          </p:cNvPr>
          <p:cNvSpPr/>
          <p:nvPr/>
        </p:nvSpPr>
        <p:spPr>
          <a:xfrm>
            <a:off x="2278273" y="2369696"/>
            <a:ext cx="283295" cy="252812"/>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F474F130-964B-7ECF-1EFC-83982BF39F42}"/>
              </a:ext>
            </a:extLst>
          </p:cNvPr>
          <p:cNvSpPr txBox="1"/>
          <p:nvPr/>
        </p:nvSpPr>
        <p:spPr>
          <a:xfrm>
            <a:off x="2633553" y="2309273"/>
            <a:ext cx="1576138" cy="369332"/>
          </a:xfrm>
          <a:prstGeom prst="rect">
            <a:avLst/>
          </a:prstGeom>
          <a:noFill/>
        </p:spPr>
        <p:txBody>
          <a:bodyPr wrap="square">
            <a:spAutoFit/>
          </a:bodyPr>
          <a:lstStyle/>
          <a:p>
            <a:r>
              <a:rPr lang="zh-CN" altLang="en-US" b="1" dirty="0"/>
              <a:t>满足去噪条件</a:t>
            </a:r>
          </a:p>
        </p:txBody>
      </p:sp>
      <p:cxnSp>
        <p:nvCxnSpPr>
          <p:cNvPr id="81" name="直接箭头连接符 80">
            <a:extLst>
              <a:ext uri="{FF2B5EF4-FFF2-40B4-BE49-F238E27FC236}">
                <a16:creationId xmlns:a16="http://schemas.microsoft.com/office/drawing/2014/main" id="{1AB7CA73-46E7-E77F-FDDD-E7C97BE0681F}"/>
              </a:ext>
            </a:extLst>
          </p:cNvPr>
          <p:cNvCxnSpPr>
            <a:cxnSpLocks/>
          </p:cNvCxnSpPr>
          <p:nvPr/>
        </p:nvCxnSpPr>
        <p:spPr>
          <a:xfrm>
            <a:off x="1600653" y="3798393"/>
            <a:ext cx="267799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3" name="直接箭头连接符 82">
            <a:extLst>
              <a:ext uri="{FF2B5EF4-FFF2-40B4-BE49-F238E27FC236}">
                <a16:creationId xmlns:a16="http://schemas.microsoft.com/office/drawing/2014/main" id="{59512C4D-DCDD-4877-E2E6-051F3E59E52A}"/>
              </a:ext>
            </a:extLst>
          </p:cNvPr>
          <p:cNvCxnSpPr>
            <a:cxnSpLocks/>
          </p:cNvCxnSpPr>
          <p:nvPr/>
        </p:nvCxnSpPr>
        <p:spPr>
          <a:xfrm flipV="1">
            <a:off x="1753053" y="2783325"/>
            <a:ext cx="0" cy="11674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8" name="椭圆 97">
            <a:extLst>
              <a:ext uri="{FF2B5EF4-FFF2-40B4-BE49-F238E27FC236}">
                <a16:creationId xmlns:a16="http://schemas.microsoft.com/office/drawing/2014/main" id="{8D8EA9DF-7F03-E8A8-4983-B552F71E2C0B}"/>
              </a:ext>
            </a:extLst>
          </p:cNvPr>
          <p:cNvSpPr/>
          <p:nvPr/>
        </p:nvSpPr>
        <p:spPr>
          <a:xfrm>
            <a:off x="2489298" y="3479485"/>
            <a:ext cx="144000" cy="144000"/>
          </a:xfrm>
          <a:prstGeom prst="ellipse">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D557173B-C5BA-A252-7F52-EB7BE00312AD}"/>
              </a:ext>
            </a:extLst>
          </p:cNvPr>
          <p:cNvSpPr/>
          <p:nvPr/>
        </p:nvSpPr>
        <p:spPr>
          <a:xfrm>
            <a:off x="2729358" y="3246507"/>
            <a:ext cx="144000" cy="144000"/>
          </a:xfrm>
          <a:prstGeom prst="ellipse">
            <a:avLst/>
          </a:prstGeom>
          <a:solidFill>
            <a:srgbClr val="F6BD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7778DF0A-9026-5B47-6B15-CC63310BF95C}"/>
                  </a:ext>
                </a:extLst>
              </p:cNvPr>
              <p:cNvSpPr txBox="1"/>
              <p:nvPr/>
            </p:nvSpPr>
            <p:spPr>
              <a:xfrm>
                <a:off x="2432784" y="3142783"/>
                <a:ext cx="297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1</m:t>
                          </m:r>
                        </m:sub>
                      </m:sSub>
                    </m:oMath>
                  </m:oMathPara>
                </a14:m>
                <a:endParaRPr lang="zh-CN" altLang="en-US" dirty="0"/>
              </a:p>
            </p:txBody>
          </p:sp>
        </mc:Choice>
        <mc:Fallback xmlns="">
          <p:sp>
            <p:nvSpPr>
              <p:cNvPr id="100" name="文本框 99">
                <a:extLst>
                  <a:ext uri="{FF2B5EF4-FFF2-40B4-BE49-F238E27FC236}">
                    <a16:creationId xmlns:a16="http://schemas.microsoft.com/office/drawing/2014/main" id="{7778DF0A-9026-5B47-6B15-CC63310BF95C}"/>
                  </a:ext>
                </a:extLst>
              </p:cNvPr>
              <p:cNvSpPr txBox="1">
                <a:spLocks noRot="1" noChangeAspect="1" noMove="1" noResize="1" noEditPoints="1" noAdjustHandles="1" noChangeArrowheads="1" noChangeShapeType="1" noTextEdit="1"/>
              </p:cNvSpPr>
              <p:nvPr/>
            </p:nvSpPr>
            <p:spPr>
              <a:xfrm>
                <a:off x="2432784" y="3142783"/>
                <a:ext cx="297582" cy="276999"/>
              </a:xfrm>
              <a:prstGeom prst="rect">
                <a:avLst/>
              </a:prstGeom>
              <a:blipFill>
                <a:blip r:embed="rId6"/>
                <a:stretch>
                  <a:fillRect l="-20408" r="-816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3ECA6358-5164-1EF5-8057-9BC6E493E9F1}"/>
                  </a:ext>
                </a:extLst>
              </p:cNvPr>
              <p:cNvSpPr txBox="1"/>
              <p:nvPr/>
            </p:nvSpPr>
            <p:spPr>
              <a:xfrm>
                <a:off x="2690663" y="2898885"/>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2</m:t>
                          </m:r>
                        </m:sub>
                      </m:sSub>
                    </m:oMath>
                  </m:oMathPara>
                </a14:m>
                <a:endParaRPr lang="zh-CN" altLang="en-US" dirty="0"/>
              </a:p>
            </p:txBody>
          </p:sp>
        </mc:Choice>
        <mc:Fallback xmlns="">
          <p:sp>
            <p:nvSpPr>
              <p:cNvPr id="121" name="文本框 120">
                <a:extLst>
                  <a:ext uri="{FF2B5EF4-FFF2-40B4-BE49-F238E27FC236}">
                    <a16:creationId xmlns:a16="http://schemas.microsoft.com/office/drawing/2014/main" id="{3ECA6358-5164-1EF5-8057-9BC6E493E9F1}"/>
                  </a:ext>
                </a:extLst>
              </p:cNvPr>
              <p:cNvSpPr txBox="1">
                <a:spLocks noRot="1" noChangeAspect="1" noMove="1" noResize="1" noEditPoints="1" noAdjustHandles="1" noChangeArrowheads="1" noChangeShapeType="1" noTextEdit="1"/>
              </p:cNvSpPr>
              <p:nvPr/>
            </p:nvSpPr>
            <p:spPr>
              <a:xfrm>
                <a:off x="2690663" y="2898885"/>
                <a:ext cx="302903" cy="276999"/>
              </a:xfrm>
              <a:prstGeom prst="rect">
                <a:avLst/>
              </a:prstGeom>
              <a:blipFill>
                <a:blip r:embed="rId7"/>
                <a:stretch>
                  <a:fillRect l="-20000" r="-8000" b="-26667"/>
                </a:stretch>
              </a:blipFill>
            </p:spPr>
            <p:txBody>
              <a:bodyPr/>
              <a:lstStyle/>
              <a:p>
                <a:r>
                  <a:rPr lang="zh-CN" altLang="en-US">
                    <a:noFill/>
                  </a:rPr>
                  <a:t> </a:t>
                </a:r>
              </a:p>
            </p:txBody>
          </p:sp>
        </mc:Fallback>
      </mc:AlternateContent>
      <p:sp>
        <p:nvSpPr>
          <p:cNvPr id="130" name="椭圆 129">
            <a:extLst>
              <a:ext uri="{FF2B5EF4-FFF2-40B4-BE49-F238E27FC236}">
                <a16:creationId xmlns:a16="http://schemas.microsoft.com/office/drawing/2014/main" id="{1C4AA31D-2EEA-4F86-62FC-449FF057884E}"/>
              </a:ext>
            </a:extLst>
          </p:cNvPr>
          <p:cNvSpPr/>
          <p:nvPr/>
        </p:nvSpPr>
        <p:spPr>
          <a:xfrm>
            <a:off x="3754900" y="3519232"/>
            <a:ext cx="144000" cy="144000"/>
          </a:xfrm>
          <a:prstGeom prst="ellipse">
            <a:avLst/>
          </a:prstGeom>
          <a:solidFill>
            <a:srgbClr val="FA897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F1BE038D-774C-F70A-657B-F0179AC1BCDF}"/>
                  </a:ext>
                </a:extLst>
              </p:cNvPr>
              <p:cNvSpPr txBox="1"/>
              <p:nvPr/>
            </p:nvSpPr>
            <p:spPr>
              <a:xfrm>
                <a:off x="3698386" y="3182530"/>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3</m:t>
                          </m:r>
                        </m:sub>
                      </m:sSub>
                    </m:oMath>
                  </m:oMathPara>
                </a14:m>
                <a:endParaRPr lang="zh-CN" altLang="en-US" dirty="0"/>
              </a:p>
            </p:txBody>
          </p:sp>
        </mc:Choice>
        <mc:Fallback xmlns="">
          <p:sp>
            <p:nvSpPr>
              <p:cNvPr id="131" name="文本框 130">
                <a:extLst>
                  <a:ext uri="{FF2B5EF4-FFF2-40B4-BE49-F238E27FC236}">
                    <a16:creationId xmlns:a16="http://schemas.microsoft.com/office/drawing/2014/main" id="{F1BE038D-774C-F70A-657B-F0179AC1BCDF}"/>
                  </a:ext>
                </a:extLst>
              </p:cNvPr>
              <p:cNvSpPr txBox="1">
                <a:spLocks noRot="1" noChangeAspect="1" noMove="1" noResize="1" noEditPoints="1" noAdjustHandles="1" noChangeArrowheads="1" noChangeShapeType="1" noTextEdit="1"/>
              </p:cNvSpPr>
              <p:nvPr/>
            </p:nvSpPr>
            <p:spPr>
              <a:xfrm>
                <a:off x="3698386" y="3182530"/>
                <a:ext cx="302903" cy="276999"/>
              </a:xfrm>
              <a:prstGeom prst="rect">
                <a:avLst/>
              </a:prstGeom>
              <a:blipFill>
                <a:blip r:embed="rId8"/>
                <a:stretch>
                  <a:fillRect l="-20408" r="-8163" b="-23913"/>
                </a:stretch>
              </a:blipFill>
            </p:spPr>
            <p:txBody>
              <a:bodyPr/>
              <a:lstStyle/>
              <a:p>
                <a:r>
                  <a:rPr lang="zh-CN" altLang="en-US">
                    <a:noFill/>
                  </a:rPr>
                  <a:t> </a:t>
                </a:r>
              </a:p>
            </p:txBody>
          </p:sp>
        </mc:Fallback>
      </mc:AlternateContent>
      <p:cxnSp>
        <p:nvCxnSpPr>
          <p:cNvPr id="132" name="直接连接符 131">
            <a:extLst>
              <a:ext uri="{FF2B5EF4-FFF2-40B4-BE49-F238E27FC236}">
                <a16:creationId xmlns:a16="http://schemas.microsoft.com/office/drawing/2014/main" id="{E289FF48-C9C2-7E75-D86B-2278A09CF7A3}"/>
              </a:ext>
            </a:extLst>
          </p:cNvPr>
          <p:cNvCxnSpPr>
            <a:cxnSpLocks/>
            <a:stCxn id="98" idx="7"/>
            <a:endCxn id="99" idx="3"/>
          </p:cNvCxnSpPr>
          <p:nvPr/>
        </p:nvCxnSpPr>
        <p:spPr>
          <a:xfrm flipV="1">
            <a:off x="2612210" y="3369419"/>
            <a:ext cx="138236" cy="131154"/>
          </a:xfrm>
          <a:prstGeom prst="line">
            <a:avLst/>
          </a:prstGeom>
          <a:ln w="28575">
            <a:solidFill>
              <a:srgbClr val="F6BD60"/>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8FC344D1-7E1A-F4E7-6BBC-BA3DFCA219E0}"/>
              </a:ext>
            </a:extLst>
          </p:cNvPr>
          <p:cNvCxnSpPr>
            <a:cxnSpLocks/>
          </p:cNvCxnSpPr>
          <p:nvPr/>
        </p:nvCxnSpPr>
        <p:spPr>
          <a:xfrm>
            <a:off x="3610948" y="3142783"/>
            <a:ext cx="433947" cy="550890"/>
          </a:xfrm>
          <a:prstGeom prst="line">
            <a:avLst/>
          </a:prstGeom>
          <a:ln w="38100">
            <a:solidFill>
              <a:srgbClr val="FA897B"/>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AEF0CCFA-0A37-44A7-2816-C4518C6E270B}"/>
              </a:ext>
            </a:extLst>
          </p:cNvPr>
          <p:cNvCxnSpPr>
            <a:cxnSpLocks/>
          </p:cNvCxnSpPr>
          <p:nvPr/>
        </p:nvCxnSpPr>
        <p:spPr>
          <a:xfrm flipH="1">
            <a:off x="3667975" y="3122827"/>
            <a:ext cx="370608" cy="570846"/>
          </a:xfrm>
          <a:prstGeom prst="line">
            <a:avLst/>
          </a:prstGeom>
          <a:ln w="38100">
            <a:solidFill>
              <a:srgbClr val="FA897B"/>
            </a:solidFill>
          </a:ln>
        </p:spPr>
        <p:style>
          <a:lnRef idx="1">
            <a:schemeClr val="accent1"/>
          </a:lnRef>
          <a:fillRef idx="0">
            <a:schemeClr val="accent1"/>
          </a:fillRef>
          <a:effectRef idx="0">
            <a:schemeClr val="accent1"/>
          </a:effectRef>
          <a:fontRef idx="minor">
            <a:schemeClr val="tx1"/>
          </a:fontRef>
        </p:style>
      </p:cxnSp>
      <p:sp>
        <p:nvSpPr>
          <p:cNvPr id="150" name="文本框 149">
            <a:extLst>
              <a:ext uri="{FF2B5EF4-FFF2-40B4-BE49-F238E27FC236}">
                <a16:creationId xmlns:a16="http://schemas.microsoft.com/office/drawing/2014/main" id="{B1387888-6720-25BA-7ED7-2FF797E16D42}"/>
              </a:ext>
            </a:extLst>
          </p:cNvPr>
          <p:cNvSpPr txBox="1"/>
          <p:nvPr/>
        </p:nvSpPr>
        <p:spPr>
          <a:xfrm>
            <a:off x="161404" y="3136363"/>
            <a:ext cx="1109206" cy="646331"/>
          </a:xfrm>
          <a:prstGeom prst="rect">
            <a:avLst/>
          </a:prstGeom>
          <a:noFill/>
        </p:spPr>
        <p:txBody>
          <a:bodyPr wrap="square">
            <a:spAutoFit/>
          </a:bodyPr>
          <a:lstStyle/>
          <a:p>
            <a:r>
              <a:rPr lang="zh-CN" altLang="en-US" b="1" dirty="0"/>
              <a:t>删除噪声原型</a:t>
            </a:r>
          </a:p>
        </p:txBody>
      </p:sp>
      <p:sp>
        <p:nvSpPr>
          <p:cNvPr id="155" name="文本框 154">
            <a:extLst>
              <a:ext uri="{FF2B5EF4-FFF2-40B4-BE49-F238E27FC236}">
                <a16:creationId xmlns:a16="http://schemas.microsoft.com/office/drawing/2014/main" id="{4EE58779-2AFF-4909-8CDA-81D67ED5F602}"/>
              </a:ext>
            </a:extLst>
          </p:cNvPr>
          <p:cNvSpPr txBox="1"/>
          <p:nvPr/>
        </p:nvSpPr>
        <p:spPr>
          <a:xfrm>
            <a:off x="2194262" y="4223528"/>
            <a:ext cx="2188434" cy="369332"/>
          </a:xfrm>
          <a:prstGeom prst="rect">
            <a:avLst/>
          </a:prstGeom>
          <a:noFill/>
        </p:spPr>
        <p:txBody>
          <a:bodyPr wrap="square">
            <a:spAutoFit/>
          </a:bodyPr>
          <a:lstStyle/>
          <a:p>
            <a:r>
              <a:rPr lang="zh-CN" altLang="en-US" b="1" dirty="0"/>
              <a:t>继续学习下一输入</a:t>
            </a:r>
          </a:p>
        </p:txBody>
      </p:sp>
      <p:sp>
        <p:nvSpPr>
          <p:cNvPr id="162" name="箭头: 环形 161">
            <a:extLst>
              <a:ext uri="{FF2B5EF4-FFF2-40B4-BE49-F238E27FC236}">
                <a16:creationId xmlns:a16="http://schemas.microsoft.com/office/drawing/2014/main" id="{C0E49655-4963-23DB-EDBF-1260D512EB6F}"/>
              </a:ext>
            </a:extLst>
          </p:cNvPr>
          <p:cNvSpPr/>
          <p:nvPr/>
        </p:nvSpPr>
        <p:spPr>
          <a:xfrm>
            <a:off x="1623075" y="4139114"/>
            <a:ext cx="515147" cy="538159"/>
          </a:xfrm>
          <a:prstGeom prst="circularArrow">
            <a:avLst>
              <a:gd name="adj1" fmla="val 12500"/>
              <a:gd name="adj2" fmla="val 1142319"/>
              <a:gd name="adj3" fmla="val 20457681"/>
              <a:gd name="adj4" fmla="val 2840839"/>
              <a:gd name="adj5" fmla="val 1556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mc:AlternateContent xmlns:mc="http://schemas.openxmlformats.org/markup-compatibility/2006" xmlns:a14="http://schemas.microsoft.com/office/drawing/2010/main">
        <mc:Choice Requires="a14">
          <p:sp>
            <p:nvSpPr>
              <p:cNvPr id="178" name="文本框 177">
                <a:extLst>
                  <a:ext uri="{FF2B5EF4-FFF2-40B4-BE49-F238E27FC236}">
                    <a16:creationId xmlns:a16="http://schemas.microsoft.com/office/drawing/2014/main" id="{2E328FD4-DFBC-96F7-9DB4-DBDA1BC76C42}"/>
                  </a:ext>
                </a:extLst>
              </p:cNvPr>
              <p:cNvSpPr txBox="1"/>
              <p:nvPr/>
            </p:nvSpPr>
            <p:spPr>
              <a:xfrm>
                <a:off x="4989855" y="3854565"/>
                <a:ext cx="6094602" cy="459100"/>
              </a:xfrm>
              <a:prstGeom prst="rect">
                <a:avLst/>
              </a:prstGeom>
              <a:noFill/>
            </p:spPr>
            <p:txBody>
              <a:bodyPr wrap="square">
                <a:spAutoFit/>
              </a:bodyPr>
              <a:lstStyle/>
              <a:p>
                <a:pPr marL="285750" indent="-285750">
                  <a:lnSpc>
                    <a:spcPct val="130000"/>
                  </a:lnSpc>
                  <a:buFont typeface="Arial" panose="020B0604020202020204" pitchFamily="34" charset="0"/>
                  <a:buChar char="•"/>
                </a:pPr>
                <a:r>
                  <a:rPr lang="zh-CN" altLang="en-US" sz="2000" b="1" dirty="0"/>
                  <a:t>去噪周期</a:t>
                </a:r>
                <a:r>
                  <a:rPr lang="zh-CN" altLang="en-US" sz="2000" dirty="0"/>
                  <a:t>：训练步数</a:t>
                </a:r>
                <a14:m>
                  <m:oMath xmlns:m="http://schemas.openxmlformats.org/officeDocument/2006/math">
                    <m:r>
                      <a:rPr lang="en-US" altLang="zh-CN" sz="2000" b="0" i="1" smtClean="0">
                        <a:latin typeface="Cambria Math" panose="02040503050406030204" pitchFamily="18" charset="0"/>
                      </a:rPr>
                      <m:t>𝑡</m:t>
                    </m:r>
                  </m:oMath>
                </a14:m>
                <a:r>
                  <a:rPr lang="zh-CN" altLang="en-US" sz="2000" dirty="0"/>
                  <a:t>为参数</a:t>
                </a:r>
                <a14:m>
                  <m:oMath xmlns:m="http://schemas.openxmlformats.org/officeDocument/2006/math">
                    <m:r>
                      <a:rPr lang="zh-CN" altLang="en-US" sz="2000" i="1" smtClean="0">
                        <a:latin typeface="Cambria Math" panose="02040503050406030204" pitchFamily="18" charset="0"/>
                      </a:rPr>
                      <m:t>𝜆</m:t>
                    </m:r>
                  </m:oMath>
                </a14:m>
                <a:r>
                  <a:rPr lang="zh-CN" altLang="en-US" sz="2000" dirty="0"/>
                  <a:t>的倍数</a:t>
                </a:r>
                <a:endParaRPr lang="en-US" altLang="zh-CN" sz="2000" dirty="0"/>
              </a:p>
            </p:txBody>
          </p:sp>
        </mc:Choice>
        <mc:Fallback xmlns="">
          <p:sp>
            <p:nvSpPr>
              <p:cNvPr id="178" name="文本框 177">
                <a:extLst>
                  <a:ext uri="{FF2B5EF4-FFF2-40B4-BE49-F238E27FC236}">
                    <a16:creationId xmlns:a16="http://schemas.microsoft.com/office/drawing/2014/main" id="{2E328FD4-DFBC-96F7-9DB4-DBDA1BC76C42}"/>
                  </a:ext>
                </a:extLst>
              </p:cNvPr>
              <p:cNvSpPr txBox="1">
                <a:spLocks noRot="1" noChangeAspect="1" noMove="1" noResize="1" noEditPoints="1" noAdjustHandles="1" noChangeArrowheads="1" noChangeShapeType="1" noTextEdit="1"/>
              </p:cNvSpPr>
              <p:nvPr/>
            </p:nvSpPr>
            <p:spPr>
              <a:xfrm>
                <a:off x="4989855" y="3854565"/>
                <a:ext cx="6094602" cy="459100"/>
              </a:xfrm>
              <a:prstGeom prst="rect">
                <a:avLst/>
              </a:prstGeom>
              <a:blipFill>
                <a:blip r:embed="rId9"/>
                <a:stretch>
                  <a:fillRect l="-901" b="-210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0" name="文本框 179">
                <a:extLst>
                  <a:ext uri="{FF2B5EF4-FFF2-40B4-BE49-F238E27FC236}">
                    <a16:creationId xmlns:a16="http://schemas.microsoft.com/office/drawing/2014/main" id="{D0F604B0-176C-D092-C513-0D613ACFD5A5}"/>
                  </a:ext>
                </a:extLst>
              </p:cNvPr>
              <p:cNvSpPr txBox="1"/>
              <p:nvPr/>
            </p:nvSpPr>
            <p:spPr>
              <a:xfrm>
                <a:off x="2903076" y="2808385"/>
                <a:ext cx="91717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𝑎𝑐𝑐</m:t>
                          </m:r>
                        </m:e>
                        <m:sub>
                          <m:r>
                            <a:rPr lang="en-US" altLang="zh-CN" sz="1400" b="0" i="1" smtClean="0">
                              <a:latin typeface="Cambria Math" panose="02040503050406030204" pitchFamily="18" charset="0"/>
                            </a:rPr>
                            <m:t>2</m:t>
                          </m:r>
                        </m:sub>
                      </m:sSub>
                      <m:r>
                        <a:rPr lang="en-US" altLang="zh-CN" sz="1400" b="0" i="1" smtClean="0">
                          <a:latin typeface="Cambria Math" panose="02040503050406030204" pitchFamily="18" charset="0"/>
                        </a:rPr>
                        <m:t>=230</m:t>
                      </m:r>
                    </m:oMath>
                  </m:oMathPara>
                </a14:m>
                <a:endParaRPr lang="zh-CN" altLang="en-US" dirty="0"/>
              </a:p>
            </p:txBody>
          </p:sp>
        </mc:Choice>
        <mc:Fallback xmlns="">
          <p:sp>
            <p:nvSpPr>
              <p:cNvPr id="180" name="文本框 179">
                <a:extLst>
                  <a:ext uri="{FF2B5EF4-FFF2-40B4-BE49-F238E27FC236}">
                    <a16:creationId xmlns:a16="http://schemas.microsoft.com/office/drawing/2014/main" id="{D0F604B0-176C-D092-C513-0D613ACFD5A5}"/>
                  </a:ext>
                </a:extLst>
              </p:cNvPr>
              <p:cNvSpPr txBox="1">
                <a:spLocks noRot="1" noChangeAspect="1" noMove="1" noResize="1" noEditPoints="1" noAdjustHandles="1" noChangeArrowheads="1" noChangeShapeType="1" noTextEdit="1"/>
              </p:cNvSpPr>
              <p:nvPr/>
            </p:nvSpPr>
            <p:spPr>
              <a:xfrm>
                <a:off x="2903076" y="2808385"/>
                <a:ext cx="917174" cy="215444"/>
              </a:xfrm>
              <a:prstGeom prst="rect">
                <a:avLst/>
              </a:prstGeom>
              <a:blipFill>
                <a:blip r:embed="rId11"/>
                <a:stretch>
                  <a:fillRect l="-1987" r="-3311"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2" name="文本框 181">
                <a:extLst>
                  <a:ext uri="{FF2B5EF4-FFF2-40B4-BE49-F238E27FC236}">
                    <a16:creationId xmlns:a16="http://schemas.microsoft.com/office/drawing/2014/main" id="{479AEF46-B56C-4738-C075-664998517E02}"/>
                  </a:ext>
                </a:extLst>
              </p:cNvPr>
              <p:cNvSpPr txBox="1"/>
              <p:nvPr/>
            </p:nvSpPr>
            <p:spPr>
              <a:xfrm>
                <a:off x="3451640" y="3790044"/>
                <a:ext cx="71840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𝑎𝑐𝑐</m:t>
                          </m:r>
                        </m:e>
                        <m:sub>
                          <m:r>
                            <a:rPr lang="en-US" altLang="zh-CN" sz="1400" b="0" i="1" smtClean="0">
                              <a:latin typeface="Cambria Math" panose="02040503050406030204" pitchFamily="18" charset="0"/>
                            </a:rPr>
                            <m:t>3</m:t>
                          </m:r>
                        </m:sub>
                      </m:sSub>
                      <m:r>
                        <a:rPr lang="en-US" altLang="zh-CN" sz="1400" b="0" i="1" smtClean="0">
                          <a:latin typeface="Cambria Math" panose="02040503050406030204" pitchFamily="18" charset="0"/>
                        </a:rPr>
                        <m:t>=2</m:t>
                      </m:r>
                    </m:oMath>
                  </m:oMathPara>
                </a14:m>
                <a:endParaRPr lang="zh-CN" altLang="en-US" dirty="0"/>
              </a:p>
            </p:txBody>
          </p:sp>
        </mc:Choice>
        <mc:Fallback xmlns="">
          <p:sp>
            <p:nvSpPr>
              <p:cNvPr id="182" name="文本框 181">
                <a:extLst>
                  <a:ext uri="{FF2B5EF4-FFF2-40B4-BE49-F238E27FC236}">
                    <a16:creationId xmlns:a16="http://schemas.microsoft.com/office/drawing/2014/main" id="{479AEF46-B56C-4738-C075-664998517E02}"/>
                  </a:ext>
                </a:extLst>
              </p:cNvPr>
              <p:cNvSpPr txBox="1">
                <a:spLocks noRot="1" noChangeAspect="1" noMove="1" noResize="1" noEditPoints="1" noAdjustHandles="1" noChangeArrowheads="1" noChangeShapeType="1" noTextEdit="1"/>
              </p:cNvSpPr>
              <p:nvPr/>
            </p:nvSpPr>
            <p:spPr>
              <a:xfrm>
                <a:off x="3451640" y="3790044"/>
                <a:ext cx="718402" cy="215444"/>
              </a:xfrm>
              <a:prstGeom prst="rect">
                <a:avLst/>
              </a:prstGeom>
              <a:blipFill>
                <a:blip r:embed="rId12"/>
                <a:stretch>
                  <a:fillRect l="-2542" r="-5085" b="-14286"/>
                </a:stretch>
              </a:blipFill>
            </p:spPr>
            <p:txBody>
              <a:bodyPr/>
              <a:lstStyle/>
              <a:p>
                <a:r>
                  <a:rPr lang="zh-CN" altLang="en-US">
                    <a:noFill/>
                  </a:rPr>
                  <a:t> </a:t>
                </a:r>
              </a:p>
            </p:txBody>
          </p:sp>
        </mc:Fallback>
      </mc:AlternateContent>
      <p:cxnSp>
        <p:nvCxnSpPr>
          <p:cNvPr id="183" name="直接箭头连接符 182">
            <a:extLst>
              <a:ext uri="{FF2B5EF4-FFF2-40B4-BE49-F238E27FC236}">
                <a16:creationId xmlns:a16="http://schemas.microsoft.com/office/drawing/2014/main" id="{DCD9C858-3EF5-2E6C-031E-7376977DCED1}"/>
              </a:ext>
            </a:extLst>
          </p:cNvPr>
          <p:cNvCxnSpPr>
            <a:cxnSpLocks/>
          </p:cNvCxnSpPr>
          <p:nvPr/>
        </p:nvCxnSpPr>
        <p:spPr>
          <a:xfrm>
            <a:off x="1468202" y="6029315"/>
            <a:ext cx="267799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4" name="直接箭头连接符 183">
            <a:extLst>
              <a:ext uri="{FF2B5EF4-FFF2-40B4-BE49-F238E27FC236}">
                <a16:creationId xmlns:a16="http://schemas.microsoft.com/office/drawing/2014/main" id="{0842CC06-E3A8-75A8-0141-EAC12D0EA19C}"/>
              </a:ext>
            </a:extLst>
          </p:cNvPr>
          <p:cNvCxnSpPr>
            <a:cxnSpLocks/>
          </p:cNvCxnSpPr>
          <p:nvPr/>
        </p:nvCxnSpPr>
        <p:spPr>
          <a:xfrm flipV="1">
            <a:off x="1620602" y="5014247"/>
            <a:ext cx="0" cy="11674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5" name="椭圆 184">
            <a:extLst>
              <a:ext uri="{FF2B5EF4-FFF2-40B4-BE49-F238E27FC236}">
                <a16:creationId xmlns:a16="http://schemas.microsoft.com/office/drawing/2014/main" id="{7F8FE29D-E7C0-C2FA-9380-4F84A8692974}"/>
              </a:ext>
            </a:extLst>
          </p:cNvPr>
          <p:cNvSpPr/>
          <p:nvPr/>
        </p:nvSpPr>
        <p:spPr>
          <a:xfrm>
            <a:off x="2356847" y="5710407"/>
            <a:ext cx="144000" cy="144000"/>
          </a:xfrm>
          <a:prstGeom prst="ellipse">
            <a:avLst/>
          </a:prstGeom>
          <a:solidFill>
            <a:srgbClr val="F6BD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a:extLst>
              <a:ext uri="{FF2B5EF4-FFF2-40B4-BE49-F238E27FC236}">
                <a16:creationId xmlns:a16="http://schemas.microsoft.com/office/drawing/2014/main" id="{29AAA0A1-5DD2-7694-4884-CE3FCF9A13BE}"/>
              </a:ext>
            </a:extLst>
          </p:cNvPr>
          <p:cNvSpPr/>
          <p:nvPr/>
        </p:nvSpPr>
        <p:spPr>
          <a:xfrm>
            <a:off x="2596907" y="5477429"/>
            <a:ext cx="144000" cy="144000"/>
          </a:xfrm>
          <a:prstGeom prst="ellipse">
            <a:avLst/>
          </a:prstGeom>
          <a:solidFill>
            <a:srgbClr val="F6BD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a:extLst>
              <a:ext uri="{FF2B5EF4-FFF2-40B4-BE49-F238E27FC236}">
                <a16:creationId xmlns:a16="http://schemas.microsoft.com/office/drawing/2014/main" id="{F462845F-9086-6B36-0D76-4A0AA1EE165C}"/>
              </a:ext>
            </a:extLst>
          </p:cNvPr>
          <p:cNvSpPr/>
          <p:nvPr/>
        </p:nvSpPr>
        <p:spPr>
          <a:xfrm>
            <a:off x="3622449" y="5750154"/>
            <a:ext cx="144000" cy="144000"/>
          </a:xfrm>
          <a:prstGeom prst="ellipse">
            <a:avLst/>
          </a:prstGeom>
          <a:solidFill>
            <a:srgbClr val="FA897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2" name="直接连接符 191">
            <a:extLst>
              <a:ext uri="{FF2B5EF4-FFF2-40B4-BE49-F238E27FC236}">
                <a16:creationId xmlns:a16="http://schemas.microsoft.com/office/drawing/2014/main" id="{BD0C1BA2-322D-D4B7-BE21-27E9AA044BA3}"/>
              </a:ext>
            </a:extLst>
          </p:cNvPr>
          <p:cNvCxnSpPr>
            <a:cxnSpLocks/>
            <a:stCxn id="185" idx="7"/>
            <a:endCxn id="186" idx="3"/>
          </p:cNvCxnSpPr>
          <p:nvPr/>
        </p:nvCxnSpPr>
        <p:spPr>
          <a:xfrm flipV="1">
            <a:off x="2479759" y="5600341"/>
            <a:ext cx="138236" cy="131154"/>
          </a:xfrm>
          <a:prstGeom prst="line">
            <a:avLst/>
          </a:prstGeom>
          <a:ln w="28575">
            <a:solidFill>
              <a:srgbClr val="F6BD60"/>
            </a:solidFill>
          </a:ln>
        </p:spPr>
        <p:style>
          <a:lnRef idx="1">
            <a:schemeClr val="accent1"/>
          </a:lnRef>
          <a:fillRef idx="0">
            <a:schemeClr val="accent1"/>
          </a:fillRef>
          <a:effectRef idx="0">
            <a:schemeClr val="accent1"/>
          </a:effectRef>
          <a:fontRef idx="minor">
            <a:schemeClr val="tx1"/>
          </a:fontRef>
        </p:style>
      </p:cxnSp>
      <p:sp>
        <p:nvSpPr>
          <p:cNvPr id="206" name="椭圆 205">
            <a:extLst>
              <a:ext uri="{FF2B5EF4-FFF2-40B4-BE49-F238E27FC236}">
                <a16:creationId xmlns:a16="http://schemas.microsoft.com/office/drawing/2014/main" id="{C4DB1133-5994-8B4C-E0D6-BFB38E58AACD}"/>
              </a:ext>
            </a:extLst>
          </p:cNvPr>
          <p:cNvSpPr/>
          <p:nvPr/>
        </p:nvSpPr>
        <p:spPr>
          <a:xfrm>
            <a:off x="2312751" y="5405429"/>
            <a:ext cx="144000" cy="144000"/>
          </a:xfrm>
          <a:prstGeom prst="ellipse">
            <a:avLst/>
          </a:prstGeom>
          <a:solidFill>
            <a:srgbClr val="F6BD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8" name="直接连接符 207">
            <a:extLst>
              <a:ext uri="{FF2B5EF4-FFF2-40B4-BE49-F238E27FC236}">
                <a16:creationId xmlns:a16="http://schemas.microsoft.com/office/drawing/2014/main" id="{84749A2D-E31C-C0DF-A8F4-36DCBD791ED9}"/>
              </a:ext>
            </a:extLst>
          </p:cNvPr>
          <p:cNvCxnSpPr>
            <a:cxnSpLocks/>
            <a:stCxn id="206" idx="4"/>
            <a:endCxn id="185" idx="0"/>
          </p:cNvCxnSpPr>
          <p:nvPr/>
        </p:nvCxnSpPr>
        <p:spPr>
          <a:xfrm>
            <a:off x="2384751" y="5549429"/>
            <a:ext cx="44096" cy="160978"/>
          </a:xfrm>
          <a:prstGeom prst="line">
            <a:avLst/>
          </a:prstGeom>
          <a:ln w="28575">
            <a:solidFill>
              <a:srgbClr val="F6BD60"/>
            </a:solidFill>
          </a:ln>
        </p:spPr>
        <p:style>
          <a:lnRef idx="1">
            <a:schemeClr val="accent1"/>
          </a:lnRef>
          <a:fillRef idx="0">
            <a:schemeClr val="accent1"/>
          </a:fillRef>
          <a:effectRef idx="0">
            <a:schemeClr val="accent1"/>
          </a:effectRef>
          <a:fontRef idx="minor">
            <a:schemeClr val="tx1"/>
          </a:fontRef>
        </p:style>
      </p:cxnSp>
      <p:cxnSp>
        <p:nvCxnSpPr>
          <p:cNvPr id="211" name="直接连接符 210">
            <a:extLst>
              <a:ext uri="{FF2B5EF4-FFF2-40B4-BE49-F238E27FC236}">
                <a16:creationId xmlns:a16="http://schemas.microsoft.com/office/drawing/2014/main" id="{9514502A-C515-176E-5EF8-54E1B4F79A73}"/>
              </a:ext>
            </a:extLst>
          </p:cNvPr>
          <p:cNvCxnSpPr>
            <a:cxnSpLocks/>
            <a:stCxn id="206" idx="5"/>
            <a:endCxn id="186" idx="2"/>
          </p:cNvCxnSpPr>
          <p:nvPr/>
        </p:nvCxnSpPr>
        <p:spPr>
          <a:xfrm>
            <a:off x="2435663" y="5528341"/>
            <a:ext cx="161244" cy="21088"/>
          </a:xfrm>
          <a:prstGeom prst="line">
            <a:avLst/>
          </a:prstGeom>
          <a:ln w="28575">
            <a:solidFill>
              <a:srgbClr val="F6BD60"/>
            </a:solidFill>
          </a:ln>
        </p:spPr>
        <p:style>
          <a:lnRef idx="1">
            <a:schemeClr val="accent1"/>
          </a:lnRef>
          <a:fillRef idx="0">
            <a:schemeClr val="accent1"/>
          </a:fillRef>
          <a:effectRef idx="0">
            <a:schemeClr val="accent1"/>
          </a:effectRef>
          <a:fontRef idx="minor">
            <a:schemeClr val="tx1"/>
          </a:fontRef>
        </p:style>
      </p:cxnSp>
      <p:sp>
        <p:nvSpPr>
          <p:cNvPr id="215" name="椭圆 214">
            <a:extLst>
              <a:ext uri="{FF2B5EF4-FFF2-40B4-BE49-F238E27FC236}">
                <a16:creationId xmlns:a16="http://schemas.microsoft.com/office/drawing/2014/main" id="{E274B1E8-1098-0E09-7200-28F7BEAFCD00}"/>
              </a:ext>
            </a:extLst>
          </p:cNvPr>
          <p:cNvSpPr/>
          <p:nvPr/>
        </p:nvSpPr>
        <p:spPr>
          <a:xfrm>
            <a:off x="2081071" y="5248565"/>
            <a:ext cx="760065" cy="762706"/>
          </a:xfrm>
          <a:prstGeom prst="ellipse">
            <a:avLst/>
          </a:prstGeom>
          <a:noFill/>
          <a:ln w="28575">
            <a:solidFill>
              <a:srgbClr val="F6BD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6" name="文本框 215">
                <a:extLst>
                  <a:ext uri="{FF2B5EF4-FFF2-40B4-BE49-F238E27FC236}">
                    <a16:creationId xmlns:a16="http://schemas.microsoft.com/office/drawing/2014/main" id="{B9FF807B-A437-FD44-7E51-E9194067D800}"/>
                  </a:ext>
                </a:extLst>
              </p:cNvPr>
              <p:cNvSpPr txBox="1"/>
              <p:nvPr/>
            </p:nvSpPr>
            <p:spPr>
              <a:xfrm>
                <a:off x="2105636" y="5473278"/>
                <a:ext cx="255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216" name="文本框 215">
                <a:extLst>
                  <a:ext uri="{FF2B5EF4-FFF2-40B4-BE49-F238E27FC236}">
                    <a16:creationId xmlns:a16="http://schemas.microsoft.com/office/drawing/2014/main" id="{B9FF807B-A437-FD44-7E51-E9194067D800}"/>
                  </a:ext>
                </a:extLst>
              </p:cNvPr>
              <p:cNvSpPr txBox="1">
                <a:spLocks noRot="1" noChangeAspect="1" noMove="1" noResize="1" noEditPoints="1" noAdjustHandles="1" noChangeArrowheads="1" noChangeShapeType="1" noTextEdit="1"/>
              </p:cNvSpPr>
              <p:nvPr/>
            </p:nvSpPr>
            <p:spPr>
              <a:xfrm>
                <a:off x="2105636" y="5473278"/>
                <a:ext cx="255070" cy="276999"/>
              </a:xfrm>
              <a:prstGeom prst="rect">
                <a:avLst/>
              </a:prstGeom>
              <a:blipFill>
                <a:blip r:embed="rId13"/>
                <a:stretch>
                  <a:fillRect l="-14286" r="-7143" b="-15556"/>
                </a:stretch>
              </a:blipFill>
            </p:spPr>
            <p:txBody>
              <a:bodyPr/>
              <a:lstStyle/>
              <a:p>
                <a:r>
                  <a:rPr lang="zh-CN" altLang="en-US">
                    <a:noFill/>
                  </a:rPr>
                  <a:t> </a:t>
                </a:r>
              </a:p>
            </p:txBody>
          </p:sp>
        </mc:Fallback>
      </mc:AlternateContent>
      <p:sp>
        <p:nvSpPr>
          <p:cNvPr id="217" name="椭圆 216">
            <a:extLst>
              <a:ext uri="{FF2B5EF4-FFF2-40B4-BE49-F238E27FC236}">
                <a16:creationId xmlns:a16="http://schemas.microsoft.com/office/drawing/2014/main" id="{09F131AF-8EA7-6B19-1528-CC32A3CDD294}"/>
              </a:ext>
            </a:extLst>
          </p:cNvPr>
          <p:cNvSpPr/>
          <p:nvPr/>
        </p:nvSpPr>
        <p:spPr>
          <a:xfrm>
            <a:off x="3931204" y="5741563"/>
            <a:ext cx="144000" cy="144000"/>
          </a:xfrm>
          <a:prstGeom prst="ellipse">
            <a:avLst/>
          </a:prstGeom>
          <a:solidFill>
            <a:srgbClr val="FA897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8" name="直接连接符 217">
            <a:extLst>
              <a:ext uri="{FF2B5EF4-FFF2-40B4-BE49-F238E27FC236}">
                <a16:creationId xmlns:a16="http://schemas.microsoft.com/office/drawing/2014/main" id="{5EDA34D5-5EDC-8B78-3F59-F939BDD92F21}"/>
              </a:ext>
            </a:extLst>
          </p:cNvPr>
          <p:cNvCxnSpPr>
            <a:cxnSpLocks/>
            <a:stCxn id="190" idx="6"/>
            <a:endCxn id="217" idx="2"/>
          </p:cNvCxnSpPr>
          <p:nvPr/>
        </p:nvCxnSpPr>
        <p:spPr>
          <a:xfrm flipV="1">
            <a:off x="3766449" y="5813563"/>
            <a:ext cx="164755" cy="8591"/>
          </a:xfrm>
          <a:prstGeom prst="line">
            <a:avLst/>
          </a:prstGeom>
          <a:ln w="28575">
            <a:solidFill>
              <a:srgbClr val="FA897B"/>
            </a:solidFill>
          </a:ln>
        </p:spPr>
        <p:style>
          <a:lnRef idx="1">
            <a:schemeClr val="accent1"/>
          </a:lnRef>
          <a:fillRef idx="0">
            <a:schemeClr val="accent1"/>
          </a:fillRef>
          <a:effectRef idx="0">
            <a:schemeClr val="accent1"/>
          </a:effectRef>
          <a:fontRef idx="minor">
            <a:schemeClr val="tx1"/>
          </a:fontRef>
        </p:style>
      </p:cxnSp>
      <p:sp>
        <p:nvSpPr>
          <p:cNvPr id="225" name="椭圆 224">
            <a:extLst>
              <a:ext uri="{FF2B5EF4-FFF2-40B4-BE49-F238E27FC236}">
                <a16:creationId xmlns:a16="http://schemas.microsoft.com/office/drawing/2014/main" id="{AC608879-B9E3-34F9-CB67-E1210EA7A0CD}"/>
              </a:ext>
            </a:extLst>
          </p:cNvPr>
          <p:cNvSpPr/>
          <p:nvPr/>
        </p:nvSpPr>
        <p:spPr>
          <a:xfrm>
            <a:off x="3442991" y="5527855"/>
            <a:ext cx="760065" cy="530495"/>
          </a:xfrm>
          <a:prstGeom prst="ellipse">
            <a:avLst/>
          </a:prstGeom>
          <a:noFill/>
          <a:ln w="28575">
            <a:solidFill>
              <a:srgbClr val="FA89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6" name="文本框 225">
                <a:extLst>
                  <a:ext uri="{FF2B5EF4-FFF2-40B4-BE49-F238E27FC236}">
                    <a16:creationId xmlns:a16="http://schemas.microsoft.com/office/drawing/2014/main" id="{6AA75171-9108-0ACB-B904-AF5D5CC4F6B4}"/>
                  </a:ext>
                </a:extLst>
              </p:cNvPr>
              <p:cNvSpPr txBox="1"/>
              <p:nvPr/>
            </p:nvSpPr>
            <p:spPr>
              <a:xfrm>
                <a:off x="3729682" y="5491418"/>
                <a:ext cx="2603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226" name="文本框 225">
                <a:extLst>
                  <a:ext uri="{FF2B5EF4-FFF2-40B4-BE49-F238E27FC236}">
                    <a16:creationId xmlns:a16="http://schemas.microsoft.com/office/drawing/2014/main" id="{6AA75171-9108-0ACB-B904-AF5D5CC4F6B4}"/>
                  </a:ext>
                </a:extLst>
              </p:cNvPr>
              <p:cNvSpPr txBox="1">
                <a:spLocks noRot="1" noChangeAspect="1" noMove="1" noResize="1" noEditPoints="1" noAdjustHandles="1" noChangeArrowheads="1" noChangeShapeType="1" noTextEdit="1"/>
              </p:cNvSpPr>
              <p:nvPr/>
            </p:nvSpPr>
            <p:spPr>
              <a:xfrm>
                <a:off x="3729682" y="5491418"/>
                <a:ext cx="260391" cy="276999"/>
              </a:xfrm>
              <a:prstGeom prst="rect">
                <a:avLst/>
              </a:prstGeom>
              <a:blipFill>
                <a:blip r:embed="rId14"/>
                <a:stretch>
                  <a:fillRect l="-11628" r="-6977" b="-15556"/>
                </a:stretch>
              </a:blipFill>
            </p:spPr>
            <p:txBody>
              <a:bodyPr/>
              <a:lstStyle/>
              <a:p>
                <a:r>
                  <a:rPr lang="zh-CN" altLang="en-US">
                    <a:noFill/>
                  </a:rPr>
                  <a:t> </a:t>
                </a:r>
              </a:p>
            </p:txBody>
          </p:sp>
        </mc:Fallback>
      </mc:AlternateContent>
      <p:sp>
        <p:nvSpPr>
          <p:cNvPr id="227" name="椭圆 226">
            <a:extLst>
              <a:ext uri="{FF2B5EF4-FFF2-40B4-BE49-F238E27FC236}">
                <a16:creationId xmlns:a16="http://schemas.microsoft.com/office/drawing/2014/main" id="{D79ACB31-06CF-3663-00A0-8090EADB7977}"/>
              </a:ext>
            </a:extLst>
          </p:cNvPr>
          <p:cNvSpPr/>
          <p:nvPr/>
        </p:nvSpPr>
        <p:spPr>
          <a:xfrm rot="1514411">
            <a:off x="3083705" y="5425381"/>
            <a:ext cx="144000" cy="144000"/>
          </a:xfrm>
          <a:prstGeom prst="ellipse">
            <a:avLst/>
          </a:prstGeom>
          <a:solidFill>
            <a:srgbClr val="BFDD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E83A3536-3F44-7A44-7271-D1AACCDC88C2}"/>
              </a:ext>
            </a:extLst>
          </p:cNvPr>
          <p:cNvSpPr/>
          <p:nvPr/>
        </p:nvSpPr>
        <p:spPr>
          <a:xfrm rot="1514411">
            <a:off x="3400191" y="5317011"/>
            <a:ext cx="144000" cy="144000"/>
          </a:xfrm>
          <a:prstGeom prst="ellipse">
            <a:avLst/>
          </a:prstGeom>
          <a:solidFill>
            <a:srgbClr val="BFDD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9" name="直接连接符 228">
            <a:extLst>
              <a:ext uri="{FF2B5EF4-FFF2-40B4-BE49-F238E27FC236}">
                <a16:creationId xmlns:a16="http://schemas.microsoft.com/office/drawing/2014/main" id="{A413665D-2F66-03C2-EEA9-AF6780BBC591}"/>
              </a:ext>
            </a:extLst>
          </p:cNvPr>
          <p:cNvCxnSpPr>
            <a:cxnSpLocks/>
            <a:stCxn id="227" idx="7"/>
            <a:endCxn id="228" idx="3"/>
          </p:cNvCxnSpPr>
          <p:nvPr/>
        </p:nvCxnSpPr>
        <p:spPr>
          <a:xfrm rot="1514411" flipV="1">
            <a:off x="3244830" y="5377619"/>
            <a:ext cx="138236" cy="131154"/>
          </a:xfrm>
          <a:prstGeom prst="line">
            <a:avLst/>
          </a:prstGeom>
          <a:ln w="28575">
            <a:solidFill>
              <a:srgbClr val="BFDD83"/>
            </a:solidFill>
          </a:ln>
        </p:spPr>
        <p:style>
          <a:lnRef idx="1">
            <a:schemeClr val="accent1"/>
          </a:lnRef>
          <a:fillRef idx="0">
            <a:schemeClr val="accent1"/>
          </a:fillRef>
          <a:effectRef idx="0">
            <a:schemeClr val="accent1"/>
          </a:effectRef>
          <a:fontRef idx="minor">
            <a:schemeClr val="tx1"/>
          </a:fontRef>
        </p:style>
      </p:cxnSp>
      <p:sp>
        <p:nvSpPr>
          <p:cNvPr id="230" name="椭圆 229">
            <a:extLst>
              <a:ext uri="{FF2B5EF4-FFF2-40B4-BE49-F238E27FC236}">
                <a16:creationId xmlns:a16="http://schemas.microsoft.com/office/drawing/2014/main" id="{A6E5484E-C970-4047-7B87-B5980445A17F}"/>
              </a:ext>
            </a:extLst>
          </p:cNvPr>
          <p:cNvSpPr/>
          <p:nvPr/>
        </p:nvSpPr>
        <p:spPr>
          <a:xfrm rot="1514411">
            <a:off x="3173866" y="5130717"/>
            <a:ext cx="144000" cy="144000"/>
          </a:xfrm>
          <a:prstGeom prst="ellipse">
            <a:avLst/>
          </a:prstGeom>
          <a:solidFill>
            <a:srgbClr val="BFDD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1" name="直接连接符 230">
            <a:extLst>
              <a:ext uri="{FF2B5EF4-FFF2-40B4-BE49-F238E27FC236}">
                <a16:creationId xmlns:a16="http://schemas.microsoft.com/office/drawing/2014/main" id="{F7715476-1FE2-3D95-60EB-8185A7924B18}"/>
              </a:ext>
            </a:extLst>
          </p:cNvPr>
          <p:cNvCxnSpPr>
            <a:cxnSpLocks/>
            <a:stCxn id="230" idx="4"/>
            <a:endCxn id="227" idx="0"/>
          </p:cNvCxnSpPr>
          <p:nvPr/>
        </p:nvCxnSpPr>
        <p:spPr>
          <a:xfrm rot="1514411">
            <a:off x="3178738" y="5269560"/>
            <a:ext cx="44096" cy="160978"/>
          </a:xfrm>
          <a:prstGeom prst="line">
            <a:avLst/>
          </a:prstGeom>
          <a:ln w="28575">
            <a:solidFill>
              <a:srgbClr val="BFDD83"/>
            </a:solidFill>
          </a:ln>
        </p:spPr>
        <p:style>
          <a:lnRef idx="1">
            <a:schemeClr val="accent1"/>
          </a:lnRef>
          <a:fillRef idx="0">
            <a:schemeClr val="accent1"/>
          </a:fillRef>
          <a:effectRef idx="0">
            <a:schemeClr val="accent1"/>
          </a:effectRef>
          <a:fontRef idx="minor">
            <a:schemeClr val="tx1"/>
          </a:fontRef>
        </p:style>
      </p:cxnSp>
      <p:cxnSp>
        <p:nvCxnSpPr>
          <p:cNvPr id="232" name="直接连接符 231">
            <a:extLst>
              <a:ext uri="{FF2B5EF4-FFF2-40B4-BE49-F238E27FC236}">
                <a16:creationId xmlns:a16="http://schemas.microsoft.com/office/drawing/2014/main" id="{1C33D369-EB21-900A-E3CF-3B8E188D9486}"/>
              </a:ext>
            </a:extLst>
          </p:cNvPr>
          <p:cNvCxnSpPr>
            <a:cxnSpLocks/>
            <a:stCxn id="230" idx="5"/>
            <a:endCxn id="228" idx="2"/>
          </p:cNvCxnSpPr>
          <p:nvPr/>
        </p:nvCxnSpPr>
        <p:spPr>
          <a:xfrm rot="1514411">
            <a:off x="3258014" y="5303849"/>
            <a:ext cx="161244" cy="21088"/>
          </a:xfrm>
          <a:prstGeom prst="line">
            <a:avLst/>
          </a:prstGeom>
          <a:ln w="28575">
            <a:solidFill>
              <a:srgbClr val="BFDD83"/>
            </a:solidFill>
          </a:ln>
        </p:spPr>
        <p:style>
          <a:lnRef idx="1">
            <a:schemeClr val="accent1"/>
          </a:lnRef>
          <a:fillRef idx="0">
            <a:schemeClr val="accent1"/>
          </a:fillRef>
          <a:effectRef idx="0">
            <a:schemeClr val="accent1"/>
          </a:effectRef>
          <a:fontRef idx="minor">
            <a:schemeClr val="tx1"/>
          </a:fontRef>
        </p:style>
      </p:cxnSp>
      <p:sp>
        <p:nvSpPr>
          <p:cNvPr id="233" name="椭圆 232">
            <a:extLst>
              <a:ext uri="{FF2B5EF4-FFF2-40B4-BE49-F238E27FC236}">
                <a16:creationId xmlns:a16="http://schemas.microsoft.com/office/drawing/2014/main" id="{64EAD24F-7580-2FF5-3E7C-FDAA553E0719}"/>
              </a:ext>
            </a:extLst>
          </p:cNvPr>
          <p:cNvSpPr/>
          <p:nvPr/>
        </p:nvSpPr>
        <p:spPr>
          <a:xfrm rot="1514411">
            <a:off x="2888456" y="4864903"/>
            <a:ext cx="879876" cy="918438"/>
          </a:xfrm>
          <a:prstGeom prst="ellipse">
            <a:avLst/>
          </a:prstGeom>
          <a:noFill/>
          <a:ln w="28575">
            <a:solidFill>
              <a:srgbClr val="BFDD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4" name="文本框 233">
                <a:extLst>
                  <a:ext uri="{FF2B5EF4-FFF2-40B4-BE49-F238E27FC236}">
                    <a16:creationId xmlns:a16="http://schemas.microsoft.com/office/drawing/2014/main" id="{271F361A-660A-0E2F-B07E-4CB41CD61EF0}"/>
                  </a:ext>
                </a:extLst>
              </p:cNvPr>
              <p:cNvSpPr txBox="1"/>
              <p:nvPr/>
            </p:nvSpPr>
            <p:spPr>
              <a:xfrm>
                <a:off x="2924652" y="5041941"/>
                <a:ext cx="260391"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234" name="文本框 233">
                <a:extLst>
                  <a:ext uri="{FF2B5EF4-FFF2-40B4-BE49-F238E27FC236}">
                    <a16:creationId xmlns:a16="http://schemas.microsoft.com/office/drawing/2014/main" id="{271F361A-660A-0E2F-B07E-4CB41CD61EF0}"/>
                  </a:ext>
                </a:extLst>
              </p:cNvPr>
              <p:cNvSpPr txBox="1">
                <a:spLocks noRot="1" noChangeAspect="1" noMove="1" noResize="1" noEditPoints="1" noAdjustHandles="1" noChangeArrowheads="1" noChangeShapeType="1" noTextEdit="1"/>
              </p:cNvSpPr>
              <p:nvPr/>
            </p:nvSpPr>
            <p:spPr>
              <a:xfrm>
                <a:off x="2924652" y="5041941"/>
                <a:ext cx="260391" cy="276999"/>
              </a:xfrm>
              <a:prstGeom prst="rect">
                <a:avLst/>
              </a:prstGeom>
              <a:blipFill>
                <a:blip r:embed="rId15"/>
                <a:stretch>
                  <a:fillRect l="-11905" r="-9524" b="-15217"/>
                </a:stretch>
              </a:blipFill>
              <a:ln>
                <a:noFill/>
              </a:ln>
            </p:spPr>
            <p:txBody>
              <a:bodyPr/>
              <a:lstStyle/>
              <a:p>
                <a:r>
                  <a:rPr lang="zh-CN" altLang="en-US">
                    <a:noFill/>
                  </a:rPr>
                  <a:t> </a:t>
                </a:r>
              </a:p>
            </p:txBody>
          </p:sp>
        </mc:Fallback>
      </mc:AlternateContent>
      <p:sp>
        <p:nvSpPr>
          <p:cNvPr id="239" name="椭圆 238">
            <a:extLst>
              <a:ext uri="{FF2B5EF4-FFF2-40B4-BE49-F238E27FC236}">
                <a16:creationId xmlns:a16="http://schemas.microsoft.com/office/drawing/2014/main" id="{0D712255-2063-43CA-F4E3-C4D01E5CDB9B}"/>
              </a:ext>
            </a:extLst>
          </p:cNvPr>
          <p:cNvSpPr/>
          <p:nvPr/>
        </p:nvSpPr>
        <p:spPr>
          <a:xfrm rot="1514411">
            <a:off x="3442431" y="5046843"/>
            <a:ext cx="144000" cy="144000"/>
          </a:xfrm>
          <a:prstGeom prst="ellipse">
            <a:avLst/>
          </a:prstGeom>
          <a:solidFill>
            <a:srgbClr val="BFDD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0" name="直接连接符 239">
            <a:extLst>
              <a:ext uri="{FF2B5EF4-FFF2-40B4-BE49-F238E27FC236}">
                <a16:creationId xmlns:a16="http://schemas.microsoft.com/office/drawing/2014/main" id="{5DACC38D-258A-713F-8691-2EBCE008AF59}"/>
              </a:ext>
            </a:extLst>
          </p:cNvPr>
          <p:cNvCxnSpPr>
            <a:cxnSpLocks/>
            <a:stCxn id="230" idx="7"/>
            <a:endCxn id="239" idx="3"/>
          </p:cNvCxnSpPr>
          <p:nvPr/>
        </p:nvCxnSpPr>
        <p:spPr>
          <a:xfrm flipV="1">
            <a:off x="3313627" y="5143185"/>
            <a:ext cx="133043" cy="35190"/>
          </a:xfrm>
          <a:prstGeom prst="line">
            <a:avLst/>
          </a:prstGeom>
          <a:ln w="28575">
            <a:solidFill>
              <a:srgbClr val="BFDD83"/>
            </a:solidFill>
          </a:ln>
        </p:spPr>
        <p:style>
          <a:lnRef idx="1">
            <a:schemeClr val="accent1"/>
          </a:lnRef>
          <a:fillRef idx="0">
            <a:schemeClr val="accent1"/>
          </a:fillRef>
          <a:effectRef idx="0">
            <a:schemeClr val="accent1"/>
          </a:effectRef>
          <a:fontRef idx="minor">
            <a:schemeClr val="tx1"/>
          </a:fontRef>
        </p:style>
      </p:cxnSp>
      <p:cxnSp>
        <p:nvCxnSpPr>
          <p:cNvPr id="243" name="直接连接符 242">
            <a:extLst>
              <a:ext uri="{FF2B5EF4-FFF2-40B4-BE49-F238E27FC236}">
                <a16:creationId xmlns:a16="http://schemas.microsoft.com/office/drawing/2014/main" id="{56856C5D-9933-4397-69D5-48DBE483D23A}"/>
              </a:ext>
            </a:extLst>
          </p:cNvPr>
          <p:cNvCxnSpPr>
            <a:cxnSpLocks/>
            <a:stCxn id="239" idx="4"/>
            <a:endCxn id="228" idx="0"/>
          </p:cNvCxnSpPr>
          <p:nvPr/>
        </p:nvCxnSpPr>
        <p:spPr>
          <a:xfrm>
            <a:off x="3483729" y="5183969"/>
            <a:ext cx="19164" cy="139916"/>
          </a:xfrm>
          <a:prstGeom prst="line">
            <a:avLst/>
          </a:prstGeom>
          <a:ln w="28575">
            <a:solidFill>
              <a:srgbClr val="BFDD83"/>
            </a:solidFill>
          </a:ln>
        </p:spPr>
        <p:style>
          <a:lnRef idx="1">
            <a:schemeClr val="accent1"/>
          </a:lnRef>
          <a:fillRef idx="0">
            <a:schemeClr val="accent1"/>
          </a:fillRef>
          <a:effectRef idx="0">
            <a:schemeClr val="accent1"/>
          </a:effectRef>
          <a:fontRef idx="minor">
            <a:schemeClr val="tx1"/>
          </a:fontRef>
        </p:style>
      </p:cxnSp>
      <p:sp>
        <p:nvSpPr>
          <p:cNvPr id="248" name="箭头: 直角上 247">
            <a:extLst>
              <a:ext uri="{FF2B5EF4-FFF2-40B4-BE49-F238E27FC236}">
                <a16:creationId xmlns:a16="http://schemas.microsoft.com/office/drawing/2014/main" id="{317F067C-D0C0-B04A-43C3-64616C53606E}"/>
              </a:ext>
            </a:extLst>
          </p:cNvPr>
          <p:cNvSpPr/>
          <p:nvPr/>
        </p:nvSpPr>
        <p:spPr>
          <a:xfrm rot="5400000">
            <a:off x="528506" y="5450838"/>
            <a:ext cx="514237" cy="514540"/>
          </a:xfrm>
          <a:prstGeom prst="bentUp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文本框 248">
            <a:extLst>
              <a:ext uri="{FF2B5EF4-FFF2-40B4-BE49-F238E27FC236}">
                <a16:creationId xmlns:a16="http://schemas.microsoft.com/office/drawing/2014/main" id="{1830BF7F-6E51-699D-D382-97F1887D9727}"/>
              </a:ext>
            </a:extLst>
          </p:cNvPr>
          <p:cNvSpPr txBox="1"/>
          <p:nvPr/>
        </p:nvSpPr>
        <p:spPr>
          <a:xfrm>
            <a:off x="146715" y="4755222"/>
            <a:ext cx="1109206" cy="646331"/>
          </a:xfrm>
          <a:prstGeom prst="rect">
            <a:avLst/>
          </a:prstGeom>
          <a:noFill/>
        </p:spPr>
        <p:txBody>
          <a:bodyPr wrap="square">
            <a:spAutoFit/>
          </a:bodyPr>
          <a:lstStyle/>
          <a:p>
            <a:r>
              <a:rPr lang="zh-CN" altLang="en-US" b="1" dirty="0"/>
              <a:t>标签预测之前</a:t>
            </a:r>
          </a:p>
        </p:txBody>
      </p:sp>
      <p:sp>
        <p:nvSpPr>
          <p:cNvPr id="250" name="文本框 249">
            <a:extLst>
              <a:ext uri="{FF2B5EF4-FFF2-40B4-BE49-F238E27FC236}">
                <a16:creationId xmlns:a16="http://schemas.microsoft.com/office/drawing/2014/main" id="{8D5E11BA-5904-BE59-7121-B7A8C09E15E5}"/>
              </a:ext>
            </a:extLst>
          </p:cNvPr>
          <p:cNvSpPr txBox="1"/>
          <p:nvPr/>
        </p:nvSpPr>
        <p:spPr>
          <a:xfrm>
            <a:off x="1827431" y="6312167"/>
            <a:ext cx="2746710" cy="369332"/>
          </a:xfrm>
          <a:prstGeom prst="rect">
            <a:avLst/>
          </a:prstGeom>
          <a:noFill/>
        </p:spPr>
        <p:txBody>
          <a:bodyPr wrap="square">
            <a:spAutoFit/>
          </a:bodyPr>
          <a:lstStyle/>
          <a:p>
            <a:r>
              <a:rPr lang="zh-CN" altLang="en-US" b="1" dirty="0"/>
              <a:t>对原型进行簇标签的标记</a:t>
            </a:r>
          </a:p>
        </p:txBody>
      </p:sp>
      <p:sp>
        <p:nvSpPr>
          <p:cNvPr id="251" name="椭圆 250">
            <a:extLst>
              <a:ext uri="{FF2B5EF4-FFF2-40B4-BE49-F238E27FC236}">
                <a16:creationId xmlns:a16="http://schemas.microsoft.com/office/drawing/2014/main" id="{90675C18-D7B1-95A0-CD09-7EF61A6D4134}"/>
              </a:ext>
            </a:extLst>
          </p:cNvPr>
          <p:cNvSpPr/>
          <p:nvPr/>
        </p:nvSpPr>
        <p:spPr>
          <a:xfrm>
            <a:off x="4005664" y="4955547"/>
            <a:ext cx="144000" cy="144000"/>
          </a:xfrm>
          <a:prstGeom prst="ellipse">
            <a:avLst/>
          </a:prstGeom>
          <a:solidFill>
            <a:schemeClr val="bg1">
              <a:lumMod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2" name="直接箭头连接符 251">
            <a:extLst>
              <a:ext uri="{FF2B5EF4-FFF2-40B4-BE49-F238E27FC236}">
                <a16:creationId xmlns:a16="http://schemas.microsoft.com/office/drawing/2014/main" id="{1349B5DA-769F-8F9D-5225-CE77140CF685}"/>
              </a:ext>
            </a:extLst>
          </p:cNvPr>
          <p:cNvCxnSpPr>
            <a:cxnSpLocks/>
            <a:stCxn id="251" idx="2"/>
            <a:endCxn id="239" idx="7"/>
          </p:cNvCxnSpPr>
          <p:nvPr/>
        </p:nvCxnSpPr>
        <p:spPr>
          <a:xfrm flipH="1">
            <a:off x="3582192" y="5027547"/>
            <a:ext cx="423472" cy="66954"/>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6" name="直接箭头连接符 255">
            <a:extLst>
              <a:ext uri="{FF2B5EF4-FFF2-40B4-BE49-F238E27FC236}">
                <a16:creationId xmlns:a16="http://schemas.microsoft.com/office/drawing/2014/main" id="{D55DEEDC-7729-7F36-5EE3-21E6EA1A31F4}"/>
              </a:ext>
            </a:extLst>
          </p:cNvPr>
          <p:cNvCxnSpPr>
            <a:cxnSpLocks/>
            <a:stCxn id="251" idx="3"/>
            <a:endCxn id="186" idx="7"/>
          </p:cNvCxnSpPr>
          <p:nvPr/>
        </p:nvCxnSpPr>
        <p:spPr>
          <a:xfrm flipH="1">
            <a:off x="2719819" y="5078459"/>
            <a:ext cx="1306933" cy="420058"/>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9" name="直接箭头连接符 258">
            <a:extLst>
              <a:ext uri="{FF2B5EF4-FFF2-40B4-BE49-F238E27FC236}">
                <a16:creationId xmlns:a16="http://schemas.microsoft.com/office/drawing/2014/main" id="{BA44E068-1A51-819A-2DE7-890D3BB83127}"/>
              </a:ext>
            </a:extLst>
          </p:cNvPr>
          <p:cNvCxnSpPr>
            <a:cxnSpLocks/>
            <a:stCxn id="251" idx="4"/>
            <a:endCxn id="217" idx="0"/>
          </p:cNvCxnSpPr>
          <p:nvPr/>
        </p:nvCxnSpPr>
        <p:spPr>
          <a:xfrm flipH="1">
            <a:off x="4003204" y="5099547"/>
            <a:ext cx="74460" cy="642016"/>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D5210982-767C-82FC-8BAD-796B6503C53E}"/>
              </a:ext>
            </a:extLst>
          </p:cNvPr>
          <p:cNvSpPr>
            <a:spLocks noGrp="1"/>
          </p:cNvSpPr>
          <p:nvPr>
            <p:ph type="sldNum" sz="quarter" idx="14"/>
          </p:nvPr>
        </p:nvSpPr>
        <p:spPr/>
        <p:txBody>
          <a:bodyPr/>
          <a:lstStyle/>
          <a:p>
            <a:fld id="{CC51C897-CB0F-45BB-8D64-39FCF72693E0}" type="slidenum">
              <a:rPr lang="zh-CN" altLang="en-US" smtClean="0"/>
              <a:t>21</a:t>
            </a:fld>
            <a:endParaRPr lang="zh-CN" altLang="en-US"/>
          </a:p>
        </p:txBody>
      </p:sp>
      <p:sp>
        <p:nvSpPr>
          <p:cNvPr id="6" name="Text Placeholder 2">
            <a:extLst>
              <a:ext uri="{FF2B5EF4-FFF2-40B4-BE49-F238E27FC236}">
                <a16:creationId xmlns:a16="http://schemas.microsoft.com/office/drawing/2014/main" id="{DFDDC1E3-A1B4-72C0-A385-CA7C24F39A86}"/>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a:t>
            </a:r>
            <a:r>
              <a:rPr lang="zh-CN" altLang="en-US" dirty="0">
                <a:solidFill>
                  <a:srgbClr val="6D439B"/>
                </a:solidFill>
              </a:rPr>
              <a:t>其他模块   </a:t>
            </a:r>
            <a:r>
              <a:rPr lang="zh-CN" altLang="en-US" dirty="0">
                <a:solidFill>
                  <a:srgbClr val="7F7F7F"/>
                </a:solidFill>
              </a:rPr>
              <a:t>实验验证   本章总结</a:t>
            </a:r>
            <a:r>
              <a:rPr lang="zh-CN" altLang="en-US" dirty="0">
                <a:solidFill>
                  <a:srgbClr val="6D439B"/>
                </a:solidFill>
              </a:rPr>
              <a:t> </a:t>
            </a:r>
            <a:endParaRPr lang="zh-CN" altLang="en-US" dirty="0">
              <a:solidFill>
                <a:srgbClr val="7F7F7F"/>
              </a:solidFill>
            </a:endParaRPr>
          </a:p>
        </p:txBody>
      </p:sp>
      <mc:AlternateContent xmlns:mc="http://schemas.openxmlformats.org/markup-compatibility/2006" xmlns:a14="http://schemas.microsoft.com/office/drawing/2010/main">
        <mc:Choice Requires="a14">
          <p:sp>
            <p:nvSpPr>
              <p:cNvPr id="179" name="文本框 178">
                <a:extLst>
                  <a:ext uri="{FF2B5EF4-FFF2-40B4-BE49-F238E27FC236}">
                    <a16:creationId xmlns:a16="http://schemas.microsoft.com/office/drawing/2014/main" id="{B4D8346B-F63D-CEDE-410A-9795A80E7FD4}"/>
                  </a:ext>
                </a:extLst>
              </p:cNvPr>
              <p:cNvSpPr txBox="1"/>
              <p:nvPr/>
            </p:nvSpPr>
            <p:spPr>
              <a:xfrm>
                <a:off x="2664530" y="3467184"/>
                <a:ext cx="91300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𝑎𝑐𝑐</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=200</m:t>
                      </m:r>
                    </m:oMath>
                  </m:oMathPara>
                </a14:m>
                <a:endParaRPr lang="zh-CN" altLang="en-US" dirty="0"/>
              </a:p>
            </p:txBody>
          </p:sp>
        </mc:Choice>
        <mc:Fallback xmlns="">
          <p:sp>
            <p:nvSpPr>
              <p:cNvPr id="179" name="文本框 178">
                <a:extLst>
                  <a:ext uri="{FF2B5EF4-FFF2-40B4-BE49-F238E27FC236}">
                    <a16:creationId xmlns:a16="http://schemas.microsoft.com/office/drawing/2014/main" id="{B4D8346B-F63D-CEDE-410A-9795A80E7FD4}"/>
                  </a:ext>
                </a:extLst>
              </p:cNvPr>
              <p:cNvSpPr txBox="1">
                <a:spLocks noRot="1" noChangeAspect="1" noMove="1" noResize="1" noEditPoints="1" noAdjustHandles="1" noChangeArrowheads="1" noChangeShapeType="1" noTextEdit="1"/>
              </p:cNvSpPr>
              <p:nvPr/>
            </p:nvSpPr>
            <p:spPr>
              <a:xfrm>
                <a:off x="2664530" y="3467184"/>
                <a:ext cx="913006" cy="215444"/>
              </a:xfrm>
              <a:prstGeom prst="rect">
                <a:avLst/>
              </a:prstGeom>
              <a:blipFill>
                <a:blip r:embed="rId17"/>
                <a:stretch>
                  <a:fillRect l="-2000" r="-3333" b="-142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14647019"/>
      </p:ext>
    </p:extLst>
  </p:cSld>
  <p:clrMapOvr>
    <a:masterClrMapping/>
  </p:clrMapOvr>
  <p:transitio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5A3FC26-E514-CE17-5EA1-9625F30A7AC4}"/>
              </a:ext>
            </a:extLst>
          </p:cNvPr>
          <p:cNvSpPr/>
          <p:nvPr/>
        </p:nvSpPr>
        <p:spPr>
          <a:xfrm>
            <a:off x="1473294" y="971253"/>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数据集</a:t>
            </a:r>
          </a:p>
        </p:txBody>
      </p:sp>
      <p:sp>
        <p:nvSpPr>
          <p:cNvPr id="4" name="矩形 3">
            <a:extLst>
              <a:ext uri="{FF2B5EF4-FFF2-40B4-BE49-F238E27FC236}">
                <a16:creationId xmlns:a16="http://schemas.microsoft.com/office/drawing/2014/main" id="{1E1E6C64-2B21-5D20-D06B-E289F95440B6}"/>
              </a:ext>
            </a:extLst>
          </p:cNvPr>
          <p:cNvSpPr/>
          <p:nvPr/>
        </p:nvSpPr>
        <p:spPr>
          <a:xfrm>
            <a:off x="1473294" y="4529994"/>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对比方法</a:t>
            </a:r>
          </a:p>
        </p:txBody>
      </p:sp>
      <p:sp>
        <p:nvSpPr>
          <p:cNvPr id="8" name="矩形 7">
            <a:extLst>
              <a:ext uri="{FF2B5EF4-FFF2-40B4-BE49-F238E27FC236}">
                <a16:creationId xmlns:a16="http://schemas.microsoft.com/office/drawing/2014/main" id="{80FF046A-48B2-B307-C24B-A0FA864D984D}"/>
              </a:ext>
            </a:extLst>
          </p:cNvPr>
          <p:cNvSpPr/>
          <p:nvPr/>
        </p:nvSpPr>
        <p:spPr>
          <a:xfrm>
            <a:off x="1473294" y="5664953"/>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评估指标</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31519F8-7428-6121-7CB3-A46D05476BA1}"/>
                  </a:ext>
                </a:extLst>
              </p:cNvPr>
              <p:cNvSpPr txBox="1"/>
              <p:nvPr/>
            </p:nvSpPr>
            <p:spPr>
              <a:xfrm>
                <a:off x="2893776" y="4403448"/>
                <a:ext cx="8408903" cy="966931"/>
              </a:xfrm>
              <a:prstGeom prst="rect">
                <a:avLst/>
              </a:prstGeom>
              <a:noFill/>
            </p:spPr>
            <p:txBody>
              <a:bodyPr wrap="square">
                <a:spAutoFit/>
              </a:bodyPr>
              <a:lstStyle/>
              <a:p>
                <a:pPr>
                  <a:lnSpc>
                    <a:spcPct val="150000"/>
                  </a:lnSpc>
                </a:pPr>
                <a:r>
                  <a:rPr lang="zh-CN" altLang="en-US" sz="2000" b="1" dirty="0"/>
                  <a:t>模糊</a:t>
                </a:r>
                <a14:m>
                  <m:oMath xmlns:m="http://schemas.openxmlformats.org/officeDocument/2006/math">
                    <m:r>
                      <a:rPr lang="en-US" altLang="zh-CN" sz="2000" b="1" i="1" smtClean="0">
                        <a:latin typeface="Cambria Math" panose="02040503050406030204" pitchFamily="18" charset="0"/>
                      </a:rPr>
                      <m:t>𝒄</m:t>
                    </m:r>
                  </m:oMath>
                </a14:m>
                <a:r>
                  <a:rPr lang="zh-CN" altLang="en-US" sz="2000" b="1" dirty="0"/>
                  <a:t>均值类算法：</a:t>
                </a:r>
                <a:r>
                  <a:rPr lang="en-US" altLang="zh-CN" sz="2000" dirty="0"/>
                  <a:t>FCM</a:t>
                </a:r>
                <a:r>
                  <a:rPr lang="zh-CN" altLang="en-US" sz="2000" dirty="0"/>
                  <a:t>、</a:t>
                </a:r>
                <a:r>
                  <a:rPr lang="en-US" altLang="zh-CN" sz="2000" dirty="0"/>
                  <a:t>Online FCM</a:t>
                </a:r>
                <a:r>
                  <a:rPr lang="zh-CN" altLang="en-US" sz="2000" dirty="0"/>
                  <a:t>（</a:t>
                </a:r>
                <a:r>
                  <a:rPr lang="en-US" altLang="zh-CN" sz="2000" dirty="0"/>
                  <a:t>OFM</a:t>
                </a:r>
                <a:r>
                  <a:rPr lang="zh-CN" altLang="en-US" sz="2000" dirty="0"/>
                  <a:t>）、</a:t>
                </a:r>
                <a:r>
                  <a:rPr lang="en-US" altLang="zh-CN" sz="2000" dirty="0"/>
                  <a:t>RL-FCM</a:t>
                </a:r>
              </a:p>
              <a:p>
                <a:pPr>
                  <a:lnSpc>
                    <a:spcPct val="150000"/>
                  </a:lnSpc>
                </a:pPr>
                <a:r>
                  <a:rPr lang="zh-CN" altLang="en-US" sz="2000" b="1" dirty="0"/>
                  <a:t>自组织增量神经网络类算法：</a:t>
                </a:r>
                <a:r>
                  <a:rPr lang="en-US" altLang="zh-CN" sz="2000" dirty="0"/>
                  <a:t>SOINN</a:t>
                </a:r>
                <a:r>
                  <a:rPr lang="zh-CN" altLang="en-US" sz="2000" dirty="0"/>
                  <a:t>、</a:t>
                </a:r>
                <a:r>
                  <a:rPr lang="en-US" altLang="zh-CN" sz="2000" dirty="0"/>
                  <a:t>ESOINN</a:t>
                </a:r>
              </a:p>
            </p:txBody>
          </p:sp>
        </mc:Choice>
        <mc:Fallback xmlns="">
          <p:sp>
            <p:nvSpPr>
              <p:cNvPr id="12" name="文本框 11">
                <a:extLst>
                  <a:ext uri="{FF2B5EF4-FFF2-40B4-BE49-F238E27FC236}">
                    <a16:creationId xmlns:a16="http://schemas.microsoft.com/office/drawing/2014/main" id="{C31519F8-7428-6121-7CB3-A46D05476BA1}"/>
                  </a:ext>
                </a:extLst>
              </p:cNvPr>
              <p:cNvSpPr txBox="1">
                <a:spLocks noRot="1" noChangeAspect="1" noMove="1" noResize="1" noEditPoints="1" noAdjustHandles="1" noChangeArrowheads="1" noChangeShapeType="1" noTextEdit="1"/>
              </p:cNvSpPr>
              <p:nvPr/>
            </p:nvSpPr>
            <p:spPr>
              <a:xfrm>
                <a:off x="2893776" y="4403448"/>
                <a:ext cx="8408903" cy="966931"/>
              </a:xfrm>
              <a:prstGeom prst="rect">
                <a:avLst/>
              </a:prstGeom>
              <a:blipFill>
                <a:blip r:embed="rId3"/>
                <a:stretch>
                  <a:fillRect l="-798" b="-10063"/>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F6D0E410-D816-7027-6F1B-A0C748E88D49}"/>
              </a:ext>
            </a:extLst>
          </p:cNvPr>
          <p:cNvSpPr txBox="1"/>
          <p:nvPr/>
        </p:nvSpPr>
        <p:spPr>
          <a:xfrm>
            <a:off x="2893776" y="5564787"/>
            <a:ext cx="7928022" cy="966931"/>
          </a:xfrm>
          <a:prstGeom prst="rect">
            <a:avLst/>
          </a:prstGeom>
          <a:noFill/>
        </p:spPr>
        <p:txBody>
          <a:bodyPr wrap="square">
            <a:spAutoFit/>
          </a:bodyPr>
          <a:lstStyle/>
          <a:p>
            <a:pPr>
              <a:lnSpc>
                <a:spcPct val="150000"/>
              </a:lnSpc>
            </a:pPr>
            <a:r>
              <a:rPr lang="zh-CN" altLang="en-US" sz="2000" b="1" dirty="0"/>
              <a:t>聚类指标</a:t>
            </a:r>
            <a:r>
              <a:rPr lang="en-US" altLang="zh-CN" sz="2000" b="1" dirty="0"/>
              <a:t>——</a:t>
            </a:r>
            <a:r>
              <a:rPr lang="zh-CN" altLang="en-US" sz="2000" b="1" dirty="0"/>
              <a:t>标准化互信息（</a:t>
            </a:r>
            <a:r>
              <a:rPr lang="en-US" altLang="zh-CN" sz="2000" b="1" dirty="0"/>
              <a:t>NMI</a:t>
            </a:r>
            <a:r>
              <a:rPr lang="zh-CN" altLang="en-US" sz="2000" b="1" dirty="0"/>
              <a:t>）指标</a:t>
            </a:r>
            <a:endParaRPr lang="en-US" altLang="zh-CN" sz="2000" b="1" dirty="0"/>
          </a:p>
          <a:p>
            <a:pPr>
              <a:lnSpc>
                <a:spcPct val="150000"/>
              </a:lnSpc>
            </a:pPr>
            <a:r>
              <a:rPr lang="zh-CN" altLang="en-US" sz="2000" dirty="0"/>
              <a:t>衡量聚类标签与真实标签的相似程度，越大结果越好</a:t>
            </a:r>
          </a:p>
        </p:txBody>
      </p:sp>
      <p:sp>
        <p:nvSpPr>
          <p:cNvPr id="6" name="文本框 5">
            <a:extLst>
              <a:ext uri="{FF2B5EF4-FFF2-40B4-BE49-F238E27FC236}">
                <a16:creationId xmlns:a16="http://schemas.microsoft.com/office/drawing/2014/main" id="{5FB926EC-C6ED-A018-8205-8021572E1A71}"/>
              </a:ext>
            </a:extLst>
          </p:cNvPr>
          <p:cNvSpPr txBox="1"/>
          <p:nvPr/>
        </p:nvSpPr>
        <p:spPr>
          <a:xfrm>
            <a:off x="2893776" y="899249"/>
            <a:ext cx="7575171" cy="707886"/>
          </a:xfrm>
          <a:prstGeom prst="rect">
            <a:avLst/>
          </a:prstGeom>
          <a:noFill/>
        </p:spPr>
        <p:txBody>
          <a:bodyPr wrap="square">
            <a:spAutoFit/>
          </a:bodyPr>
          <a:lstStyle/>
          <a:p>
            <a:pPr marL="342900" indent="-342900">
              <a:buFont typeface="+mj-ea"/>
              <a:buAutoNum type="circleNumDbPlain"/>
            </a:pPr>
            <a:r>
              <a:rPr lang="zh-CN" altLang="en-US" sz="2000" dirty="0"/>
              <a:t>人工生成的数据分布，共</a:t>
            </a:r>
            <a:r>
              <a:rPr lang="en-US" altLang="zh-CN" sz="2000" dirty="0"/>
              <a:t>5</a:t>
            </a:r>
            <a:r>
              <a:rPr lang="zh-CN" altLang="en-US" sz="2000" dirty="0"/>
              <a:t>个类别，</a:t>
            </a:r>
            <a:r>
              <a:rPr lang="en-US" altLang="zh-CN" sz="2000" dirty="0"/>
              <a:t>20000</a:t>
            </a:r>
            <a:r>
              <a:rPr lang="zh-CN" altLang="en-US" sz="2000" dirty="0"/>
              <a:t>个输入样本</a:t>
            </a:r>
            <a:endParaRPr lang="en-US" altLang="zh-CN" sz="2000" dirty="0"/>
          </a:p>
          <a:p>
            <a:pPr marL="342900" indent="-342900">
              <a:buFont typeface="+mj-ea"/>
              <a:buAutoNum type="circleNumDbPlain"/>
            </a:pPr>
            <a:r>
              <a:rPr lang="zh-CN" altLang="en-US" sz="2000" dirty="0"/>
              <a:t>公开数据集包含：</a:t>
            </a:r>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BCEE9FF1-898B-BEAC-CAE3-9466BA648CA7}"/>
                  </a:ext>
                </a:extLst>
              </p:cNvPr>
              <p:cNvGraphicFramePr>
                <a:graphicFrameLocks noGrp="1"/>
              </p:cNvGraphicFramePr>
              <p:nvPr>
                <p:extLst>
                  <p:ext uri="{D42A27DB-BD31-4B8C-83A1-F6EECF244321}">
                    <p14:modId xmlns:p14="http://schemas.microsoft.com/office/powerpoint/2010/main" val="1121937440"/>
                  </p:ext>
                </p:extLst>
              </p:nvPr>
            </p:nvGraphicFramePr>
            <p:xfrm>
              <a:off x="5502056" y="1315929"/>
              <a:ext cx="5716073" cy="3056239"/>
            </p:xfrm>
            <a:graphic>
              <a:graphicData uri="http://schemas.openxmlformats.org/drawingml/2006/table">
                <a:tbl>
                  <a:tblPr firstRow="1" bandRow="1">
                    <a:effectLst>
                      <a:outerShdw blurRad="50800" dist="38100" dir="8100000" algn="tr" rotWithShape="0">
                        <a:prstClr val="black">
                          <a:alpha val="40000"/>
                        </a:prstClr>
                      </a:outerShdw>
                    </a:effectLst>
                    <a:tableStyleId>{93296810-A885-4BE3-A3E7-6D5BEEA58F35}</a:tableStyleId>
                  </a:tblPr>
                  <a:tblGrid>
                    <a:gridCol w="1458389">
                      <a:extLst>
                        <a:ext uri="{9D8B030D-6E8A-4147-A177-3AD203B41FA5}">
                          <a16:colId xmlns:a16="http://schemas.microsoft.com/office/drawing/2014/main" val="3140948050"/>
                        </a:ext>
                      </a:extLst>
                    </a:gridCol>
                    <a:gridCol w="1183406">
                      <a:extLst>
                        <a:ext uri="{9D8B030D-6E8A-4147-A177-3AD203B41FA5}">
                          <a16:colId xmlns:a16="http://schemas.microsoft.com/office/drawing/2014/main" val="996759599"/>
                        </a:ext>
                      </a:extLst>
                    </a:gridCol>
                    <a:gridCol w="1466391">
                      <a:extLst>
                        <a:ext uri="{9D8B030D-6E8A-4147-A177-3AD203B41FA5}">
                          <a16:colId xmlns:a16="http://schemas.microsoft.com/office/drawing/2014/main" val="3956383115"/>
                        </a:ext>
                      </a:extLst>
                    </a:gridCol>
                    <a:gridCol w="1607887">
                      <a:extLst>
                        <a:ext uri="{9D8B030D-6E8A-4147-A177-3AD203B41FA5}">
                          <a16:colId xmlns:a16="http://schemas.microsoft.com/office/drawing/2014/main" val="511544379"/>
                        </a:ext>
                      </a:extLst>
                    </a:gridCol>
                  </a:tblGrid>
                  <a:tr h="343767">
                    <a:tc>
                      <a:txBody>
                        <a:bodyPr/>
                        <a:lstStyle/>
                        <a:p>
                          <a:pPr algn="ctr"/>
                          <a:r>
                            <a:rPr lang="zh-CN" altLang="en-US" sz="1600" dirty="0">
                              <a:latin typeface="+mj-ea"/>
                              <a:ea typeface="+mj-ea"/>
                            </a:rPr>
                            <a:t>数据集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1600" dirty="0">
                              <a:latin typeface="+mj-ea"/>
                              <a:ea typeface="+mj-ea"/>
                            </a:rPr>
                            <a:t>#</a:t>
                          </a:r>
                          <a:r>
                            <a:rPr lang="zh-CN" altLang="en-US" sz="1600" dirty="0">
                              <a:latin typeface="+mj-ea"/>
                              <a:ea typeface="+mj-ea"/>
                            </a:rPr>
                            <a:t>特征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1600" dirty="0">
                              <a:latin typeface="+mj-ea"/>
                              <a:ea typeface="+mj-ea"/>
                            </a:rPr>
                            <a:t>#</a:t>
                          </a:r>
                          <a:r>
                            <a:rPr lang="zh-CN" altLang="en-US" sz="1600" dirty="0">
                              <a:latin typeface="+mj-ea"/>
                              <a:ea typeface="+mj-ea"/>
                            </a:rPr>
                            <a:t>数据集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1600" dirty="0">
                              <a:latin typeface="+mj-ea"/>
                              <a:ea typeface="+mj-ea"/>
                            </a:rPr>
                            <a:t>#</a:t>
                          </a:r>
                          <a:r>
                            <a:rPr lang="zh-CN" altLang="en-US" sz="1600" dirty="0">
                              <a:latin typeface="+mj-ea"/>
                              <a:ea typeface="+mj-ea"/>
                            </a:rPr>
                            <a:t>类别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extLst>
                      <a:ext uri="{0D108BD9-81ED-4DB2-BD59-A6C34878D82A}">
                        <a16:rowId xmlns:a16="http://schemas.microsoft.com/office/drawing/2014/main" val="4133471413"/>
                      </a:ext>
                    </a:extLst>
                  </a:tr>
                  <a:tr h="339059">
                    <a:tc>
                      <a:txBody>
                        <a:bodyPr/>
                        <a:lstStyle/>
                        <a:p>
                          <a:pPr algn="ctr"/>
                          <a:r>
                            <a:rPr lang="en-US" altLang="zh-CN" sz="1600" b="1" dirty="0">
                              <a:latin typeface="+mn-ea"/>
                              <a:ea typeface="+mn-ea"/>
                            </a:rPr>
                            <a:t>Iris</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dirty="0" smtClean="0">
                                    <a:latin typeface="Cambria Math" panose="02040503050406030204" pitchFamily="18" charset="0"/>
                                  </a:rPr>
                                  <m:t>4</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150</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3</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854627902"/>
                      </a:ext>
                    </a:extLst>
                  </a:tr>
                  <a:tr h="339059">
                    <a:tc>
                      <a:txBody>
                        <a:bodyPr/>
                        <a:lstStyle/>
                        <a:p>
                          <a:pPr algn="ctr"/>
                          <a:r>
                            <a:rPr lang="en-US" altLang="zh-CN" sz="1600" b="1" dirty="0">
                              <a:latin typeface="+mn-ea"/>
                              <a:ea typeface="+mn-ea"/>
                            </a:rPr>
                            <a:t>Glass</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i="1" dirty="0" smtClean="0">
                                    <a:latin typeface="Cambria Math" panose="02040503050406030204" pitchFamily="18" charset="0"/>
                                  </a:rPr>
                                  <m:t>1</m:t>
                                </m:r>
                                <m:r>
                                  <a:rPr lang="en-US" altLang="zh-CN" sz="1600" b="0" i="1" dirty="0" smtClean="0">
                                    <a:latin typeface="Cambria Math" panose="02040503050406030204" pitchFamily="18" charset="0"/>
                                  </a:rPr>
                                  <m:t>0</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214</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6</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213082"/>
                      </a:ext>
                    </a:extLst>
                  </a:tr>
                  <a:tr h="339059">
                    <a:tc>
                      <a:txBody>
                        <a:bodyPr/>
                        <a:lstStyle/>
                        <a:p>
                          <a:pPr algn="ctr"/>
                          <a:r>
                            <a:rPr lang="en-US" altLang="zh-CN" sz="1600" b="1" dirty="0">
                              <a:latin typeface="+mn-ea"/>
                              <a:ea typeface="+mn-ea"/>
                            </a:rPr>
                            <a:t>Segment</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19</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2310</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7</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4158390100"/>
                      </a:ext>
                    </a:extLst>
                  </a:tr>
                  <a:tr h="339059">
                    <a:tc>
                      <a:txBody>
                        <a:bodyPr/>
                        <a:lstStyle/>
                        <a:p>
                          <a:pPr algn="ctr"/>
                          <a:r>
                            <a:rPr lang="en-US" altLang="zh-CN" sz="1600" b="1" dirty="0">
                              <a:latin typeface="+mn-ea"/>
                              <a:ea typeface="+mn-ea"/>
                            </a:rPr>
                            <a:t>Wine</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13</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178</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3</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2407365"/>
                      </a:ext>
                    </a:extLst>
                  </a:tr>
                  <a:tr h="339059">
                    <a:tc>
                      <a:txBody>
                        <a:bodyPr/>
                        <a:lstStyle/>
                        <a:p>
                          <a:pPr algn="ctr"/>
                          <a:r>
                            <a:rPr lang="en-US" altLang="zh-CN" sz="1600" b="1" dirty="0">
                              <a:latin typeface="+mn-ea"/>
                              <a:ea typeface="+mn-ea"/>
                            </a:rPr>
                            <a:t>Letter</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16</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20000</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26</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202019801"/>
                      </a:ext>
                    </a:extLst>
                  </a:tr>
                  <a:tr h="339059">
                    <a:tc>
                      <a:txBody>
                        <a:bodyPr/>
                        <a:lstStyle/>
                        <a:p>
                          <a:pPr algn="ctr"/>
                          <a:r>
                            <a:rPr lang="en-US" altLang="zh-CN" sz="1600" b="1" dirty="0">
                              <a:latin typeface="+mn-ea"/>
                              <a:ea typeface="+mn-ea"/>
                            </a:rPr>
                            <a:t>USPS</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256</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9298</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10</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1567409"/>
                      </a:ext>
                    </a:extLst>
                  </a:tr>
                  <a:tr h="339059">
                    <a:tc>
                      <a:txBody>
                        <a:bodyPr/>
                        <a:lstStyle/>
                        <a:p>
                          <a:pPr algn="ctr"/>
                          <a:r>
                            <a:rPr lang="en-US" altLang="zh-CN" sz="1600" b="1" dirty="0" err="1">
                              <a:latin typeface="+mn-ea"/>
                              <a:ea typeface="+mn-ea"/>
                            </a:rPr>
                            <a:t>isolet</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617</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7797</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26</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116163404"/>
                      </a:ext>
                    </a:extLst>
                  </a:tr>
                  <a:tr h="339059">
                    <a:tc>
                      <a:txBody>
                        <a:bodyPr/>
                        <a:lstStyle/>
                        <a:p>
                          <a:pPr algn="ctr"/>
                          <a:r>
                            <a:rPr lang="en-US" altLang="zh-CN" sz="1600" b="1" dirty="0">
                              <a:latin typeface="+mn-ea"/>
                              <a:ea typeface="+mn-ea"/>
                            </a:rPr>
                            <a:t>COIL</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1024</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7200</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100</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0756031"/>
                      </a:ext>
                    </a:extLst>
                  </a:tr>
                </a:tbl>
              </a:graphicData>
            </a:graphic>
          </p:graphicFrame>
        </mc:Choice>
        <mc:Fallback xmlns="">
          <p:graphicFrame>
            <p:nvGraphicFramePr>
              <p:cNvPr id="7" name="表格 6">
                <a:extLst>
                  <a:ext uri="{FF2B5EF4-FFF2-40B4-BE49-F238E27FC236}">
                    <a16:creationId xmlns:a16="http://schemas.microsoft.com/office/drawing/2014/main" id="{BCEE9FF1-898B-BEAC-CAE3-9466BA648CA7}"/>
                  </a:ext>
                </a:extLst>
              </p:cNvPr>
              <p:cNvGraphicFramePr>
                <a:graphicFrameLocks noGrp="1"/>
              </p:cNvGraphicFramePr>
              <p:nvPr>
                <p:extLst>
                  <p:ext uri="{D42A27DB-BD31-4B8C-83A1-F6EECF244321}">
                    <p14:modId xmlns:p14="http://schemas.microsoft.com/office/powerpoint/2010/main" val="1121937440"/>
                  </p:ext>
                </p:extLst>
              </p:nvPr>
            </p:nvGraphicFramePr>
            <p:xfrm>
              <a:off x="5502056" y="1315929"/>
              <a:ext cx="5716073" cy="3056239"/>
            </p:xfrm>
            <a:graphic>
              <a:graphicData uri="http://schemas.openxmlformats.org/drawingml/2006/table">
                <a:tbl>
                  <a:tblPr firstRow="1" bandRow="1">
                    <a:effectLst>
                      <a:outerShdw blurRad="50800" dist="38100" dir="8100000" algn="tr" rotWithShape="0">
                        <a:prstClr val="black">
                          <a:alpha val="40000"/>
                        </a:prstClr>
                      </a:outerShdw>
                    </a:effectLst>
                    <a:tableStyleId>{93296810-A885-4BE3-A3E7-6D5BEEA58F35}</a:tableStyleId>
                  </a:tblPr>
                  <a:tblGrid>
                    <a:gridCol w="1458389">
                      <a:extLst>
                        <a:ext uri="{9D8B030D-6E8A-4147-A177-3AD203B41FA5}">
                          <a16:colId xmlns:a16="http://schemas.microsoft.com/office/drawing/2014/main" val="3140948050"/>
                        </a:ext>
                      </a:extLst>
                    </a:gridCol>
                    <a:gridCol w="1183406">
                      <a:extLst>
                        <a:ext uri="{9D8B030D-6E8A-4147-A177-3AD203B41FA5}">
                          <a16:colId xmlns:a16="http://schemas.microsoft.com/office/drawing/2014/main" val="996759599"/>
                        </a:ext>
                      </a:extLst>
                    </a:gridCol>
                    <a:gridCol w="1466391">
                      <a:extLst>
                        <a:ext uri="{9D8B030D-6E8A-4147-A177-3AD203B41FA5}">
                          <a16:colId xmlns:a16="http://schemas.microsoft.com/office/drawing/2014/main" val="3956383115"/>
                        </a:ext>
                      </a:extLst>
                    </a:gridCol>
                    <a:gridCol w="1607887">
                      <a:extLst>
                        <a:ext uri="{9D8B030D-6E8A-4147-A177-3AD203B41FA5}">
                          <a16:colId xmlns:a16="http://schemas.microsoft.com/office/drawing/2014/main" val="511544379"/>
                        </a:ext>
                      </a:extLst>
                    </a:gridCol>
                  </a:tblGrid>
                  <a:tr h="343767">
                    <a:tc>
                      <a:txBody>
                        <a:bodyPr/>
                        <a:lstStyle/>
                        <a:p>
                          <a:pPr algn="ctr"/>
                          <a:r>
                            <a:rPr lang="zh-CN" altLang="en-US" sz="1600" dirty="0">
                              <a:latin typeface="+mj-ea"/>
                              <a:ea typeface="+mj-ea"/>
                            </a:rPr>
                            <a:t>数据集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1600" dirty="0">
                              <a:latin typeface="+mj-ea"/>
                              <a:ea typeface="+mj-ea"/>
                            </a:rPr>
                            <a:t>#</a:t>
                          </a:r>
                          <a:r>
                            <a:rPr lang="zh-CN" altLang="en-US" sz="1600" dirty="0">
                              <a:latin typeface="+mj-ea"/>
                              <a:ea typeface="+mj-ea"/>
                            </a:rPr>
                            <a:t>特征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1600" dirty="0">
                              <a:latin typeface="+mj-ea"/>
                              <a:ea typeface="+mj-ea"/>
                            </a:rPr>
                            <a:t>#</a:t>
                          </a:r>
                          <a:r>
                            <a:rPr lang="zh-CN" altLang="en-US" sz="1600" dirty="0">
                              <a:latin typeface="+mj-ea"/>
                              <a:ea typeface="+mj-ea"/>
                            </a:rPr>
                            <a:t>数据集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1600" dirty="0">
                              <a:latin typeface="+mj-ea"/>
                              <a:ea typeface="+mj-ea"/>
                            </a:rPr>
                            <a:t>#</a:t>
                          </a:r>
                          <a:r>
                            <a:rPr lang="zh-CN" altLang="en-US" sz="1600" dirty="0">
                              <a:latin typeface="+mj-ea"/>
                              <a:ea typeface="+mj-ea"/>
                            </a:rPr>
                            <a:t>类别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extLst>
                      <a:ext uri="{0D108BD9-81ED-4DB2-BD59-A6C34878D82A}">
                        <a16:rowId xmlns:a16="http://schemas.microsoft.com/office/drawing/2014/main" val="4133471413"/>
                      </a:ext>
                    </a:extLst>
                  </a:tr>
                  <a:tr h="339059">
                    <a:tc>
                      <a:txBody>
                        <a:bodyPr/>
                        <a:lstStyle/>
                        <a:p>
                          <a:pPr algn="ctr"/>
                          <a:r>
                            <a:rPr lang="en-US" altLang="zh-CN" sz="1600" b="1" dirty="0">
                              <a:latin typeface="+mn-ea"/>
                              <a:ea typeface="+mn-ea"/>
                            </a:rPr>
                            <a:t>Iris</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0928" t="-112727" r="-263402" b="-73818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85892" t="-112727" r="-112033" b="-73818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60985" t="-112727" r="-2273" b="-738182"/>
                          </a:stretch>
                        </a:blipFill>
                      </a:tcPr>
                    </a:tc>
                    <a:extLst>
                      <a:ext uri="{0D108BD9-81ED-4DB2-BD59-A6C34878D82A}">
                        <a16:rowId xmlns:a16="http://schemas.microsoft.com/office/drawing/2014/main" val="1854627902"/>
                      </a:ext>
                    </a:extLst>
                  </a:tr>
                  <a:tr h="339059">
                    <a:tc>
                      <a:txBody>
                        <a:bodyPr/>
                        <a:lstStyle/>
                        <a:p>
                          <a:pPr algn="ctr"/>
                          <a:r>
                            <a:rPr lang="en-US" altLang="zh-CN" sz="1600" b="1" dirty="0">
                              <a:latin typeface="+mn-ea"/>
                              <a:ea typeface="+mn-ea"/>
                            </a:rPr>
                            <a:t>Glass</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0928" t="-208929" r="-263402" b="-625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85892" t="-208929" r="-112033" b="-625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60985" t="-208929" r="-2273" b="-625000"/>
                          </a:stretch>
                        </a:blipFill>
                      </a:tcPr>
                    </a:tc>
                    <a:extLst>
                      <a:ext uri="{0D108BD9-81ED-4DB2-BD59-A6C34878D82A}">
                        <a16:rowId xmlns:a16="http://schemas.microsoft.com/office/drawing/2014/main" val="4247213082"/>
                      </a:ext>
                    </a:extLst>
                  </a:tr>
                  <a:tr h="339059">
                    <a:tc>
                      <a:txBody>
                        <a:bodyPr/>
                        <a:lstStyle/>
                        <a:p>
                          <a:pPr algn="ctr"/>
                          <a:r>
                            <a:rPr lang="en-US" altLang="zh-CN" sz="1600" b="1" dirty="0">
                              <a:latin typeface="+mn-ea"/>
                              <a:ea typeface="+mn-ea"/>
                            </a:rPr>
                            <a:t>Segment</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0928" t="-308929" r="-263402" b="-525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85892" t="-308929" r="-112033" b="-525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60985" t="-308929" r="-2273" b="-525000"/>
                          </a:stretch>
                        </a:blipFill>
                      </a:tcPr>
                    </a:tc>
                    <a:extLst>
                      <a:ext uri="{0D108BD9-81ED-4DB2-BD59-A6C34878D82A}">
                        <a16:rowId xmlns:a16="http://schemas.microsoft.com/office/drawing/2014/main" val="4158390100"/>
                      </a:ext>
                    </a:extLst>
                  </a:tr>
                  <a:tr h="339059">
                    <a:tc>
                      <a:txBody>
                        <a:bodyPr/>
                        <a:lstStyle/>
                        <a:p>
                          <a:pPr algn="ctr"/>
                          <a:r>
                            <a:rPr lang="en-US" altLang="zh-CN" sz="1600" b="1" dirty="0">
                              <a:latin typeface="+mn-ea"/>
                              <a:ea typeface="+mn-ea"/>
                            </a:rPr>
                            <a:t>Wine</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0928" t="-408929" r="-263402" b="-425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85892" t="-408929" r="-112033" b="-425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60985" t="-408929" r="-2273" b="-425000"/>
                          </a:stretch>
                        </a:blipFill>
                      </a:tcPr>
                    </a:tc>
                    <a:extLst>
                      <a:ext uri="{0D108BD9-81ED-4DB2-BD59-A6C34878D82A}">
                        <a16:rowId xmlns:a16="http://schemas.microsoft.com/office/drawing/2014/main" val="1902407365"/>
                      </a:ext>
                    </a:extLst>
                  </a:tr>
                  <a:tr h="339059">
                    <a:tc>
                      <a:txBody>
                        <a:bodyPr/>
                        <a:lstStyle/>
                        <a:p>
                          <a:pPr algn="ctr"/>
                          <a:r>
                            <a:rPr lang="en-US" altLang="zh-CN" sz="1600" b="1" dirty="0">
                              <a:latin typeface="+mn-ea"/>
                              <a:ea typeface="+mn-ea"/>
                            </a:rPr>
                            <a:t>Letter</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0928" t="-508929" r="-263402" b="-325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85892" t="-508929" r="-112033" b="-325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60985" t="-508929" r="-2273" b="-325000"/>
                          </a:stretch>
                        </a:blipFill>
                      </a:tcPr>
                    </a:tc>
                    <a:extLst>
                      <a:ext uri="{0D108BD9-81ED-4DB2-BD59-A6C34878D82A}">
                        <a16:rowId xmlns:a16="http://schemas.microsoft.com/office/drawing/2014/main" val="1202019801"/>
                      </a:ext>
                    </a:extLst>
                  </a:tr>
                  <a:tr h="339059">
                    <a:tc>
                      <a:txBody>
                        <a:bodyPr/>
                        <a:lstStyle/>
                        <a:p>
                          <a:pPr algn="ctr"/>
                          <a:r>
                            <a:rPr lang="en-US" altLang="zh-CN" sz="1600" b="1" dirty="0">
                              <a:latin typeface="+mn-ea"/>
                              <a:ea typeface="+mn-ea"/>
                            </a:rPr>
                            <a:t>USPS</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0928" t="-620000" r="-263402" b="-230909"/>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85892" t="-620000" r="-112033" b="-230909"/>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60985" t="-620000" r="-2273" b="-230909"/>
                          </a:stretch>
                        </a:blipFill>
                      </a:tcPr>
                    </a:tc>
                    <a:extLst>
                      <a:ext uri="{0D108BD9-81ED-4DB2-BD59-A6C34878D82A}">
                        <a16:rowId xmlns:a16="http://schemas.microsoft.com/office/drawing/2014/main" val="3491567409"/>
                      </a:ext>
                    </a:extLst>
                  </a:tr>
                  <a:tr h="339059">
                    <a:tc>
                      <a:txBody>
                        <a:bodyPr/>
                        <a:lstStyle/>
                        <a:p>
                          <a:pPr algn="ctr"/>
                          <a:r>
                            <a:rPr lang="en-US" altLang="zh-CN" sz="1600" b="1" dirty="0" err="1">
                              <a:latin typeface="+mn-ea"/>
                              <a:ea typeface="+mn-ea"/>
                            </a:rPr>
                            <a:t>isolet</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0928" t="-707143" r="-263402" b="-12678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85892" t="-707143" r="-112033" b="-12678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60985" t="-707143" r="-2273" b="-126786"/>
                          </a:stretch>
                        </a:blipFill>
                      </a:tcPr>
                    </a:tc>
                    <a:extLst>
                      <a:ext uri="{0D108BD9-81ED-4DB2-BD59-A6C34878D82A}">
                        <a16:rowId xmlns:a16="http://schemas.microsoft.com/office/drawing/2014/main" val="1116163404"/>
                      </a:ext>
                    </a:extLst>
                  </a:tr>
                  <a:tr h="339059">
                    <a:tc>
                      <a:txBody>
                        <a:bodyPr/>
                        <a:lstStyle/>
                        <a:p>
                          <a:pPr algn="ctr"/>
                          <a:r>
                            <a:rPr lang="en-US" altLang="zh-CN" sz="1600" b="1" dirty="0">
                              <a:latin typeface="+mn-ea"/>
                              <a:ea typeface="+mn-ea"/>
                            </a:rPr>
                            <a:t>COIL</a:t>
                          </a:r>
                          <a:endParaRPr lang="zh-CN"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0928" t="-807143" r="-263402" b="-2678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85892" t="-807143" r="-112033" b="-2678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60985" t="-807143" r="-2273" b="-26786"/>
                          </a:stretch>
                        </a:blipFill>
                      </a:tcPr>
                    </a:tc>
                    <a:extLst>
                      <a:ext uri="{0D108BD9-81ED-4DB2-BD59-A6C34878D82A}">
                        <a16:rowId xmlns:a16="http://schemas.microsoft.com/office/drawing/2014/main" val="1180756031"/>
                      </a:ext>
                    </a:extLst>
                  </a:tr>
                </a:tbl>
              </a:graphicData>
            </a:graphic>
          </p:graphicFrame>
        </mc:Fallback>
      </mc:AlternateContent>
      <p:sp>
        <p:nvSpPr>
          <p:cNvPr id="2" name="灯片编号占位符 1">
            <a:extLst>
              <a:ext uri="{FF2B5EF4-FFF2-40B4-BE49-F238E27FC236}">
                <a16:creationId xmlns:a16="http://schemas.microsoft.com/office/drawing/2014/main" id="{E689B1B0-211A-2B1D-4FB5-A1E0AE4D923B}"/>
              </a:ext>
            </a:extLst>
          </p:cNvPr>
          <p:cNvSpPr>
            <a:spLocks noGrp="1"/>
          </p:cNvSpPr>
          <p:nvPr>
            <p:ph type="sldNum" sz="quarter" idx="14"/>
          </p:nvPr>
        </p:nvSpPr>
        <p:spPr/>
        <p:txBody>
          <a:bodyPr/>
          <a:lstStyle/>
          <a:p>
            <a:fld id="{CC51C897-CB0F-45BB-8D64-39FCF72693E0}" type="slidenum">
              <a:rPr lang="zh-CN" altLang="en-US" smtClean="0"/>
              <a:t>22</a:t>
            </a:fld>
            <a:endParaRPr lang="zh-CN" altLang="en-US"/>
          </a:p>
        </p:txBody>
      </p:sp>
      <p:sp>
        <p:nvSpPr>
          <p:cNvPr id="10" name="Text Placeholder 2">
            <a:extLst>
              <a:ext uri="{FF2B5EF4-FFF2-40B4-BE49-F238E27FC236}">
                <a16:creationId xmlns:a16="http://schemas.microsoft.com/office/drawing/2014/main" id="{D5759EBB-C27C-5D12-389F-B1A662F20D14}"/>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其他模块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spTree>
    <p:extLst>
      <p:ext uri="{BB962C8B-B14F-4D97-AF65-F5344CB8AC3E}">
        <p14:creationId xmlns:p14="http://schemas.microsoft.com/office/powerpoint/2010/main" val="95105194"/>
      </p:ext>
    </p:extLst>
  </p:cSld>
  <p:clrMapOvr>
    <a:masterClrMapping/>
  </p:clrMapOvr>
  <p:transition spd="med">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C3AF549C-9E24-2EB0-674D-086E4F8CE596}"/>
              </a:ext>
            </a:extLst>
          </p:cNvPr>
          <p:cNvGrpSpPr/>
          <p:nvPr/>
        </p:nvGrpSpPr>
        <p:grpSpPr>
          <a:xfrm>
            <a:off x="2082698" y="1399915"/>
            <a:ext cx="2886578" cy="1854084"/>
            <a:chOff x="1769086" y="1403893"/>
            <a:chExt cx="2886578" cy="1854084"/>
          </a:xfrm>
        </p:grpSpPr>
        <p:sp>
          <p:nvSpPr>
            <p:cNvPr id="7" name="矩形 6">
              <a:extLst>
                <a:ext uri="{FF2B5EF4-FFF2-40B4-BE49-F238E27FC236}">
                  <a16:creationId xmlns:a16="http://schemas.microsoft.com/office/drawing/2014/main" id="{B0BEBA66-55F0-62D1-CF9E-598DDD32452A}"/>
                </a:ext>
              </a:extLst>
            </p:cNvPr>
            <p:cNvSpPr/>
            <p:nvPr/>
          </p:nvSpPr>
          <p:spPr>
            <a:xfrm>
              <a:off x="1769086" y="1422061"/>
              <a:ext cx="2869037" cy="1835916"/>
            </a:xfrm>
            <a:prstGeom prst="rect">
              <a:avLst/>
            </a:prstGeom>
            <a:solidFill>
              <a:schemeClr val="bg1"/>
            </a:solidFill>
            <a:ln w="76200">
              <a:solidFill>
                <a:srgbClr val="7CB8DA"/>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58DF4513-DB89-57F7-0FB5-AE4150EA4A4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107" r="9297"/>
            <a:stretch/>
          </p:blipFill>
          <p:spPr>
            <a:xfrm>
              <a:off x="1817548" y="1403893"/>
              <a:ext cx="2838116" cy="1846128"/>
            </a:xfrm>
            <a:prstGeom prst="rect">
              <a:avLst/>
            </a:prstGeom>
          </p:spPr>
        </p:pic>
      </p:grpSp>
      <p:sp>
        <p:nvSpPr>
          <p:cNvPr id="2" name="矩形 1">
            <a:extLst>
              <a:ext uri="{FF2B5EF4-FFF2-40B4-BE49-F238E27FC236}">
                <a16:creationId xmlns:a16="http://schemas.microsoft.com/office/drawing/2014/main" id="{4873586F-B9F1-6B91-6C3E-14048C774CA5}"/>
              </a:ext>
            </a:extLst>
          </p:cNvPr>
          <p:cNvSpPr/>
          <p:nvPr/>
        </p:nvSpPr>
        <p:spPr>
          <a:xfrm>
            <a:off x="2260888" y="849639"/>
            <a:ext cx="2456866" cy="383300"/>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训练</a:t>
            </a:r>
            <a:r>
              <a:rPr lang="en-US" altLang="zh-CN" sz="2000" b="1" dirty="0">
                <a:solidFill>
                  <a:prstClr val="white"/>
                </a:solidFill>
                <a:latin typeface="+mj-ea"/>
                <a:ea typeface="+mj-ea"/>
              </a:rPr>
              <a:t>&amp;</a:t>
            </a:r>
            <a:r>
              <a:rPr lang="zh-CN" altLang="en-US" sz="2000" b="1" dirty="0">
                <a:solidFill>
                  <a:prstClr val="white"/>
                </a:solidFill>
                <a:latin typeface="+mj-ea"/>
                <a:ea typeface="+mj-ea"/>
              </a:rPr>
              <a:t>测试数据分布</a:t>
            </a:r>
          </a:p>
        </p:txBody>
      </p:sp>
      <p:sp>
        <p:nvSpPr>
          <p:cNvPr id="3" name="矩形 2">
            <a:extLst>
              <a:ext uri="{FF2B5EF4-FFF2-40B4-BE49-F238E27FC236}">
                <a16:creationId xmlns:a16="http://schemas.microsoft.com/office/drawing/2014/main" id="{33E26A77-E144-7B0D-C972-D03321B5303E}"/>
              </a:ext>
            </a:extLst>
          </p:cNvPr>
          <p:cNvSpPr/>
          <p:nvPr/>
        </p:nvSpPr>
        <p:spPr>
          <a:xfrm>
            <a:off x="6974612" y="843448"/>
            <a:ext cx="2226250" cy="383300"/>
          </a:xfrm>
          <a:prstGeom prst="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原型网络学习结果</a:t>
            </a:r>
          </a:p>
        </p:txBody>
      </p:sp>
      <p:sp>
        <p:nvSpPr>
          <p:cNvPr id="6" name="文本框 5">
            <a:extLst>
              <a:ext uri="{FF2B5EF4-FFF2-40B4-BE49-F238E27FC236}">
                <a16:creationId xmlns:a16="http://schemas.microsoft.com/office/drawing/2014/main" id="{D0A4F7F3-CFC2-1182-6F55-88B70A379ED5}"/>
              </a:ext>
            </a:extLst>
          </p:cNvPr>
          <p:cNvSpPr txBox="1"/>
          <p:nvPr/>
        </p:nvSpPr>
        <p:spPr>
          <a:xfrm>
            <a:off x="45944" y="1846251"/>
            <a:ext cx="1835791" cy="1015663"/>
          </a:xfrm>
          <a:prstGeom prst="rect">
            <a:avLst/>
          </a:prstGeom>
          <a:noFill/>
        </p:spPr>
        <p:txBody>
          <a:bodyPr wrap="square">
            <a:spAutoFit/>
          </a:bodyPr>
          <a:lstStyle/>
          <a:p>
            <a:pPr algn="ctr"/>
            <a:r>
              <a:rPr lang="zh-CN" altLang="en-US" sz="2000" dirty="0"/>
              <a:t>在线</a:t>
            </a:r>
            <a:endParaRPr lang="en-US" altLang="zh-CN" sz="2000" dirty="0"/>
          </a:p>
          <a:p>
            <a:pPr algn="ctr"/>
            <a:r>
              <a:rPr lang="zh-CN" altLang="en-US" sz="2000" dirty="0"/>
              <a:t>非增量</a:t>
            </a:r>
            <a:endParaRPr lang="en-US" altLang="zh-CN" sz="2000" dirty="0"/>
          </a:p>
          <a:p>
            <a:pPr algn="ctr"/>
            <a:r>
              <a:rPr lang="zh-CN" altLang="en-US" sz="2000" dirty="0"/>
              <a:t>学习环境</a:t>
            </a:r>
          </a:p>
        </p:txBody>
      </p:sp>
      <p:grpSp>
        <p:nvGrpSpPr>
          <p:cNvPr id="12" name="组合 11">
            <a:extLst>
              <a:ext uri="{FF2B5EF4-FFF2-40B4-BE49-F238E27FC236}">
                <a16:creationId xmlns:a16="http://schemas.microsoft.com/office/drawing/2014/main" id="{8116A4AA-FFB6-47DF-3559-0699D1F16B89}"/>
              </a:ext>
            </a:extLst>
          </p:cNvPr>
          <p:cNvGrpSpPr/>
          <p:nvPr/>
        </p:nvGrpSpPr>
        <p:grpSpPr>
          <a:xfrm>
            <a:off x="5218701" y="1418083"/>
            <a:ext cx="2869037" cy="1872000"/>
            <a:chOff x="6728719" y="1669798"/>
            <a:chExt cx="2869037" cy="1872000"/>
          </a:xfrm>
        </p:grpSpPr>
        <p:sp>
          <p:nvSpPr>
            <p:cNvPr id="8" name="矩形 7">
              <a:extLst>
                <a:ext uri="{FF2B5EF4-FFF2-40B4-BE49-F238E27FC236}">
                  <a16:creationId xmlns:a16="http://schemas.microsoft.com/office/drawing/2014/main" id="{B8EB494A-F8CC-DE4A-EEFA-D0DC59E60D75}"/>
                </a:ext>
              </a:extLst>
            </p:cNvPr>
            <p:cNvSpPr/>
            <p:nvPr/>
          </p:nvSpPr>
          <p:spPr>
            <a:xfrm>
              <a:off x="6728719" y="1675453"/>
              <a:ext cx="2869037" cy="1835916"/>
            </a:xfrm>
            <a:prstGeom prst="rect">
              <a:avLst/>
            </a:prstGeom>
            <a:solidFill>
              <a:schemeClr val="bg1"/>
            </a:solidFill>
            <a:ln w="76200">
              <a:solidFill>
                <a:srgbClr val="7CB8DA"/>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609FBE07-8150-A66A-AD92-9E229C410BC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469" r="11875"/>
            <a:stretch/>
          </p:blipFill>
          <p:spPr>
            <a:xfrm>
              <a:off x="6746260" y="1669798"/>
              <a:ext cx="2775245" cy="1872000"/>
            </a:xfrm>
            <a:prstGeom prst="rect">
              <a:avLst/>
            </a:prstGeom>
          </p:spPr>
        </p:pic>
      </p:grpSp>
      <p:grpSp>
        <p:nvGrpSpPr>
          <p:cNvPr id="16" name="组合 15">
            <a:extLst>
              <a:ext uri="{FF2B5EF4-FFF2-40B4-BE49-F238E27FC236}">
                <a16:creationId xmlns:a16="http://schemas.microsoft.com/office/drawing/2014/main" id="{46E70160-1B87-6C4D-0584-3AC982EB699B}"/>
              </a:ext>
            </a:extLst>
          </p:cNvPr>
          <p:cNvGrpSpPr/>
          <p:nvPr/>
        </p:nvGrpSpPr>
        <p:grpSpPr>
          <a:xfrm>
            <a:off x="2091468" y="4028578"/>
            <a:ext cx="2869037" cy="1846127"/>
            <a:chOff x="468280" y="3861758"/>
            <a:chExt cx="2869037" cy="1846127"/>
          </a:xfrm>
        </p:grpSpPr>
        <p:sp>
          <p:nvSpPr>
            <p:cNvPr id="14" name="矩形 13">
              <a:extLst>
                <a:ext uri="{FF2B5EF4-FFF2-40B4-BE49-F238E27FC236}">
                  <a16:creationId xmlns:a16="http://schemas.microsoft.com/office/drawing/2014/main" id="{67A94A8B-50B4-5705-8C46-2431B3CE062F}"/>
                </a:ext>
              </a:extLst>
            </p:cNvPr>
            <p:cNvSpPr/>
            <p:nvPr/>
          </p:nvSpPr>
          <p:spPr>
            <a:xfrm>
              <a:off x="468280" y="3861758"/>
              <a:ext cx="2869037" cy="1835916"/>
            </a:xfrm>
            <a:prstGeom prst="rect">
              <a:avLst/>
            </a:prstGeom>
            <a:solidFill>
              <a:schemeClr val="bg1"/>
            </a:solidFill>
            <a:ln w="76200">
              <a:solidFill>
                <a:srgbClr val="BFDD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CFDCF282-8107-C721-A244-DE89391227CD}"/>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116" r="11674"/>
            <a:stretch/>
          </p:blipFill>
          <p:spPr>
            <a:xfrm>
              <a:off x="485728" y="3861758"/>
              <a:ext cx="2760811" cy="1846127"/>
            </a:xfrm>
            <a:prstGeom prst="rect">
              <a:avLst/>
            </a:prstGeom>
          </p:spPr>
        </p:pic>
      </p:grpSp>
      <p:grpSp>
        <p:nvGrpSpPr>
          <p:cNvPr id="25" name="组合 24">
            <a:extLst>
              <a:ext uri="{FF2B5EF4-FFF2-40B4-BE49-F238E27FC236}">
                <a16:creationId xmlns:a16="http://schemas.microsoft.com/office/drawing/2014/main" id="{1DD66236-1929-1FC6-32FF-6D988A63E29E}"/>
              </a:ext>
            </a:extLst>
          </p:cNvPr>
          <p:cNvGrpSpPr/>
          <p:nvPr/>
        </p:nvGrpSpPr>
        <p:grpSpPr>
          <a:xfrm>
            <a:off x="5218700" y="4038789"/>
            <a:ext cx="2869037" cy="1930928"/>
            <a:chOff x="4866362" y="3652895"/>
            <a:chExt cx="2869037" cy="1930928"/>
          </a:xfrm>
        </p:grpSpPr>
        <p:sp>
          <p:nvSpPr>
            <p:cNvPr id="22" name="矩形 21">
              <a:extLst>
                <a:ext uri="{FF2B5EF4-FFF2-40B4-BE49-F238E27FC236}">
                  <a16:creationId xmlns:a16="http://schemas.microsoft.com/office/drawing/2014/main" id="{2426F550-97A0-02CF-11F9-1B0CEE5AE19F}"/>
                </a:ext>
              </a:extLst>
            </p:cNvPr>
            <p:cNvSpPr/>
            <p:nvPr/>
          </p:nvSpPr>
          <p:spPr>
            <a:xfrm>
              <a:off x="4866362" y="3652895"/>
              <a:ext cx="2869037" cy="1835916"/>
            </a:xfrm>
            <a:prstGeom prst="rect">
              <a:avLst/>
            </a:prstGeom>
            <a:solidFill>
              <a:schemeClr val="bg1"/>
            </a:solidFill>
            <a:ln w="76200">
              <a:solidFill>
                <a:srgbClr val="BFDD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6827FEB6-147D-AD77-7E1F-22D74EC41AC2}"/>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7447" r="7343"/>
            <a:stretch/>
          </p:blipFill>
          <p:spPr>
            <a:xfrm>
              <a:off x="4957140" y="3704023"/>
              <a:ext cx="2760812" cy="1879800"/>
            </a:xfrm>
            <a:prstGeom prst="rect">
              <a:avLst/>
            </a:prstGeom>
          </p:spPr>
        </p:pic>
      </p:grpSp>
      <p:grpSp>
        <p:nvGrpSpPr>
          <p:cNvPr id="24" name="组合 23">
            <a:extLst>
              <a:ext uri="{FF2B5EF4-FFF2-40B4-BE49-F238E27FC236}">
                <a16:creationId xmlns:a16="http://schemas.microsoft.com/office/drawing/2014/main" id="{90A89226-1412-9AD8-7F70-4B14045DC7B5}"/>
              </a:ext>
            </a:extLst>
          </p:cNvPr>
          <p:cNvGrpSpPr/>
          <p:nvPr/>
        </p:nvGrpSpPr>
        <p:grpSpPr>
          <a:xfrm>
            <a:off x="8176347" y="4020324"/>
            <a:ext cx="2869037" cy="1873054"/>
            <a:chOff x="8176347" y="3634430"/>
            <a:chExt cx="2869037" cy="1873054"/>
          </a:xfrm>
        </p:grpSpPr>
        <p:sp>
          <p:nvSpPr>
            <p:cNvPr id="23" name="矩形 22">
              <a:extLst>
                <a:ext uri="{FF2B5EF4-FFF2-40B4-BE49-F238E27FC236}">
                  <a16:creationId xmlns:a16="http://schemas.microsoft.com/office/drawing/2014/main" id="{7D685768-922A-76C0-0F7E-4DDAB946BAA8}"/>
                </a:ext>
              </a:extLst>
            </p:cNvPr>
            <p:cNvSpPr/>
            <p:nvPr/>
          </p:nvSpPr>
          <p:spPr>
            <a:xfrm>
              <a:off x="8176347" y="3652895"/>
              <a:ext cx="2869037" cy="1835916"/>
            </a:xfrm>
            <a:prstGeom prst="rect">
              <a:avLst/>
            </a:prstGeom>
            <a:solidFill>
              <a:schemeClr val="bg1"/>
            </a:solidFill>
            <a:ln w="76200">
              <a:solidFill>
                <a:srgbClr val="BFDD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A8C9A319-F25A-2008-F3EA-0F79CF321A1A}"/>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7171" r="9715"/>
            <a:stretch/>
          </p:blipFill>
          <p:spPr>
            <a:xfrm>
              <a:off x="8321879" y="3634430"/>
              <a:ext cx="2692866" cy="1873054"/>
            </a:xfrm>
            <a:prstGeom prst="rect">
              <a:avLst/>
            </a:prstGeom>
          </p:spPr>
        </p:pic>
      </p:grpSp>
      <p:sp>
        <p:nvSpPr>
          <p:cNvPr id="26" name="文本框 25">
            <a:extLst>
              <a:ext uri="{FF2B5EF4-FFF2-40B4-BE49-F238E27FC236}">
                <a16:creationId xmlns:a16="http://schemas.microsoft.com/office/drawing/2014/main" id="{7DC85442-03E4-54AC-7F3F-892A22ECC27C}"/>
              </a:ext>
            </a:extLst>
          </p:cNvPr>
          <p:cNvSpPr txBox="1"/>
          <p:nvPr/>
        </p:nvSpPr>
        <p:spPr>
          <a:xfrm>
            <a:off x="81190" y="4448915"/>
            <a:ext cx="1835791" cy="1015663"/>
          </a:xfrm>
          <a:prstGeom prst="rect">
            <a:avLst/>
          </a:prstGeom>
          <a:noFill/>
        </p:spPr>
        <p:txBody>
          <a:bodyPr wrap="square">
            <a:spAutoFit/>
          </a:bodyPr>
          <a:lstStyle/>
          <a:p>
            <a:pPr algn="ctr"/>
            <a:r>
              <a:rPr lang="zh-CN" altLang="en-US" sz="2000" dirty="0"/>
              <a:t>在线</a:t>
            </a:r>
            <a:endParaRPr lang="en-US" altLang="zh-CN" sz="2000" dirty="0"/>
          </a:p>
          <a:p>
            <a:pPr algn="ctr"/>
            <a:r>
              <a:rPr lang="zh-CN" altLang="en-US" sz="2000" dirty="0"/>
              <a:t>增量</a:t>
            </a:r>
            <a:endParaRPr lang="en-US" altLang="zh-CN" sz="2000" dirty="0"/>
          </a:p>
          <a:p>
            <a:pPr algn="ctr"/>
            <a:r>
              <a:rPr lang="zh-CN" altLang="en-US" sz="2000" dirty="0"/>
              <a:t>学习环境</a:t>
            </a:r>
            <a:endParaRPr lang="zh-CN" altLang="en-US" dirty="0"/>
          </a:p>
        </p:txBody>
      </p:sp>
      <p:sp>
        <p:nvSpPr>
          <p:cNvPr id="30" name="矩形 29">
            <a:extLst>
              <a:ext uri="{FF2B5EF4-FFF2-40B4-BE49-F238E27FC236}">
                <a16:creationId xmlns:a16="http://schemas.microsoft.com/office/drawing/2014/main" id="{A844944C-C49C-969C-BA91-FCC65BFC501A}"/>
              </a:ext>
            </a:extLst>
          </p:cNvPr>
          <p:cNvSpPr/>
          <p:nvPr/>
        </p:nvSpPr>
        <p:spPr>
          <a:xfrm>
            <a:off x="8163238" y="1425593"/>
            <a:ext cx="2869037" cy="1835916"/>
          </a:xfrm>
          <a:prstGeom prst="rect">
            <a:avLst/>
          </a:prstGeom>
          <a:solidFill>
            <a:schemeClr val="bg1"/>
          </a:solidFill>
          <a:ln w="76200">
            <a:solidFill>
              <a:srgbClr val="7CB8DA"/>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a:extLst>
              <a:ext uri="{FF2B5EF4-FFF2-40B4-BE49-F238E27FC236}">
                <a16:creationId xmlns:a16="http://schemas.microsoft.com/office/drawing/2014/main" id="{22BE38DA-5C3B-A6BF-1903-4E084166B9A2}"/>
              </a:ext>
            </a:extLst>
          </p:cNvPr>
          <p:cNvPicPr>
            <a:picLocks noChangeAspect="1"/>
          </p:cNvPicPr>
          <p:nvPr/>
        </p:nvPicPr>
        <p:blipFill rotWithShape="1">
          <a:blip r:embed="rId9">
            <a:extLst>
              <a:ext uri="{28A0092B-C50C-407E-A947-70E740481C1C}">
                <a14:useLocalDpi xmlns:a14="http://schemas.microsoft.com/office/drawing/2010/main" val="0"/>
              </a:ext>
            </a:extLst>
          </a:blip>
          <a:srcRect l="5724" t="2990" r="11162" b="1"/>
          <a:stretch/>
        </p:blipFill>
        <p:spPr>
          <a:xfrm>
            <a:off x="8251323" y="1475927"/>
            <a:ext cx="2692866" cy="1745427"/>
          </a:xfrm>
          <a:prstGeom prst="rect">
            <a:avLst/>
          </a:prstGeom>
        </p:spPr>
      </p:pic>
      <p:sp>
        <p:nvSpPr>
          <p:cNvPr id="31" name="文本框 30">
            <a:extLst>
              <a:ext uri="{FF2B5EF4-FFF2-40B4-BE49-F238E27FC236}">
                <a16:creationId xmlns:a16="http://schemas.microsoft.com/office/drawing/2014/main" id="{D686EB5D-F46B-C194-C82D-A76BBDFF2F4C}"/>
              </a:ext>
            </a:extLst>
          </p:cNvPr>
          <p:cNvSpPr txBox="1"/>
          <p:nvPr/>
        </p:nvSpPr>
        <p:spPr>
          <a:xfrm>
            <a:off x="5309479" y="3348856"/>
            <a:ext cx="2760811" cy="400110"/>
          </a:xfrm>
          <a:prstGeom prst="rect">
            <a:avLst/>
          </a:prstGeom>
          <a:noFill/>
        </p:spPr>
        <p:txBody>
          <a:bodyPr wrap="square">
            <a:spAutoFit/>
          </a:bodyPr>
          <a:lstStyle/>
          <a:p>
            <a:pPr algn="ctr"/>
            <a:r>
              <a:rPr lang="zh-CN" altLang="en-US" sz="2000" dirty="0"/>
              <a:t>本章工作学习结果</a:t>
            </a:r>
          </a:p>
        </p:txBody>
      </p:sp>
      <p:sp>
        <p:nvSpPr>
          <p:cNvPr id="32" name="文本框 31">
            <a:extLst>
              <a:ext uri="{FF2B5EF4-FFF2-40B4-BE49-F238E27FC236}">
                <a16:creationId xmlns:a16="http://schemas.microsoft.com/office/drawing/2014/main" id="{1F237D9B-2581-18CF-AD9B-810FE5813B17}"/>
              </a:ext>
            </a:extLst>
          </p:cNvPr>
          <p:cNvSpPr txBox="1"/>
          <p:nvPr/>
        </p:nvSpPr>
        <p:spPr>
          <a:xfrm>
            <a:off x="8271545" y="3344704"/>
            <a:ext cx="2760811" cy="400110"/>
          </a:xfrm>
          <a:prstGeom prst="rect">
            <a:avLst/>
          </a:prstGeom>
          <a:noFill/>
        </p:spPr>
        <p:txBody>
          <a:bodyPr wrap="square">
            <a:spAutoFit/>
          </a:bodyPr>
          <a:lstStyle/>
          <a:p>
            <a:pPr algn="ctr"/>
            <a:r>
              <a:rPr lang="en-US" altLang="zh-CN" sz="2000" dirty="0"/>
              <a:t>SOINN</a:t>
            </a:r>
            <a:r>
              <a:rPr lang="zh-CN" altLang="en-US" sz="2000" dirty="0"/>
              <a:t>算法学习结果</a:t>
            </a:r>
          </a:p>
        </p:txBody>
      </p:sp>
      <p:sp>
        <p:nvSpPr>
          <p:cNvPr id="33" name="文本框 32">
            <a:extLst>
              <a:ext uri="{FF2B5EF4-FFF2-40B4-BE49-F238E27FC236}">
                <a16:creationId xmlns:a16="http://schemas.microsoft.com/office/drawing/2014/main" id="{199CA9AC-9F03-2EF3-28B1-E9CAC2D63067}"/>
              </a:ext>
            </a:extLst>
          </p:cNvPr>
          <p:cNvSpPr txBox="1"/>
          <p:nvPr/>
        </p:nvSpPr>
        <p:spPr>
          <a:xfrm>
            <a:off x="5309478" y="6035878"/>
            <a:ext cx="2760811" cy="707886"/>
          </a:xfrm>
          <a:prstGeom prst="rect">
            <a:avLst/>
          </a:prstGeom>
          <a:noFill/>
        </p:spPr>
        <p:txBody>
          <a:bodyPr wrap="square">
            <a:spAutoFit/>
          </a:bodyPr>
          <a:lstStyle/>
          <a:p>
            <a:pPr algn="ctr"/>
            <a:r>
              <a:rPr lang="zh-CN" altLang="en-US" sz="2000" dirty="0"/>
              <a:t>本章工作在输入</a:t>
            </a:r>
            <a:r>
              <a:rPr lang="en-US" altLang="zh-CN" sz="2000" dirty="0"/>
              <a:t>1</a:t>
            </a:r>
            <a:r>
              <a:rPr lang="zh-CN" altLang="en-US" sz="2000" dirty="0"/>
              <a:t>、</a:t>
            </a:r>
            <a:r>
              <a:rPr lang="en-US" altLang="zh-CN" sz="2000" dirty="0"/>
              <a:t>2</a:t>
            </a:r>
            <a:r>
              <a:rPr lang="zh-CN" altLang="en-US" sz="2000" dirty="0"/>
              <a:t>数据分布后的学习结果</a:t>
            </a:r>
          </a:p>
        </p:txBody>
      </p:sp>
      <p:sp>
        <p:nvSpPr>
          <p:cNvPr id="34" name="文本框 33">
            <a:extLst>
              <a:ext uri="{FF2B5EF4-FFF2-40B4-BE49-F238E27FC236}">
                <a16:creationId xmlns:a16="http://schemas.microsoft.com/office/drawing/2014/main" id="{3AB6973C-4E2A-73E5-F7BE-C1A2BAEFD276}"/>
              </a:ext>
            </a:extLst>
          </p:cNvPr>
          <p:cNvSpPr txBox="1"/>
          <p:nvPr/>
        </p:nvSpPr>
        <p:spPr>
          <a:xfrm>
            <a:off x="8271545" y="6066656"/>
            <a:ext cx="2760811" cy="707886"/>
          </a:xfrm>
          <a:prstGeom prst="rect">
            <a:avLst/>
          </a:prstGeom>
          <a:noFill/>
        </p:spPr>
        <p:txBody>
          <a:bodyPr wrap="square">
            <a:spAutoFit/>
          </a:bodyPr>
          <a:lstStyle/>
          <a:p>
            <a:pPr algn="ctr"/>
            <a:r>
              <a:rPr lang="zh-CN" altLang="en-US" sz="2000" dirty="0"/>
              <a:t>本章工作在输入全部数据分布后的学习结果</a:t>
            </a:r>
          </a:p>
        </p:txBody>
      </p:sp>
      <p:sp>
        <p:nvSpPr>
          <p:cNvPr id="4" name="灯片编号占位符 3">
            <a:extLst>
              <a:ext uri="{FF2B5EF4-FFF2-40B4-BE49-F238E27FC236}">
                <a16:creationId xmlns:a16="http://schemas.microsoft.com/office/drawing/2014/main" id="{25FBFA5F-6305-DE61-1FB4-F7AC31C31F76}"/>
              </a:ext>
            </a:extLst>
          </p:cNvPr>
          <p:cNvSpPr>
            <a:spLocks noGrp="1"/>
          </p:cNvSpPr>
          <p:nvPr>
            <p:ph type="sldNum" sz="quarter" idx="14"/>
          </p:nvPr>
        </p:nvSpPr>
        <p:spPr/>
        <p:txBody>
          <a:bodyPr/>
          <a:lstStyle/>
          <a:p>
            <a:fld id="{CC51C897-CB0F-45BB-8D64-39FCF72693E0}" type="slidenum">
              <a:rPr lang="zh-CN" altLang="en-US" smtClean="0"/>
              <a:t>23</a:t>
            </a:fld>
            <a:endParaRPr lang="zh-CN" altLang="en-US"/>
          </a:p>
        </p:txBody>
      </p:sp>
      <p:sp>
        <p:nvSpPr>
          <p:cNvPr id="9" name="Text Placeholder 2">
            <a:extLst>
              <a:ext uri="{FF2B5EF4-FFF2-40B4-BE49-F238E27FC236}">
                <a16:creationId xmlns:a16="http://schemas.microsoft.com/office/drawing/2014/main" id="{F1197B7A-CAD0-0496-8432-00D297598B01}"/>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其他模块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sp>
        <p:nvSpPr>
          <p:cNvPr id="5" name="文本框 4">
            <a:extLst>
              <a:ext uri="{FF2B5EF4-FFF2-40B4-BE49-F238E27FC236}">
                <a16:creationId xmlns:a16="http://schemas.microsoft.com/office/drawing/2014/main" id="{CC9859BA-4B6F-DE5B-A0D7-ED760456EB87}"/>
              </a:ext>
            </a:extLst>
          </p:cNvPr>
          <p:cNvSpPr txBox="1"/>
          <p:nvPr/>
        </p:nvSpPr>
        <p:spPr>
          <a:xfrm>
            <a:off x="999085" y="3053865"/>
            <a:ext cx="10792047" cy="1976951"/>
          </a:xfrm>
          <a:prstGeom prst="rect">
            <a:avLst/>
          </a:prstGeom>
          <a:solidFill>
            <a:schemeClr val="bg1"/>
          </a:solidFill>
          <a:ln w="38100">
            <a:solidFill>
              <a:srgbClr val="7030A0"/>
            </a:solidFill>
          </a:ln>
          <a:effectLst>
            <a:outerShdw blurRad="50800" dist="38100" dir="5400000" algn="t" rotWithShape="0">
              <a:prstClr val="black">
                <a:alpha val="40000"/>
              </a:prstClr>
            </a:outerShdw>
          </a:effectLst>
        </p:spPr>
        <p:txBody>
          <a:bodyPr wrap="square">
            <a:spAutoFit/>
          </a:bodyPr>
          <a:lstStyle/>
          <a:p>
            <a:pPr algn="ctr"/>
            <a:r>
              <a:rPr lang="zh-CN" altLang="en-US" sz="2000" b="1" dirty="0">
                <a:latin typeface="+mn-ea"/>
              </a:rPr>
              <a:t>本章工作与</a:t>
            </a:r>
            <a:r>
              <a:rPr lang="en-US" altLang="zh-CN" sz="2000" b="1" dirty="0">
                <a:latin typeface="+mn-ea"/>
              </a:rPr>
              <a:t>SOINN</a:t>
            </a:r>
            <a:r>
              <a:rPr lang="zh-CN" altLang="en-US" sz="2000" b="1" dirty="0">
                <a:latin typeface="+mn-ea"/>
              </a:rPr>
              <a:t>算法在人工数据集上的表现</a:t>
            </a:r>
            <a:endParaRPr lang="en-US" altLang="zh-CN" sz="2000" b="1" dirty="0">
              <a:latin typeface="+mn-ea"/>
            </a:endParaRPr>
          </a:p>
          <a:p>
            <a:pPr algn="ctr"/>
            <a:endParaRPr lang="en-US" altLang="zh-CN" sz="1600" b="1" dirty="0">
              <a:solidFill>
                <a:srgbClr val="7030A0"/>
              </a:solidFill>
              <a:latin typeface="+mj-ea"/>
              <a:ea typeface="+mj-ea"/>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1" i="0" u="none" strike="noStrike" kern="1200" cap="none" spc="0" normalizeH="0" baseline="0" noProof="0" dirty="0">
                <a:ln>
                  <a:noFill/>
                </a:ln>
                <a:effectLst/>
                <a:uLnTx/>
                <a:uFillTx/>
                <a:latin typeface="微软雅黑"/>
                <a:ea typeface="微软雅黑"/>
              </a:rPr>
              <a:t>模型学习的原型向量能够对</a:t>
            </a:r>
            <a:r>
              <a:rPr kumimoji="0" lang="zh-CN" altLang="en-US" sz="2000" b="1" i="0" u="none" strike="noStrike" kern="1200" cap="none" spc="0" normalizeH="0" baseline="0" noProof="0" dirty="0">
                <a:ln>
                  <a:noFill/>
                </a:ln>
                <a:solidFill>
                  <a:srgbClr val="C00000"/>
                </a:solidFill>
                <a:effectLst/>
                <a:uLnTx/>
                <a:uFillTx/>
                <a:latin typeface="微软雅黑"/>
                <a:ea typeface="微软雅黑"/>
              </a:rPr>
              <a:t>不同形状的数据分布</a:t>
            </a:r>
            <a:r>
              <a:rPr kumimoji="0" lang="zh-CN" altLang="en-US" sz="2000" b="1" i="0" u="none" strike="noStrike" kern="1200" cap="none" spc="0" normalizeH="0" baseline="0" noProof="0" dirty="0">
                <a:ln>
                  <a:noFill/>
                </a:ln>
                <a:effectLst/>
                <a:uLnTx/>
                <a:uFillTx/>
                <a:latin typeface="微软雅黑"/>
                <a:ea typeface="微软雅黑"/>
              </a:rPr>
              <a:t>进行表示</a:t>
            </a:r>
            <a:endParaRPr kumimoji="0" lang="en-US" altLang="zh-CN" sz="2000" b="1" i="0" u="none" strike="noStrike" kern="1200" cap="none" spc="0" normalizeH="0" baseline="0" noProof="0" dirty="0">
              <a:ln>
                <a:noFill/>
              </a:ln>
              <a:effectLst/>
              <a:uLnTx/>
              <a:uFillTx/>
              <a:latin typeface="微软雅黑"/>
              <a:ea typeface="微软雅黑"/>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2000" b="1" dirty="0">
                <a:solidFill>
                  <a:srgbClr val="7030A0"/>
                </a:solidFill>
                <a:latin typeface="+mj-ea"/>
                <a:ea typeface="+mj-ea"/>
              </a:rPr>
              <a:t>在线增量</a:t>
            </a:r>
            <a:r>
              <a:rPr lang="zh-CN" altLang="en-US" sz="2000" b="1" dirty="0">
                <a:latin typeface="+mj-ea"/>
                <a:ea typeface="+mj-ea"/>
              </a:rPr>
              <a:t>情况下，旧类别的原型</a:t>
            </a:r>
            <a:r>
              <a:rPr lang="zh-CN" altLang="en-US" sz="2000" b="1" dirty="0">
                <a:solidFill>
                  <a:srgbClr val="7030A0"/>
                </a:solidFill>
                <a:latin typeface="+mj-ea"/>
                <a:ea typeface="+mj-ea"/>
              </a:rPr>
              <a:t>基本不会受到新类别数据产生的影响</a:t>
            </a:r>
            <a:endParaRPr lang="en-US" altLang="zh-CN" sz="2000" b="1" dirty="0">
              <a:solidFill>
                <a:srgbClr val="7030A0"/>
              </a:solidFill>
              <a:latin typeface="+mj-ea"/>
              <a:ea typeface="+mj-ea"/>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2000" b="1" dirty="0">
                <a:latin typeface="+mj-ea"/>
                <a:ea typeface="+mj-ea"/>
              </a:rPr>
              <a:t>在该数据上，相比</a:t>
            </a:r>
            <a:r>
              <a:rPr lang="en-US" altLang="zh-CN" sz="2000" b="1" dirty="0">
                <a:latin typeface="+mj-ea"/>
                <a:ea typeface="+mj-ea"/>
              </a:rPr>
              <a:t>SOINN</a:t>
            </a:r>
            <a:r>
              <a:rPr lang="zh-CN" altLang="en-US" sz="2000" b="1" dirty="0">
                <a:latin typeface="+mj-ea"/>
                <a:ea typeface="+mj-ea"/>
              </a:rPr>
              <a:t>算法，</a:t>
            </a:r>
            <a:r>
              <a:rPr lang="zh-CN" altLang="en-US" sz="2000" b="1" dirty="0">
                <a:solidFill>
                  <a:srgbClr val="0070C0"/>
                </a:solidFill>
                <a:latin typeface="+mj-ea"/>
                <a:ea typeface="+mj-ea"/>
              </a:rPr>
              <a:t>本章工作学习到的原型分布表示完整，但分布不均匀</a:t>
            </a:r>
          </a:p>
        </p:txBody>
      </p:sp>
    </p:spTree>
    <p:custDataLst>
      <p:tags r:id="rId1"/>
    </p:custDataLst>
    <p:extLst>
      <p:ext uri="{BB962C8B-B14F-4D97-AF65-F5344CB8AC3E}">
        <p14:creationId xmlns:p14="http://schemas.microsoft.com/office/powerpoint/2010/main" val="293649126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6E0B678-95EA-51B8-FF5F-696043F56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99" y="899579"/>
            <a:ext cx="4945862" cy="3745498"/>
          </a:xfrm>
          <a:prstGeom prst="rect">
            <a:avLst/>
          </a:prstGeom>
        </p:spPr>
      </p:pic>
      <p:sp>
        <p:nvSpPr>
          <p:cNvPr id="2" name="灯片编号占位符 1">
            <a:extLst>
              <a:ext uri="{FF2B5EF4-FFF2-40B4-BE49-F238E27FC236}">
                <a16:creationId xmlns:a16="http://schemas.microsoft.com/office/drawing/2014/main" id="{C766107C-4376-EFCB-BCA5-59F27D5D4568}"/>
              </a:ext>
            </a:extLst>
          </p:cNvPr>
          <p:cNvSpPr>
            <a:spLocks noGrp="1"/>
          </p:cNvSpPr>
          <p:nvPr>
            <p:ph type="sldNum" sz="quarter" idx="14"/>
          </p:nvPr>
        </p:nvSpPr>
        <p:spPr/>
        <p:txBody>
          <a:bodyPr/>
          <a:lstStyle/>
          <a:p>
            <a:fld id="{CC51C897-CB0F-45BB-8D64-39FCF72693E0}" type="slidenum">
              <a:rPr lang="zh-CN" altLang="en-US" smtClean="0"/>
              <a:t>24</a:t>
            </a:fld>
            <a:endParaRPr lang="zh-CN" altLang="en-US"/>
          </a:p>
        </p:txBody>
      </p:sp>
      <p:sp>
        <p:nvSpPr>
          <p:cNvPr id="3" name="Text Placeholder 2">
            <a:extLst>
              <a:ext uri="{FF2B5EF4-FFF2-40B4-BE49-F238E27FC236}">
                <a16:creationId xmlns:a16="http://schemas.microsoft.com/office/drawing/2014/main" id="{39F90CB1-CA03-B5D7-E3F1-FBECF3C20651}"/>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其他模块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sp>
        <p:nvSpPr>
          <p:cNvPr id="5" name="文本框 4">
            <a:extLst>
              <a:ext uri="{FF2B5EF4-FFF2-40B4-BE49-F238E27FC236}">
                <a16:creationId xmlns:a16="http://schemas.microsoft.com/office/drawing/2014/main" id="{F2863D19-A834-B9B3-8938-7DFE6DC9B217}"/>
              </a:ext>
            </a:extLst>
          </p:cNvPr>
          <p:cNvSpPr txBox="1"/>
          <p:nvPr/>
        </p:nvSpPr>
        <p:spPr>
          <a:xfrm>
            <a:off x="5642597" y="4004693"/>
            <a:ext cx="6457823" cy="2739211"/>
          </a:xfrm>
          <a:prstGeom prst="rect">
            <a:avLst/>
          </a:prstGeom>
          <a:solidFill>
            <a:schemeClr val="bg1"/>
          </a:solidFill>
          <a:ln w="38100">
            <a:solidFill>
              <a:srgbClr val="7030A0"/>
            </a:solidFill>
          </a:ln>
          <a:effectLst>
            <a:outerShdw blurRad="50800" dist="38100" dir="5400000" algn="t" rotWithShape="0">
              <a:prstClr val="black">
                <a:alpha val="40000"/>
              </a:prstClr>
            </a:outerShdw>
          </a:effectLst>
        </p:spPr>
        <p:txBody>
          <a:bodyPr wrap="square">
            <a:spAutoFit/>
          </a:bodyPr>
          <a:lstStyle/>
          <a:p>
            <a:pPr algn="ctr"/>
            <a:r>
              <a:rPr lang="zh-CN" altLang="en-US" sz="2000" b="1" dirty="0">
                <a:latin typeface="+mn-ea"/>
              </a:rPr>
              <a:t>人工生成数据上与</a:t>
            </a:r>
            <a:r>
              <a:rPr lang="en-US" altLang="zh-CN" sz="2000" b="1" dirty="0">
                <a:latin typeface="+mn-ea"/>
              </a:rPr>
              <a:t>Fuzzy C-means</a:t>
            </a:r>
            <a:r>
              <a:rPr lang="zh-CN" altLang="en-US" sz="2000" b="1" dirty="0">
                <a:latin typeface="+mn-ea"/>
              </a:rPr>
              <a:t>的对比</a:t>
            </a:r>
          </a:p>
          <a:p>
            <a:pPr algn="ctr"/>
            <a:endParaRPr lang="en-US" altLang="zh-CN" sz="1600" b="1" dirty="0">
              <a:solidFill>
                <a:srgbClr val="7030A0"/>
              </a:solidFill>
              <a:latin typeface="+mj-ea"/>
              <a:ea typeface="+mj-ea"/>
            </a:endParaRPr>
          </a:p>
          <a:p>
            <a:pPr marL="285750" indent="-285750">
              <a:lnSpc>
                <a:spcPct val="150000"/>
              </a:lnSpc>
              <a:buFont typeface="Arial" panose="020B0604020202020204" pitchFamily="34" charset="0"/>
              <a:buChar char="•"/>
            </a:pPr>
            <a:r>
              <a:rPr lang="en-US" altLang="zh-CN" sz="2000" b="1" dirty="0">
                <a:solidFill>
                  <a:srgbClr val="0070C0"/>
                </a:solidFill>
                <a:latin typeface="+mj-ea"/>
                <a:ea typeface="+mj-ea"/>
              </a:rPr>
              <a:t>Fuzzy C-means</a:t>
            </a:r>
            <a:r>
              <a:rPr lang="zh-CN" altLang="en-US" sz="2000" b="1" dirty="0">
                <a:solidFill>
                  <a:srgbClr val="0070C0"/>
                </a:solidFill>
                <a:latin typeface="+mj-ea"/>
                <a:ea typeface="+mj-ea"/>
              </a:rPr>
              <a:t>无法对非高斯分布的数据</a:t>
            </a:r>
            <a:r>
              <a:rPr lang="zh-CN" altLang="en-US" sz="2000" b="1" dirty="0">
                <a:latin typeface="+mj-ea"/>
                <a:ea typeface="+mj-ea"/>
              </a:rPr>
              <a:t>进行处理，本章工作</a:t>
            </a:r>
            <a:r>
              <a:rPr lang="zh-CN" altLang="en-US" sz="2000" b="1" dirty="0">
                <a:solidFill>
                  <a:srgbClr val="C00000"/>
                </a:solidFill>
                <a:latin typeface="+mj-ea"/>
                <a:ea typeface="+mj-ea"/>
              </a:rPr>
              <a:t>可以对任意的数据分布</a:t>
            </a:r>
            <a:r>
              <a:rPr lang="zh-CN" altLang="en-US" sz="2000" b="1" dirty="0">
                <a:latin typeface="+mj-ea"/>
                <a:ea typeface="+mj-ea"/>
              </a:rPr>
              <a:t>形状进行处理</a:t>
            </a:r>
            <a:endParaRPr lang="en-US" altLang="zh-CN" sz="2000" b="1" dirty="0">
              <a:latin typeface="+mj-ea"/>
              <a:ea typeface="+mj-ea"/>
            </a:endParaRPr>
          </a:p>
          <a:p>
            <a:pPr marL="285750" indent="-285750">
              <a:lnSpc>
                <a:spcPct val="150000"/>
              </a:lnSpc>
              <a:buFont typeface="Arial" panose="020B0604020202020204" pitchFamily="34" charset="0"/>
              <a:buChar char="•"/>
            </a:pPr>
            <a:r>
              <a:rPr lang="en-US" altLang="zh-CN" sz="2000" b="1" dirty="0">
                <a:latin typeface="+mj-ea"/>
                <a:ea typeface="+mj-ea"/>
              </a:rPr>
              <a:t>Fuzzy C-means</a:t>
            </a:r>
            <a:r>
              <a:rPr lang="zh-CN" altLang="en-US" sz="2000" b="1" dirty="0">
                <a:latin typeface="+mj-ea"/>
                <a:ea typeface="+mj-ea"/>
              </a:rPr>
              <a:t>结果中</a:t>
            </a:r>
            <a:r>
              <a:rPr lang="zh-CN" altLang="en-US" sz="2000" b="1" dirty="0">
                <a:solidFill>
                  <a:srgbClr val="7030A0"/>
                </a:solidFill>
                <a:latin typeface="+mj-ea"/>
                <a:ea typeface="+mj-ea"/>
              </a:rPr>
              <a:t>边缘数据的归属程度差别明显</a:t>
            </a:r>
            <a:r>
              <a:rPr lang="zh-CN" altLang="en-US" sz="2000" b="1" dirty="0">
                <a:latin typeface="+mj-ea"/>
                <a:ea typeface="+mj-ea"/>
              </a:rPr>
              <a:t>，本章工作</a:t>
            </a:r>
            <a:r>
              <a:rPr lang="zh-CN" altLang="en-US" sz="2000" b="1" dirty="0">
                <a:solidFill>
                  <a:srgbClr val="6D439B"/>
                </a:solidFill>
                <a:latin typeface="+mj-ea"/>
                <a:ea typeface="+mj-ea"/>
              </a:rPr>
              <a:t>只有少量交叠区域的数据归属程度有差别</a:t>
            </a:r>
          </a:p>
          <a:p>
            <a:pPr algn="ctr"/>
            <a:endParaRPr lang="zh-CN" altLang="en-US" sz="1600" b="1" dirty="0">
              <a:solidFill>
                <a:srgbClr val="7030A0"/>
              </a:solidFill>
              <a:latin typeface="+mj-ea"/>
              <a:ea typeface="+mj-ea"/>
            </a:endParaRPr>
          </a:p>
        </p:txBody>
      </p:sp>
      <p:sp>
        <p:nvSpPr>
          <p:cNvPr id="8" name="椭圆 7">
            <a:extLst>
              <a:ext uri="{FF2B5EF4-FFF2-40B4-BE49-F238E27FC236}">
                <a16:creationId xmlns:a16="http://schemas.microsoft.com/office/drawing/2014/main" id="{FC3E7F9F-6578-25E3-358B-68682DDBC604}"/>
              </a:ext>
            </a:extLst>
          </p:cNvPr>
          <p:cNvSpPr/>
          <p:nvPr/>
        </p:nvSpPr>
        <p:spPr>
          <a:xfrm>
            <a:off x="4550735" y="3051544"/>
            <a:ext cx="457200" cy="4572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DFB278C8-DC70-D4DC-3C33-83FB26D0B025}"/>
              </a:ext>
            </a:extLst>
          </p:cNvPr>
          <p:cNvPicPr>
            <a:picLocks noChangeAspect="1"/>
          </p:cNvPicPr>
          <p:nvPr/>
        </p:nvPicPr>
        <p:blipFill rotWithShape="1">
          <a:blip r:embed="rId4">
            <a:extLst>
              <a:ext uri="{28A0092B-C50C-407E-A947-70E740481C1C}">
                <a14:useLocalDpi xmlns:a14="http://schemas.microsoft.com/office/drawing/2010/main" val="0"/>
              </a:ext>
            </a:extLst>
          </a:blip>
          <a:srcRect l="55514" t="65240" r="15851" b="22426"/>
          <a:stretch/>
        </p:blipFill>
        <p:spPr>
          <a:xfrm>
            <a:off x="6001316" y="1984534"/>
            <a:ext cx="2113908" cy="1444466"/>
          </a:xfrm>
          <a:prstGeom prst="rect">
            <a:avLst/>
          </a:prstGeom>
        </p:spPr>
      </p:pic>
      <p:cxnSp>
        <p:nvCxnSpPr>
          <p:cNvPr id="15" name="连接符: 曲线 14">
            <a:extLst>
              <a:ext uri="{FF2B5EF4-FFF2-40B4-BE49-F238E27FC236}">
                <a16:creationId xmlns:a16="http://schemas.microsoft.com/office/drawing/2014/main" id="{6D99744F-6AF8-8879-6355-6F228949D45C}"/>
              </a:ext>
            </a:extLst>
          </p:cNvPr>
          <p:cNvCxnSpPr>
            <a:cxnSpLocks/>
            <a:stCxn id="8" idx="0"/>
            <a:endCxn id="10" idx="1"/>
          </p:cNvCxnSpPr>
          <p:nvPr/>
        </p:nvCxnSpPr>
        <p:spPr>
          <a:xfrm rot="5400000" flipH="1" flipV="1">
            <a:off x="5217937" y="2268166"/>
            <a:ext cx="344777" cy="1221981"/>
          </a:xfrm>
          <a:prstGeom prst="curvedConnector2">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A9675BD-34E4-96B4-0D36-A67CF697F975}"/>
              </a:ext>
            </a:extLst>
          </p:cNvPr>
          <p:cNvCxnSpPr/>
          <p:nvPr/>
        </p:nvCxnSpPr>
        <p:spPr>
          <a:xfrm flipH="1">
            <a:off x="653144" y="5066522"/>
            <a:ext cx="755779" cy="9237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3374334-69D9-02E0-CEAD-8D2BAA2F649A}"/>
              </a:ext>
            </a:extLst>
          </p:cNvPr>
          <p:cNvCxnSpPr>
            <a:cxnSpLocks/>
          </p:cNvCxnSpPr>
          <p:nvPr/>
        </p:nvCxnSpPr>
        <p:spPr>
          <a:xfrm flipH="1" flipV="1">
            <a:off x="1408923" y="5066522"/>
            <a:ext cx="755780" cy="9237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DB161AD7-5FF5-75F9-721E-A411BF24575A}"/>
              </a:ext>
            </a:extLst>
          </p:cNvPr>
          <p:cNvCxnSpPr>
            <a:cxnSpLocks/>
          </p:cNvCxnSpPr>
          <p:nvPr/>
        </p:nvCxnSpPr>
        <p:spPr>
          <a:xfrm flipH="1">
            <a:off x="3423129" y="5374433"/>
            <a:ext cx="377890" cy="6158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A3692079-C1AF-1624-10F4-E64272004F81}"/>
              </a:ext>
            </a:extLst>
          </p:cNvPr>
          <p:cNvCxnSpPr>
            <a:cxnSpLocks/>
          </p:cNvCxnSpPr>
          <p:nvPr/>
        </p:nvCxnSpPr>
        <p:spPr>
          <a:xfrm flipH="1">
            <a:off x="3801019" y="5374433"/>
            <a:ext cx="12001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E4A050A9-8A1A-EBA9-C0A6-69586E450986}"/>
              </a:ext>
            </a:extLst>
          </p:cNvPr>
          <p:cNvCxnSpPr>
            <a:cxnSpLocks/>
          </p:cNvCxnSpPr>
          <p:nvPr/>
        </p:nvCxnSpPr>
        <p:spPr>
          <a:xfrm>
            <a:off x="5001213" y="5374432"/>
            <a:ext cx="377890" cy="5839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619C3269-DCCA-22E2-6DD1-EBC907AA0E51}"/>
              </a:ext>
            </a:extLst>
          </p:cNvPr>
          <p:cNvSpPr txBox="1"/>
          <p:nvPr/>
        </p:nvSpPr>
        <p:spPr>
          <a:xfrm>
            <a:off x="2513408" y="5328332"/>
            <a:ext cx="592996" cy="400110"/>
          </a:xfrm>
          <a:prstGeom prst="rect">
            <a:avLst/>
          </a:prstGeom>
          <a:noFill/>
        </p:spPr>
        <p:txBody>
          <a:bodyPr wrap="square">
            <a:spAutoFit/>
          </a:bodyPr>
          <a:lstStyle/>
          <a:p>
            <a:pPr algn="ctr"/>
            <a:r>
              <a:rPr lang="en-US" altLang="zh-CN" sz="2000" dirty="0">
                <a:latin typeface="Times New Roman" panose="02020603050405020304" pitchFamily="18" charset="0"/>
                <a:cs typeface="Times New Roman" panose="02020603050405020304" pitchFamily="18" charset="0"/>
              </a:rPr>
              <a:t>vs.</a:t>
            </a:r>
            <a:endParaRPr lang="zh-CN" altLang="en-US"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34305598"/>
      </p:ext>
    </p:extLst>
  </p:cSld>
  <p:clrMapOvr>
    <a:masterClrMapping/>
  </p:clrMapOvr>
  <p:transition spd="med">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766107C-4376-EFCB-BCA5-59F27D5D4568}"/>
              </a:ext>
            </a:extLst>
          </p:cNvPr>
          <p:cNvSpPr>
            <a:spLocks noGrp="1"/>
          </p:cNvSpPr>
          <p:nvPr>
            <p:ph type="sldNum" sz="quarter" idx="14"/>
          </p:nvPr>
        </p:nvSpPr>
        <p:spPr/>
        <p:txBody>
          <a:bodyPr/>
          <a:lstStyle/>
          <a:p>
            <a:fld id="{CC51C897-CB0F-45BB-8D64-39FCF72693E0}" type="slidenum">
              <a:rPr lang="zh-CN" altLang="en-US" smtClean="0"/>
              <a:t>25</a:t>
            </a:fld>
            <a:endParaRPr lang="zh-CN" altLang="en-US"/>
          </a:p>
        </p:txBody>
      </p:sp>
      <p:sp>
        <p:nvSpPr>
          <p:cNvPr id="3" name="Text Placeholder 2">
            <a:extLst>
              <a:ext uri="{FF2B5EF4-FFF2-40B4-BE49-F238E27FC236}">
                <a16:creationId xmlns:a16="http://schemas.microsoft.com/office/drawing/2014/main" id="{39F90CB1-CA03-B5D7-E3F1-FBECF3C20651}"/>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其他模块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pic>
        <p:nvPicPr>
          <p:cNvPr id="13" name="图片 12">
            <a:extLst>
              <a:ext uri="{FF2B5EF4-FFF2-40B4-BE49-F238E27FC236}">
                <a16:creationId xmlns:a16="http://schemas.microsoft.com/office/drawing/2014/main" id="{E636878F-B5BB-7A5D-9B4E-EEC925365351}"/>
              </a:ext>
            </a:extLst>
          </p:cNvPr>
          <p:cNvPicPr>
            <a:picLocks noChangeAspect="1"/>
          </p:cNvPicPr>
          <p:nvPr/>
        </p:nvPicPr>
        <p:blipFill>
          <a:blip r:embed="rId3"/>
          <a:stretch>
            <a:fillRect/>
          </a:stretch>
        </p:blipFill>
        <p:spPr>
          <a:xfrm>
            <a:off x="1371599" y="1223949"/>
            <a:ext cx="9487843" cy="3135992"/>
          </a:xfrm>
          <a:prstGeom prst="rect">
            <a:avLst/>
          </a:prstGeom>
        </p:spPr>
      </p:pic>
      <p:sp>
        <p:nvSpPr>
          <p:cNvPr id="14" name="文本框 13">
            <a:extLst>
              <a:ext uri="{FF2B5EF4-FFF2-40B4-BE49-F238E27FC236}">
                <a16:creationId xmlns:a16="http://schemas.microsoft.com/office/drawing/2014/main" id="{A3700203-0DA1-A14F-9CD3-DAF3078169EC}"/>
              </a:ext>
            </a:extLst>
          </p:cNvPr>
          <p:cNvSpPr txBox="1"/>
          <p:nvPr/>
        </p:nvSpPr>
        <p:spPr>
          <a:xfrm>
            <a:off x="703386" y="4512494"/>
            <a:ext cx="10962750" cy="1976951"/>
          </a:xfrm>
          <a:prstGeom prst="rect">
            <a:avLst/>
          </a:prstGeom>
          <a:solidFill>
            <a:schemeClr val="bg1"/>
          </a:solidFill>
          <a:ln w="38100">
            <a:solidFill>
              <a:srgbClr val="6D439B"/>
            </a:solidFill>
          </a:ln>
          <a:effectLst>
            <a:outerShdw blurRad="50800" dist="38100" dir="5400000" algn="t" rotWithShape="0">
              <a:prstClr val="black">
                <a:alpha val="40000"/>
              </a:prstClr>
            </a:outerShdw>
          </a:effectLst>
        </p:spPr>
        <p:txBody>
          <a:bodyPr wrap="square">
            <a:spAutoFit/>
          </a:bodyPr>
          <a:lstStyle/>
          <a:p>
            <a:pPr algn="ctr"/>
            <a:r>
              <a:rPr lang="zh-CN" altLang="en-US" sz="2000" b="1" dirty="0">
                <a:latin typeface="+mn-ea"/>
              </a:rPr>
              <a:t>公开数据集上的</a:t>
            </a:r>
            <a:r>
              <a:rPr lang="en-US" altLang="zh-CN" sz="2000" b="1" dirty="0">
                <a:latin typeface="+mn-ea"/>
              </a:rPr>
              <a:t>NMI</a:t>
            </a:r>
            <a:r>
              <a:rPr lang="zh-CN" altLang="en-US" sz="2000" b="1" dirty="0">
                <a:latin typeface="+mn-ea"/>
              </a:rPr>
              <a:t>指标结果</a:t>
            </a:r>
            <a:endParaRPr lang="en-US" altLang="zh-CN" sz="2000" b="1" dirty="0">
              <a:latin typeface="+mn-ea"/>
            </a:endParaRPr>
          </a:p>
          <a:p>
            <a:pPr algn="ctr"/>
            <a:endParaRPr lang="en-US" altLang="zh-CN" sz="1600" b="1" dirty="0">
              <a:solidFill>
                <a:srgbClr val="7030A0"/>
              </a:solidFill>
              <a:latin typeface="+mj-ea"/>
              <a:ea typeface="+mj-ea"/>
            </a:endParaRPr>
          </a:p>
          <a:p>
            <a:pPr marL="285750" indent="-285750">
              <a:lnSpc>
                <a:spcPct val="150000"/>
              </a:lnSpc>
              <a:buFont typeface="Arial" panose="020B0604020202020204" pitchFamily="34" charset="0"/>
              <a:buChar char="•"/>
            </a:pPr>
            <a:r>
              <a:rPr lang="zh-CN" altLang="en-US" sz="2000" b="1" dirty="0">
                <a:latin typeface="+mj-ea"/>
                <a:ea typeface="+mj-ea"/>
              </a:rPr>
              <a:t>本章工作在</a:t>
            </a:r>
            <a:r>
              <a:rPr lang="en-US" altLang="zh-CN" sz="2000" b="1" dirty="0">
                <a:solidFill>
                  <a:srgbClr val="C00000"/>
                </a:solidFill>
                <a:latin typeface="+mj-ea"/>
                <a:ea typeface="+mj-ea"/>
              </a:rPr>
              <a:t>3</a:t>
            </a:r>
            <a:r>
              <a:rPr lang="zh-CN" altLang="en-US" sz="2000" b="1" dirty="0">
                <a:solidFill>
                  <a:srgbClr val="C00000"/>
                </a:solidFill>
                <a:latin typeface="+mj-ea"/>
                <a:ea typeface="+mj-ea"/>
              </a:rPr>
              <a:t>个数据集上聚类性能最佳</a:t>
            </a:r>
            <a:r>
              <a:rPr lang="zh-CN" altLang="en-US" sz="2000" b="1" dirty="0">
                <a:latin typeface="+mj-ea"/>
                <a:ea typeface="+mj-ea"/>
              </a:rPr>
              <a:t>，在</a:t>
            </a:r>
            <a:r>
              <a:rPr lang="en-US" altLang="zh-CN" sz="2000" b="1" dirty="0">
                <a:solidFill>
                  <a:srgbClr val="C00000"/>
                </a:solidFill>
                <a:latin typeface="+mj-ea"/>
                <a:ea typeface="+mj-ea"/>
              </a:rPr>
              <a:t>1</a:t>
            </a:r>
            <a:r>
              <a:rPr lang="zh-CN" altLang="en-US" sz="2000" b="1" dirty="0">
                <a:solidFill>
                  <a:srgbClr val="C00000"/>
                </a:solidFill>
                <a:latin typeface="+mj-ea"/>
                <a:ea typeface="+mj-ea"/>
              </a:rPr>
              <a:t>个数据集上聚类性能次佳</a:t>
            </a:r>
            <a:endParaRPr lang="en-US" altLang="zh-CN" sz="2000" b="1" dirty="0">
              <a:solidFill>
                <a:srgbClr val="C00000"/>
              </a:solidFill>
              <a:latin typeface="+mj-ea"/>
              <a:ea typeface="+mj-ea"/>
            </a:endParaRPr>
          </a:p>
          <a:p>
            <a:pPr marL="285750" indent="-285750">
              <a:lnSpc>
                <a:spcPct val="150000"/>
              </a:lnSpc>
              <a:buFont typeface="Arial" panose="020B0604020202020204" pitchFamily="34" charset="0"/>
              <a:buChar char="•"/>
            </a:pPr>
            <a:r>
              <a:rPr lang="zh-CN" altLang="en-US" sz="2000" b="1" dirty="0">
                <a:latin typeface="+mj-ea"/>
                <a:ea typeface="+mj-ea"/>
              </a:rPr>
              <a:t>相比</a:t>
            </a:r>
            <a:r>
              <a:rPr lang="en-US" altLang="zh-CN" sz="2000" b="1" dirty="0">
                <a:latin typeface="+mj-ea"/>
                <a:ea typeface="+mj-ea"/>
              </a:rPr>
              <a:t>OFCM</a:t>
            </a:r>
            <a:r>
              <a:rPr lang="zh-CN" altLang="en-US" sz="2000" b="1" dirty="0">
                <a:latin typeface="+mj-ea"/>
                <a:ea typeface="+mj-ea"/>
              </a:rPr>
              <a:t>算法（在线模糊聚类算法），本章工作在</a:t>
            </a:r>
            <a:r>
              <a:rPr lang="zh-CN" altLang="en-US" sz="2000" b="1" dirty="0">
                <a:solidFill>
                  <a:srgbClr val="0070C0"/>
                </a:solidFill>
                <a:latin typeface="+mj-ea"/>
                <a:ea typeface="+mj-ea"/>
              </a:rPr>
              <a:t>所有数据集上</a:t>
            </a:r>
            <a:r>
              <a:rPr lang="zh-CN" altLang="en-US" sz="2000" b="1" dirty="0">
                <a:latin typeface="+mj-ea"/>
                <a:ea typeface="+mj-ea"/>
              </a:rPr>
              <a:t>都优于该工作的表现</a:t>
            </a:r>
            <a:endParaRPr lang="en-US" altLang="zh-CN" sz="2000" b="1" dirty="0">
              <a:latin typeface="+mj-ea"/>
              <a:ea typeface="+mj-ea"/>
            </a:endParaRPr>
          </a:p>
          <a:p>
            <a:pPr marL="285750" indent="-285750">
              <a:lnSpc>
                <a:spcPct val="150000"/>
              </a:lnSpc>
              <a:buFont typeface="Arial" panose="020B0604020202020204" pitchFamily="34" charset="0"/>
              <a:buChar char="•"/>
            </a:pPr>
            <a:r>
              <a:rPr lang="zh-CN" altLang="en-US" sz="2000" b="1" dirty="0">
                <a:latin typeface="+mj-ea"/>
                <a:ea typeface="+mj-ea"/>
              </a:rPr>
              <a:t>高维度数据带来的维度灾难问题使得模型产生较多原型来表示数据分布</a:t>
            </a:r>
            <a:endParaRPr lang="en-US" altLang="zh-CN" sz="2000" b="1" dirty="0">
              <a:latin typeface="+mj-ea"/>
              <a:ea typeface="+mj-ea"/>
            </a:endParaRPr>
          </a:p>
        </p:txBody>
      </p:sp>
    </p:spTree>
    <p:custDataLst>
      <p:tags r:id="rId1"/>
    </p:custDataLst>
    <p:extLst>
      <p:ext uri="{BB962C8B-B14F-4D97-AF65-F5344CB8AC3E}">
        <p14:creationId xmlns:p14="http://schemas.microsoft.com/office/powerpoint/2010/main" val="255101085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59ADB8A-E352-2940-7D39-F9D6C444A28D}"/>
              </a:ext>
            </a:extLst>
          </p:cNvPr>
          <p:cNvPicPr>
            <a:picLocks noChangeAspect="1"/>
          </p:cNvPicPr>
          <p:nvPr/>
        </p:nvPicPr>
        <p:blipFill>
          <a:blip r:embed="rId3"/>
          <a:stretch>
            <a:fillRect/>
          </a:stretch>
        </p:blipFill>
        <p:spPr>
          <a:xfrm>
            <a:off x="2016121" y="882381"/>
            <a:ext cx="7896524" cy="4343390"/>
          </a:xfrm>
          <a:prstGeom prst="rect">
            <a:avLst/>
          </a:prstGeom>
        </p:spPr>
      </p:pic>
      <p:sp>
        <p:nvSpPr>
          <p:cNvPr id="2" name="灯片编号占位符 1">
            <a:extLst>
              <a:ext uri="{FF2B5EF4-FFF2-40B4-BE49-F238E27FC236}">
                <a16:creationId xmlns:a16="http://schemas.microsoft.com/office/drawing/2014/main" id="{C766107C-4376-EFCB-BCA5-59F27D5D4568}"/>
              </a:ext>
            </a:extLst>
          </p:cNvPr>
          <p:cNvSpPr>
            <a:spLocks noGrp="1"/>
          </p:cNvSpPr>
          <p:nvPr>
            <p:ph type="sldNum" sz="quarter" idx="14"/>
          </p:nvPr>
        </p:nvSpPr>
        <p:spPr/>
        <p:txBody>
          <a:bodyPr/>
          <a:lstStyle/>
          <a:p>
            <a:fld id="{CC51C897-CB0F-45BB-8D64-39FCF72693E0}" type="slidenum">
              <a:rPr lang="zh-CN" altLang="en-US" smtClean="0"/>
              <a:t>26</a:t>
            </a:fld>
            <a:endParaRPr lang="zh-CN" altLang="en-US"/>
          </a:p>
        </p:txBody>
      </p:sp>
      <p:sp>
        <p:nvSpPr>
          <p:cNvPr id="3" name="Text Placeholder 2">
            <a:extLst>
              <a:ext uri="{FF2B5EF4-FFF2-40B4-BE49-F238E27FC236}">
                <a16:creationId xmlns:a16="http://schemas.microsoft.com/office/drawing/2014/main" id="{39F90CB1-CA03-B5D7-E3F1-FBECF3C20651}"/>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其他模块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3700203-0DA1-A14F-9CD3-DAF3078169EC}"/>
                  </a:ext>
                </a:extLst>
              </p:cNvPr>
              <p:cNvSpPr txBox="1"/>
              <p:nvPr/>
            </p:nvSpPr>
            <p:spPr>
              <a:xfrm>
                <a:off x="1699760" y="5225771"/>
                <a:ext cx="9242326" cy="1515287"/>
              </a:xfrm>
              <a:prstGeom prst="rect">
                <a:avLst/>
              </a:prstGeom>
              <a:solidFill>
                <a:schemeClr val="bg1"/>
              </a:solidFill>
              <a:ln w="38100">
                <a:solidFill>
                  <a:srgbClr val="6D439B"/>
                </a:solidFill>
              </a:ln>
              <a:effectLst>
                <a:outerShdw blurRad="50800" dist="38100" dir="5400000" algn="t" rotWithShape="0">
                  <a:prstClr val="black">
                    <a:alpha val="40000"/>
                  </a:prstClr>
                </a:outerShdw>
              </a:effectLst>
            </p:spPr>
            <p:txBody>
              <a:bodyPr wrap="square">
                <a:spAutoFit/>
              </a:bodyPr>
              <a:lstStyle/>
              <a:p>
                <a:pPr algn="ctr"/>
                <a:r>
                  <a:rPr lang="zh-CN" altLang="en-US" sz="2000" b="1" dirty="0">
                    <a:latin typeface="+mn-ea"/>
                  </a:rPr>
                  <a:t>参数敏感性分析</a:t>
                </a:r>
                <a:endParaRPr lang="en-US" altLang="zh-CN" sz="2000" b="1" dirty="0">
                  <a:latin typeface="+mn-ea"/>
                </a:endParaRPr>
              </a:p>
              <a:p>
                <a:pPr algn="ctr"/>
                <a:endParaRPr lang="en-US" altLang="zh-CN" sz="1600" b="1" dirty="0">
                  <a:solidFill>
                    <a:srgbClr val="7030A0"/>
                  </a:solidFill>
                  <a:latin typeface="+mj-ea"/>
                  <a:ea typeface="+mj-ea"/>
                </a:endParaRPr>
              </a:p>
              <a:p>
                <a:pPr marL="285750" indent="-285750">
                  <a:lnSpc>
                    <a:spcPct val="150000"/>
                  </a:lnSpc>
                  <a:buFont typeface="Arial" panose="020B0604020202020204" pitchFamily="34" charset="0"/>
                  <a:buChar char="•"/>
                </a:pPr>
                <a:r>
                  <a:rPr lang="zh-CN" altLang="en-US" sz="2000" b="1" dirty="0">
                    <a:latin typeface="+mj-ea"/>
                    <a:ea typeface="+mj-ea"/>
                  </a:rPr>
                  <a:t>参数</a:t>
                </a:r>
                <a14:m>
                  <m:oMath xmlns:m="http://schemas.openxmlformats.org/officeDocument/2006/math">
                    <m:sSub>
                      <m:sSubPr>
                        <m:ctrlPr>
                          <a:rPr lang="en-US" altLang="zh-CN" sz="2000" b="1" i="1" smtClean="0">
                            <a:latin typeface="Cambria Math" panose="02040503050406030204" pitchFamily="18" charset="0"/>
                            <a:ea typeface="+mj-ea"/>
                          </a:rPr>
                        </m:ctrlPr>
                      </m:sSubPr>
                      <m:e>
                        <m:r>
                          <a:rPr lang="zh-CN" altLang="en-US" sz="2000" b="1" i="1" smtClean="0">
                            <a:latin typeface="Cambria Math" panose="02040503050406030204" pitchFamily="18" charset="0"/>
                            <a:ea typeface="+mj-ea"/>
                          </a:rPr>
                          <m:t>𝝈</m:t>
                        </m:r>
                      </m:e>
                      <m:sub>
                        <m:r>
                          <a:rPr lang="en-US" altLang="zh-CN" sz="2000" b="1" i="1" smtClean="0">
                            <a:latin typeface="Cambria Math" panose="02040503050406030204" pitchFamily="18" charset="0"/>
                            <a:ea typeface="+mj-ea"/>
                          </a:rPr>
                          <m:t>𝟎</m:t>
                        </m:r>
                      </m:sub>
                    </m:sSub>
                  </m:oMath>
                </a14:m>
                <a:r>
                  <a:rPr lang="zh-CN" altLang="en-US" sz="2000" b="1" dirty="0">
                    <a:solidFill>
                      <a:srgbClr val="C00000"/>
                    </a:solidFill>
                    <a:latin typeface="+mj-ea"/>
                    <a:ea typeface="+mj-ea"/>
                  </a:rPr>
                  <a:t>对聚类结果影响最大</a:t>
                </a:r>
                <a:r>
                  <a:rPr lang="zh-CN" altLang="en-US" sz="2000" b="1" dirty="0">
                    <a:latin typeface="+mj-ea"/>
                    <a:ea typeface="+mj-ea"/>
                  </a:rPr>
                  <a:t>，需要仔细设置</a:t>
                </a:r>
                <a:endParaRPr lang="en-US" altLang="zh-CN" sz="2000" b="1" dirty="0">
                  <a:latin typeface="+mj-ea"/>
                  <a:ea typeface="+mj-ea"/>
                </a:endParaRPr>
              </a:p>
              <a:p>
                <a:pPr marL="285750" indent="-285750">
                  <a:lnSpc>
                    <a:spcPct val="150000"/>
                  </a:lnSpc>
                  <a:buFont typeface="Arial" panose="020B0604020202020204" pitchFamily="34" charset="0"/>
                  <a:buChar char="•"/>
                </a:pPr>
                <a:r>
                  <a:rPr lang="zh-CN" altLang="en-US" sz="2000" b="1" dirty="0">
                    <a:latin typeface="+mj-ea"/>
                    <a:ea typeface="+mj-ea"/>
                  </a:rPr>
                  <a:t>其余参数在合理范围内对结果的影响不大</a:t>
                </a:r>
                <a:endParaRPr lang="en-US" altLang="zh-CN" sz="2000" b="1" dirty="0">
                  <a:latin typeface="+mj-ea"/>
                  <a:ea typeface="+mj-ea"/>
                </a:endParaRPr>
              </a:p>
            </p:txBody>
          </p:sp>
        </mc:Choice>
        <mc:Fallback xmlns="">
          <p:sp>
            <p:nvSpPr>
              <p:cNvPr id="14" name="文本框 13">
                <a:extLst>
                  <a:ext uri="{FF2B5EF4-FFF2-40B4-BE49-F238E27FC236}">
                    <a16:creationId xmlns:a16="http://schemas.microsoft.com/office/drawing/2014/main" id="{A3700203-0DA1-A14F-9CD3-DAF3078169EC}"/>
                  </a:ext>
                </a:extLst>
              </p:cNvPr>
              <p:cNvSpPr txBox="1">
                <a:spLocks noRot="1" noChangeAspect="1" noMove="1" noResize="1" noEditPoints="1" noAdjustHandles="1" noChangeArrowheads="1" noChangeShapeType="1" noTextEdit="1"/>
              </p:cNvSpPr>
              <p:nvPr/>
            </p:nvSpPr>
            <p:spPr>
              <a:xfrm>
                <a:off x="1699760" y="5225771"/>
                <a:ext cx="9242326" cy="1515287"/>
              </a:xfrm>
              <a:prstGeom prst="rect">
                <a:avLst/>
              </a:prstGeom>
              <a:blipFill>
                <a:blip r:embed="rId4"/>
                <a:stretch>
                  <a:fillRect/>
                </a:stretch>
              </a:blipFill>
              <a:ln w="38100">
                <a:solidFill>
                  <a:srgbClr val="6D439B"/>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D002D13A-8F70-D671-DEF6-2CE8708234BD}"/>
              </a:ext>
            </a:extLst>
          </p:cNvPr>
          <p:cNvSpPr/>
          <p:nvPr/>
        </p:nvSpPr>
        <p:spPr>
          <a:xfrm>
            <a:off x="6953459" y="1215851"/>
            <a:ext cx="602901" cy="13062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775646910"/>
      </p:ext>
    </p:extLst>
  </p:cSld>
  <p:clrMapOvr>
    <a:masterClrMapping/>
  </p:clrMapOvr>
  <p:transitio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766107C-4376-EFCB-BCA5-59F27D5D4568}"/>
              </a:ext>
            </a:extLst>
          </p:cNvPr>
          <p:cNvSpPr>
            <a:spLocks noGrp="1"/>
          </p:cNvSpPr>
          <p:nvPr>
            <p:ph type="sldNum" sz="quarter" idx="14"/>
          </p:nvPr>
        </p:nvSpPr>
        <p:spPr/>
        <p:txBody>
          <a:bodyPr/>
          <a:lstStyle/>
          <a:p>
            <a:fld id="{CC51C897-CB0F-45BB-8D64-39FCF72693E0}" type="slidenum">
              <a:rPr lang="zh-CN" altLang="en-US" smtClean="0"/>
              <a:t>27</a:t>
            </a:fld>
            <a:endParaRPr lang="zh-CN" altLang="en-US"/>
          </a:p>
        </p:txBody>
      </p:sp>
      <p:sp>
        <p:nvSpPr>
          <p:cNvPr id="3" name="Text Placeholder 2">
            <a:extLst>
              <a:ext uri="{FF2B5EF4-FFF2-40B4-BE49-F238E27FC236}">
                <a16:creationId xmlns:a16="http://schemas.microsoft.com/office/drawing/2014/main" id="{39F90CB1-CA03-B5D7-E3F1-FBECF3C20651}"/>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其他模块   实验验证</a:t>
            </a:r>
            <a:r>
              <a:rPr lang="zh-CN" altLang="en-US" dirty="0">
                <a:solidFill>
                  <a:srgbClr val="6D439B"/>
                </a:solidFill>
              </a:rPr>
              <a:t>   </a:t>
            </a:r>
            <a:r>
              <a:rPr lang="zh-CN" altLang="en-US" dirty="0">
                <a:solidFill>
                  <a:srgbClr val="7030A0"/>
                </a:solidFill>
              </a:rPr>
              <a:t>本章总结 </a:t>
            </a:r>
          </a:p>
        </p:txBody>
      </p:sp>
      <p:sp>
        <p:nvSpPr>
          <p:cNvPr id="5" name="椭圆 4">
            <a:extLst>
              <a:ext uri="{FF2B5EF4-FFF2-40B4-BE49-F238E27FC236}">
                <a16:creationId xmlns:a16="http://schemas.microsoft.com/office/drawing/2014/main" id="{986865F9-F23E-D021-6BEC-E2910CB06A00}"/>
              </a:ext>
            </a:extLst>
          </p:cNvPr>
          <p:cNvSpPr/>
          <p:nvPr/>
        </p:nvSpPr>
        <p:spPr>
          <a:xfrm>
            <a:off x="594764" y="2348060"/>
            <a:ext cx="2160000" cy="2160000"/>
          </a:xfrm>
          <a:prstGeom prst="ellipse">
            <a:avLst/>
          </a:prstGeom>
          <a:solidFill>
            <a:srgbClr val="674196"/>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600" dirty="0">
              <a:solidFill>
                <a:prstClr val="white"/>
              </a:solidFill>
              <a:latin typeface="微软雅黑"/>
              <a:ea typeface="微软雅黑"/>
            </a:endParaRPr>
          </a:p>
        </p:txBody>
      </p:sp>
      <p:sp>
        <p:nvSpPr>
          <p:cNvPr id="6" name="文本框 5">
            <a:extLst>
              <a:ext uri="{FF2B5EF4-FFF2-40B4-BE49-F238E27FC236}">
                <a16:creationId xmlns:a16="http://schemas.microsoft.com/office/drawing/2014/main" id="{0882919D-7014-5594-D733-1CC30D9DBC91}"/>
              </a:ext>
            </a:extLst>
          </p:cNvPr>
          <p:cNvSpPr txBox="1"/>
          <p:nvPr/>
        </p:nvSpPr>
        <p:spPr>
          <a:xfrm>
            <a:off x="776426" y="3166450"/>
            <a:ext cx="1796675" cy="523220"/>
          </a:xfrm>
          <a:prstGeom prst="rect">
            <a:avLst/>
          </a:prstGeom>
          <a:noFill/>
        </p:spPr>
        <p:txBody>
          <a:bodyPr wrap="square">
            <a:spAutoFit/>
          </a:bodyPr>
          <a:lstStyle/>
          <a:p>
            <a:pPr algn="ctr"/>
            <a:r>
              <a:rPr lang="zh-CN" altLang="en-US" sz="2800" b="1" dirty="0">
                <a:solidFill>
                  <a:schemeClr val="bg1"/>
                </a:solidFill>
                <a:latin typeface="+mj-ea"/>
                <a:ea typeface="+mj-ea"/>
              </a:rPr>
              <a:t>第三章</a:t>
            </a:r>
            <a:endParaRPr lang="en-US" altLang="zh-CN" sz="2800" b="1" dirty="0">
              <a:solidFill>
                <a:schemeClr val="bg1"/>
              </a:solidFill>
              <a:latin typeface="+mj-ea"/>
              <a:ea typeface="+mj-ea"/>
            </a:endParaRPr>
          </a:p>
        </p:txBody>
      </p:sp>
      <p:sp>
        <p:nvSpPr>
          <p:cNvPr id="9" name="矩形: 圆角 8">
            <a:extLst>
              <a:ext uri="{FF2B5EF4-FFF2-40B4-BE49-F238E27FC236}">
                <a16:creationId xmlns:a16="http://schemas.microsoft.com/office/drawing/2014/main" id="{D87E22AC-C449-390D-034C-BF3F5F56E865}"/>
              </a:ext>
            </a:extLst>
          </p:cNvPr>
          <p:cNvSpPr/>
          <p:nvPr/>
        </p:nvSpPr>
        <p:spPr>
          <a:xfrm>
            <a:off x="3690979" y="1490036"/>
            <a:ext cx="7731266" cy="583412"/>
          </a:xfrm>
          <a:prstGeom prst="roundRect">
            <a:avLst>
              <a:gd name="adj" fmla="val 50000"/>
            </a:avLst>
          </a:prstGeom>
          <a:solidFill>
            <a:srgbClr val="7CB8DA"/>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提出了基于</a:t>
            </a:r>
            <a:r>
              <a:rPr kumimoji="0" lang="zh-CN" altLang="en-US" sz="2000" b="1" i="0" u="none" strike="noStrike" kern="0" cap="none" spc="0" normalizeH="0" baseline="0" noProof="0" dirty="0">
                <a:ln>
                  <a:noFill/>
                </a:ln>
                <a:solidFill>
                  <a:prstClr val="black"/>
                </a:solidFill>
                <a:effectLst/>
                <a:uLnTx/>
                <a:uFillTx/>
                <a:latin typeface="+mj-ea"/>
                <a:ea typeface="+mj-ea"/>
              </a:rPr>
              <a:t>模糊原型竞争学习框架</a:t>
            </a:r>
            <a:r>
              <a:rPr lang="zh-CN" altLang="en-US" sz="2000" b="1" dirty="0">
                <a:solidFill>
                  <a:schemeClr val="tx1"/>
                </a:solidFill>
              </a:rPr>
              <a:t>的模糊自组织增量神经网络算法</a:t>
            </a:r>
          </a:p>
        </p:txBody>
      </p:sp>
      <p:cxnSp>
        <p:nvCxnSpPr>
          <p:cNvPr id="10" name="连接符: 肘形 9">
            <a:extLst>
              <a:ext uri="{FF2B5EF4-FFF2-40B4-BE49-F238E27FC236}">
                <a16:creationId xmlns:a16="http://schemas.microsoft.com/office/drawing/2014/main" id="{8DF21E13-59F1-A29E-CAEE-4B97478DDE6B}"/>
              </a:ext>
            </a:extLst>
          </p:cNvPr>
          <p:cNvCxnSpPr>
            <a:cxnSpLocks/>
            <a:stCxn id="5" idx="6"/>
            <a:endCxn id="9" idx="1"/>
          </p:cNvCxnSpPr>
          <p:nvPr/>
        </p:nvCxnSpPr>
        <p:spPr>
          <a:xfrm flipV="1">
            <a:off x="2754764" y="1781742"/>
            <a:ext cx="936215" cy="1646318"/>
          </a:xfrm>
          <a:prstGeom prst="bentConnector3">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8E98F4C5-79E5-33E4-CA09-561C10DA6B18}"/>
              </a:ext>
            </a:extLst>
          </p:cNvPr>
          <p:cNvSpPr txBox="1"/>
          <p:nvPr/>
        </p:nvSpPr>
        <p:spPr>
          <a:xfrm>
            <a:off x="3690979" y="2149421"/>
            <a:ext cx="7052930" cy="2351285"/>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zh-CN" altLang="en-US" sz="2000" b="1" dirty="0">
                <a:solidFill>
                  <a:schemeClr val="tx1"/>
                </a:solidFill>
              </a:rPr>
              <a:t>能够有效对输入特征预测其归属程度</a:t>
            </a:r>
            <a:endParaRPr lang="en-US" altLang="zh-CN" sz="2000" b="1" dirty="0">
              <a:solidFill>
                <a:schemeClr val="tx1"/>
              </a:solidFill>
            </a:endParaRPr>
          </a:p>
          <a:p>
            <a:pPr marL="285750" indent="-285750">
              <a:lnSpc>
                <a:spcPct val="150000"/>
              </a:lnSpc>
              <a:buFont typeface="Wingdings" panose="05000000000000000000" pitchFamily="2" charset="2"/>
              <a:buChar char="ü"/>
            </a:pPr>
            <a:r>
              <a:rPr lang="zh-CN" altLang="en-US" sz="2000" b="1" dirty="0">
                <a:solidFill>
                  <a:schemeClr val="tx1"/>
                </a:solidFill>
              </a:rPr>
              <a:t>该工作对应论文成果：</a:t>
            </a:r>
            <a:endParaRPr lang="en-US" altLang="zh-CN" sz="2000" b="1" dirty="0">
              <a:solidFill>
                <a:schemeClr val="tx1"/>
              </a:solidFill>
            </a:endParaRPr>
          </a:p>
          <a:p>
            <a:pPr>
              <a:lnSpc>
                <a:spcPct val="150000"/>
              </a:lnSpc>
            </a:pPr>
            <a:r>
              <a:rPr lang="en-US" altLang="zh-CN" sz="20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Zhang T, </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Xu B, Shen F. Fuzzy Self-Organizing Incremental Neural Network for Fuzzy Clustering[C] International Conference on Neural Information Processing. Springer, Cham, 2017: 24-32.</a:t>
            </a:r>
            <a:endParaRPr lang="zh-CN" altLang="en-US" sz="2000" b="1" i="1" dirty="0">
              <a:solidFill>
                <a:schemeClr val="tx1"/>
              </a:solidFill>
            </a:endParaRPr>
          </a:p>
        </p:txBody>
      </p:sp>
      <p:sp>
        <p:nvSpPr>
          <p:cNvPr id="12" name="矩形: 圆角 11">
            <a:extLst>
              <a:ext uri="{FF2B5EF4-FFF2-40B4-BE49-F238E27FC236}">
                <a16:creationId xmlns:a16="http://schemas.microsoft.com/office/drawing/2014/main" id="{E5D18522-A1D7-5E80-B076-DDAD6700068B}"/>
              </a:ext>
            </a:extLst>
          </p:cNvPr>
          <p:cNvSpPr/>
          <p:nvPr/>
        </p:nvSpPr>
        <p:spPr>
          <a:xfrm>
            <a:off x="3690979" y="4784552"/>
            <a:ext cx="7731266" cy="583412"/>
          </a:xfrm>
          <a:prstGeom prst="roundRect">
            <a:avLst>
              <a:gd name="adj" fmla="val 50000"/>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通过人工实验可视化以及公开数据集指标评估验证了算法的有效性</a:t>
            </a:r>
          </a:p>
        </p:txBody>
      </p:sp>
      <p:cxnSp>
        <p:nvCxnSpPr>
          <p:cNvPr id="13" name="连接符: 肘形 12">
            <a:extLst>
              <a:ext uri="{FF2B5EF4-FFF2-40B4-BE49-F238E27FC236}">
                <a16:creationId xmlns:a16="http://schemas.microsoft.com/office/drawing/2014/main" id="{7E6B33FA-3714-9AEC-8E74-14D536514CCD}"/>
              </a:ext>
            </a:extLst>
          </p:cNvPr>
          <p:cNvCxnSpPr>
            <a:cxnSpLocks/>
            <a:stCxn id="5" idx="6"/>
            <a:endCxn id="12" idx="1"/>
          </p:cNvCxnSpPr>
          <p:nvPr/>
        </p:nvCxnSpPr>
        <p:spPr>
          <a:xfrm>
            <a:off x="2754764" y="3428060"/>
            <a:ext cx="936215" cy="1648198"/>
          </a:xfrm>
          <a:prstGeom prst="bentConnector3">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41292"/>
      </p:ext>
    </p:extLst>
  </p:cSld>
  <p:clrMapOvr>
    <a:masterClrMapping/>
  </p:clrMapOvr>
  <p:transition spd="med">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AEB069CB-B0BC-ADB2-162A-51B477ABC8A1}"/>
              </a:ext>
            </a:extLst>
          </p:cNvPr>
          <p:cNvSpPr txBox="1">
            <a:spLocks noChangeArrowheads="1"/>
          </p:cNvSpPr>
          <p:nvPr/>
        </p:nvSpPr>
        <p:spPr bwMode="auto">
          <a:xfrm>
            <a:off x="643224" y="2844225"/>
            <a:ext cx="109055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4000" b="1" spc="400" dirty="0">
                <a:solidFill>
                  <a:srgbClr val="674196"/>
                </a:solidFill>
                <a:latin typeface="微软雅黑"/>
                <a:ea typeface="微软雅黑"/>
              </a:rPr>
              <a:t>基于非负原型学习框架的标签分布学习算法</a:t>
            </a:r>
          </a:p>
        </p:txBody>
      </p:sp>
      <p:sp>
        <p:nvSpPr>
          <p:cNvPr id="3" name="圆角矩形 52">
            <a:extLst>
              <a:ext uri="{FF2B5EF4-FFF2-40B4-BE49-F238E27FC236}">
                <a16:creationId xmlns:a16="http://schemas.microsoft.com/office/drawing/2014/main" id="{CCB10B14-F703-6DCE-BDDA-E5149063EE68}"/>
              </a:ext>
            </a:extLst>
          </p:cNvPr>
          <p:cNvSpPr/>
          <p:nvPr/>
        </p:nvSpPr>
        <p:spPr>
          <a:xfrm>
            <a:off x="5194741" y="3775487"/>
            <a:ext cx="1802512" cy="37701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PART FOUR</a:t>
            </a:r>
            <a:endPar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096466038"/>
      </p:ext>
    </p:extLst>
  </p:cSld>
  <p:clrMapOvr>
    <a:masterClrMapping/>
  </p:clrMapOvr>
  <p:transition spd="med">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6DFAE106-6196-862B-57D8-8CE04661B318}"/>
              </a:ext>
            </a:extLst>
          </p:cNvPr>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17759" r="74110" b="19972"/>
          <a:stretch/>
        </p:blipFill>
        <p:spPr>
          <a:xfrm>
            <a:off x="3503844" y="981691"/>
            <a:ext cx="1672824" cy="1675701"/>
          </a:xfrm>
          <a:prstGeom prst="rect">
            <a:avLst/>
          </a:prstGeom>
          <a:effectLst>
            <a:outerShdw blurRad="50800" dist="38100" dir="5400000" algn="t" rotWithShape="0">
              <a:prstClr val="black">
                <a:alpha val="40000"/>
              </a:prstClr>
            </a:outerShdw>
          </a:effectLst>
        </p:spPr>
      </p:pic>
      <p:sp>
        <p:nvSpPr>
          <p:cNvPr id="30" name="文本框 29">
            <a:extLst>
              <a:ext uri="{FF2B5EF4-FFF2-40B4-BE49-F238E27FC236}">
                <a16:creationId xmlns:a16="http://schemas.microsoft.com/office/drawing/2014/main" id="{950F61D5-1F58-97EA-4F78-19303D82E61C}"/>
              </a:ext>
            </a:extLst>
          </p:cNvPr>
          <p:cNvSpPr txBox="1"/>
          <p:nvPr/>
        </p:nvSpPr>
        <p:spPr>
          <a:xfrm>
            <a:off x="570599" y="3242167"/>
            <a:ext cx="796954" cy="369332"/>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高兴</a:t>
            </a:r>
          </a:p>
        </p:txBody>
      </p:sp>
      <p:sp>
        <p:nvSpPr>
          <p:cNvPr id="31" name="文本框 30">
            <a:extLst>
              <a:ext uri="{FF2B5EF4-FFF2-40B4-BE49-F238E27FC236}">
                <a16:creationId xmlns:a16="http://schemas.microsoft.com/office/drawing/2014/main" id="{E85AE5C9-0B3E-E475-0A21-4DCE8E6EA423}"/>
              </a:ext>
            </a:extLst>
          </p:cNvPr>
          <p:cNvSpPr txBox="1"/>
          <p:nvPr/>
        </p:nvSpPr>
        <p:spPr>
          <a:xfrm>
            <a:off x="1503999" y="3242167"/>
            <a:ext cx="796954" cy="369332"/>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伤心</a:t>
            </a:r>
          </a:p>
        </p:txBody>
      </p:sp>
      <p:sp>
        <p:nvSpPr>
          <p:cNvPr id="32" name="文本框 31">
            <a:extLst>
              <a:ext uri="{FF2B5EF4-FFF2-40B4-BE49-F238E27FC236}">
                <a16:creationId xmlns:a16="http://schemas.microsoft.com/office/drawing/2014/main" id="{176D1A5A-30FC-0D8D-0B57-A2CD0AC44208}"/>
              </a:ext>
            </a:extLst>
          </p:cNvPr>
          <p:cNvSpPr txBox="1"/>
          <p:nvPr/>
        </p:nvSpPr>
        <p:spPr>
          <a:xfrm>
            <a:off x="2457850" y="3242167"/>
            <a:ext cx="796954" cy="369332"/>
          </a:xfrm>
          <a:prstGeom prst="rect">
            <a:avLst/>
          </a:prstGeom>
          <a:solidFill>
            <a:srgbClr val="FFDD94"/>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惊讶</a:t>
            </a:r>
          </a:p>
        </p:txBody>
      </p:sp>
      <p:sp>
        <p:nvSpPr>
          <p:cNvPr id="33" name="文本框 32">
            <a:extLst>
              <a:ext uri="{FF2B5EF4-FFF2-40B4-BE49-F238E27FC236}">
                <a16:creationId xmlns:a16="http://schemas.microsoft.com/office/drawing/2014/main" id="{B0D9CCC7-CE96-0A05-6EB4-8629BBA26A37}"/>
              </a:ext>
            </a:extLst>
          </p:cNvPr>
          <p:cNvSpPr txBox="1"/>
          <p:nvPr/>
        </p:nvSpPr>
        <p:spPr>
          <a:xfrm>
            <a:off x="3408358" y="3244393"/>
            <a:ext cx="796954" cy="369332"/>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生气</a:t>
            </a:r>
          </a:p>
        </p:txBody>
      </p:sp>
      <p:sp>
        <p:nvSpPr>
          <p:cNvPr id="34" name="文本框 33">
            <a:extLst>
              <a:ext uri="{FF2B5EF4-FFF2-40B4-BE49-F238E27FC236}">
                <a16:creationId xmlns:a16="http://schemas.microsoft.com/office/drawing/2014/main" id="{C8BD36A5-E6C7-E25B-8ADA-3953E13007FB}"/>
              </a:ext>
            </a:extLst>
          </p:cNvPr>
          <p:cNvSpPr txBox="1"/>
          <p:nvPr/>
        </p:nvSpPr>
        <p:spPr>
          <a:xfrm>
            <a:off x="4341758" y="3242167"/>
            <a:ext cx="796954" cy="369332"/>
          </a:xfrm>
          <a:prstGeom prst="rect">
            <a:avLst/>
          </a:prstGeom>
          <a:solidFill>
            <a:srgbClr val="7F7F7F"/>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solidFill>
                  <a:schemeClr val="bg1"/>
                </a:solidFill>
                <a:latin typeface="+mn-ea"/>
              </a:rPr>
              <a:t>厌恶</a:t>
            </a:r>
          </a:p>
        </p:txBody>
      </p:sp>
      <p:sp>
        <p:nvSpPr>
          <p:cNvPr id="35" name="文本框 34">
            <a:extLst>
              <a:ext uri="{FF2B5EF4-FFF2-40B4-BE49-F238E27FC236}">
                <a16:creationId xmlns:a16="http://schemas.microsoft.com/office/drawing/2014/main" id="{AE207C35-B5A0-85A9-1CEC-D926A2E4B56B}"/>
              </a:ext>
            </a:extLst>
          </p:cNvPr>
          <p:cNvSpPr txBox="1"/>
          <p:nvPr/>
        </p:nvSpPr>
        <p:spPr>
          <a:xfrm>
            <a:off x="5292265" y="3247771"/>
            <a:ext cx="796954" cy="369332"/>
          </a:xfrm>
          <a:prstGeom prst="rect">
            <a:avLst/>
          </a:prstGeom>
          <a:solidFill>
            <a:srgbClr val="CCACD8"/>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恐惧</a:t>
            </a:r>
          </a:p>
        </p:txBody>
      </p:sp>
      <p:cxnSp>
        <p:nvCxnSpPr>
          <p:cNvPr id="69" name="连接符: 肘形 68">
            <a:extLst>
              <a:ext uri="{FF2B5EF4-FFF2-40B4-BE49-F238E27FC236}">
                <a16:creationId xmlns:a16="http://schemas.microsoft.com/office/drawing/2014/main" id="{B56E7D15-6A8B-FAE4-7983-D880E6CF1C82}"/>
              </a:ext>
            </a:extLst>
          </p:cNvPr>
          <p:cNvCxnSpPr>
            <a:cxnSpLocks/>
            <a:stCxn id="25" idx="2"/>
            <a:endCxn id="31" idx="0"/>
          </p:cNvCxnSpPr>
          <p:nvPr/>
        </p:nvCxnSpPr>
        <p:spPr>
          <a:xfrm rot="5400000">
            <a:off x="2828979" y="1730889"/>
            <a:ext cx="584775" cy="2437780"/>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70" name="连接符: 肘形 69">
            <a:extLst>
              <a:ext uri="{FF2B5EF4-FFF2-40B4-BE49-F238E27FC236}">
                <a16:creationId xmlns:a16="http://schemas.microsoft.com/office/drawing/2014/main" id="{63F51FAC-A48C-6A43-DE3F-2950E2218601}"/>
              </a:ext>
            </a:extLst>
          </p:cNvPr>
          <p:cNvCxnSpPr>
            <a:cxnSpLocks/>
            <a:stCxn id="25" idx="2"/>
            <a:endCxn id="32" idx="0"/>
          </p:cNvCxnSpPr>
          <p:nvPr/>
        </p:nvCxnSpPr>
        <p:spPr>
          <a:xfrm rot="5400000">
            <a:off x="3305905" y="2207815"/>
            <a:ext cx="584775" cy="1483929"/>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73" name="连接符: 肘形 72">
            <a:extLst>
              <a:ext uri="{FF2B5EF4-FFF2-40B4-BE49-F238E27FC236}">
                <a16:creationId xmlns:a16="http://schemas.microsoft.com/office/drawing/2014/main" id="{A3780125-6609-B2B3-A0CC-D65C62E9ACB4}"/>
              </a:ext>
            </a:extLst>
          </p:cNvPr>
          <p:cNvCxnSpPr>
            <a:cxnSpLocks/>
            <a:stCxn id="25" idx="2"/>
            <a:endCxn id="34" idx="0"/>
          </p:cNvCxnSpPr>
          <p:nvPr/>
        </p:nvCxnSpPr>
        <p:spPr>
          <a:xfrm rot="16200000" flipH="1">
            <a:off x="4247858" y="2749789"/>
            <a:ext cx="584775" cy="399979"/>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76" name="连接符: 肘形 75">
            <a:extLst>
              <a:ext uri="{FF2B5EF4-FFF2-40B4-BE49-F238E27FC236}">
                <a16:creationId xmlns:a16="http://schemas.microsoft.com/office/drawing/2014/main" id="{1BDE6054-8EBD-C80D-CD3F-ED34B93238C5}"/>
              </a:ext>
            </a:extLst>
          </p:cNvPr>
          <p:cNvCxnSpPr>
            <a:cxnSpLocks/>
            <a:stCxn id="25" idx="2"/>
            <a:endCxn id="35" idx="0"/>
          </p:cNvCxnSpPr>
          <p:nvPr/>
        </p:nvCxnSpPr>
        <p:spPr>
          <a:xfrm rot="16200000" flipH="1">
            <a:off x="4720310" y="2277338"/>
            <a:ext cx="590379" cy="1350486"/>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79" name="连接符: 肘形 78">
            <a:extLst>
              <a:ext uri="{FF2B5EF4-FFF2-40B4-BE49-F238E27FC236}">
                <a16:creationId xmlns:a16="http://schemas.microsoft.com/office/drawing/2014/main" id="{4C72C1C2-3BDD-59D5-9F72-541818CE67A3}"/>
              </a:ext>
            </a:extLst>
          </p:cNvPr>
          <p:cNvCxnSpPr>
            <a:cxnSpLocks/>
            <a:stCxn id="25" idx="2"/>
            <a:endCxn id="30" idx="0"/>
          </p:cNvCxnSpPr>
          <p:nvPr/>
        </p:nvCxnSpPr>
        <p:spPr>
          <a:xfrm rot="5400000">
            <a:off x="2362279" y="1264189"/>
            <a:ext cx="584775" cy="3371180"/>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82" name="连接符: 肘形 81">
            <a:extLst>
              <a:ext uri="{FF2B5EF4-FFF2-40B4-BE49-F238E27FC236}">
                <a16:creationId xmlns:a16="http://schemas.microsoft.com/office/drawing/2014/main" id="{15897141-8362-050D-4658-235B8B728904}"/>
              </a:ext>
            </a:extLst>
          </p:cNvPr>
          <p:cNvCxnSpPr>
            <a:cxnSpLocks/>
            <a:stCxn id="25" idx="2"/>
            <a:endCxn id="33" idx="0"/>
          </p:cNvCxnSpPr>
          <p:nvPr/>
        </p:nvCxnSpPr>
        <p:spPr>
          <a:xfrm rot="5400000">
            <a:off x="3780046" y="2684182"/>
            <a:ext cx="587001" cy="533421"/>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103CB219-DB04-1489-9BA8-991CF7E264AA}"/>
                  </a:ext>
                </a:extLst>
              </p:cNvPr>
              <p:cNvSpPr txBox="1"/>
              <p:nvPr/>
            </p:nvSpPr>
            <p:spPr>
              <a:xfrm>
                <a:off x="570599" y="3882609"/>
                <a:ext cx="796954" cy="369332"/>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j-ea"/>
                        </a:rPr>
                        <m:t>0</m:t>
                      </m:r>
                    </m:oMath>
                  </m:oMathPara>
                </a14:m>
                <a:endParaRPr lang="zh-CN" altLang="en-US" dirty="0">
                  <a:latin typeface="+mj-ea"/>
                  <a:ea typeface="+mj-ea"/>
                </a:endParaRPr>
              </a:p>
            </p:txBody>
          </p:sp>
        </mc:Choice>
        <mc:Fallback xmlns="">
          <p:sp>
            <p:nvSpPr>
              <p:cNvPr id="2" name="文本框 1">
                <a:extLst>
                  <a:ext uri="{FF2B5EF4-FFF2-40B4-BE49-F238E27FC236}">
                    <a16:creationId xmlns:a16="http://schemas.microsoft.com/office/drawing/2014/main" id="{103CB219-DB04-1489-9BA8-991CF7E264AA}"/>
                  </a:ext>
                </a:extLst>
              </p:cNvPr>
              <p:cNvSpPr txBox="1">
                <a:spLocks noRot="1" noChangeAspect="1" noMove="1" noResize="1" noEditPoints="1" noAdjustHandles="1" noChangeArrowheads="1" noChangeShapeType="1" noTextEdit="1"/>
              </p:cNvSpPr>
              <p:nvPr/>
            </p:nvSpPr>
            <p:spPr>
              <a:xfrm>
                <a:off x="570599" y="3882609"/>
                <a:ext cx="796954" cy="369332"/>
              </a:xfrm>
              <a:prstGeom prst="rect">
                <a:avLst/>
              </a:prstGeom>
              <a:blipFill>
                <a:blip r:embed="rId4"/>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1B0E40D-161B-5B87-896E-D5396504F317}"/>
                  </a:ext>
                </a:extLst>
              </p:cNvPr>
              <p:cNvSpPr txBox="1"/>
              <p:nvPr/>
            </p:nvSpPr>
            <p:spPr>
              <a:xfrm>
                <a:off x="1503999" y="3882609"/>
                <a:ext cx="796954" cy="369332"/>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j-ea"/>
                        </a:rPr>
                        <m:t>0</m:t>
                      </m:r>
                    </m:oMath>
                  </m:oMathPara>
                </a14:m>
                <a:endParaRPr lang="zh-CN" altLang="en-US" dirty="0">
                  <a:latin typeface="+mj-ea"/>
                  <a:ea typeface="+mj-ea"/>
                </a:endParaRPr>
              </a:p>
            </p:txBody>
          </p:sp>
        </mc:Choice>
        <mc:Fallback xmlns="">
          <p:sp>
            <p:nvSpPr>
              <p:cNvPr id="3" name="文本框 2">
                <a:extLst>
                  <a:ext uri="{FF2B5EF4-FFF2-40B4-BE49-F238E27FC236}">
                    <a16:creationId xmlns:a16="http://schemas.microsoft.com/office/drawing/2014/main" id="{E1B0E40D-161B-5B87-896E-D5396504F317}"/>
                  </a:ext>
                </a:extLst>
              </p:cNvPr>
              <p:cNvSpPr txBox="1">
                <a:spLocks noRot="1" noChangeAspect="1" noMove="1" noResize="1" noEditPoints="1" noAdjustHandles="1" noChangeArrowheads="1" noChangeShapeType="1" noTextEdit="1"/>
              </p:cNvSpPr>
              <p:nvPr/>
            </p:nvSpPr>
            <p:spPr>
              <a:xfrm>
                <a:off x="1503999" y="3882609"/>
                <a:ext cx="796954" cy="369332"/>
              </a:xfrm>
              <a:prstGeom prst="rect">
                <a:avLst/>
              </a:prstGeom>
              <a:blipFill>
                <a:blip r:embed="rId5"/>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81F1294-2D00-D048-C6A0-DFFC8CD1A229}"/>
                  </a:ext>
                </a:extLst>
              </p:cNvPr>
              <p:cNvSpPr txBox="1"/>
              <p:nvPr/>
            </p:nvSpPr>
            <p:spPr>
              <a:xfrm>
                <a:off x="2457850" y="3884707"/>
                <a:ext cx="796954" cy="369332"/>
              </a:xfrm>
              <a:prstGeom prst="rect">
                <a:avLst/>
              </a:prstGeom>
              <a:solidFill>
                <a:srgbClr val="FFDD94"/>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j-ea"/>
                        </a:rPr>
                        <m:t>0</m:t>
                      </m:r>
                    </m:oMath>
                  </m:oMathPara>
                </a14:m>
                <a:endParaRPr lang="zh-CN" altLang="en-US" dirty="0">
                  <a:latin typeface="+mj-ea"/>
                  <a:ea typeface="+mj-ea"/>
                </a:endParaRPr>
              </a:p>
            </p:txBody>
          </p:sp>
        </mc:Choice>
        <mc:Fallback xmlns="">
          <p:sp>
            <p:nvSpPr>
              <p:cNvPr id="4" name="文本框 3">
                <a:extLst>
                  <a:ext uri="{FF2B5EF4-FFF2-40B4-BE49-F238E27FC236}">
                    <a16:creationId xmlns:a16="http://schemas.microsoft.com/office/drawing/2014/main" id="{D81F1294-2D00-D048-C6A0-DFFC8CD1A229}"/>
                  </a:ext>
                </a:extLst>
              </p:cNvPr>
              <p:cNvSpPr txBox="1">
                <a:spLocks noRot="1" noChangeAspect="1" noMove="1" noResize="1" noEditPoints="1" noAdjustHandles="1" noChangeArrowheads="1" noChangeShapeType="1" noTextEdit="1"/>
              </p:cNvSpPr>
              <p:nvPr/>
            </p:nvSpPr>
            <p:spPr>
              <a:xfrm>
                <a:off x="2457850" y="3884707"/>
                <a:ext cx="796954" cy="369332"/>
              </a:xfrm>
              <a:prstGeom prst="rect">
                <a:avLst/>
              </a:prstGeom>
              <a:blipFill>
                <a:blip r:embed="rId6"/>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C6D95B8-1F06-84AD-EE7C-578804F0E165}"/>
                  </a:ext>
                </a:extLst>
              </p:cNvPr>
              <p:cNvSpPr txBox="1"/>
              <p:nvPr/>
            </p:nvSpPr>
            <p:spPr>
              <a:xfrm>
                <a:off x="3408358" y="3882610"/>
                <a:ext cx="796954" cy="369332"/>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altLang="zh-CN" b="0" i="1" dirty="0" smtClean="0">
                          <a:latin typeface="Cambria Math" panose="02040503050406030204" pitchFamily="18" charset="0"/>
                          <a:ea typeface="+mj-ea"/>
                        </a:rPr>
                        <m:t>1</m:t>
                      </m:r>
                    </m:oMath>
                  </m:oMathPara>
                </a14:m>
                <a:endParaRPr lang="zh-CN" altLang="en-US" dirty="0">
                  <a:latin typeface="+mj-ea"/>
                  <a:ea typeface="+mj-ea"/>
                </a:endParaRPr>
              </a:p>
            </p:txBody>
          </p:sp>
        </mc:Choice>
        <mc:Fallback xmlns="">
          <p:sp>
            <p:nvSpPr>
              <p:cNvPr id="8" name="文本框 7">
                <a:extLst>
                  <a:ext uri="{FF2B5EF4-FFF2-40B4-BE49-F238E27FC236}">
                    <a16:creationId xmlns:a16="http://schemas.microsoft.com/office/drawing/2014/main" id="{DC6D95B8-1F06-84AD-EE7C-578804F0E165}"/>
                  </a:ext>
                </a:extLst>
              </p:cNvPr>
              <p:cNvSpPr txBox="1">
                <a:spLocks noRot="1" noChangeAspect="1" noMove="1" noResize="1" noEditPoints="1" noAdjustHandles="1" noChangeArrowheads="1" noChangeShapeType="1" noTextEdit="1"/>
              </p:cNvSpPr>
              <p:nvPr/>
            </p:nvSpPr>
            <p:spPr>
              <a:xfrm>
                <a:off x="3408358" y="3882610"/>
                <a:ext cx="796954" cy="369332"/>
              </a:xfrm>
              <a:prstGeom prst="rect">
                <a:avLst/>
              </a:prstGeom>
              <a:blipFill>
                <a:blip r:embed="rId7"/>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7527643-6094-792F-5A34-B313D9CB1869}"/>
                  </a:ext>
                </a:extLst>
              </p:cNvPr>
              <p:cNvSpPr txBox="1"/>
              <p:nvPr/>
            </p:nvSpPr>
            <p:spPr>
              <a:xfrm>
                <a:off x="4340256" y="3871278"/>
                <a:ext cx="796954" cy="369332"/>
              </a:xfrm>
              <a:prstGeom prst="rect">
                <a:avLst/>
              </a:prstGeom>
              <a:solidFill>
                <a:srgbClr val="7F7F7F"/>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solidFill>
                            <a:schemeClr val="bg1"/>
                          </a:solidFill>
                          <a:latin typeface="Cambria Math" panose="02040503050406030204" pitchFamily="18" charset="0"/>
                          <a:ea typeface="+mj-ea"/>
                        </a:rPr>
                        <m:t>0</m:t>
                      </m:r>
                    </m:oMath>
                  </m:oMathPara>
                </a14:m>
                <a:endParaRPr lang="zh-CN" altLang="en-US" dirty="0">
                  <a:solidFill>
                    <a:schemeClr val="bg1"/>
                  </a:solidFill>
                  <a:latin typeface="+mj-ea"/>
                  <a:ea typeface="+mj-ea"/>
                </a:endParaRPr>
              </a:p>
            </p:txBody>
          </p:sp>
        </mc:Choice>
        <mc:Fallback xmlns="">
          <p:sp>
            <p:nvSpPr>
              <p:cNvPr id="9" name="文本框 8">
                <a:extLst>
                  <a:ext uri="{FF2B5EF4-FFF2-40B4-BE49-F238E27FC236}">
                    <a16:creationId xmlns:a16="http://schemas.microsoft.com/office/drawing/2014/main" id="{B7527643-6094-792F-5A34-B313D9CB1869}"/>
                  </a:ext>
                </a:extLst>
              </p:cNvPr>
              <p:cNvSpPr txBox="1">
                <a:spLocks noRot="1" noChangeAspect="1" noMove="1" noResize="1" noEditPoints="1" noAdjustHandles="1" noChangeArrowheads="1" noChangeShapeType="1" noTextEdit="1"/>
              </p:cNvSpPr>
              <p:nvPr/>
            </p:nvSpPr>
            <p:spPr>
              <a:xfrm>
                <a:off x="4340256" y="3871278"/>
                <a:ext cx="796954" cy="369332"/>
              </a:xfrm>
              <a:prstGeom prst="rect">
                <a:avLst/>
              </a:prstGeom>
              <a:blipFill>
                <a:blip r:embed="rId8"/>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0BE924F-7D53-82D6-2C2F-8B080DDA12EC}"/>
                  </a:ext>
                </a:extLst>
              </p:cNvPr>
              <p:cNvSpPr txBox="1"/>
              <p:nvPr/>
            </p:nvSpPr>
            <p:spPr>
              <a:xfrm>
                <a:off x="5289476" y="3882609"/>
                <a:ext cx="796954" cy="369332"/>
              </a:xfrm>
              <a:prstGeom prst="rect">
                <a:avLst/>
              </a:prstGeom>
              <a:solidFill>
                <a:srgbClr val="CCACD8"/>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j-ea"/>
                        </a:rPr>
                        <m:t>0</m:t>
                      </m:r>
                    </m:oMath>
                  </m:oMathPara>
                </a14:m>
                <a:endParaRPr lang="zh-CN" altLang="en-US" dirty="0">
                  <a:latin typeface="+mj-ea"/>
                  <a:ea typeface="+mj-ea"/>
                </a:endParaRPr>
              </a:p>
            </p:txBody>
          </p:sp>
        </mc:Choice>
        <mc:Fallback xmlns="">
          <p:sp>
            <p:nvSpPr>
              <p:cNvPr id="10" name="文本框 9">
                <a:extLst>
                  <a:ext uri="{FF2B5EF4-FFF2-40B4-BE49-F238E27FC236}">
                    <a16:creationId xmlns:a16="http://schemas.microsoft.com/office/drawing/2014/main" id="{A0BE924F-7D53-82D6-2C2F-8B080DDA12EC}"/>
                  </a:ext>
                </a:extLst>
              </p:cNvPr>
              <p:cNvSpPr txBox="1">
                <a:spLocks noRot="1" noChangeAspect="1" noMove="1" noResize="1" noEditPoints="1" noAdjustHandles="1" noChangeArrowheads="1" noChangeShapeType="1" noTextEdit="1"/>
              </p:cNvSpPr>
              <p:nvPr/>
            </p:nvSpPr>
            <p:spPr>
              <a:xfrm>
                <a:off x="5289476" y="3882609"/>
                <a:ext cx="796954" cy="369332"/>
              </a:xfrm>
              <a:prstGeom prst="rect">
                <a:avLst/>
              </a:prstGeom>
              <a:blipFill>
                <a:blip r:embed="rId9"/>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9968B67C-B723-41E4-74F4-81472CE83624}"/>
              </a:ext>
            </a:extLst>
          </p:cNvPr>
          <p:cNvSpPr/>
          <p:nvPr/>
        </p:nvSpPr>
        <p:spPr>
          <a:xfrm rot="5400000">
            <a:off x="3055758" y="1194501"/>
            <a:ext cx="532566" cy="5738069"/>
          </a:xfrm>
          <a:prstGeom prst="rect">
            <a:avLst/>
          </a:prstGeom>
          <a:noFill/>
          <a:ln w="28575">
            <a:solidFill>
              <a:srgbClr val="FA89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E644A616-BF8F-852C-AB3E-AF8D6ABCF22A}"/>
              </a:ext>
            </a:extLst>
          </p:cNvPr>
          <p:cNvCxnSpPr>
            <a:cxnSpLocks/>
            <a:stCxn id="30" idx="2"/>
            <a:endCxn id="2" idx="0"/>
          </p:cNvCxnSpPr>
          <p:nvPr/>
        </p:nvCxnSpPr>
        <p:spPr>
          <a:xfrm>
            <a:off x="969076" y="3611499"/>
            <a:ext cx="0" cy="271110"/>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20A8295-A2C1-7D25-CAF5-32C1301B8FFA}"/>
              </a:ext>
            </a:extLst>
          </p:cNvPr>
          <p:cNvCxnSpPr>
            <a:cxnSpLocks/>
            <a:stCxn id="31" idx="2"/>
            <a:endCxn id="3" idx="0"/>
          </p:cNvCxnSpPr>
          <p:nvPr/>
        </p:nvCxnSpPr>
        <p:spPr>
          <a:xfrm>
            <a:off x="1902476" y="3611499"/>
            <a:ext cx="0" cy="271110"/>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889733AE-1BBD-D59B-8961-F48EDFEFD21D}"/>
              </a:ext>
            </a:extLst>
          </p:cNvPr>
          <p:cNvCxnSpPr>
            <a:cxnSpLocks/>
            <a:stCxn id="32" idx="2"/>
            <a:endCxn id="4" idx="0"/>
          </p:cNvCxnSpPr>
          <p:nvPr/>
        </p:nvCxnSpPr>
        <p:spPr>
          <a:xfrm>
            <a:off x="2856327" y="3611499"/>
            <a:ext cx="0" cy="273208"/>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29360461-23C2-B06C-1C73-33165B3DE55E}"/>
              </a:ext>
            </a:extLst>
          </p:cNvPr>
          <p:cNvCxnSpPr>
            <a:cxnSpLocks/>
            <a:stCxn id="33" idx="2"/>
            <a:endCxn id="8" idx="0"/>
          </p:cNvCxnSpPr>
          <p:nvPr/>
        </p:nvCxnSpPr>
        <p:spPr>
          <a:xfrm>
            <a:off x="3806835" y="3613725"/>
            <a:ext cx="0" cy="268885"/>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300B46D0-7D81-1B1C-81C5-55C8F6F50651}"/>
              </a:ext>
            </a:extLst>
          </p:cNvPr>
          <p:cNvCxnSpPr>
            <a:cxnSpLocks/>
            <a:stCxn id="34" idx="2"/>
            <a:endCxn id="9" idx="0"/>
          </p:cNvCxnSpPr>
          <p:nvPr/>
        </p:nvCxnSpPr>
        <p:spPr>
          <a:xfrm flipH="1">
            <a:off x="4738733" y="3611499"/>
            <a:ext cx="1502" cy="259779"/>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A50FFA14-5FC8-0F02-1635-9C08D03BB33B}"/>
              </a:ext>
            </a:extLst>
          </p:cNvPr>
          <p:cNvCxnSpPr>
            <a:cxnSpLocks/>
            <a:stCxn id="35" idx="2"/>
            <a:endCxn id="10" idx="0"/>
          </p:cNvCxnSpPr>
          <p:nvPr/>
        </p:nvCxnSpPr>
        <p:spPr>
          <a:xfrm flipH="1">
            <a:off x="5687953" y="3617103"/>
            <a:ext cx="2789" cy="265506"/>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箭头: 右 49">
            <a:extLst>
              <a:ext uri="{FF2B5EF4-FFF2-40B4-BE49-F238E27FC236}">
                <a16:creationId xmlns:a16="http://schemas.microsoft.com/office/drawing/2014/main" id="{6DF64AE7-EB10-4D20-6DCA-562A1A73C498}"/>
              </a:ext>
            </a:extLst>
          </p:cNvPr>
          <p:cNvSpPr/>
          <p:nvPr/>
        </p:nvSpPr>
        <p:spPr>
          <a:xfrm rot="5400000">
            <a:off x="3138879" y="4446389"/>
            <a:ext cx="360731" cy="245183"/>
          </a:xfrm>
          <a:prstGeom prst="rightArrow">
            <a:avLst/>
          </a:prstGeom>
          <a:solidFill>
            <a:srgbClr val="FA897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6714341D-8375-48A6-8FC5-D437C2307594}"/>
                  </a:ext>
                </a:extLst>
              </p:cNvPr>
              <p:cNvSpPr txBox="1"/>
              <p:nvPr/>
            </p:nvSpPr>
            <p:spPr>
              <a:xfrm>
                <a:off x="570599" y="4900070"/>
                <a:ext cx="796954" cy="369332"/>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j-ea"/>
                        </a:rPr>
                        <m:t>0.08</m:t>
                      </m:r>
                    </m:oMath>
                  </m:oMathPara>
                </a14:m>
                <a:endParaRPr lang="zh-CN" altLang="en-US" dirty="0">
                  <a:latin typeface="+mj-ea"/>
                  <a:ea typeface="+mj-ea"/>
                </a:endParaRPr>
              </a:p>
            </p:txBody>
          </p:sp>
        </mc:Choice>
        <mc:Fallback xmlns="">
          <p:sp>
            <p:nvSpPr>
              <p:cNvPr id="51" name="文本框 50">
                <a:extLst>
                  <a:ext uri="{FF2B5EF4-FFF2-40B4-BE49-F238E27FC236}">
                    <a16:creationId xmlns:a16="http://schemas.microsoft.com/office/drawing/2014/main" id="{6714341D-8375-48A6-8FC5-D437C2307594}"/>
                  </a:ext>
                </a:extLst>
              </p:cNvPr>
              <p:cNvSpPr txBox="1">
                <a:spLocks noRot="1" noChangeAspect="1" noMove="1" noResize="1" noEditPoints="1" noAdjustHandles="1" noChangeArrowheads="1" noChangeShapeType="1" noTextEdit="1"/>
              </p:cNvSpPr>
              <p:nvPr/>
            </p:nvSpPr>
            <p:spPr>
              <a:xfrm>
                <a:off x="570599" y="4900070"/>
                <a:ext cx="796954" cy="369332"/>
              </a:xfrm>
              <a:prstGeom prst="rect">
                <a:avLst/>
              </a:prstGeom>
              <a:blipFill>
                <a:blip r:embed="rId10"/>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9CE47090-83FA-8002-C903-7983C4663950}"/>
                  </a:ext>
                </a:extLst>
              </p:cNvPr>
              <p:cNvSpPr txBox="1"/>
              <p:nvPr/>
            </p:nvSpPr>
            <p:spPr>
              <a:xfrm>
                <a:off x="1503999" y="4900070"/>
                <a:ext cx="796954" cy="369332"/>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j-ea"/>
                        </a:rPr>
                        <m:t>0.15</m:t>
                      </m:r>
                    </m:oMath>
                  </m:oMathPara>
                </a14:m>
                <a:endParaRPr lang="zh-CN" altLang="en-US" dirty="0">
                  <a:latin typeface="+mj-ea"/>
                  <a:ea typeface="+mj-ea"/>
                </a:endParaRPr>
              </a:p>
            </p:txBody>
          </p:sp>
        </mc:Choice>
        <mc:Fallback xmlns="">
          <p:sp>
            <p:nvSpPr>
              <p:cNvPr id="52" name="文本框 51">
                <a:extLst>
                  <a:ext uri="{FF2B5EF4-FFF2-40B4-BE49-F238E27FC236}">
                    <a16:creationId xmlns:a16="http://schemas.microsoft.com/office/drawing/2014/main" id="{9CE47090-83FA-8002-C903-7983C4663950}"/>
                  </a:ext>
                </a:extLst>
              </p:cNvPr>
              <p:cNvSpPr txBox="1">
                <a:spLocks noRot="1" noChangeAspect="1" noMove="1" noResize="1" noEditPoints="1" noAdjustHandles="1" noChangeArrowheads="1" noChangeShapeType="1" noTextEdit="1"/>
              </p:cNvSpPr>
              <p:nvPr/>
            </p:nvSpPr>
            <p:spPr>
              <a:xfrm>
                <a:off x="1503999" y="4900070"/>
                <a:ext cx="796954" cy="369332"/>
              </a:xfrm>
              <a:prstGeom prst="rect">
                <a:avLst/>
              </a:prstGeom>
              <a:blipFill>
                <a:blip r:embed="rId11"/>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6CCBC049-6D1A-E348-49B5-C3395FC6BD5E}"/>
                  </a:ext>
                </a:extLst>
              </p:cNvPr>
              <p:cNvSpPr txBox="1"/>
              <p:nvPr/>
            </p:nvSpPr>
            <p:spPr>
              <a:xfrm>
                <a:off x="2457850" y="4902168"/>
                <a:ext cx="796954" cy="369332"/>
              </a:xfrm>
              <a:prstGeom prst="rect">
                <a:avLst/>
              </a:prstGeom>
              <a:solidFill>
                <a:srgbClr val="FFDD94"/>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j-ea"/>
                        </a:rPr>
                        <m:t>0.11</m:t>
                      </m:r>
                    </m:oMath>
                  </m:oMathPara>
                </a14:m>
                <a:endParaRPr lang="zh-CN" altLang="en-US" dirty="0">
                  <a:latin typeface="+mj-ea"/>
                  <a:ea typeface="+mj-ea"/>
                </a:endParaRPr>
              </a:p>
            </p:txBody>
          </p:sp>
        </mc:Choice>
        <mc:Fallback xmlns="">
          <p:sp>
            <p:nvSpPr>
              <p:cNvPr id="53" name="文本框 52">
                <a:extLst>
                  <a:ext uri="{FF2B5EF4-FFF2-40B4-BE49-F238E27FC236}">
                    <a16:creationId xmlns:a16="http://schemas.microsoft.com/office/drawing/2014/main" id="{6CCBC049-6D1A-E348-49B5-C3395FC6BD5E}"/>
                  </a:ext>
                </a:extLst>
              </p:cNvPr>
              <p:cNvSpPr txBox="1">
                <a:spLocks noRot="1" noChangeAspect="1" noMove="1" noResize="1" noEditPoints="1" noAdjustHandles="1" noChangeArrowheads="1" noChangeShapeType="1" noTextEdit="1"/>
              </p:cNvSpPr>
              <p:nvPr/>
            </p:nvSpPr>
            <p:spPr>
              <a:xfrm>
                <a:off x="2457850" y="4902168"/>
                <a:ext cx="796954" cy="369332"/>
              </a:xfrm>
              <a:prstGeom prst="rect">
                <a:avLst/>
              </a:prstGeom>
              <a:blipFill>
                <a:blip r:embed="rId12"/>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A762AFCE-AC07-B264-0A41-750172E4F4CD}"/>
                  </a:ext>
                </a:extLst>
              </p:cNvPr>
              <p:cNvSpPr txBox="1"/>
              <p:nvPr/>
            </p:nvSpPr>
            <p:spPr>
              <a:xfrm>
                <a:off x="3408358" y="4899590"/>
                <a:ext cx="796954" cy="370294"/>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altLang="zh-CN" b="0" i="1" smtClean="0">
                          <a:latin typeface="Cambria Math" panose="02040503050406030204" pitchFamily="18" charset="0"/>
                          <a:ea typeface="+mj-ea"/>
                        </a:rPr>
                        <m:t>0.32</m:t>
                      </m:r>
                    </m:oMath>
                  </m:oMathPara>
                </a14:m>
                <a:endParaRPr lang="zh-CN" altLang="en-US" dirty="0">
                  <a:latin typeface="+mj-ea"/>
                  <a:ea typeface="+mj-ea"/>
                </a:endParaRPr>
              </a:p>
            </p:txBody>
          </p:sp>
        </mc:Choice>
        <mc:Fallback xmlns="">
          <p:sp>
            <p:nvSpPr>
              <p:cNvPr id="54" name="文本框 53">
                <a:extLst>
                  <a:ext uri="{FF2B5EF4-FFF2-40B4-BE49-F238E27FC236}">
                    <a16:creationId xmlns:a16="http://schemas.microsoft.com/office/drawing/2014/main" id="{A762AFCE-AC07-B264-0A41-750172E4F4CD}"/>
                  </a:ext>
                </a:extLst>
              </p:cNvPr>
              <p:cNvSpPr txBox="1">
                <a:spLocks noRot="1" noChangeAspect="1" noMove="1" noResize="1" noEditPoints="1" noAdjustHandles="1" noChangeArrowheads="1" noChangeShapeType="1" noTextEdit="1"/>
              </p:cNvSpPr>
              <p:nvPr/>
            </p:nvSpPr>
            <p:spPr>
              <a:xfrm>
                <a:off x="3408358" y="4899590"/>
                <a:ext cx="796954" cy="370294"/>
              </a:xfrm>
              <a:prstGeom prst="rect">
                <a:avLst/>
              </a:prstGeom>
              <a:blipFill>
                <a:blip r:embed="rId13"/>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34F11876-003B-0276-14FA-5CE75A08D9E6}"/>
                  </a:ext>
                </a:extLst>
              </p:cNvPr>
              <p:cNvSpPr txBox="1"/>
              <p:nvPr/>
            </p:nvSpPr>
            <p:spPr>
              <a:xfrm>
                <a:off x="4327252" y="4899590"/>
                <a:ext cx="796954" cy="370294"/>
              </a:xfrm>
              <a:prstGeom prst="rect">
                <a:avLst/>
              </a:prstGeom>
              <a:solidFill>
                <a:srgbClr val="7F7F7F"/>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smtClean="0">
                          <a:solidFill>
                            <a:schemeClr val="bg1"/>
                          </a:solidFill>
                          <a:latin typeface="Cambria Math" panose="02040503050406030204" pitchFamily="18" charset="0"/>
                          <a:ea typeface="+mj-ea"/>
                        </a:rPr>
                        <m:t>0.22</m:t>
                      </m:r>
                    </m:oMath>
                  </m:oMathPara>
                </a14:m>
                <a:endParaRPr lang="zh-CN" altLang="en-US" dirty="0">
                  <a:solidFill>
                    <a:schemeClr val="bg1"/>
                  </a:solidFill>
                  <a:latin typeface="+mj-ea"/>
                  <a:ea typeface="+mj-ea"/>
                </a:endParaRPr>
              </a:p>
            </p:txBody>
          </p:sp>
        </mc:Choice>
        <mc:Fallback xmlns="">
          <p:sp>
            <p:nvSpPr>
              <p:cNvPr id="55" name="文本框 54">
                <a:extLst>
                  <a:ext uri="{FF2B5EF4-FFF2-40B4-BE49-F238E27FC236}">
                    <a16:creationId xmlns:a16="http://schemas.microsoft.com/office/drawing/2014/main" id="{34F11876-003B-0276-14FA-5CE75A08D9E6}"/>
                  </a:ext>
                </a:extLst>
              </p:cNvPr>
              <p:cNvSpPr txBox="1">
                <a:spLocks noRot="1" noChangeAspect="1" noMove="1" noResize="1" noEditPoints="1" noAdjustHandles="1" noChangeArrowheads="1" noChangeShapeType="1" noTextEdit="1"/>
              </p:cNvSpPr>
              <p:nvPr/>
            </p:nvSpPr>
            <p:spPr>
              <a:xfrm>
                <a:off x="4327252" y="4899590"/>
                <a:ext cx="796954" cy="370294"/>
              </a:xfrm>
              <a:prstGeom prst="rect">
                <a:avLst/>
              </a:prstGeom>
              <a:blipFill>
                <a:blip r:embed="rId14"/>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63FA2A6-B2A2-6822-A13F-A90486D977E9}"/>
                  </a:ext>
                </a:extLst>
              </p:cNvPr>
              <p:cNvSpPr txBox="1"/>
              <p:nvPr/>
            </p:nvSpPr>
            <p:spPr>
              <a:xfrm>
                <a:off x="5289476" y="4900070"/>
                <a:ext cx="796954" cy="369332"/>
              </a:xfrm>
              <a:prstGeom prst="rect">
                <a:avLst/>
              </a:prstGeom>
              <a:solidFill>
                <a:srgbClr val="CCACD8"/>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j-ea"/>
                        </a:rPr>
                        <m:t>0.12</m:t>
                      </m:r>
                    </m:oMath>
                  </m:oMathPara>
                </a14:m>
                <a:endParaRPr lang="zh-CN" altLang="en-US" dirty="0">
                  <a:latin typeface="+mj-ea"/>
                  <a:ea typeface="+mj-ea"/>
                </a:endParaRPr>
              </a:p>
            </p:txBody>
          </p:sp>
        </mc:Choice>
        <mc:Fallback xmlns="">
          <p:sp>
            <p:nvSpPr>
              <p:cNvPr id="56" name="文本框 55">
                <a:extLst>
                  <a:ext uri="{FF2B5EF4-FFF2-40B4-BE49-F238E27FC236}">
                    <a16:creationId xmlns:a16="http://schemas.microsoft.com/office/drawing/2014/main" id="{A63FA2A6-B2A2-6822-A13F-A90486D977E9}"/>
                  </a:ext>
                </a:extLst>
              </p:cNvPr>
              <p:cNvSpPr txBox="1">
                <a:spLocks noRot="1" noChangeAspect="1" noMove="1" noResize="1" noEditPoints="1" noAdjustHandles="1" noChangeArrowheads="1" noChangeShapeType="1" noTextEdit="1"/>
              </p:cNvSpPr>
              <p:nvPr/>
            </p:nvSpPr>
            <p:spPr>
              <a:xfrm>
                <a:off x="5289476" y="4900070"/>
                <a:ext cx="796954" cy="369332"/>
              </a:xfrm>
              <a:prstGeom prst="rect">
                <a:avLst/>
              </a:prstGeom>
              <a:blipFill>
                <a:blip r:embed="rId15"/>
                <a:stretch>
                  <a:fillRect/>
                </a:stretch>
              </a:blipFill>
              <a:ln w="28575">
                <a:solidFill>
                  <a:schemeClr val="tx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sp>
        <p:nvSpPr>
          <p:cNvPr id="57" name="矩形 56">
            <a:extLst>
              <a:ext uri="{FF2B5EF4-FFF2-40B4-BE49-F238E27FC236}">
                <a16:creationId xmlns:a16="http://schemas.microsoft.com/office/drawing/2014/main" id="{41994EE2-CA16-D837-4A60-5BC1E47C924E}"/>
              </a:ext>
            </a:extLst>
          </p:cNvPr>
          <p:cNvSpPr/>
          <p:nvPr/>
        </p:nvSpPr>
        <p:spPr>
          <a:xfrm rot="5400000">
            <a:off x="3055758" y="2205389"/>
            <a:ext cx="532566" cy="5738070"/>
          </a:xfrm>
          <a:prstGeom prst="rect">
            <a:avLst/>
          </a:prstGeom>
          <a:noFill/>
          <a:ln w="28575">
            <a:solidFill>
              <a:srgbClr val="FA89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CC4A34F5-1B0A-6D57-8062-30C9C449E93D}"/>
              </a:ext>
            </a:extLst>
          </p:cNvPr>
          <p:cNvSpPr txBox="1"/>
          <p:nvPr/>
        </p:nvSpPr>
        <p:spPr>
          <a:xfrm>
            <a:off x="6629616" y="1836745"/>
            <a:ext cx="4735071" cy="400110"/>
          </a:xfrm>
          <a:prstGeom prst="rect">
            <a:avLst/>
          </a:prstGeom>
          <a:noFill/>
        </p:spPr>
        <p:txBody>
          <a:bodyPr wrap="square">
            <a:spAutoFit/>
          </a:bodyPr>
          <a:lstStyle/>
          <a:p>
            <a:pPr algn="ctr"/>
            <a:r>
              <a:rPr lang="zh-CN" altLang="en-US" sz="1800" dirty="0">
                <a:latin typeface="+mj-ea"/>
                <a:ea typeface="+mj-ea"/>
              </a:rPr>
              <a:t>对</a:t>
            </a:r>
            <a:r>
              <a:rPr lang="zh-CN" altLang="en-US" sz="2000" dirty="0">
                <a:latin typeface="+mj-ea"/>
                <a:ea typeface="+mj-ea"/>
              </a:rPr>
              <a:t>输入样本预测所有类别标签的</a:t>
            </a:r>
            <a:r>
              <a:rPr lang="zh-CN" altLang="en-US" sz="2000" b="1" dirty="0">
                <a:latin typeface="+mj-ea"/>
                <a:ea typeface="+mj-ea"/>
              </a:rPr>
              <a:t>标签分布</a:t>
            </a:r>
            <a:endParaRPr lang="zh-CN" altLang="en-US" b="1" dirty="0"/>
          </a:p>
        </p:txBody>
      </p:sp>
      <p:sp>
        <p:nvSpPr>
          <p:cNvPr id="7" name="文本框 6">
            <a:extLst>
              <a:ext uri="{FF2B5EF4-FFF2-40B4-BE49-F238E27FC236}">
                <a16:creationId xmlns:a16="http://schemas.microsoft.com/office/drawing/2014/main" id="{2EDA8FF5-03C0-B952-8EEB-5CE557EE0BF3}"/>
              </a:ext>
            </a:extLst>
          </p:cNvPr>
          <p:cNvSpPr txBox="1"/>
          <p:nvPr/>
        </p:nvSpPr>
        <p:spPr>
          <a:xfrm>
            <a:off x="611320" y="5565578"/>
            <a:ext cx="6094602" cy="96128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en-US" sz="2000" b="1" dirty="0">
                <a:solidFill>
                  <a:srgbClr val="6D439B"/>
                </a:solidFill>
                <a:latin typeface="+mj-ea"/>
                <a:ea typeface="+mj-ea"/>
              </a:rPr>
              <a:t>单个标签不足以描述输入特征</a:t>
            </a:r>
            <a:endParaRPr lang="en-US" altLang="zh-CN" sz="2000" b="1" dirty="0">
              <a:solidFill>
                <a:srgbClr val="6D439B"/>
              </a:solidFill>
              <a:latin typeface="+mj-ea"/>
              <a:ea typeface="+mj-ea"/>
            </a:endParaRPr>
          </a:p>
          <a:p>
            <a:pPr marL="342900" indent="-342900">
              <a:lnSpc>
                <a:spcPct val="150000"/>
              </a:lnSpc>
              <a:buFont typeface="Arial" panose="020B0604020202020204" pitchFamily="34" charset="0"/>
              <a:buChar char="•"/>
            </a:pPr>
            <a:r>
              <a:rPr lang="zh-CN" altLang="en-US" sz="2000" b="1" dirty="0">
                <a:solidFill>
                  <a:srgbClr val="6D439B"/>
                </a:solidFill>
                <a:latin typeface="+mj-ea"/>
                <a:ea typeface="+mj-ea"/>
              </a:rPr>
              <a:t>标签描述的性质</a:t>
            </a:r>
            <a:r>
              <a:rPr lang="zh-CN" altLang="en-US" sz="2000" b="1" dirty="0">
                <a:latin typeface="+mj-ea"/>
                <a:ea typeface="+mj-ea"/>
              </a:rPr>
              <a:t>与输入特征的</a:t>
            </a:r>
            <a:r>
              <a:rPr lang="zh-CN" altLang="en-US" sz="2000" b="1" dirty="0">
                <a:solidFill>
                  <a:srgbClr val="6D439B"/>
                </a:solidFill>
                <a:latin typeface="+mj-ea"/>
                <a:ea typeface="+mj-ea"/>
              </a:rPr>
              <a:t>符合程度不同</a:t>
            </a:r>
            <a:endParaRPr lang="en-US" altLang="zh-CN" sz="2000" b="1" dirty="0">
              <a:solidFill>
                <a:srgbClr val="6D439B"/>
              </a:solidFill>
              <a:latin typeface="+mj-ea"/>
              <a:ea typeface="+mj-ea"/>
            </a:endParaRPr>
          </a:p>
        </p:txBody>
      </p:sp>
      <p:sp>
        <p:nvSpPr>
          <p:cNvPr id="36" name="文本框 35">
            <a:extLst>
              <a:ext uri="{FF2B5EF4-FFF2-40B4-BE49-F238E27FC236}">
                <a16:creationId xmlns:a16="http://schemas.microsoft.com/office/drawing/2014/main" id="{308CE7EC-AA23-5ADF-17B2-509C9CB05B0D}"/>
              </a:ext>
            </a:extLst>
          </p:cNvPr>
          <p:cNvSpPr txBox="1"/>
          <p:nvPr/>
        </p:nvSpPr>
        <p:spPr>
          <a:xfrm>
            <a:off x="1021849" y="1531519"/>
            <a:ext cx="1681311" cy="369332"/>
          </a:xfrm>
          <a:prstGeom prst="rect">
            <a:avLst/>
          </a:prstGeom>
          <a:noFill/>
        </p:spPr>
        <p:txBody>
          <a:bodyPr wrap="square">
            <a:spAutoFit/>
          </a:bodyPr>
          <a:lstStyle/>
          <a:p>
            <a:r>
              <a:rPr lang="zh-CN" altLang="en-US" b="1" dirty="0"/>
              <a:t>训练特征矩阵</a:t>
            </a:r>
          </a:p>
        </p:txBody>
      </p:sp>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CC637A59-D3DF-14AD-E2E1-8255D5C4073E}"/>
                  </a:ext>
                </a:extLst>
              </p:cNvPr>
              <p:cNvSpPr txBox="1"/>
              <p:nvPr/>
            </p:nvSpPr>
            <p:spPr>
              <a:xfrm>
                <a:off x="820862" y="4432090"/>
                <a:ext cx="296428" cy="291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1</m:t>
                          </m:r>
                        </m:sup>
                      </m:sSubSup>
                    </m:oMath>
                  </m:oMathPara>
                </a14:m>
                <a:endParaRPr lang="zh-CN" altLang="en-US" dirty="0"/>
              </a:p>
            </p:txBody>
          </p:sp>
        </mc:Choice>
        <mc:Fallback xmlns="">
          <p:sp>
            <p:nvSpPr>
              <p:cNvPr id="58" name="文本框 57">
                <a:extLst>
                  <a:ext uri="{FF2B5EF4-FFF2-40B4-BE49-F238E27FC236}">
                    <a16:creationId xmlns:a16="http://schemas.microsoft.com/office/drawing/2014/main" id="{CC637A59-D3DF-14AD-E2E1-8255D5C4073E}"/>
                  </a:ext>
                </a:extLst>
              </p:cNvPr>
              <p:cNvSpPr txBox="1">
                <a:spLocks noRot="1" noChangeAspect="1" noMove="1" noResize="1" noEditPoints="1" noAdjustHandles="1" noChangeArrowheads="1" noChangeShapeType="1" noTextEdit="1"/>
              </p:cNvSpPr>
              <p:nvPr/>
            </p:nvSpPr>
            <p:spPr>
              <a:xfrm>
                <a:off x="820862" y="4432090"/>
                <a:ext cx="296428" cy="291426"/>
              </a:xfrm>
              <a:prstGeom prst="rect">
                <a:avLst/>
              </a:prstGeom>
              <a:blipFill>
                <a:blip r:embed="rId16"/>
                <a:stretch>
                  <a:fillRect l="-20833" r="-6250"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AA5210E2-A4D8-84C5-ED9C-CB64E79BF5B2}"/>
                  </a:ext>
                </a:extLst>
              </p:cNvPr>
              <p:cNvSpPr txBox="1"/>
              <p:nvPr/>
            </p:nvSpPr>
            <p:spPr>
              <a:xfrm>
                <a:off x="1714290" y="4437742"/>
                <a:ext cx="301365" cy="292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2</m:t>
                          </m:r>
                        </m:sup>
                      </m:sSubSup>
                    </m:oMath>
                  </m:oMathPara>
                </a14:m>
                <a:endParaRPr lang="zh-CN" altLang="en-US" dirty="0"/>
              </a:p>
            </p:txBody>
          </p:sp>
        </mc:Choice>
        <mc:Fallback xmlns="">
          <p:sp>
            <p:nvSpPr>
              <p:cNvPr id="59" name="文本框 58">
                <a:extLst>
                  <a:ext uri="{FF2B5EF4-FFF2-40B4-BE49-F238E27FC236}">
                    <a16:creationId xmlns:a16="http://schemas.microsoft.com/office/drawing/2014/main" id="{AA5210E2-A4D8-84C5-ED9C-CB64E79BF5B2}"/>
                  </a:ext>
                </a:extLst>
              </p:cNvPr>
              <p:cNvSpPr txBox="1">
                <a:spLocks noRot="1" noChangeAspect="1" noMove="1" noResize="1" noEditPoints="1" noAdjustHandles="1" noChangeArrowheads="1" noChangeShapeType="1" noTextEdit="1"/>
              </p:cNvSpPr>
              <p:nvPr/>
            </p:nvSpPr>
            <p:spPr>
              <a:xfrm>
                <a:off x="1714290" y="4437742"/>
                <a:ext cx="301365" cy="292003"/>
              </a:xfrm>
              <a:prstGeom prst="rect">
                <a:avLst/>
              </a:prstGeom>
              <a:blipFill>
                <a:blip r:embed="rId17"/>
                <a:stretch>
                  <a:fillRect l="-20000" r="-6000"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9386763D-1E2F-C538-CAD3-4F4FB0078ECE}"/>
                  </a:ext>
                </a:extLst>
              </p:cNvPr>
              <p:cNvSpPr txBox="1"/>
              <p:nvPr/>
            </p:nvSpPr>
            <p:spPr>
              <a:xfrm>
                <a:off x="2708113" y="4432090"/>
                <a:ext cx="301365" cy="293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3</m:t>
                          </m:r>
                        </m:sup>
                      </m:sSubSup>
                    </m:oMath>
                  </m:oMathPara>
                </a14:m>
                <a:endParaRPr lang="zh-CN" altLang="en-US" dirty="0"/>
              </a:p>
            </p:txBody>
          </p:sp>
        </mc:Choice>
        <mc:Fallback xmlns="">
          <p:sp>
            <p:nvSpPr>
              <p:cNvPr id="60" name="文本框 59">
                <a:extLst>
                  <a:ext uri="{FF2B5EF4-FFF2-40B4-BE49-F238E27FC236}">
                    <a16:creationId xmlns:a16="http://schemas.microsoft.com/office/drawing/2014/main" id="{9386763D-1E2F-C538-CAD3-4F4FB0078ECE}"/>
                  </a:ext>
                </a:extLst>
              </p:cNvPr>
              <p:cNvSpPr txBox="1">
                <a:spLocks noRot="1" noChangeAspect="1" noMove="1" noResize="1" noEditPoints="1" noAdjustHandles="1" noChangeArrowheads="1" noChangeShapeType="1" noTextEdit="1"/>
              </p:cNvSpPr>
              <p:nvPr/>
            </p:nvSpPr>
            <p:spPr>
              <a:xfrm>
                <a:off x="2708113" y="4432090"/>
                <a:ext cx="301365" cy="293414"/>
              </a:xfrm>
              <a:prstGeom prst="rect">
                <a:avLst/>
              </a:prstGeom>
              <a:blipFill>
                <a:blip r:embed="rId18"/>
                <a:stretch>
                  <a:fillRect l="-20000" r="-6000"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D93B7511-E0EC-43F6-45FF-308A01AA0843}"/>
                  </a:ext>
                </a:extLst>
              </p:cNvPr>
              <p:cNvSpPr txBox="1"/>
              <p:nvPr/>
            </p:nvSpPr>
            <p:spPr>
              <a:xfrm>
                <a:off x="3658621" y="4442941"/>
                <a:ext cx="301365" cy="290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4</m:t>
                          </m:r>
                        </m:sup>
                      </m:sSubSup>
                    </m:oMath>
                  </m:oMathPara>
                </a14:m>
                <a:endParaRPr lang="zh-CN" altLang="en-US" dirty="0"/>
              </a:p>
            </p:txBody>
          </p:sp>
        </mc:Choice>
        <mc:Fallback xmlns="">
          <p:sp>
            <p:nvSpPr>
              <p:cNvPr id="61" name="文本框 60">
                <a:extLst>
                  <a:ext uri="{FF2B5EF4-FFF2-40B4-BE49-F238E27FC236}">
                    <a16:creationId xmlns:a16="http://schemas.microsoft.com/office/drawing/2014/main" id="{D93B7511-E0EC-43F6-45FF-308A01AA0843}"/>
                  </a:ext>
                </a:extLst>
              </p:cNvPr>
              <p:cNvSpPr txBox="1">
                <a:spLocks noRot="1" noChangeAspect="1" noMove="1" noResize="1" noEditPoints="1" noAdjustHandles="1" noChangeArrowheads="1" noChangeShapeType="1" noTextEdit="1"/>
              </p:cNvSpPr>
              <p:nvPr/>
            </p:nvSpPr>
            <p:spPr>
              <a:xfrm>
                <a:off x="3658621" y="4442941"/>
                <a:ext cx="301365" cy="290849"/>
              </a:xfrm>
              <a:prstGeom prst="rect">
                <a:avLst/>
              </a:prstGeom>
              <a:blipFill>
                <a:blip r:embed="rId19"/>
                <a:stretch>
                  <a:fillRect l="-20000" t="-2083" r="-6000" b="-229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9F6A6F0C-7CED-789F-5706-1E3DCAE7328A}"/>
                  </a:ext>
                </a:extLst>
              </p:cNvPr>
              <p:cNvSpPr txBox="1"/>
              <p:nvPr/>
            </p:nvSpPr>
            <p:spPr>
              <a:xfrm>
                <a:off x="4595364" y="4442941"/>
                <a:ext cx="301365" cy="297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5</m:t>
                          </m:r>
                        </m:sup>
                      </m:sSubSup>
                    </m:oMath>
                  </m:oMathPara>
                </a14:m>
                <a:endParaRPr lang="zh-CN" altLang="en-US" dirty="0"/>
              </a:p>
            </p:txBody>
          </p:sp>
        </mc:Choice>
        <mc:Fallback xmlns="">
          <p:sp>
            <p:nvSpPr>
              <p:cNvPr id="62" name="文本框 61">
                <a:extLst>
                  <a:ext uri="{FF2B5EF4-FFF2-40B4-BE49-F238E27FC236}">
                    <a16:creationId xmlns:a16="http://schemas.microsoft.com/office/drawing/2014/main" id="{9F6A6F0C-7CED-789F-5706-1E3DCAE7328A}"/>
                  </a:ext>
                </a:extLst>
              </p:cNvPr>
              <p:cNvSpPr txBox="1">
                <a:spLocks noRot="1" noChangeAspect="1" noMove="1" noResize="1" noEditPoints="1" noAdjustHandles="1" noChangeArrowheads="1" noChangeShapeType="1" noTextEdit="1"/>
              </p:cNvSpPr>
              <p:nvPr/>
            </p:nvSpPr>
            <p:spPr>
              <a:xfrm>
                <a:off x="4595364" y="4442941"/>
                <a:ext cx="301365" cy="297646"/>
              </a:xfrm>
              <a:prstGeom prst="rect">
                <a:avLst/>
              </a:prstGeom>
              <a:blipFill>
                <a:blip r:embed="rId20"/>
                <a:stretch>
                  <a:fillRect l="-20408" r="-8163" b="-244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DD854B72-DCF5-7D1A-3E61-FEC6ACF1EF51}"/>
                  </a:ext>
                </a:extLst>
              </p:cNvPr>
              <p:cNvSpPr txBox="1"/>
              <p:nvPr/>
            </p:nvSpPr>
            <p:spPr>
              <a:xfrm>
                <a:off x="5539739" y="4416967"/>
                <a:ext cx="301365" cy="293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6</m:t>
                          </m:r>
                        </m:sup>
                      </m:sSubSup>
                    </m:oMath>
                  </m:oMathPara>
                </a14:m>
                <a:endParaRPr lang="zh-CN" altLang="en-US" dirty="0"/>
              </a:p>
            </p:txBody>
          </p:sp>
        </mc:Choice>
        <mc:Fallback xmlns="">
          <p:sp>
            <p:nvSpPr>
              <p:cNvPr id="63" name="文本框 62">
                <a:extLst>
                  <a:ext uri="{FF2B5EF4-FFF2-40B4-BE49-F238E27FC236}">
                    <a16:creationId xmlns:a16="http://schemas.microsoft.com/office/drawing/2014/main" id="{DD854B72-DCF5-7D1A-3E61-FEC6ACF1EF51}"/>
                  </a:ext>
                </a:extLst>
              </p:cNvPr>
              <p:cNvSpPr txBox="1">
                <a:spLocks noRot="1" noChangeAspect="1" noMove="1" noResize="1" noEditPoints="1" noAdjustHandles="1" noChangeArrowheads="1" noChangeShapeType="1" noTextEdit="1"/>
              </p:cNvSpPr>
              <p:nvPr/>
            </p:nvSpPr>
            <p:spPr>
              <a:xfrm>
                <a:off x="5539739" y="4416967"/>
                <a:ext cx="301365" cy="293735"/>
              </a:xfrm>
              <a:prstGeom prst="rect">
                <a:avLst/>
              </a:prstGeom>
              <a:blipFill>
                <a:blip r:embed="rId21"/>
                <a:stretch>
                  <a:fillRect l="-20408" r="-6122" b="-25000"/>
                </a:stretch>
              </a:blipFill>
            </p:spPr>
            <p:txBody>
              <a:bodyPr/>
              <a:lstStyle/>
              <a:p>
                <a:r>
                  <a:rPr lang="zh-CN" altLang="en-US">
                    <a:noFill/>
                  </a:rPr>
                  <a:t> </a:t>
                </a:r>
              </a:p>
            </p:txBody>
          </p:sp>
        </mc:Fallback>
      </mc:AlternateContent>
      <p:pic>
        <p:nvPicPr>
          <p:cNvPr id="75" name="图片 74">
            <a:extLst>
              <a:ext uri="{FF2B5EF4-FFF2-40B4-BE49-F238E27FC236}">
                <a16:creationId xmlns:a16="http://schemas.microsoft.com/office/drawing/2014/main" id="{6B20DC4F-7BC9-9DB3-77F0-0CAF90143E19}"/>
              </a:ext>
            </a:extLst>
          </p:cNvPr>
          <p:cNvPicPr>
            <a:picLocks noChangeAspect="1"/>
          </p:cNvPicPr>
          <p:nvPr/>
        </p:nvPicPr>
        <p:blipFill rotWithShape="1">
          <a:blip r:embed="rId22"/>
          <a:srcRect t="-14036" r="61089"/>
          <a:stretch/>
        </p:blipFill>
        <p:spPr>
          <a:xfrm>
            <a:off x="1353323" y="1801223"/>
            <a:ext cx="836204" cy="617007"/>
          </a:xfrm>
          <a:prstGeom prst="rect">
            <a:avLst/>
          </a:prstGeom>
        </p:spPr>
      </p:pic>
      <p:sp>
        <p:nvSpPr>
          <p:cNvPr id="16" name="灯片编号占位符 15">
            <a:extLst>
              <a:ext uri="{FF2B5EF4-FFF2-40B4-BE49-F238E27FC236}">
                <a16:creationId xmlns:a16="http://schemas.microsoft.com/office/drawing/2014/main" id="{37C444A1-2C9B-B5FC-A311-BFADFCA61E02}"/>
              </a:ext>
            </a:extLst>
          </p:cNvPr>
          <p:cNvSpPr>
            <a:spLocks noGrp="1"/>
          </p:cNvSpPr>
          <p:nvPr>
            <p:ph type="sldNum" sz="quarter" idx="14"/>
          </p:nvPr>
        </p:nvSpPr>
        <p:spPr/>
        <p:txBody>
          <a:bodyPr/>
          <a:lstStyle/>
          <a:p>
            <a:fld id="{CC51C897-CB0F-45BB-8D64-39FCF72693E0}" type="slidenum">
              <a:rPr lang="zh-CN" altLang="en-US" smtClean="0"/>
              <a:t>29</a:t>
            </a:fld>
            <a:endParaRPr lang="zh-CN" altLang="en-US"/>
          </a:p>
        </p:txBody>
      </p:sp>
      <p:sp>
        <p:nvSpPr>
          <p:cNvPr id="23" name="Text Placeholder 2">
            <a:extLst>
              <a:ext uri="{FF2B5EF4-FFF2-40B4-BE49-F238E27FC236}">
                <a16:creationId xmlns:a16="http://schemas.microsoft.com/office/drawing/2014/main" id="{5F9EABBE-7205-7DFC-20A9-85BF78C456DD}"/>
              </a:ext>
            </a:extLst>
          </p:cNvPr>
          <p:cNvSpPr>
            <a:spLocks noGrp="1"/>
          </p:cNvSpPr>
          <p:nvPr>
            <p:ph type="body" sz="quarter" idx="13"/>
          </p:nvPr>
        </p:nvSpPr>
        <p:spPr>
          <a:xfrm>
            <a:off x="2016121" y="187695"/>
            <a:ext cx="10084299" cy="444277"/>
          </a:xfrm>
        </p:spPr>
        <p:txBody>
          <a:bodyPr/>
          <a:lstStyle/>
          <a:p>
            <a:r>
              <a:rPr lang="zh-CN" altLang="en-US" dirty="0">
                <a:solidFill>
                  <a:srgbClr val="6D439B"/>
                </a:solidFill>
              </a:rPr>
              <a:t>问题背景   </a:t>
            </a:r>
            <a:r>
              <a:rPr lang="zh-CN" altLang="en-US" dirty="0">
                <a:solidFill>
                  <a:srgbClr val="7F7F7F"/>
                </a:solidFill>
              </a:rPr>
              <a:t>原型模型   其他模块   实验验证   本章总结  </a:t>
            </a:r>
          </a:p>
        </p:txBody>
      </p:sp>
      <p:sp>
        <p:nvSpPr>
          <p:cNvPr id="5" name="矩形 4">
            <a:extLst>
              <a:ext uri="{FF2B5EF4-FFF2-40B4-BE49-F238E27FC236}">
                <a16:creationId xmlns:a16="http://schemas.microsoft.com/office/drawing/2014/main" id="{E00CB17D-EA73-42AE-205A-8CF3356DF9E3}"/>
              </a:ext>
            </a:extLst>
          </p:cNvPr>
          <p:cNvSpPr/>
          <p:nvPr/>
        </p:nvSpPr>
        <p:spPr>
          <a:xfrm>
            <a:off x="6526978" y="856843"/>
            <a:ext cx="1357600"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问题定义</a:t>
            </a:r>
          </a:p>
        </p:txBody>
      </p:sp>
      <p:sp>
        <p:nvSpPr>
          <p:cNvPr id="27" name="矩形 26">
            <a:extLst>
              <a:ext uri="{FF2B5EF4-FFF2-40B4-BE49-F238E27FC236}">
                <a16:creationId xmlns:a16="http://schemas.microsoft.com/office/drawing/2014/main" id="{5D3167D7-B9BB-A825-E99B-0013CD1F7F82}"/>
              </a:ext>
            </a:extLst>
          </p:cNvPr>
          <p:cNvSpPr/>
          <p:nvPr/>
        </p:nvSpPr>
        <p:spPr>
          <a:xfrm>
            <a:off x="356690" y="843582"/>
            <a:ext cx="1357600"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问题动机</a:t>
            </a:r>
          </a:p>
        </p:txBody>
      </p:sp>
      <p:sp>
        <p:nvSpPr>
          <p:cNvPr id="40" name="箭头: 上 39">
            <a:extLst>
              <a:ext uri="{FF2B5EF4-FFF2-40B4-BE49-F238E27FC236}">
                <a16:creationId xmlns:a16="http://schemas.microsoft.com/office/drawing/2014/main" id="{AE3BFB87-E7DB-04F6-23E8-73532808D87B}"/>
              </a:ext>
            </a:extLst>
          </p:cNvPr>
          <p:cNvSpPr/>
          <p:nvPr/>
        </p:nvSpPr>
        <p:spPr>
          <a:xfrm rot="5400000">
            <a:off x="2742874" y="1755206"/>
            <a:ext cx="468943" cy="369332"/>
          </a:xfrm>
          <a:prstGeom prst="up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id="{9E985A3E-5353-30EC-D4A5-D9365ACCC3AE}"/>
              </a:ext>
            </a:extLst>
          </p:cNvPr>
          <p:cNvSpPr txBox="1"/>
          <p:nvPr/>
        </p:nvSpPr>
        <p:spPr>
          <a:xfrm>
            <a:off x="6629616" y="2581511"/>
            <a:ext cx="1712665" cy="400110"/>
          </a:xfrm>
          <a:prstGeom prst="rect">
            <a:avLst/>
          </a:prstGeom>
          <a:noFill/>
        </p:spPr>
        <p:txBody>
          <a:bodyPr wrap="square">
            <a:spAutoFit/>
          </a:bodyPr>
          <a:lstStyle/>
          <a:p>
            <a:r>
              <a:rPr lang="zh-CN" altLang="en-US" sz="2000" b="1" dirty="0"/>
              <a:t>训练数据集</a:t>
            </a:r>
            <a:endParaRPr lang="zh-CN" altLang="en-US" sz="2000" dirty="0"/>
          </a:p>
        </p:txBody>
      </p:sp>
      <p:pic>
        <p:nvPicPr>
          <p:cNvPr id="43" name="图片 42">
            <a:extLst>
              <a:ext uri="{FF2B5EF4-FFF2-40B4-BE49-F238E27FC236}">
                <a16:creationId xmlns:a16="http://schemas.microsoft.com/office/drawing/2014/main" id="{CE54D127-47DB-D42F-0315-47D56989A543}"/>
              </a:ext>
            </a:extLst>
          </p:cNvPr>
          <p:cNvPicPr>
            <a:picLocks noChangeAspect="1"/>
          </p:cNvPicPr>
          <p:nvPr/>
        </p:nvPicPr>
        <p:blipFill rotWithShape="1">
          <a:blip r:embed="rId23"/>
          <a:srcRect l="34139" t="5339" b="-1"/>
          <a:stretch/>
        </p:blipFill>
        <p:spPr>
          <a:xfrm>
            <a:off x="8154404" y="2566774"/>
            <a:ext cx="2540899" cy="474700"/>
          </a:xfrm>
          <a:prstGeom prst="rect">
            <a:avLst/>
          </a:prstGeom>
        </p:spPr>
      </p:pic>
      <p:sp>
        <p:nvSpPr>
          <p:cNvPr id="64" name="文本框 63">
            <a:extLst>
              <a:ext uri="{FF2B5EF4-FFF2-40B4-BE49-F238E27FC236}">
                <a16:creationId xmlns:a16="http://schemas.microsoft.com/office/drawing/2014/main" id="{9E0D1ED4-661D-4AB8-98C8-81CC60F026A1}"/>
              </a:ext>
            </a:extLst>
          </p:cNvPr>
          <p:cNvSpPr txBox="1"/>
          <p:nvPr/>
        </p:nvSpPr>
        <p:spPr>
          <a:xfrm>
            <a:off x="6615370" y="3140992"/>
            <a:ext cx="2713777" cy="400110"/>
          </a:xfrm>
          <a:prstGeom prst="rect">
            <a:avLst/>
          </a:prstGeom>
          <a:noFill/>
        </p:spPr>
        <p:txBody>
          <a:bodyPr wrap="square">
            <a:spAutoFit/>
          </a:bodyPr>
          <a:lstStyle/>
          <a:p>
            <a:r>
              <a:rPr lang="zh-CN" altLang="en-US" sz="2000" dirty="0"/>
              <a:t>其中，训练特征矩阵</a:t>
            </a:r>
          </a:p>
        </p:txBody>
      </p:sp>
      <p:sp>
        <p:nvSpPr>
          <p:cNvPr id="66" name="文本框 65">
            <a:extLst>
              <a:ext uri="{FF2B5EF4-FFF2-40B4-BE49-F238E27FC236}">
                <a16:creationId xmlns:a16="http://schemas.microsoft.com/office/drawing/2014/main" id="{56C6131F-45A2-3BE7-8650-482027E16015}"/>
              </a:ext>
            </a:extLst>
          </p:cNvPr>
          <p:cNvSpPr txBox="1"/>
          <p:nvPr/>
        </p:nvSpPr>
        <p:spPr>
          <a:xfrm>
            <a:off x="7394627" y="3615719"/>
            <a:ext cx="1718212" cy="400110"/>
          </a:xfrm>
          <a:prstGeom prst="rect">
            <a:avLst/>
          </a:prstGeom>
          <a:noFill/>
        </p:spPr>
        <p:txBody>
          <a:bodyPr wrap="square">
            <a:spAutoFit/>
          </a:bodyPr>
          <a:lstStyle/>
          <a:p>
            <a:r>
              <a:rPr lang="zh-CN" altLang="en-US" sz="2000" dirty="0"/>
              <a:t>训练标签矩阵</a:t>
            </a:r>
          </a:p>
        </p:txBody>
      </p: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7CA19219-1728-BAFC-4A5C-20185F5D6F1B}"/>
                  </a:ext>
                </a:extLst>
              </p:cNvPr>
              <p:cNvSpPr txBox="1"/>
              <p:nvPr/>
            </p:nvSpPr>
            <p:spPr>
              <a:xfrm>
                <a:off x="6794115" y="4379987"/>
                <a:ext cx="4306310" cy="400110"/>
              </a:xfrm>
              <a:prstGeom prst="rect">
                <a:avLst/>
              </a:prstGeom>
              <a:noFill/>
            </p:spPr>
            <p:txBody>
              <a:bodyPr wrap="square">
                <a:spAutoFit/>
              </a:bodyPr>
              <a:lstStyle/>
              <a:p>
                <a14:m>
                  <m:oMath xmlns:m="http://schemas.openxmlformats.org/officeDocument/2006/math">
                    <m:sSub>
                      <m:sSubPr>
                        <m:ctrlPr>
                          <a:rPr lang="en-US" altLang="zh-CN" sz="2000" b="1" i="1" smtClean="0">
                            <a:latin typeface="Cambria Math" panose="02040503050406030204" pitchFamily="18" charset="0"/>
                            <a:ea typeface="+mj-ea"/>
                          </a:rPr>
                        </m:ctrlPr>
                      </m:sSubPr>
                      <m:e>
                        <m:r>
                          <a:rPr lang="en-US" altLang="zh-CN" sz="2000" b="1" i="1" smtClean="0">
                            <a:latin typeface="Cambria Math" panose="02040503050406030204" pitchFamily="18" charset="0"/>
                            <a:ea typeface="+mj-ea"/>
                          </a:rPr>
                          <m:t>𝒙</m:t>
                        </m:r>
                      </m:e>
                      <m:sub>
                        <m:r>
                          <a:rPr lang="en-US" altLang="zh-CN" sz="2000" b="1" i="1" smtClean="0">
                            <a:latin typeface="Cambria Math" panose="02040503050406030204" pitchFamily="18" charset="0"/>
                            <a:ea typeface="+mj-ea"/>
                          </a:rPr>
                          <m:t>𝒊</m:t>
                        </m:r>
                      </m:sub>
                    </m:sSub>
                  </m:oMath>
                </a14:m>
                <a:r>
                  <a:rPr lang="zh-CN" altLang="en-US" sz="2000" b="1" dirty="0">
                    <a:latin typeface="+mj-ea"/>
                    <a:ea typeface="+mj-ea"/>
                  </a:rPr>
                  <a:t>的标签分布</a:t>
                </a:r>
                <a14:m>
                  <m:oMath xmlns:m="http://schemas.openxmlformats.org/officeDocument/2006/math">
                    <m:sSub>
                      <m:sSubPr>
                        <m:ctrlPr>
                          <a:rPr lang="en-US" altLang="zh-CN" sz="2000" b="1" i="1" smtClean="0">
                            <a:latin typeface="Cambria Math" panose="02040503050406030204" pitchFamily="18" charset="0"/>
                            <a:ea typeface="+mj-ea"/>
                          </a:rPr>
                        </m:ctrlPr>
                      </m:sSubPr>
                      <m:e>
                        <m:r>
                          <a:rPr lang="en-US" altLang="zh-CN" sz="2000" b="1" i="1" smtClean="0">
                            <a:latin typeface="Cambria Math" panose="02040503050406030204" pitchFamily="18" charset="0"/>
                            <a:ea typeface="+mj-ea"/>
                          </a:rPr>
                          <m:t>𝒚</m:t>
                        </m:r>
                      </m:e>
                      <m:sub>
                        <m:r>
                          <a:rPr lang="en-US" altLang="zh-CN" sz="2000" b="1" i="1" smtClean="0">
                            <a:latin typeface="Cambria Math" panose="02040503050406030204" pitchFamily="18" charset="0"/>
                            <a:ea typeface="+mj-ea"/>
                          </a:rPr>
                          <m:t>𝒊</m:t>
                        </m:r>
                      </m:sub>
                    </m:sSub>
                  </m:oMath>
                </a14:m>
                <a:r>
                  <a:rPr lang="zh-CN" altLang="en-US" sz="2000" b="1" dirty="0">
                    <a:latin typeface="+mj-ea"/>
                    <a:ea typeface="+mj-ea"/>
                  </a:rPr>
                  <a:t>满足如下条件</a:t>
                </a:r>
                <a:r>
                  <a:rPr lang="zh-CN" altLang="en-US" sz="2000" dirty="0">
                    <a:latin typeface="+mj-ea"/>
                    <a:ea typeface="+mj-ea"/>
                  </a:rPr>
                  <a:t>：</a:t>
                </a:r>
                <a:endParaRPr lang="zh-CN" altLang="en-US" dirty="0">
                  <a:latin typeface="+mj-ea"/>
                  <a:ea typeface="+mj-ea"/>
                </a:endParaRPr>
              </a:p>
            </p:txBody>
          </p:sp>
        </mc:Choice>
        <mc:Fallback xmlns="">
          <p:sp>
            <p:nvSpPr>
              <p:cNvPr id="68" name="文本框 67">
                <a:extLst>
                  <a:ext uri="{FF2B5EF4-FFF2-40B4-BE49-F238E27FC236}">
                    <a16:creationId xmlns:a16="http://schemas.microsoft.com/office/drawing/2014/main" id="{7CA19219-1728-BAFC-4A5C-20185F5D6F1B}"/>
                  </a:ext>
                </a:extLst>
              </p:cNvPr>
              <p:cNvSpPr txBox="1">
                <a:spLocks noRot="1" noChangeAspect="1" noMove="1" noResize="1" noEditPoints="1" noAdjustHandles="1" noChangeArrowheads="1" noChangeShapeType="1" noTextEdit="1"/>
              </p:cNvSpPr>
              <p:nvPr/>
            </p:nvSpPr>
            <p:spPr>
              <a:xfrm>
                <a:off x="6794115" y="4379987"/>
                <a:ext cx="4306310" cy="400110"/>
              </a:xfrm>
              <a:prstGeom prst="rect">
                <a:avLst/>
              </a:prstGeom>
              <a:blipFill>
                <a:blip r:embed="rId24"/>
                <a:stretch>
                  <a:fillRect t="-9231" b="-27692"/>
                </a:stretch>
              </a:blipFill>
            </p:spPr>
            <p:txBody>
              <a:bodyPr/>
              <a:lstStyle/>
              <a:p>
                <a:r>
                  <a:rPr lang="zh-CN" altLang="en-US">
                    <a:noFill/>
                  </a:rPr>
                  <a:t> </a:t>
                </a:r>
              </a:p>
            </p:txBody>
          </p:sp>
        </mc:Fallback>
      </mc:AlternateContent>
      <p:pic>
        <p:nvPicPr>
          <p:cNvPr id="72" name="图片 71">
            <a:extLst>
              <a:ext uri="{FF2B5EF4-FFF2-40B4-BE49-F238E27FC236}">
                <a16:creationId xmlns:a16="http://schemas.microsoft.com/office/drawing/2014/main" id="{81D03DC6-80F6-3B7D-CBE6-C8D4F35E1840}"/>
              </a:ext>
            </a:extLst>
          </p:cNvPr>
          <p:cNvPicPr>
            <a:picLocks noChangeAspect="1"/>
          </p:cNvPicPr>
          <p:nvPr/>
        </p:nvPicPr>
        <p:blipFill>
          <a:blip r:embed="rId22"/>
          <a:stretch>
            <a:fillRect/>
          </a:stretch>
        </p:blipFill>
        <p:spPr>
          <a:xfrm>
            <a:off x="9094731" y="3063077"/>
            <a:ext cx="2149026" cy="541067"/>
          </a:xfrm>
          <a:prstGeom prst="rect">
            <a:avLst/>
          </a:prstGeom>
        </p:spPr>
      </p:pic>
      <p:pic>
        <p:nvPicPr>
          <p:cNvPr id="77" name="图片 76">
            <a:extLst>
              <a:ext uri="{FF2B5EF4-FFF2-40B4-BE49-F238E27FC236}">
                <a16:creationId xmlns:a16="http://schemas.microsoft.com/office/drawing/2014/main" id="{DE9C59A2-8AB6-A0E4-072B-EA297DEBE37E}"/>
              </a:ext>
            </a:extLst>
          </p:cNvPr>
          <p:cNvPicPr>
            <a:picLocks noChangeAspect="1"/>
          </p:cNvPicPr>
          <p:nvPr/>
        </p:nvPicPr>
        <p:blipFill rotWithShape="1">
          <a:blip r:embed="rId25"/>
          <a:srcRect t="20163"/>
          <a:stretch/>
        </p:blipFill>
        <p:spPr>
          <a:xfrm>
            <a:off x="9196588" y="3609119"/>
            <a:ext cx="2034716" cy="431972"/>
          </a:xfrm>
          <a:prstGeom prst="rect">
            <a:avLst/>
          </a:prstGeom>
        </p:spPr>
      </p:pic>
      <p:pic>
        <p:nvPicPr>
          <p:cNvPr id="78" name="图片 77">
            <a:extLst>
              <a:ext uri="{FF2B5EF4-FFF2-40B4-BE49-F238E27FC236}">
                <a16:creationId xmlns:a16="http://schemas.microsoft.com/office/drawing/2014/main" id="{A3F4E49D-BE13-C237-123C-5DA38FC70AF8}"/>
              </a:ext>
            </a:extLst>
          </p:cNvPr>
          <p:cNvPicPr>
            <a:picLocks noChangeAspect="1"/>
          </p:cNvPicPr>
          <p:nvPr/>
        </p:nvPicPr>
        <p:blipFill rotWithShape="1">
          <a:blip r:embed="rId26"/>
          <a:srcRect l="1400" t="-9008"/>
          <a:stretch/>
        </p:blipFill>
        <p:spPr>
          <a:xfrm>
            <a:off x="7478382" y="4786600"/>
            <a:ext cx="3013086" cy="431972"/>
          </a:xfrm>
          <a:prstGeom prst="rect">
            <a:avLst/>
          </a:prstGeom>
        </p:spPr>
      </p:pic>
      <p:sp>
        <p:nvSpPr>
          <p:cNvPr id="80" name="矩形 79">
            <a:extLst>
              <a:ext uri="{FF2B5EF4-FFF2-40B4-BE49-F238E27FC236}">
                <a16:creationId xmlns:a16="http://schemas.microsoft.com/office/drawing/2014/main" id="{99C0EDBA-884B-2DCC-C847-1678273EC6A1}"/>
              </a:ext>
            </a:extLst>
          </p:cNvPr>
          <p:cNvSpPr/>
          <p:nvPr/>
        </p:nvSpPr>
        <p:spPr>
          <a:xfrm>
            <a:off x="6759564" y="4379987"/>
            <a:ext cx="4322374" cy="8385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33296333"/>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CAE4A052-8841-0C8A-62A3-5DDF60C3D303}"/>
              </a:ext>
            </a:extLst>
          </p:cNvPr>
          <p:cNvSpPr txBox="1">
            <a:spLocks noChangeArrowheads="1"/>
          </p:cNvSpPr>
          <p:nvPr/>
        </p:nvSpPr>
        <p:spPr bwMode="auto">
          <a:xfrm>
            <a:off x="4464781" y="2674104"/>
            <a:ext cx="32624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600" b="1" spc="400" dirty="0">
                <a:solidFill>
                  <a:srgbClr val="674196"/>
                </a:solidFill>
                <a:latin typeface="微软雅黑"/>
                <a:ea typeface="微软雅黑"/>
              </a:rPr>
              <a:t>原型学习背景</a:t>
            </a:r>
          </a:p>
        </p:txBody>
      </p:sp>
      <p:sp>
        <p:nvSpPr>
          <p:cNvPr id="5" name="圆角矩形 52">
            <a:extLst>
              <a:ext uri="{FF2B5EF4-FFF2-40B4-BE49-F238E27FC236}">
                <a16:creationId xmlns:a16="http://schemas.microsoft.com/office/drawing/2014/main" id="{8633DE1F-9983-6DF6-345E-2F96D68BEF00}"/>
              </a:ext>
            </a:extLst>
          </p:cNvPr>
          <p:cNvSpPr/>
          <p:nvPr/>
        </p:nvSpPr>
        <p:spPr>
          <a:xfrm>
            <a:off x="5258538" y="3764855"/>
            <a:ext cx="1674920" cy="377016"/>
          </a:xfrm>
          <a:prstGeom prst="roundRect">
            <a:avLst>
              <a:gd name="adj" fmla="val 50000"/>
            </a:avLst>
          </a:prstGeom>
          <a:solidFill>
            <a:srgbClr val="674196"/>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PART ONE</a:t>
            </a:r>
            <a:endPar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781527950"/>
      </p:ext>
    </p:extLst>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48305704-42DA-8737-DC51-5BD84359DA73}"/>
              </a:ext>
            </a:extLst>
          </p:cNvPr>
          <p:cNvSpPr/>
          <p:nvPr/>
        </p:nvSpPr>
        <p:spPr>
          <a:xfrm>
            <a:off x="500036" y="971339"/>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b="1" dirty="0">
                <a:solidFill>
                  <a:prstClr val="white"/>
                </a:solidFill>
                <a:latin typeface="+mj-ea"/>
                <a:ea typeface="+mj-ea"/>
              </a:rPr>
              <a:t>已有工作</a:t>
            </a:r>
          </a:p>
        </p:txBody>
      </p:sp>
      <p:sp>
        <p:nvSpPr>
          <p:cNvPr id="26" name="文本框 25">
            <a:extLst>
              <a:ext uri="{FF2B5EF4-FFF2-40B4-BE49-F238E27FC236}">
                <a16:creationId xmlns:a16="http://schemas.microsoft.com/office/drawing/2014/main" id="{8E415252-1A95-CE37-9B8E-B65182D20D71}"/>
              </a:ext>
            </a:extLst>
          </p:cNvPr>
          <p:cNvSpPr txBox="1"/>
          <p:nvPr/>
        </p:nvSpPr>
        <p:spPr>
          <a:xfrm>
            <a:off x="2112785" y="850469"/>
            <a:ext cx="8188211" cy="326961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2000" b="1" dirty="0">
                <a:latin typeface="+mn-ea"/>
              </a:rPr>
              <a:t>转换为单标签问题进行解决：未考虑标签之间关联</a:t>
            </a:r>
            <a:endParaRPr lang="en-US" altLang="zh-CN" sz="2000" b="1" dirty="0">
              <a:latin typeface="+mn-ea"/>
            </a:endParaRPr>
          </a:p>
          <a:p>
            <a:pPr>
              <a:lnSpc>
                <a:spcPct val="150000"/>
              </a:lnSpc>
            </a:pPr>
            <a:r>
              <a:rPr lang="en-US" altLang="zh-CN" sz="2000" dirty="0"/>
              <a:t>	PT-SVM </a:t>
            </a:r>
            <a:r>
              <a:rPr lang="zh-CN" altLang="en-US" sz="2000" dirty="0"/>
              <a:t>、</a:t>
            </a:r>
            <a:r>
              <a:rPr lang="en-US" altLang="zh-CN" sz="2000" dirty="0"/>
              <a:t>LDLM</a:t>
            </a:r>
          </a:p>
          <a:p>
            <a:pPr marL="285750" indent="-285750">
              <a:lnSpc>
                <a:spcPct val="150000"/>
              </a:lnSpc>
              <a:buFont typeface="Arial" panose="020B0604020202020204" pitchFamily="34" charset="0"/>
              <a:buChar char="•"/>
            </a:pPr>
            <a:r>
              <a:rPr lang="zh-CN" altLang="en-US" sz="2000" b="1" dirty="0"/>
              <a:t>改进已有单标签</a:t>
            </a:r>
            <a:r>
              <a:rPr lang="en-US" altLang="zh-CN" sz="2000" b="1" dirty="0"/>
              <a:t>/</a:t>
            </a:r>
            <a:r>
              <a:rPr lang="zh-CN" altLang="en-US" sz="2000" b="1" dirty="0"/>
              <a:t>多标签学习算法：</a:t>
            </a:r>
            <a:endParaRPr lang="en-US" altLang="zh-CN" sz="2000" b="1" dirty="0"/>
          </a:p>
          <a:p>
            <a:pPr lvl="2">
              <a:lnSpc>
                <a:spcPct val="150000"/>
              </a:lnSpc>
            </a:pPr>
            <a:r>
              <a:rPr lang="en-US" altLang="zh-CN" sz="2000" dirty="0"/>
              <a:t>AA-</a:t>
            </a:r>
            <a:r>
              <a:rPr lang="zh-CN" altLang="en-US" sz="2000" dirty="0"/>
              <a:t>𝑘</a:t>
            </a:r>
            <a:r>
              <a:rPr lang="en-US" altLang="zh-CN" sz="2000" dirty="0"/>
              <a:t>NN</a:t>
            </a:r>
            <a:r>
              <a:rPr lang="zh-CN" altLang="en-US" sz="2000" dirty="0"/>
              <a:t>、</a:t>
            </a:r>
            <a:r>
              <a:rPr lang="en-US" altLang="zh-CN" sz="2000" dirty="0"/>
              <a:t>AA-BP</a:t>
            </a:r>
          </a:p>
          <a:p>
            <a:pPr marL="285750" indent="-285750">
              <a:lnSpc>
                <a:spcPct val="150000"/>
              </a:lnSpc>
              <a:buFont typeface="Arial" panose="020B0604020202020204" pitchFamily="34" charset="0"/>
              <a:buChar char="•"/>
            </a:pPr>
            <a:r>
              <a:rPr lang="zh-CN" altLang="en-US" sz="2000" b="1" dirty="0">
                <a:latin typeface="+mj-ea"/>
                <a:ea typeface="+mj-ea"/>
              </a:rPr>
              <a:t>提出标签分布专用算法：</a:t>
            </a:r>
            <a:endParaRPr lang="en-US" altLang="zh-CN" sz="2000" b="1" dirty="0">
              <a:latin typeface="+mj-ea"/>
              <a:ea typeface="+mj-ea"/>
            </a:endParaRPr>
          </a:p>
          <a:p>
            <a:pPr>
              <a:lnSpc>
                <a:spcPct val="150000"/>
              </a:lnSpc>
            </a:pPr>
            <a:r>
              <a:rPr lang="en-US" altLang="zh-CN" sz="2000" dirty="0"/>
              <a:t>	IIS-LLD</a:t>
            </a:r>
            <a:r>
              <a:rPr lang="zh-CN" altLang="en-US" sz="2000" dirty="0"/>
              <a:t>、</a:t>
            </a:r>
            <a:r>
              <a:rPr lang="en-US" altLang="zh-CN" sz="2000" dirty="0"/>
              <a:t>BFGS-LLD</a:t>
            </a:r>
            <a:r>
              <a:rPr lang="zh-CN" altLang="en-US" sz="2000" dirty="0"/>
              <a:t>、</a:t>
            </a:r>
            <a:r>
              <a:rPr lang="en-US" altLang="zh-CN" sz="2000" dirty="0"/>
              <a:t>LALOT</a:t>
            </a:r>
            <a:r>
              <a:rPr lang="zh-CN" altLang="en-US" sz="2000" dirty="0"/>
              <a:t>、</a:t>
            </a:r>
            <a:r>
              <a:rPr lang="en-US" altLang="zh-CN" sz="2000" dirty="0"/>
              <a:t>Duo-LDL</a:t>
            </a:r>
          </a:p>
          <a:p>
            <a:pPr>
              <a:lnSpc>
                <a:spcPct val="150000"/>
              </a:lnSpc>
            </a:pPr>
            <a:r>
              <a:rPr lang="zh-CN" altLang="en-US" sz="2000" b="1" dirty="0">
                <a:latin typeface="+mj-ea"/>
                <a:ea typeface="+mj-ea"/>
              </a:rPr>
              <a:t>大多数研究仅对分类器性能进行改进，对</a:t>
            </a:r>
            <a:r>
              <a:rPr lang="zh-CN" altLang="en-US" sz="2000" b="1" dirty="0">
                <a:solidFill>
                  <a:srgbClr val="7030A0"/>
                </a:solidFill>
                <a:latin typeface="+mj-ea"/>
                <a:ea typeface="+mj-ea"/>
              </a:rPr>
              <a:t>特征变换的研究较少</a:t>
            </a:r>
          </a:p>
        </p:txBody>
      </p:sp>
      <p:sp>
        <p:nvSpPr>
          <p:cNvPr id="16" name="灯片编号占位符 15">
            <a:extLst>
              <a:ext uri="{FF2B5EF4-FFF2-40B4-BE49-F238E27FC236}">
                <a16:creationId xmlns:a16="http://schemas.microsoft.com/office/drawing/2014/main" id="{37C444A1-2C9B-B5FC-A311-BFADFCA61E02}"/>
              </a:ext>
            </a:extLst>
          </p:cNvPr>
          <p:cNvSpPr>
            <a:spLocks noGrp="1"/>
          </p:cNvSpPr>
          <p:nvPr>
            <p:ph type="sldNum" sz="quarter" idx="14"/>
          </p:nvPr>
        </p:nvSpPr>
        <p:spPr/>
        <p:txBody>
          <a:bodyPr/>
          <a:lstStyle/>
          <a:p>
            <a:fld id="{CC51C897-CB0F-45BB-8D64-39FCF72693E0}" type="slidenum">
              <a:rPr lang="zh-CN" altLang="en-US" smtClean="0"/>
              <a:t>30</a:t>
            </a:fld>
            <a:endParaRPr lang="zh-CN" altLang="en-US"/>
          </a:p>
        </p:txBody>
      </p:sp>
      <p:sp>
        <p:nvSpPr>
          <p:cNvPr id="23" name="Text Placeholder 2">
            <a:extLst>
              <a:ext uri="{FF2B5EF4-FFF2-40B4-BE49-F238E27FC236}">
                <a16:creationId xmlns:a16="http://schemas.microsoft.com/office/drawing/2014/main" id="{5F9EABBE-7205-7DFC-20A9-85BF78C456DD}"/>
              </a:ext>
            </a:extLst>
          </p:cNvPr>
          <p:cNvSpPr>
            <a:spLocks noGrp="1"/>
          </p:cNvSpPr>
          <p:nvPr>
            <p:ph type="body" sz="quarter" idx="13"/>
          </p:nvPr>
        </p:nvSpPr>
        <p:spPr>
          <a:xfrm>
            <a:off x="2016121" y="187695"/>
            <a:ext cx="10084299" cy="444277"/>
          </a:xfrm>
        </p:spPr>
        <p:txBody>
          <a:bodyPr/>
          <a:lstStyle/>
          <a:p>
            <a:r>
              <a:rPr lang="zh-CN" altLang="en-US" dirty="0">
                <a:solidFill>
                  <a:srgbClr val="6D439B"/>
                </a:solidFill>
              </a:rPr>
              <a:t>问题背景   </a:t>
            </a:r>
            <a:r>
              <a:rPr lang="zh-CN" altLang="en-US" dirty="0">
                <a:solidFill>
                  <a:srgbClr val="7F7F7F"/>
                </a:solidFill>
              </a:rPr>
              <a:t>原型模型   其他模块   实验验证   本章总结  </a:t>
            </a:r>
          </a:p>
        </p:txBody>
      </p:sp>
      <p:sp>
        <p:nvSpPr>
          <p:cNvPr id="5" name="矩形 4">
            <a:extLst>
              <a:ext uri="{FF2B5EF4-FFF2-40B4-BE49-F238E27FC236}">
                <a16:creationId xmlns:a16="http://schemas.microsoft.com/office/drawing/2014/main" id="{41F66C54-B033-9C3F-D04B-C101E6D068A1}"/>
              </a:ext>
            </a:extLst>
          </p:cNvPr>
          <p:cNvSpPr/>
          <p:nvPr/>
        </p:nvSpPr>
        <p:spPr>
          <a:xfrm>
            <a:off x="500035" y="4963403"/>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b="1" dirty="0">
                <a:solidFill>
                  <a:prstClr val="white"/>
                </a:solidFill>
                <a:latin typeface="+mj-ea"/>
                <a:ea typeface="+mj-ea"/>
              </a:rPr>
              <a:t>创新点</a:t>
            </a:r>
          </a:p>
        </p:txBody>
      </p:sp>
      <p:sp>
        <p:nvSpPr>
          <p:cNvPr id="42" name="文本框 41">
            <a:extLst>
              <a:ext uri="{FF2B5EF4-FFF2-40B4-BE49-F238E27FC236}">
                <a16:creationId xmlns:a16="http://schemas.microsoft.com/office/drawing/2014/main" id="{C24A9C68-DEB1-F53F-93A7-5F35859B1F33}"/>
              </a:ext>
            </a:extLst>
          </p:cNvPr>
          <p:cNvSpPr txBox="1"/>
          <p:nvPr/>
        </p:nvSpPr>
        <p:spPr>
          <a:xfrm>
            <a:off x="2016121" y="4838066"/>
            <a:ext cx="9242115" cy="961289"/>
          </a:xfrm>
          <a:prstGeom prst="rect">
            <a:avLst/>
          </a:prstGeom>
          <a:noFill/>
        </p:spPr>
        <p:txBody>
          <a:bodyPr wrap="square">
            <a:spAutoFit/>
          </a:bodyPr>
          <a:lstStyle/>
          <a:p>
            <a:pPr>
              <a:lnSpc>
                <a:spcPct val="150000"/>
              </a:lnSpc>
            </a:pPr>
            <a:r>
              <a:rPr lang="zh-CN" altLang="en-US" sz="2000" b="1" dirty="0">
                <a:latin typeface="+mj-ea"/>
                <a:ea typeface="+mj-ea"/>
              </a:rPr>
              <a:t>提出</a:t>
            </a:r>
            <a:r>
              <a:rPr lang="zh-CN" altLang="en-US" sz="2000" b="1" dirty="0">
                <a:solidFill>
                  <a:srgbClr val="7030A0"/>
                </a:solidFill>
                <a:latin typeface="+mj-ea"/>
                <a:ea typeface="+mj-ea"/>
              </a:rPr>
              <a:t>非负原型线性学习框架</a:t>
            </a:r>
            <a:endParaRPr lang="en-US" altLang="zh-CN" sz="2000" b="1" dirty="0">
              <a:latin typeface="+mj-ea"/>
              <a:ea typeface="+mj-ea"/>
            </a:endParaRPr>
          </a:p>
          <a:p>
            <a:pPr>
              <a:lnSpc>
                <a:spcPct val="150000"/>
              </a:lnSpc>
            </a:pPr>
            <a:r>
              <a:rPr lang="zh-CN" altLang="en-US" sz="2000" b="1" dirty="0">
                <a:latin typeface="+mj-ea"/>
                <a:ea typeface="+mj-ea"/>
              </a:rPr>
              <a:t>融合</a:t>
            </a:r>
            <a:r>
              <a:rPr lang="zh-CN" altLang="en-US" sz="2000" b="1" dirty="0">
                <a:solidFill>
                  <a:srgbClr val="7030A0"/>
                </a:solidFill>
                <a:latin typeface="+mj-ea"/>
                <a:ea typeface="+mj-ea"/>
              </a:rPr>
              <a:t>非负原型线性学习框架</a:t>
            </a:r>
            <a:r>
              <a:rPr lang="zh-CN" altLang="en-US" sz="2000" b="1" dirty="0">
                <a:latin typeface="+mj-ea"/>
                <a:ea typeface="+mj-ea"/>
              </a:rPr>
              <a:t>与最大熵分类模型，提升模型预测性能</a:t>
            </a:r>
            <a:endParaRPr lang="en-US" altLang="zh-CN" sz="2000" b="1" dirty="0">
              <a:latin typeface="+mj-ea"/>
              <a:ea typeface="+mj-ea"/>
            </a:endParaRPr>
          </a:p>
        </p:txBody>
      </p:sp>
    </p:spTree>
    <p:extLst>
      <p:ext uri="{BB962C8B-B14F-4D97-AF65-F5344CB8AC3E}">
        <p14:creationId xmlns:p14="http://schemas.microsoft.com/office/powerpoint/2010/main" val="1900585013"/>
      </p:ext>
    </p:extLst>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a:extLst>
              <a:ext uri="{FF2B5EF4-FFF2-40B4-BE49-F238E27FC236}">
                <a16:creationId xmlns:a16="http://schemas.microsoft.com/office/drawing/2014/main" id="{9378477E-41AA-C166-65EA-8E47454447E6}"/>
              </a:ext>
            </a:extLst>
          </p:cNvPr>
          <p:cNvSpPr>
            <a:spLocks noGrp="1"/>
          </p:cNvSpPr>
          <p:nvPr>
            <p:ph type="sldNum" sz="quarter" idx="14"/>
          </p:nvPr>
        </p:nvSpPr>
        <p:spPr/>
        <p:txBody>
          <a:bodyPr/>
          <a:lstStyle/>
          <a:p>
            <a:fld id="{CC51C897-CB0F-45BB-8D64-39FCF72693E0}" type="slidenum">
              <a:rPr lang="zh-CN" altLang="en-US" smtClean="0"/>
              <a:t>31</a:t>
            </a:fld>
            <a:endParaRPr lang="zh-CN" altLang="en-US"/>
          </a:p>
        </p:txBody>
      </p:sp>
      <p:sp>
        <p:nvSpPr>
          <p:cNvPr id="45" name="椭圆 44">
            <a:extLst>
              <a:ext uri="{FF2B5EF4-FFF2-40B4-BE49-F238E27FC236}">
                <a16:creationId xmlns:a16="http://schemas.microsoft.com/office/drawing/2014/main" id="{149A7DF8-D31F-735F-12D9-CA492612AC6F}"/>
              </a:ext>
            </a:extLst>
          </p:cNvPr>
          <p:cNvSpPr/>
          <p:nvPr/>
        </p:nvSpPr>
        <p:spPr>
          <a:xfrm>
            <a:off x="109796" y="1279282"/>
            <a:ext cx="2016000" cy="2016000"/>
          </a:xfrm>
          <a:prstGeom prst="ellipse">
            <a:avLst/>
          </a:prstGeom>
          <a:solidFill>
            <a:srgbClr val="6D439B"/>
          </a:solidFill>
          <a:ln w="28575">
            <a:solidFill>
              <a:schemeClr val="tx1">
                <a:lumMod val="95000"/>
                <a:lumOff val="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37386B6C-9FB7-9CA1-6B8F-BDF87A0B6132}"/>
              </a:ext>
            </a:extLst>
          </p:cNvPr>
          <p:cNvSpPr txBox="1"/>
          <p:nvPr/>
        </p:nvSpPr>
        <p:spPr>
          <a:xfrm>
            <a:off x="109080" y="1871783"/>
            <a:ext cx="2016716" cy="830997"/>
          </a:xfrm>
          <a:prstGeom prst="rect">
            <a:avLst/>
          </a:prstGeom>
          <a:noFill/>
        </p:spPr>
        <p:txBody>
          <a:bodyPr wrap="square">
            <a:spAutoFit/>
          </a:bodyPr>
          <a:lstStyle/>
          <a:p>
            <a:pPr algn="ctr"/>
            <a:r>
              <a:rPr lang="zh-CN" altLang="en-US" sz="2400" b="1" dirty="0">
                <a:solidFill>
                  <a:schemeClr val="bg1"/>
                </a:solidFill>
                <a:latin typeface="+mj-ea"/>
                <a:ea typeface="+mj-ea"/>
              </a:rPr>
              <a:t>标签分布</a:t>
            </a:r>
            <a:endParaRPr lang="en-US" altLang="zh-CN" sz="2400" b="1" dirty="0">
              <a:solidFill>
                <a:schemeClr val="bg1"/>
              </a:solidFill>
              <a:latin typeface="+mj-ea"/>
              <a:ea typeface="+mj-ea"/>
            </a:endParaRPr>
          </a:p>
          <a:p>
            <a:pPr algn="ctr"/>
            <a:r>
              <a:rPr lang="zh-CN" altLang="en-US" sz="2400" b="1" dirty="0">
                <a:solidFill>
                  <a:schemeClr val="bg1"/>
                </a:solidFill>
                <a:latin typeface="+mj-ea"/>
                <a:ea typeface="+mj-ea"/>
              </a:rPr>
              <a:t>问题</a:t>
            </a:r>
            <a:endParaRPr lang="en-US" altLang="zh-CN" sz="2400" b="1" dirty="0">
              <a:solidFill>
                <a:schemeClr val="bg1"/>
              </a:solidFill>
              <a:latin typeface="+mj-ea"/>
              <a:ea typeface="+mj-ea"/>
            </a:endParaRPr>
          </a:p>
        </p:txBody>
      </p:sp>
      <p:sp>
        <p:nvSpPr>
          <p:cNvPr id="50" name="文本框 49">
            <a:extLst>
              <a:ext uri="{FF2B5EF4-FFF2-40B4-BE49-F238E27FC236}">
                <a16:creationId xmlns:a16="http://schemas.microsoft.com/office/drawing/2014/main" id="{306050C3-4A84-B817-1D90-DFD2FF21304A}"/>
              </a:ext>
            </a:extLst>
          </p:cNvPr>
          <p:cNvSpPr txBox="1"/>
          <p:nvPr/>
        </p:nvSpPr>
        <p:spPr>
          <a:xfrm>
            <a:off x="2668056" y="1104922"/>
            <a:ext cx="2016000" cy="400110"/>
          </a:xfrm>
          <a:prstGeom prst="rect">
            <a:avLst/>
          </a:prstGeom>
          <a:noFill/>
        </p:spPr>
        <p:txBody>
          <a:bodyPr wrap="square" rtlCol="0">
            <a:spAutoFit/>
          </a:bodyPr>
          <a:lstStyle/>
          <a:p>
            <a:pPr algn="ctr"/>
            <a:r>
              <a:rPr lang="zh-CN" altLang="en-US" sz="2000" b="1" dirty="0">
                <a:solidFill>
                  <a:schemeClr val="bg1"/>
                </a:solidFill>
                <a:latin typeface="+mn-ea"/>
              </a:rPr>
              <a:t>无监督聚类</a:t>
            </a:r>
          </a:p>
        </p:txBody>
      </p:sp>
      <p:sp>
        <p:nvSpPr>
          <p:cNvPr id="51" name="矩形: 圆角 50">
            <a:extLst>
              <a:ext uri="{FF2B5EF4-FFF2-40B4-BE49-F238E27FC236}">
                <a16:creationId xmlns:a16="http://schemas.microsoft.com/office/drawing/2014/main" id="{8B791937-4138-3F81-F246-12AC7F7A250D}"/>
              </a:ext>
            </a:extLst>
          </p:cNvPr>
          <p:cNvSpPr/>
          <p:nvPr/>
        </p:nvSpPr>
        <p:spPr>
          <a:xfrm>
            <a:off x="2668772" y="1977983"/>
            <a:ext cx="2015284" cy="583412"/>
          </a:xfrm>
          <a:prstGeom prst="roundRect">
            <a:avLst>
              <a:gd name="adj" fmla="val 50000"/>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62A664AD-3F47-2501-C472-909A33FEF9E5}"/>
              </a:ext>
            </a:extLst>
          </p:cNvPr>
          <p:cNvSpPr txBox="1"/>
          <p:nvPr/>
        </p:nvSpPr>
        <p:spPr>
          <a:xfrm>
            <a:off x="2668056" y="2066641"/>
            <a:ext cx="2016000" cy="400110"/>
          </a:xfrm>
          <a:prstGeom prst="rect">
            <a:avLst/>
          </a:prstGeom>
          <a:noFill/>
        </p:spPr>
        <p:txBody>
          <a:bodyPr wrap="square" rtlCol="0">
            <a:spAutoFit/>
          </a:bodyPr>
          <a:lstStyle/>
          <a:p>
            <a:pPr algn="ctr"/>
            <a:r>
              <a:rPr lang="zh-CN" altLang="en-US" sz="2000" b="1" dirty="0">
                <a:latin typeface="+mn-ea"/>
              </a:rPr>
              <a:t>预测标签分布</a:t>
            </a:r>
          </a:p>
        </p:txBody>
      </p:sp>
      <p:sp>
        <p:nvSpPr>
          <p:cNvPr id="57" name="文本框 56">
            <a:extLst>
              <a:ext uri="{FF2B5EF4-FFF2-40B4-BE49-F238E27FC236}">
                <a16:creationId xmlns:a16="http://schemas.microsoft.com/office/drawing/2014/main" id="{4EF4E7B4-2604-35DA-53EA-A6A777281BBD}"/>
              </a:ext>
            </a:extLst>
          </p:cNvPr>
          <p:cNvSpPr txBox="1"/>
          <p:nvPr/>
        </p:nvSpPr>
        <p:spPr>
          <a:xfrm>
            <a:off x="2668056" y="3060041"/>
            <a:ext cx="2016000" cy="400110"/>
          </a:xfrm>
          <a:prstGeom prst="rect">
            <a:avLst/>
          </a:prstGeom>
          <a:noFill/>
        </p:spPr>
        <p:txBody>
          <a:bodyPr wrap="square" rtlCol="0">
            <a:spAutoFit/>
          </a:bodyPr>
          <a:lstStyle/>
          <a:p>
            <a:pPr algn="ctr"/>
            <a:r>
              <a:rPr lang="zh-CN" altLang="en-US" sz="2000" b="1" dirty="0">
                <a:solidFill>
                  <a:schemeClr val="bg1"/>
                </a:solidFill>
                <a:latin typeface="+mn-ea"/>
              </a:rPr>
              <a:t>在线增量</a:t>
            </a:r>
          </a:p>
        </p:txBody>
      </p:sp>
      <p:sp>
        <p:nvSpPr>
          <p:cNvPr id="63" name="文本框 62">
            <a:extLst>
              <a:ext uri="{FF2B5EF4-FFF2-40B4-BE49-F238E27FC236}">
                <a16:creationId xmlns:a16="http://schemas.microsoft.com/office/drawing/2014/main" id="{FA948EF5-2C83-2356-8E2F-4EBE149C9890}"/>
              </a:ext>
            </a:extLst>
          </p:cNvPr>
          <p:cNvSpPr txBox="1"/>
          <p:nvPr/>
        </p:nvSpPr>
        <p:spPr>
          <a:xfrm>
            <a:off x="4972407" y="1369838"/>
            <a:ext cx="6042184" cy="707886"/>
          </a:xfrm>
          <a:prstGeom prst="rect">
            <a:avLst/>
          </a:prstGeom>
          <a:solidFill>
            <a:srgbClr val="FBDDD9"/>
          </a:solidFill>
          <a:ln w="28575">
            <a:solidFill>
              <a:schemeClr val="tx1"/>
            </a:solidFill>
          </a:ln>
          <a:effectLst>
            <a:outerShdw blurRad="50800" dist="38100" dir="5400000" algn="t" rotWithShape="0">
              <a:prstClr val="black">
                <a:alpha val="40000"/>
              </a:prstClr>
            </a:outerShdw>
          </a:effectLst>
        </p:spPr>
        <p:txBody>
          <a:bodyPr wrap="square">
            <a:spAutoFit/>
          </a:bodyPr>
          <a:lstStyle/>
          <a:p>
            <a:r>
              <a:rPr lang="zh-CN" altLang="en-US" sz="2000" dirty="0"/>
              <a:t>使用</a:t>
            </a:r>
            <a:r>
              <a:rPr lang="zh-CN" altLang="en-US" sz="2000" b="1" dirty="0">
                <a:solidFill>
                  <a:srgbClr val="C00000"/>
                </a:solidFill>
                <a:latin typeface="+mj-ea"/>
                <a:ea typeface="+mj-ea"/>
              </a:rPr>
              <a:t>原型</a:t>
            </a:r>
            <a:r>
              <a:rPr lang="zh-CN" altLang="en-US" sz="2000" dirty="0"/>
              <a:t>作为</a:t>
            </a:r>
            <a:r>
              <a:rPr lang="zh-CN" altLang="en-US" sz="2000" b="1" dirty="0"/>
              <a:t>标签对应模式</a:t>
            </a:r>
            <a:r>
              <a:rPr lang="zh-CN" altLang="en-US" sz="2000" dirty="0"/>
              <a:t>的</a:t>
            </a:r>
            <a:r>
              <a:rPr lang="zh-CN" altLang="en-US" sz="2000" b="1" dirty="0">
                <a:solidFill>
                  <a:srgbClr val="C00000"/>
                </a:solidFill>
                <a:latin typeface="+mj-ea"/>
                <a:ea typeface="+mj-ea"/>
              </a:rPr>
              <a:t>数值化向量表示</a:t>
            </a:r>
            <a:endParaRPr lang="en-US" altLang="zh-CN" sz="2000" b="1" dirty="0">
              <a:solidFill>
                <a:srgbClr val="C00000"/>
              </a:solidFill>
              <a:latin typeface="+mj-ea"/>
              <a:ea typeface="+mj-ea"/>
            </a:endParaRPr>
          </a:p>
          <a:p>
            <a:r>
              <a:rPr lang="zh-CN" altLang="en-US" sz="2000" dirty="0"/>
              <a:t>将输入向量表示为</a:t>
            </a:r>
            <a:r>
              <a:rPr lang="zh-CN" altLang="en-US" sz="2000" b="1" dirty="0"/>
              <a:t>原型向量</a:t>
            </a:r>
            <a:r>
              <a:rPr lang="zh-CN" altLang="en-US" sz="2000" dirty="0"/>
              <a:t>的</a:t>
            </a:r>
            <a:r>
              <a:rPr lang="zh-CN" altLang="en-US" sz="2000" b="1" dirty="0">
                <a:solidFill>
                  <a:srgbClr val="C00000"/>
                </a:solidFill>
                <a:latin typeface="+mj-ea"/>
                <a:ea typeface="+mj-ea"/>
              </a:rPr>
              <a:t>线性组合</a:t>
            </a:r>
          </a:p>
        </p:txBody>
      </p:sp>
      <p:sp>
        <p:nvSpPr>
          <p:cNvPr id="69" name="箭头: 下 68">
            <a:extLst>
              <a:ext uri="{FF2B5EF4-FFF2-40B4-BE49-F238E27FC236}">
                <a16:creationId xmlns:a16="http://schemas.microsoft.com/office/drawing/2014/main" id="{91850A0A-0DF4-B2E8-BD2B-1189FACA884C}"/>
              </a:ext>
            </a:extLst>
          </p:cNvPr>
          <p:cNvSpPr/>
          <p:nvPr/>
        </p:nvSpPr>
        <p:spPr>
          <a:xfrm rot="1511490">
            <a:off x="4294498" y="3208784"/>
            <a:ext cx="563526" cy="672052"/>
          </a:xfrm>
          <a:prstGeom prst="downArrow">
            <a:avLst>
              <a:gd name="adj1" fmla="val 46620"/>
              <a:gd name="adj2" fmla="val 52083"/>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箭头: 右 87">
            <a:extLst>
              <a:ext uri="{FF2B5EF4-FFF2-40B4-BE49-F238E27FC236}">
                <a16:creationId xmlns:a16="http://schemas.microsoft.com/office/drawing/2014/main" id="{098CE527-0715-4531-C9A0-4A0B6DB0E0D9}"/>
              </a:ext>
            </a:extLst>
          </p:cNvPr>
          <p:cNvSpPr/>
          <p:nvPr/>
        </p:nvSpPr>
        <p:spPr>
          <a:xfrm>
            <a:off x="4705322" y="2134811"/>
            <a:ext cx="225294" cy="259272"/>
          </a:xfrm>
          <a:prstGeom prst="rightArrow">
            <a:avLst/>
          </a:prstGeom>
          <a:solidFill>
            <a:srgbClr val="FA897B"/>
          </a:solidFill>
          <a:ln>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a:extLst>
              <a:ext uri="{FF2B5EF4-FFF2-40B4-BE49-F238E27FC236}">
                <a16:creationId xmlns:a16="http://schemas.microsoft.com/office/drawing/2014/main" id="{5C1CBD73-F64A-B237-DC14-735EE870D104}"/>
              </a:ext>
            </a:extLst>
          </p:cNvPr>
          <p:cNvGrpSpPr/>
          <p:nvPr/>
        </p:nvGrpSpPr>
        <p:grpSpPr>
          <a:xfrm>
            <a:off x="655375" y="3964938"/>
            <a:ext cx="3724712" cy="1885862"/>
            <a:chOff x="4160939" y="1036200"/>
            <a:chExt cx="3724712" cy="1885862"/>
          </a:xfrm>
        </p:grpSpPr>
        <p:sp>
          <p:nvSpPr>
            <p:cNvPr id="91" name="矩形 90">
              <a:extLst>
                <a:ext uri="{FF2B5EF4-FFF2-40B4-BE49-F238E27FC236}">
                  <a16:creationId xmlns:a16="http://schemas.microsoft.com/office/drawing/2014/main" id="{A777D217-BBDE-8C0B-2418-DCBE0AC6B26C}"/>
                </a:ext>
              </a:extLst>
            </p:cNvPr>
            <p:cNvSpPr/>
            <p:nvPr/>
          </p:nvSpPr>
          <p:spPr>
            <a:xfrm>
              <a:off x="4160939" y="1036200"/>
              <a:ext cx="3724712" cy="1885862"/>
            </a:xfrm>
            <a:prstGeom prst="rect">
              <a:avLst/>
            </a:prstGeom>
            <a:solidFill>
              <a:srgbClr val="6D439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F5BB8C2F-C6D5-AAAF-4218-FF3CEA4B380B}"/>
                    </a:ext>
                  </a:extLst>
                </p:cNvPr>
                <p:cNvSpPr txBox="1"/>
                <p:nvPr/>
              </p:nvSpPr>
              <p:spPr>
                <a:xfrm>
                  <a:off x="4369972" y="1557654"/>
                  <a:ext cx="3306645" cy="1087990"/>
                </a:xfrm>
                <a:prstGeom prst="rect">
                  <a:avLst/>
                </a:prstGeom>
                <a:solidFill>
                  <a:schemeClr val="bg1"/>
                </a:solidFill>
                <a:ln w="28575">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b="1" i="1" kern="0">
                                <a:solidFill>
                                  <a:prstClr val="black"/>
                                </a:solidFill>
                                <a:latin typeface="Cambria Math" panose="02040503050406030204" pitchFamily="18" charset="0"/>
                              </a:rPr>
                            </m:ctrlPr>
                          </m:funcPr>
                          <m:fName>
                            <m:limLow>
                              <m:limLowPr>
                                <m:ctrlPr>
                                  <a:rPr lang="en-US" altLang="zh-CN" b="1" i="1" kern="0">
                                    <a:solidFill>
                                      <a:prstClr val="black"/>
                                    </a:solidFill>
                                    <a:latin typeface="Cambria Math" panose="02040503050406030204" pitchFamily="18" charset="0"/>
                                  </a:rPr>
                                </m:ctrlPr>
                              </m:limLowPr>
                              <m:e>
                                <m:r>
                                  <m:rPr>
                                    <m:sty m:val="p"/>
                                  </m:rPr>
                                  <a:rPr lang="en-US" altLang="zh-CN" kern="0">
                                    <a:solidFill>
                                      <a:prstClr val="black"/>
                                    </a:solidFill>
                                    <a:latin typeface="Cambria Math" panose="02040503050406030204" pitchFamily="18" charset="0"/>
                                  </a:rPr>
                                  <m:t>min</m:t>
                                </m:r>
                              </m:e>
                              <m:lim>
                                <m:r>
                                  <a:rPr lang="zh-CN" altLang="en-US" i="1" kern="0">
                                    <a:solidFill>
                                      <a:prstClr val="black"/>
                                    </a:solidFill>
                                    <a:latin typeface="Cambria Math" panose="02040503050406030204" pitchFamily="18" charset="0"/>
                                  </a:rPr>
                                  <m:t>𝓟</m:t>
                                </m:r>
                              </m:lim>
                            </m:limLow>
                          </m:fName>
                          <m:e>
                            <m:sSubSup>
                              <m:sSubSupPr>
                                <m:ctrlPr>
                                  <a:rPr lang="en-US" altLang="zh-CN" b="1" i="1" kern="0">
                                    <a:solidFill>
                                      <a:prstClr val="black"/>
                                    </a:solidFill>
                                    <a:latin typeface="Cambria Math" panose="02040503050406030204" pitchFamily="18" charset="0"/>
                                  </a:rPr>
                                </m:ctrlPr>
                              </m:sSubSupPr>
                              <m:e>
                                <m:d>
                                  <m:dPr>
                                    <m:begChr m:val="‖"/>
                                    <m:endChr m:val="‖"/>
                                    <m:ctrlPr>
                                      <a:rPr lang="en-US" altLang="zh-CN" b="1" i="1" kern="0">
                                        <a:solidFill>
                                          <a:prstClr val="black"/>
                                        </a:solidFill>
                                        <a:latin typeface="Cambria Math" panose="02040503050406030204" pitchFamily="18" charset="0"/>
                                      </a:rPr>
                                    </m:ctrlPr>
                                  </m:dPr>
                                  <m:e>
                                    <m:sSub>
                                      <m:sSubPr>
                                        <m:ctrlPr>
                                          <a:rPr lang="en-US" altLang="zh-CN" b="1" i="1" kern="0">
                                            <a:solidFill>
                                              <a:prstClr val="black"/>
                                            </a:solidFill>
                                            <a:latin typeface="Cambria Math" panose="02040503050406030204" pitchFamily="18" charset="0"/>
                                          </a:rPr>
                                        </m:ctrlPr>
                                      </m:sSubPr>
                                      <m:e>
                                        <m:r>
                                          <a:rPr lang="en-US" altLang="zh-CN" b="1" i="1" kern="0">
                                            <a:solidFill>
                                              <a:prstClr val="black"/>
                                            </a:solidFill>
                                            <a:latin typeface="Cambria Math" panose="02040503050406030204" pitchFamily="18" charset="0"/>
                                          </a:rPr>
                                          <m:t>𝒙</m:t>
                                        </m:r>
                                      </m:e>
                                      <m:sub>
                                        <m:r>
                                          <a:rPr lang="en-US" altLang="zh-CN" b="1" i="1" kern="0">
                                            <a:solidFill>
                                              <a:prstClr val="black"/>
                                            </a:solidFill>
                                            <a:latin typeface="Cambria Math" panose="02040503050406030204" pitchFamily="18" charset="0"/>
                                          </a:rPr>
                                          <m:t>𝒊</m:t>
                                        </m:r>
                                      </m:sub>
                                    </m:sSub>
                                    <m:r>
                                      <a:rPr lang="en-US" altLang="zh-CN" b="1" i="1" kern="0">
                                        <a:solidFill>
                                          <a:prstClr val="black"/>
                                        </a:solidFill>
                                        <a:latin typeface="Cambria Math" panose="02040503050406030204" pitchFamily="18" charset="0"/>
                                      </a:rPr>
                                      <m:t>−</m:t>
                                    </m:r>
                                    <m:nary>
                                      <m:naryPr>
                                        <m:chr m:val="∑"/>
                                        <m:ctrlPr>
                                          <a:rPr lang="en-US" altLang="zh-CN" b="1" i="1" kern="0">
                                            <a:solidFill>
                                              <a:prstClr val="black"/>
                                            </a:solidFill>
                                            <a:latin typeface="Cambria Math" panose="02040503050406030204" pitchFamily="18" charset="0"/>
                                          </a:rPr>
                                        </m:ctrlPr>
                                      </m:naryPr>
                                      <m:sub>
                                        <m:r>
                                          <m:rPr>
                                            <m:brk m:alnAt="23"/>
                                          </m:rPr>
                                          <a:rPr lang="en-US" altLang="zh-CN" b="1" i="1" kern="0">
                                            <a:solidFill>
                                              <a:prstClr val="black"/>
                                            </a:solidFill>
                                            <a:latin typeface="Cambria Math" panose="02040503050406030204" pitchFamily="18" charset="0"/>
                                          </a:rPr>
                                          <m:t>𝒋</m:t>
                                        </m:r>
                                        <m:r>
                                          <a:rPr lang="en-US" altLang="zh-CN" b="1" i="1" kern="0">
                                            <a:solidFill>
                                              <a:prstClr val="black"/>
                                            </a:solidFill>
                                            <a:latin typeface="Cambria Math" panose="02040503050406030204" pitchFamily="18" charset="0"/>
                                          </a:rPr>
                                          <m:t>=</m:t>
                                        </m:r>
                                        <m:r>
                                          <a:rPr lang="en-US" altLang="zh-CN" b="1" i="1" kern="0">
                                            <a:solidFill>
                                              <a:prstClr val="black"/>
                                            </a:solidFill>
                                            <a:latin typeface="Cambria Math" panose="02040503050406030204" pitchFamily="18" charset="0"/>
                                          </a:rPr>
                                          <m:t>𝟏</m:t>
                                        </m:r>
                                      </m:sub>
                                      <m:sup>
                                        <m:r>
                                          <a:rPr lang="en-US" altLang="zh-CN" b="1" i="1" kern="0">
                                            <a:solidFill>
                                              <a:prstClr val="black"/>
                                            </a:solidFill>
                                            <a:latin typeface="Cambria Math" panose="02040503050406030204" pitchFamily="18" charset="0"/>
                                          </a:rPr>
                                          <m:t>𝑲</m:t>
                                        </m:r>
                                      </m:sup>
                                      <m:e>
                                        <m:sSubSup>
                                          <m:sSubSupPr>
                                            <m:ctrlPr>
                                              <a:rPr lang="en-US" altLang="zh-CN" i="1" kern="0">
                                                <a:solidFill>
                                                  <a:prstClr val="black"/>
                                                </a:solidFill>
                                                <a:latin typeface="Cambria Math" panose="02040503050406030204" pitchFamily="18" charset="0"/>
                                              </a:rPr>
                                            </m:ctrlPr>
                                          </m:sSubSupPr>
                                          <m:e>
                                            <m:r>
                                              <a:rPr lang="en-US" altLang="zh-CN" i="1" kern="0">
                                                <a:solidFill>
                                                  <a:prstClr val="black"/>
                                                </a:solidFill>
                                                <a:latin typeface="Cambria Math" panose="02040503050406030204" pitchFamily="18" charset="0"/>
                                              </a:rPr>
                                              <m:t>𝑣</m:t>
                                            </m:r>
                                          </m:e>
                                          <m:sub>
                                            <m:r>
                                              <a:rPr lang="en-US" altLang="zh-CN" i="1" kern="0">
                                                <a:solidFill>
                                                  <a:prstClr val="black"/>
                                                </a:solidFill>
                                                <a:latin typeface="Cambria Math" panose="02040503050406030204" pitchFamily="18" charset="0"/>
                                              </a:rPr>
                                              <m:t>𝑗</m:t>
                                            </m:r>
                                          </m:sub>
                                          <m:sup>
                                            <m:r>
                                              <a:rPr lang="en-US" altLang="zh-CN" i="1" kern="0">
                                                <a:solidFill>
                                                  <a:prstClr val="black"/>
                                                </a:solidFill>
                                                <a:latin typeface="Cambria Math" panose="02040503050406030204" pitchFamily="18" charset="0"/>
                                              </a:rPr>
                                              <m:t>𝑖</m:t>
                                            </m:r>
                                          </m:sup>
                                        </m:sSubSup>
                                        <m:sSub>
                                          <m:sSubPr>
                                            <m:ctrlPr>
                                              <a:rPr lang="en-US" altLang="zh-CN" b="1" i="1" kern="0">
                                                <a:solidFill>
                                                  <a:prstClr val="black"/>
                                                </a:solidFill>
                                                <a:latin typeface="Cambria Math" panose="02040503050406030204" pitchFamily="18" charset="0"/>
                                              </a:rPr>
                                            </m:ctrlPr>
                                          </m:sSubPr>
                                          <m:e>
                                            <m:r>
                                              <a:rPr lang="en-US" altLang="zh-CN" b="1" i="1" kern="0">
                                                <a:solidFill>
                                                  <a:prstClr val="black"/>
                                                </a:solidFill>
                                                <a:latin typeface="Cambria Math" panose="02040503050406030204" pitchFamily="18" charset="0"/>
                                              </a:rPr>
                                              <m:t>∙</m:t>
                                            </m:r>
                                            <m:r>
                                              <a:rPr lang="en-US" altLang="zh-CN" b="1" i="1" kern="0">
                                                <a:solidFill>
                                                  <a:prstClr val="black"/>
                                                </a:solidFill>
                                                <a:latin typeface="Cambria Math" panose="02040503050406030204" pitchFamily="18" charset="0"/>
                                              </a:rPr>
                                              <m:t>𝒑</m:t>
                                            </m:r>
                                          </m:e>
                                          <m:sub>
                                            <m:r>
                                              <a:rPr lang="en-US" altLang="zh-CN" b="1" i="1" kern="0">
                                                <a:solidFill>
                                                  <a:prstClr val="black"/>
                                                </a:solidFill>
                                                <a:latin typeface="Cambria Math" panose="02040503050406030204" pitchFamily="18" charset="0"/>
                                              </a:rPr>
                                              <m:t>𝒋</m:t>
                                            </m:r>
                                          </m:sub>
                                        </m:sSub>
                                      </m:e>
                                    </m:nary>
                                  </m:e>
                                </m:d>
                              </m:e>
                              <m:sub>
                                <m:r>
                                  <a:rPr lang="en-US" altLang="zh-CN" b="1" i="1" kern="0">
                                    <a:solidFill>
                                      <a:prstClr val="black"/>
                                    </a:solidFill>
                                    <a:latin typeface="Cambria Math" panose="02040503050406030204" pitchFamily="18" charset="0"/>
                                  </a:rPr>
                                  <m:t>𝟐</m:t>
                                </m:r>
                              </m:sub>
                              <m:sup>
                                <m:r>
                                  <a:rPr lang="en-US" altLang="zh-CN" b="1" i="1" kern="0">
                                    <a:solidFill>
                                      <a:prstClr val="black"/>
                                    </a:solidFill>
                                    <a:latin typeface="Cambria Math" panose="02040503050406030204" pitchFamily="18" charset="0"/>
                                  </a:rPr>
                                  <m:t>𝟐</m:t>
                                </m:r>
                              </m:sup>
                            </m:sSubSup>
                          </m:e>
                        </m:func>
                      </m:oMath>
                    </m:oMathPara>
                  </a14:m>
                  <a:endParaRPr lang="zh-CN" altLang="en-US" dirty="0">
                    <a:solidFill>
                      <a:schemeClr val="tx1"/>
                    </a:solidFill>
                    <a:latin typeface="+mn-ea"/>
                  </a:endParaRPr>
                </a:p>
              </p:txBody>
            </p:sp>
          </mc:Choice>
          <mc:Fallback xmlns="">
            <p:sp>
              <p:nvSpPr>
                <p:cNvPr id="92" name="文本框 91">
                  <a:extLst>
                    <a:ext uri="{FF2B5EF4-FFF2-40B4-BE49-F238E27FC236}">
                      <a16:creationId xmlns:a16="http://schemas.microsoft.com/office/drawing/2014/main" id="{F5BB8C2F-C6D5-AAAF-4218-FF3CEA4B380B}"/>
                    </a:ext>
                  </a:extLst>
                </p:cNvPr>
                <p:cNvSpPr txBox="1">
                  <a:spLocks noRot="1" noChangeAspect="1" noMove="1" noResize="1" noEditPoints="1" noAdjustHandles="1" noChangeArrowheads="1" noChangeShapeType="1" noTextEdit="1"/>
                </p:cNvSpPr>
                <p:nvPr/>
              </p:nvSpPr>
              <p:spPr>
                <a:xfrm>
                  <a:off x="4369972" y="1557654"/>
                  <a:ext cx="3306645" cy="1087990"/>
                </a:xfrm>
                <a:prstGeom prst="rect">
                  <a:avLst/>
                </a:prstGeom>
                <a:blipFill>
                  <a:blip r:embed="rId4"/>
                  <a:stretch>
                    <a:fillRect/>
                  </a:stretch>
                </a:blipFill>
                <a:ln w="28575">
                  <a:solidFill>
                    <a:schemeClr val="tx1"/>
                  </a:solidFill>
                </a:ln>
              </p:spPr>
              <p:txBody>
                <a:bodyPr/>
                <a:lstStyle/>
                <a:p>
                  <a:r>
                    <a:rPr lang="zh-CN" altLang="en-US">
                      <a:noFill/>
                    </a:rPr>
                    <a:t> </a:t>
                  </a:r>
                </a:p>
              </p:txBody>
            </p:sp>
          </mc:Fallback>
        </mc:AlternateContent>
        <p:sp>
          <p:nvSpPr>
            <p:cNvPr id="93" name="文本框 92">
              <a:extLst>
                <a:ext uri="{FF2B5EF4-FFF2-40B4-BE49-F238E27FC236}">
                  <a16:creationId xmlns:a16="http://schemas.microsoft.com/office/drawing/2014/main" id="{61445A57-49AE-F9D2-3CE9-406B81F30E33}"/>
                </a:ext>
              </a:extLst>
            </p:cNvPr>
            <p:cNvSpPr txBox="1"/>
            <p:nvPr/>
          </p:nvSpPr>
          <p:spPr>
            <a:xfrm>
              <a:off x="4160939" y="1045454"/>
              <a:ext cx="3724712" cy="460704"/>
            </a:xfrm>
            <a:prstGeom prst="rect">
              <a:avLst/>
            </a:prstGeom>
            <a:noFill/>
          </p:spPr>
          <p:txBody>
            <a:bodyPr wrap="square">
              <a:spAutoFit/>
            </a:bodyPr>
            <a:lstStyle/>
            <a:p>
              <a:pPr algn="ctr">
                <a:lnSpc>
                  <a:spcPct val="150000"/>
                </a:lnSpc>
              </a:pPr>
              <a:r>
                <a:rPr lang="zh-CN" altLang="en-US" b="1" dirty="0">
                  <a:solidFill>
                    <a:schemeClr val="bg1"/>
                  </a:solidFill>
                  <a:latin typeface="+mj-ea"/>
                  <a:ea typeface="+mj-ea"/>
                </a:rPr>
                <a:t>重构误差原型学习框架</a:t>
              </a:r>
              <a:endParaRPr lang="en-US" altLang="zh-CN" b="1" dirty="0">
                <a:solidFill>
                  <a:schemeClr val="bg1"/>
                </a:solidFill>
                <a:latin typeface="+mj-ea"/>
                <a:ea typeface="+mj-ea"/>
              </a:endParaRPr>
            </a:p>
          </p:txBody>
        </p:sp>
      </p:grpSp>
      <p:sp>
        <p:nvSpPr>
          <p:cNvPr id="95" name="矩形 94">
            <a:extLst>
              <a:ext uri="{FF2B5EF4-FFF2-40B4-BE49-F238E27FC236}">
                <a16:creationId xmlns:a16="http://schemas.microsoft.com/office/drawing/2014/main" id="{6AAAF76F-51DE-79A7-9F53-D9D1C9E41ED8}"/>
              </a:ext>
            </a:extLst>
          </p:cNvPr>
          <p:cNvSpPr/>
          <p:nvPr/>
        </p:nvSpPr>
        <p:spPr>
          <a:xfrm>
            <a:off x="4807336" y="1191389"/>
            <a:ext cx="6516338" cy="2103893"/>
          </a:xfrm>
          <a:prstGeom prst="rect">
            <a:avLst/>
          </a:prstGeom>
          <a:noFill/>
          <a:ln w="285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箭头: 下 95">
            <a:extLst>
              <a:ext uri="{FF2B5EF4-FFF2-40B4-BE49-F238E27FC236}">
                <a16:creationId xmlns:a16="http://schemas.microsoft.com/office/drawing/2014/main" id="{D83FD497-E6A3-E25C-C8D4-203573025903}"/>
              </a:ext>
            </a:extLst>
          </p:cNvPr>
          <p:cNvSpPr/>
          <p:nvPr/>
        </p:nvSpPr>
        <p:spPr>
          <a:xfrm rot="16200000">
            <a:off x="5026670" y="4537150"/>
            <a:ext cx="563526" cy="672052"/>
          </a:xfrm>
          <a:prstGeom prst="downArrow">
            <a:avLst>
              <a:gd name="adj1" fmla="val 46620"/>
              <a:gd name="adj2" fmla="val 52083"/>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0" name="组合 109">
            <a:extLst>
              <a:ext uri="{FF2B5EF4-FFF2-40B4-BE49-F238E27FC236}">
                <a16:creationId xmlns:a16="http://schemas.microsoft.com/office/drawing/2014/main" id="{55C8968F-5A8D-4F3E-0A23-C4B3D8FC2D39}"/>
              </a:ext>
            </a:extLst>
          </p:cNvPr>
          <p:cNvGrpSpPr/>
          <p:nvPr/>
        </p:nvGrpSpPr>
        <p:grpSpPr>
          <a:xfrm>
            <a:off x="6096000" y="3986554"/>
            <a:ext cx="5078820" cy="1864246"/>
            <a:chOff x="6095999" y="4185140"/>
            <a:chExt cx="5078820" cy="1864246"/>
          </a:xfrm>
        </p:grpSpPr>
        <p:sp>
          <p:nvSpPr>
            <p:cNvPr id="98" name="矩形 97">
              <a:extLst>
                <a:ext uri="{FF2B5EF4-FFF2-40B4-BE49-F238E27FC236}">
                  <a16:creationId xmlns:a16="http://schemas.microsoft.com/office/drawing/2014/main" id="{0C1996B2-EF46-F6EF-8B6F-1D82CD79619E}"/>
                </a:ext>
              </a:extLst>
            </p:cNvPr>
            <p:cNvSpPr/>
            <p:nvPr/>
          </p:nvSpPr>
          <p:spPr>
            <a:xfrm>
              <a:off x="6095999" y="4195774"/>
              <a:ext cx="5078820" cy="1853612"/>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CB8707FA-7376-D660-4E08-2BB7605697C4}"/>
                    </a:ext>
                  </a:extLst>
                </p:cNvPr>
                <p:cNvSpPr txBox="1"/>
                <p:nvPr/>
              </p:nvSpPr>
              <p:spPr>
                <a:xfrm>
                  <a:off x="6292514" y="4632356"/>
                  <a:ext cx="4680287" cy="1070549"/>
                </a:xfrm>
                <a:prstGeom prst="rect">
                  <a:avLst/>
                </a:prstGeom>
                <a:solidFill>
                  <a:schemeClr val="bg1"/>
                </a:solidFill>
                <a:ln w="28575">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b="1" i="1" kern="0">
                                <a:solidFill>
                                  <a:prstClr val="black"/>
                                </a:solidFill>
                                <a:latin typeface="Cambria Math" panose="02040503050406030204" pitchFamily="18" charset="0"/>
                              </a:rPr>
                            </m:ctrlPr>
                          </m:funcPr>
                          <m:fName>
                            <m:limLow>
                              <m:limLowPr>
                                <m:ctrlPr>
                                  <a:rPr lang="en-US" altLang="zh-CN" b="1" i="1" kern="0">
                                    <a:solidFill>
                                      <a:prstClr val="black"/>
                                    </a:solidFill>
                                    <a:latin typeface="Cambria Math" panose="02040503050406030204" pitchFamily="18" charset="0"/>
                                  </a:rPr>
                                </m:ctrlPr>
                              </m:limLowPr>
                              <m:e>
                                <m:r>
                                  <m:rPr>
                                    <m:sty m:val="p"/>
                                  </m:rPr>
                                  <a:rPr lang="en-US" altLang="zh-CN" kern="0">
                                    <a:solidFill>
                                      <a:prstClr val="black"/>
                                    </a:solidFill>
                                    <a:latin typeface="Cambria Math" panose="02040503050406030204" pitchFamily="18" charset="0"/>
                                  </a:rPr>
                                  <m:t>min</m:t>
                                </m:r>
                              </m:e>
                              <m:lim>
                                <m:r>
                                  <a:rPr lang="zh-CN" altLang="en-US" i="1" kern="0">
                                    <a:solidFill>
                                      <a:prstClr val="black"/>
                                    </a:solidFill>
                                    <a:latin typeface="Cambria Math" panose="02040503050406030204" pitchFamily="18" charset="0"/>
                                  </a:rPr>
                                  <m:t>𝓟</m:t>
                                </m:r>
                              </m:lim>
                            </m:limLow>
                          </m:fName>
                          <m:e>
                            <m:sSubSup>
                              <m:sSubSupPr>
                                <m:ctrlPr>
                                  <a:rPr lang="en-US" altLang="zh-CN" b="1" i="1" kern="0">
                                    <a:solidFill>
                                      <a:prstClr val="black"/>
                                    </a:solidFill>
                                    <a:latin typeface="Cambria Math" panose="02040503050406030204" pitchFamily="18" charset="0"/>
                                  </a:rPr>
                                </m:ctrlPr>
                              </m:sSubSupPr>
                              <m:e>
                                <m:d>
                                  <m:dPr>
                                    <m:begChr m:val="‖"/>
                                    <m:endChr m:val="‖"/>
                                    <m:ctrlPr>
                                      <a:rPr lang="en-US" altLang="zh-CN" b="1" i="1" kern="0">
                                        <a:solidFill>
                                          <a:prstClr val="black"/>
                                        </a:solidFill>
                                        <a:latin typeface="Cambria Math" panose="02040503050406030204" pitchFamily="18" charset="0"/>
                                      </a:rPr>
                                    </m:ctrlPr>
                                  </m:dPr>
                                  <m:e>
                                    <m:sSub>
                                      <m:sSubPr>
                                        <m:ctrlPr>
                                          <a:rPr lang="en-US" altLang="zh-CN" b="1" i="1" kern="0">
                                            <a:solidFill>
                                              <a:prstClr val="black"/>
                                            </a:solidFill>
                                            <a:latin typeface="Cambria Math" panose="02040503050406030204" pitchFamily="18" charset="0"/>
                                          </a:rPr>
                                        </m:ctrlPr>
                                      </m:sSubPr>
                                      <m:e>
                                        <m:r>
                                          <a:rPr lang="en-US" altLang="zh-CN" b="1" i="1" kern="0">
                                            <a:solidFill>
                                              <a:prstClr val="black"/>
                                            </a:solidFill>
                                            <a:latin typeface="Cambria Math" panose="02040503050406030204" pitchFamily="18" charset="0"/>
                                          </a:rPr>
                                          <m:t>𝒙</m:t>
                                        </m:r>
                                      </m:e>
                                      <m:sub>
                                        <m:r>
                                          <a:rPr lang="en-US" altLang="zh-CN" b="1" i="1" kern="0">
                                            <a:solidFill>
                                              <a:prstClr val="black"/>
                                            </a:solidFill>
                                            <a:latin typeface="Cambria Math" panose="02040503050406030204" pitchFamily="18" charset="0"/>
                                          </a:rPr>
                                          <m:t>𝒊</m:t>
                                        </m:r>
                                      </m:sub>
                                    </m:sSub>
                                    <m:r>
                                      <a:rPr lang="en-US" altLang="zh-CN" b="1" i="1" kern="0">
                                        <a:solidFill>
                                          <a:prstClr val="black"/>
                                        </a:solidFill>
                                        <a:latin typeface="Cambria Math" panose="02040503050406030204" pitchFamily="18" charset="0"/>
                                      </a:rPr>
                                      <m:t>−</m:t>
                                    </m:r>
                                    <m:nary>
                                      <m:naryPr>
                                        <m:chr m:val="∑"/>
                                        <m:ctrlPr>
                                          <a:rPr lang="en-US" altLang="zh-CN" b="1" i="1" kern="0">
                                            <a:solidFill>
                                              <a:prstClr val="black"/>
                                            </a:solidFill>
                                            <a:latin typeface="Cambria Math" panose="02040503050406030204" pitchFamily="18" charset="0"/>
                                          </a:rPr>
                                        </m:ctrlPr>
                                      </m:naryPr>
                                      <m:sub>
                                        <m:r>
                                          <m:rPr>
                                            <m:brk m:alnAt="23"/>
                                          </m:rPr>
                                          <a:rPr lang="en-US" altLang="zh-CN" b="1" i="1" kern="0">
                                            <a:solidFill>
                                              <a:prstClr val="black"/>
                                            </a:solidFill>
                                            <a:latin typeface="Cambria Math" panose="02040503050406030204" pitchFamily="18" charset="0"/>
                                          </a:rPr>
                                          <m:t>𝒋</m:t>
                                        </m:r>
                                        <m:r>
                                          <a:rPr lang="en-US" altLang="zh-CN" b="1" i="1" kern="0">
                                            <a:solidFill>
                                              <a:prstClr val="black"/>
                                            </a:solidFill>
                                            <a:latin typeface="Cambria Math" panose="02040503050406030204" pitchFamily="18" charset="0"/>
                                          </a:rPr>
                                          <m:t>=</m:t>
                                        </m:r>
                                        <m:r>
                                          <a:rPr lang="en-US" altLang="zh-CN" b="1" i="1" kern="0">
                                            <a:solidFill>
                                              <a:prstClr val="black"/>
                                            </a:solidFill>
                                            <a:latin typeface="Cambria Math" panose="02040503050406030204" pitchFamily="18" charset="0"/>
                                          </a:rPr>
                                          <m:t>𝟏</m:t>
                                        </m:r>
                                      </m:sub>
                                      <m:sup>
                                        <m:r>
                                          <a:rPr lang="en-US" altLang="zh-CN" b="1" i="1" kern="0">
                                            <a:solidFill>
                                              <a:prstClr val="black"/>
                                            </a:solidFill>
                                            <a:latin typeface="Cambria Math" panose="02040503050406030204" pitchFamily="18" charset="0"/>
                                          </a:rPr>
                                          <m:t>𝑲</m:t>
                                        </m:r>
                                      </m:sup>
                                      <m:e>
                                        <m:sSub>
                                          <m:sSubPr>
                                            <m:ctrlPr>
                                              <a:rPr lang="en-US" altLang="zh-CN" b="1" i="1" kern="0">
                                                <a:solidFill>
                                                  <a:prstClr val="black"/>
                                                </a:solidFill>
                                                <a:latin typeface="Cambria Math" panose="02040503050406030204" pitchFamily="18" charset="0"/>
                                              </a:rPr>
                                            </m:ctrlPr>
                                          </m:sSubPr>
                                          <m:e>
                                            <m:sSubSup>
                                              <m:sSubSupPr>
                                                <m:ctrlPr>
                                                  <a:rPr lang="en-US" altLang="zh-CN" i="1" kern="0">
                                                    <a:solidFill>
                                                      <a:srgbClr val="C00000"/>
                                                    </a:solidFill>
                                                    <a:latin typeface="Cambria Math" panose="02040503050406030204" pitchFamily="18" charset="0"/>
                                                  </a:rPr>
                                                </m:ctrlPr>
                                              </m:sSubSupPr>
                                              <m:e>
                                                <m:r>
                                                  <a:rPr lang="en-US" altLang="zh-CN" i="1" kern="0">
                                                    <a:solidFill>
                                                      <a:srgbClr val="C00000"/>
                                                    </a:solidFill>
                                                    <a:latin typeface="Cambria Math" panose="02040503050406030204" pitchFamily="18" charset="0"/>
                                                  </a:rPr>
                                                  <m:t>𝑦</m:t>
                                                </m:r>
                                              </m:e>
                                              <m:sub>
                                                <m:r>
                                                  <a:rPr lang="en-US" altLang="zh-CN" i="1" kern="0">
                                                    <a:solidFill>
                                                      <a:srgbClr val="C00000"/>
                                                    </a:solidFill>
                                                    <a:latin typeface="Cambria Math" panose="02040503050406030204" pitchFamily="18" charset="0"/>
                                                  </a:rPr>
                                                  <m:t>𝑗</m:t>
                                                </m:r>
                                              </m:sub>
                                              <m:sup>
                                                <m:r>
                                                  <a:rPr lang="en-US" altLang="zh-CN" i="1" kern="0">
                                                    <a:solidFill>
                                                      <a:srgbClr val="C00000"/>
                                                    </a:solidFill>
                                                    <a:latin typeface="Cambria Math" panose="02040503050406030204" pitchFamily="18" charset="0"/>
                                                  </a:rPr>
                                                  <m:t>𝑖</m:t>
                                                </m:r>
                                              </m:sup>
                                            </m:sSubSup>
                                            <m:r>
                                              <a:rPr lang="en-US" altLang="zh-CN" b="1" i="1" kern="0">
                                                <a:solidFill>
                                                  <a:prstClr val="black"/>
                                                </a:solidFill>
                                                <a:latin typeface="Cambria Math" panose="02040503050406030204" pitchFamily="18" charset="0"/>
                                              </a:rPr>
                                              <m:t>∙</m:t>
                                            </m:r>
                                            <m:r>
                                              <a:rPr lang="en-US" altLang="zh-CN" b="1" i="1" kern="0">
                                                <a:solidFill>
                                                  <a:prstClr val="black"/>
                                                </a:solidFill>
                                                <a:latin typeface="Cambria Math" panose="02040503050406030204" pitchFamily="18" charset="0"/>
                                              </a:rPr>
                                              <m:t>𝒑</m:t>
                                            </m:r>
                                          </m:e>
                                          <m:sub>
                                            <m:r>
                                              <a:rPr lang="en-US" altLang="zh-CN" b="1" i="1" kern="0">
                                                <a:solidFill>
                                                  <a:prstClr val="black"/>
                                                </a:solidFill>
                                                <a:latin typeface="Cambria Math" panose="02040503050406030204" pitchFamily="18" charset="0"/>
                                              </a:rPr>
                                              <m:t>𝒋</m:t>
                                            </m:r>
                                          </m:sub>
                                        </m:sSub>
                                      </m:e>
                                    </m:nary>
                                  </m:e>
                                </m:d>
                              </m:e>
                              <m:sub>
                                <m:r>
                                  <a:rPr lang="en-US" altLang="zh-CN" b="1" i="1" kern="0">
                                    <a:solidFill>
                                      <a:prstClr val="black"/>
                                    </a:solidFill>
                                    <a:latin typeface="Cambria Math" panose="02040503050406030204" pitchFamily="18" charset="0"/>
                                  </a:rPr>
                                  <m:t>𝟐</m:t>
                                </m:r>
                              </m:sub>
                              <m:sup>
                                <m:r>
                                  <a:rPr lang="en-US" altLang="zh-CN" b="1" i="1" kern="0">
                                    <a:solidFill>
                                      <a:prstClr val="black"/>
                                    </a:solidFill>
                                    <a:latin typeface="Cambria Math" panose="02040503050406030204" pitchFamily="18" charset="0"/>
                                  </a:rPr>
                                  <m:t>𝟐</m:t>
                                </m:r>
                              </m:sup>
                            </m:sSubSup>
                          </m:e>
                        </m:func>
                        <m:r>
                          <a:rPr lang="en-US" altLang="zh-CN" b="1" i="1" kern="0">
                            <a:solidFill>
                              <a:prstClr val="black"/>
                            </a:solidFill>
                            <a:latin typeface="Cambria Math" panose="02040503050406030204" pitchFamily="18" charset="0"/>
                          </a:rPr>
                          <m:t>,</m:t>
                        </m:r>
                        <m:r>
                          <a:rPr lang="en-US" altLang="zh-CN" b="1" i="1" kern="0">
                            <a:solidFill>
                              <a:srgbClr val="C00000"/>
                            </a:solidFill>
                            <a:latin typeface="Cambria Math" panose="02040503050406030204" pitchFamily="18" charset="0"/>
                          </a:rPr>
                          <m:t>𝒔</m:t>
                        </m:r>
                        <m:r>
                          <a:rPr lang="en-US" altLang="zh-CN" b="1" i="1" kern="0">
                            <a:solidFill>
                              <a:srgbClr val="C00000"/>
                            </a:solidFill>
                            <a:latin typeface="Cambria Math" panose="02040503050406030204" pitchFamily="18" charset="0"/>
                          </a:rPr>
                          <m:t>.</m:t>
                        </m:r>
                        <m:r>
                          <a:rPr lang="en-US" altLang="zh-CN" b="1" i="1" kern="0">
                            <a:solidFill>
                              <a:srgbClr val="C00000"/>
                            </a:solidFill>
                            <a:latin typeface="Cambria Math" panose="02040503050406030204" pitchFamily="18" charset="0"/>
                          </a:rPr>
                          <m:t>𝒕</m:t>
                        </m:r>
                        <m:r>
                          <a:rPr lang="en-US" altLang="zh-CN" b="1" i="1" kern="0">
                            <a:solidFill>
                              <a:srgbClr val="C00000"/>
                            </a:solidFill>
                            <a:latin typeface="Cambria Math" panose="02040503050406030204" pitchFamily="18" charset="0"/>
                          </a:rPr>
                          <m:t>. </m:t>
                        </m:r>
                        <m:sSub>
                          <m:sSubPr>
                            <m:ctrlPr>
                              <a:rPr lang="en-US" altLang="zh-CN" b="1" i="1" kern="0">
                                <a:solidFill>
                                  <a:srgbClr val="C00000"/>
                                </a:solidFill>
                                <a:latin typeface="Cambria Math" panose="02040503050406030204" pitchFamily="18" charset="0"/>
                              </a:rPr>
                            </m:ctrlPr>
                          </m:sSubPr>
                          <m:e>
                            <m:r>
                              <a:rPr lang="en-US" altLang="zh-CN" b="1" i="1" kern="0">
                                <a:solidFill>
                                  <a:srgbClr val="C00000"/>
                                </a:solidFill>
                                <a:latin typeface="Cambria Math" panose="02040503050406030204" pitchFamily="18" charset="0"/>
                              </a:rPr>
                              <m:t>𝒑</m:t>
                            </m:r>
                          </m:e>
                          <m:sub>
                            <m:r>
                              <a:rPr lang="en-US" altLang="zh-CN" b="1" i="1" kern="0">
                                <a:solidFill>
                                  <a:srgbClr val="C00000"/>
                                </a:solidFill>
                                <a:latin typeface="Cambria Math" panose="02040503050406030204" pitchFamily="18" charset="0"/>
                              </a:rPr>
                              <m:t>𝒋</m:t>
                            </m:r>
                          </m:sub>
                        </m:sSub>
                        <m:r>
                          <a:rPr lang="en-US" altLang="zh-CN" b="1" i="1" kern="0">
                            <a:solidFill>
                              <a:srgbClr val="C00000"/>
                            </a:solidFill>
                            <a:latin typeface="Cambria Math" panose="02040503050406030204" pitchFamily="18" charset="0"/>
                          </a:rPr>
                          <m:t>≥</m:t>
                        </m:r>
                        <m:r>
                          <a:rPr lang="en-US" altLang="zh-CN" b="1" i="1" kern="0">
                            <a:solidFill>
                              <a:srgbClr val="C00000"/>
                            </a:solidFill>
                            <a:latin typeface="Cambria Math" panose="02040503050406030204" pitchFamily="18" charset="0"/>
                          </a:rPr>
                          <m:t>𝟎</m:t>
                        </m:r>
                      </m:oMath>
                    </m:oMathPara>
                  </a14:m>
                  <a:endParaRPr lang="en-US" altLang="zh-CN" sz="1600" b="1" dirty="0">
                    <a:solidFill>
                      <a:srgbClr val="C00000"/>
                    </a:solidFill>
                    <a:latin typeface="+mn-ea"/>
                  </a:endParaRPr>
                </a:p>
              </p:txBody>
            </p:sp>
          </mc:Choice>
          <mc:Fallback xmlns="">
            <p:sp>
              <p:nvSpPr>
                <p:cNvPr id="99" name="文本框 98">
                  <a:extLst>
                    <a:ext uri="{FF2B5EF4-FFF2-40B4-BE49-F238E27FC236}">
                      <a16:creationId xmlns:a16="http://schemas.microsoft.com/office/drawing/2014/main" id="{CB8707FA-7376-D660-4E08-2BB7605697C4}"/>
                    </a:ext>
                  </a:extLst>
                </p:cNvPr>
                <p:cNvSpPr txBox="1">
                  <a:spLocks noRot="1" noChangeAspect="1" noMove="1" noResize="1" noEditPoints="1" noAdjustHandles="1" noChangeArrowheads="1" noChangeShapeType="1" noTextEdit="1"/>
                </p:cNvSpPr>
                <p:nvPr/>
              </p:nvSpPr>
              <p:spPr>
                <a:xfrm>
                  <a:off x="6292514" y="4632356"/>
                  <a:ext cx="4680287" cy="1070549"/>
                </a:xfrm>
                <a:prstGeom prst="rect">
                  <a:avLst/>
                </a:prstGeom>
                <a:blipFill>
                  <a:blip r:embed="rId5"/>
                  <a:stretch>
                    <a:fillRect/>
                  </a:stretch>
                </a:blipFill>
                <a:ln w="28575">
                  <a:solidFill>
                    <a:schemeClr val="tx1"/>
                  </a:solidFill>
                </a:ln>
              </p:spPr>
              <p:txBody>
                <a:bodyPr/>
                <a:lstStyle/>
                <a:p>
                  <a:r>
                    <a:rPr lang="zh-CN" altLang="en-US">
                      <a:noFill/>
                    </a:rPr>
                    <a:t> </a:t>
                  </a:r>
                </a:p>
              </p:txBody>
            </p:sp>
          </mc:Fallback>
        </mc:AlternateContent>
        <p:sp>
          <p:nvSpPr>
            <p:cNvPr id="100" name="文本框 99">
              <a:extLst>
                <a:ext uri="{FF2B5EF4-FFF2-40B4-BE49-F238E27FC236}">
                  <a16:creationId xmlns:a16="http://schemas.microsoft.com/office/drawing/2014/main" id="{5B8783EE-0839-7BBA-0F38-0D7E016FEE76}"/>
                </a:ext>
              </a:extLst>
            </p:cNvPr>
            <p:cNvSpPr txBox="1"/>
            <p:nvPr/>
          </p:nvSpPr>
          <p:spPr>
            <a:xfrm>
              <a:off x="6095999" y="4185140"/>
              <a:ext cx="5078819" cy="460704"/>
            </a:xfrm>
            <a:prstGeom prst="rect">
              <a:avLst/>
            </a:prstGeom>
            <a:noFill/>
          </p:spPr>
          <p:txBody>
            <a:bodyPr wrap="square">
              <a:spAutoFit/>
            </a:bodyPr>
            <a:lstStyle/>
            <a:p>
              <a:pPr algn="ctr">
                <a:lnSpc>
                  <a:spcPct val="150000"/>
                </a:lnSpc>
              </a:pPr>
              <a:r>
                <a:rPr lang="zh-CN" altLang="en-US" b="1" dirty="0">
                  <a:latin typeface="+mj-ea"/>
                  <a:ea typeface="+mj-ea"/>
                </a:rPr>
                <a:t>非负原型线性学习框架</a:t>
              </a:r>
            </a:p>
          </p:txBody>
        </p:sp>
      </p:grpSp>
      <p:sp>
        <p:nvSpPr>
          <p:cNvPr id="2" name="箭头: 下 1">
            <a:extLst>
              <a:ext uri="{FF2B5EF4-FFF2-40B4-BE49-F238E27FC236}">
                <a16:creationId xmlns:a16="http://schemas.microsoft.com/office/drawing/2014/main" id="{C7B89F28-D97E-FA00-4C0B-9E2CEE31C330}"/>
              </a:ext>
            </a:extLst>
          </p:cNvPr>
          <p:cNvSpPr/>
          <p:nvPr/>
        </p:nvSpPr>
        <p:spPr>
          <a:xfrm rot="16200000">
            <a:off x="2161597" y="2018204"/>
            <a:ext cx="474255" cy="517398"/>
          </a:xfrm>
          <a:prstGeom prst="downArrow">
            <a:avLst>
              <a:gd name="adj1" fmla="val 46620"/>
              <a:gd name="adj2" fmla="val 52083"/>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E7582534-CF66-6079-F127-8353F80D9FEC}"/>
              </a:ext>
            </a:extLst>
          </p:cNvPr>
          <p:cNvSpPr txBox="1"/>
          <p:nvPr/>
        </p:nvSpPr>
        <p:spPr>
          <a:xfrm>
            <a:off x="4972407" y="2202985"/>
            <a:ext cx="6042184" cy="400110"/>
          </a:xfrm>
          <a:prstGeom prst="rect">
            <a:avLst/>
          </a:prstGeom>
          <a:solidFill>
            <a:srgbClr val="FBDDD9"/>
          </a:solidFill>
          <a:ln w="28575">
            <a:solidFill>
              <a:schemeClr val="tx1"/>
            </a:solidFill>
          </a:ln>
          <a:effectLst>
            <a:outerShdw blurRad="50800" dist="38100" dir="5400000" algn="t" rotWithShape="0">
              <a:prstClr val="black">
                <a:alpha val="40000"/>
              </a:prstClr>
            </a:outerShdw>
          </a:effectLst>
        </p:spPr>
        <p:txBody>
          <a:bodyPr wrap="square">
            <a:spAutoFit/>
          </a:bodyPr>
          <a:lstStyle/>
          <a:p>
            <a:r>
              <a:rPr lang="zh-CN" altLang="en-US" sz="2000" b="1" dirty="0">
                <a:solidFill>
                  <a:srgbClr val="C00000"/>
                </a:solidFill>
              </a:rPr>
              <a:t>标签分布</a:t>
            </a:r>
            <a:r>
              <a:rPr lang="zh-CN" altLang="en-US" sz="2000" dirty="0"/>
              <a:t>则表示</a:t>
            </a:r>
            <a:r>
              <a:rPr lang="zh-CN" altLang="en-US" sz="2000" b="1" dirty="0"/>
              <a:t>不同模式</a:t>
            </a:r>
            <a:r>
              <a:rPr lang="zh-CN" altLang="en-US" sz="2000" dirty="0"/>
              <a:t>对输入特征的</a:t>
            </a:r>
            <a:r>
              <a:rPr lang="zh-CN" altLang="en-US" sz="2000" b="1" dirty="0">
                <a:solidFill>
                  <a:srgbClr val="C00000"/>
                </a:solidFill>
              </a:rPr>
              <a:t>贡献程度</a:t>
            </a:r>
            <a:endParaRPr lang="zh-CN" altLang="en-US" sz="3200" b="1" dirty="0">
              <a:solidFill>
                <a:srgbClr val="C00000"/>
              </a:solidFill>
              <a:latin typeface="+mj-ea"/>
              <a:ea typeface="+mj-ea"/>
            </a:endParaRPr>
          </a:p>
        </p:txBody>
      </p:sp>
      <p:sp>
        <p:nvSpPr>
          <p:cNvPr id="5" name="文本框 4">
            <a:extLst>
              <a:ext uri="{FF2B5EF4-FFF2-40B4-BE49-F238E27FC236}">
                <a16:creationId xmlns:a16="http://schemas.microsoft.com/office/drawing/2014/main" id="{BCD94DA8-1017-3281-A128-7CCD90903B52}"/>
              </a:ext>
            </a:extLst>
          </p:cNvPr>
          <p:cNvSpPr txBox="1"/>
          <p:nvPr/>
        </p:nvSpPr>
        <p:spPr>
          <a:xfrm>
            <a:off x="4972407" y="2697809"/>
            <a:ext cx="6042184" cy="400110"/>
          </a:xfrm>
          <a:prstGeom prst="rect">
            <a:avLst/>
          </a:prstGeom>
          <a:solidFill>
            <a:srgbClr val="FBDDD9"/>
          </a:solidFill>
          <a:ln w="28575">
            <a:solidFill>
              <a:schemeClr val="tx1"/>
            </a:solidFill>
          </a:ln>
          <a:effectLst>
            <a:outerShdw blurRad="50800" dist="38100" dir="5400000" algn="t" rotWithShape="0">
              <a:prstClr val="black">
                <a:alpha val="40000"/>
              </a:prstClr>
            </a:outerShdw>
          </a:effectLst>
        </p:spPr>
        <p:txBody>
          <a:bodyPr wrap="square">
            <a:spAutoFit/>
          </a:bodyPr>
          <a:lstStyle/>
          <a:p>
            <a:r>
              <a:rPr lang="zh-CN" altLang="en-US" sz="2000" b="1" dirty="0"/>
              <a:t>原型具有实际物理意义，限制其</a:t>
            </a:r>
            <a:r>
              <a:rPr lang="zh-CN" altLang="en-US" sz="2000" b="1" dirty="0">
                <a:solidFill>
                  <a:srgbClr val="C00000"/>
                </a:solidFill>
              </a:rPr>
              <a:t>非负</a:t>
            </a:r>
            <a:endParaRPr lang="zh-CN" altLang="en-US" sz="3200" b="1" dirty="0">
              <a:solidFill>
                <a:srgbClr val="C00000"/>
              </a:solidFill>
              <a:latin typeface="+mj-ea"/>
              <a:ea typeface="+mj-ea"/>
            </a:endParaRPr>
          </a:p>
        </p:txBody>
      </p:sp>
      <p:sp>
        <p:nvSpPr>
          <p:cNvPr id="8" name="Text Placeholder 2">
            <a:extLst>
              <a:ext uri="{FF2B5EF4-FFF2-40B4-BE49-F238E27FC236}">
                <a16:creationId xmlns:a16="http://schemas.microsoft.com/office/drawing/2014/main" id="{6CA5E9BE-0D6D-567E-19EA-F513AF094790}"/>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a:t>
            </a:r>
            <a:r>
              <a:rPr lang="zh-CN" altLang="en-US" dirty="0">
                <a:solidFill>
                  <a:srgbClr val="7030A0"/>
                </a:solidFill>
              </a:rPr>
              <a:t>原型模型   </a:t>
            </a:r>
            <a:r>
              <a:rPr lang="zh-CN" altLang="en-US" dirty="0">
                <a:solidFill>
                  <a:srgbClr val="7F7F7F"/>
                </a:solidFill>
              </a:rPr>
              <a:t>其他模块   实验验证   本章总结  </a:t>
            </a:r>
          </a:p>
        </p:txBody>
      </p:sp>
    </p:spTree>
    <p:custDataLst>
      <p:tags r:id="rId1"/>
    </p:custDataLst>
    <p:extLst>
      <p:ext uri="{BB962C8B-B14F-4D97-AF65-F5344CB8AC3E}">
        <p14:creationId xmlns:p14="http://schemas.microsoft.com/office/powerpoint/2010/main" val="260001089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fade">
                                      <p:cBhvr>
                                        <p:cTn id="2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95" grpId="0" animBg="1"/>
      <p:bldP spid="9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6DFAE106-6196-862B-57D8-8CE04661B318}"/>
              </a:ext>
            </a:extLst>
          </p:cNvPr>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17759" r="74110" b="19972"/>
          <a:stretch/>
        </p:blipFill>
        <p:spPr>
          <a:xfrm>
            <a:off x="2176915" y="928910"/>
            <a:ext cx="1672824" cy="1675701"/>
          </a:xfrm>
          <a:prstGeom prst="rect">
            <a:avLst/>
          </a:prstGeom>
          <a:effectLst>
            <a:outerShdw blurRad="50800" dist="38100" dir="5400000" algn="t" rotWithShape="0">
              <a:prstClr val="black">
                <a:alpha val="40000"/>
              </a:prstClr>
            </a:outerShdw>
          </a:effectLst>
        </p:spPr>
      </p:pic>
      <p:sp>
        <p:nvSpPr>
          <p:cNvPr id="30" name="文本框 29">
            <a:extLst>
              <a:ext uri="{FF2B5EF4-FFF2-40B4-BE49-F238E27FC236}">
                <a16:creationId xmlns:a16="http://schemas.microsoft.com/office/drawing/2014/main" id="{950F61D5-1F58-97EA-4F78-19303D82E61C}"/>
              </a:ext>
            </a:extLst>
          </p:cNvPr>
          <p:cNvSpPr txBox="1"/>
          <p:nvPr/>
        </p:nvSpPr>
        <p:spPr>
          <a:xfrm>
            <a:off x="285335" y="3382872"/>
            <a:ext cx="796954" cy="369332"/>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高兴</a:t>
            </a:r>
          </a:p>
        </p:txBody>
      </p:sp>
      <p:sp>
        <p:nvSpPr>
          <p:cNvPr id="31" name="文本框 30">
            <a:extLst>
              <a:ext uri="{FF2B5EF4-FFF2-40B4-BE49-F238E27FC236}">
                <a16:creationId xmlns:a16="http://schemas.microsoft.com/office/drawing/2014/main" id="{E85AE5C9-0B3E-E475-0A21-4DCE8E6EA423}"/>
              </a:ext>
            </a:extLst>
          </p:cNvPr>
          <p:cNvSpPr txBox="1"/>
          <p:nvPr/>
        </p:nvSpPr>
        <p:spPr>
          <a:xfrm>
            <a:off x="1199619" y="3389644"/>
            <a:ext cx="796954" cy="369332"/>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伤心</a:t>
            </a:r>
          </a:p>
        </p:txBody>
      </p:sp>
      <p:sp>
        <p:nvSpPr>
          <p:cNvPr id="32" name="文本框 31">
            <a:extLst>
              <a:ext uri="{FF2B5EF4-FFF2-40B4-BE49-F238E27FC236}">
                <a16:creationId xmlns:a16="http://schemas.microsoft.com/office/drawing/2014/main" id="{176D1A5A-30FC-0D8D-0B57-A2CD0AC44208}"/>
              </a:ext>
            </a:extLst>
          </p:cNvPr>
          <p:cNvSpPr txBox="1"/>
          <p:nvPr/>
        </p:nvSpPr>
        <p:spPr>
          <a:xfrm>
            <a:off x="2133050" y="3389644"/>
            <a:ext cx="796954" cy="369332"/>
          </a:xfrm>
          <a:prstGeom prst="rect">
            <a:avLst/>
          </a:prstGeom>
          <a:solidFill>
            <a:srgbClr val="FFDD94"/>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惊讶</a:t>
            </a:r>
          </a:p>
        </p:txBody>
      </p:sp>
      <p:sp>
        <p:nvSpPr>
          <p:cNvPr id="33" name="文本框 32">
            <a:extLst>
              <a:ext uri="{FF2B5EF4-FFF2-40B4-BE49-F238E27FC236}">
                <a16:creationId xmlns:a16="http://schemas.microsoft.com/office/drawing/2014/main" id="{B0D9CCC7-CE96-0A05-6EB4-8629BBA26A37}"/>
              </a:ext>
            </a:extLst>
          </p:cNvPr>
          <p:cNvSpPr txBox="1"/>
          <p:nvPr/>
        </p:nvSpPr>
        <p:spPr>
          <a:xfrm>
            <a:off x="3081457" y="3389644"/>
            <a:ext cx="796954" cy="369332"/>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生气</a:t>
            </a:r>
          </a:p>
        </p:txBody>
      </p:sp>
      <p:sp>
        <p:nvSpPr>
          <p:cNvPr id="34" name="文本框 33">
            <a:extLst>
              <a:ext uri="{FF2B5EF4-FFF2-40B4-BE49-F238E27FC236}">
                <a16:creationId xmlns:a16="http://schemas.microsoft.com/office/drawing/2014/main" id="{C8BD36A5-E6C7-E25B-8ADA-3953E13007FB}"/>
              </a:ext>
            </a:extLst>
          </p:cNvPr>
          <p:cNvSpPr txBox="1"/>
          <p:nvPr/>
        </p:nvSpPr>
        <p:spPr>
          <a:xfrm>
            <a:off x="4009959" y="3382869"/>
            <a:ext cx="796954" cy="369332"/>
          </a:xfrm>
          <a:prstGeom prst="rect">
            <a:avLst/>
          </a:prstGeom>
          <a:solidFill>
            <a:srgbClr val="7F7F7F"/>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solidFill>
                  <a:schemeClr val="bg1"/>
                </a:solidFill>
                <a:latin typeface="+mn-ea"/>
              </a:rPr>
              <a:t>厌恶</a:t>
            </a:r>
          </a:p>
        </p:txBody>
      </p:sp>
      <p:sp>
        <p:nvSpPr>
          <p:cNvPr id="35" name="文本框 34">
            <a:extLst>
              <a:ext uri="{FF2B5EF4-FFF2-40B4-BE49-F238E27FC236}">
                <a16:creationId xmlns:a16="http://schemas.microsoft.com/office/drawing/2014/main" id="{AE207C35-B5A0-85A9-1CEC-D926A2E4B56B}"/>
              </a:ext>
            </a:extLst>
          </p:cNvPr>
          <p:cNvSpPr txBox="1"/>
          <p:nvPr/>
        </p:nvSpPr>
        <p:spPr>
          <a:xfrm>
            <a:off x="4950295" y="3382869"/>
            <a:ext cx="796954" cy="369332"/>
          </a:xfrm>
          <a:prstGeom prst="rect">
            <a:avLst/>
          </a:prstGeom>
          <a:solidFill>
            <a:srgbClr val="CCACD8"/>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zh-CN" altLang="en-US" b="1" dirty="0">
                <a:latin typeface="+mn-ea"/>
              </a:rPr>
              <a:t>恐惧</a:t>
            </a:r>
          </a:p>
        </p:txBody>
      </p:sp>
      <p:sp>
        <p:nvSpPr>
          <p:cNvPr id="17" name="矩形 16">
            <a:extLst>
              <a:ext uri="{FF2B5EF4-FFF2-40B4-BE49-F238E27FC236}">
                <a16:creationId xmlns:a16="http://schemas.microsoft.com/office/drawing/2014/main" id="{D7C76D76-16C2-B07C-9DF5-B68F7EAD5D6B}"/>
              </a:ext>
            </a:extLst>
          </p:cNvPr>
          <p:cNvSpPr/>
          <p:nvPr/>
        </p:nvSpPr>
        <p:spPr>
          <a:xfrm>
            <a:off x="502942" y="3926225"/>
            <a:ext cx="361740" cy="924448"/>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228D928A-FF56-1218-8FD0-2CC2B83880E3}"/>
              </a:ext>
            </a:extLst>
          </p:cNvPr>
          <p:cNvSpPr/>
          <p:nvPr/>
        </p:nvSpPr>
        <p:spPr>
          <a:xfrm>
            <a:off x="1416796" y="3932997"/>
            <a:ext cx="361740" cy="924448"/>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BD1E7"/>
              </a:solidFill>
            </a:endParaRPr>
          </a:p>
        </p:txBody>
      </p:sp>
      <p:sp>
        <p:nvSpPr>
          <p:cNvPr id="19" name="矩形 18">
            <a:extLst>
              <a:ext uri="{FF2B5EF4-FFF2-40B4-BE49-F238E27FC236}">
                <a16:creationId xmlns:a16="http://schemas.microsoft.com/office/drawing/2014/main" id="{9C5BABEC-9D61-1280-117C-0D0A5C75C142}"/>
              </a:ext>
            </a:extLst>
          </p:cNvPr>
          <p:cNvSpPr/>
          <p:nvPr/>
        </p:nvSpPr>
        <p:spPr>
          <a:xfrm>
            <a:off x="2345590" y="3935095"/>
            <a:ext cx="361740" cy="924448"/>
          </a:xfrm>
          <a:prstGeom prst="rect">
            <a:avLst/>
          </a:prstGeom>
          <a:solidFill>
            <a:srgbClr val="FFDD94"/>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3A22E254-A6F1-A091-186B-2C2F158F1E1D}"/>
              </a:ext>
            </a:extLst>
          </p:cNvPr>
          <p:cNvSpPr/>
          <p:nvPr/>
        </p:nvSpPr>
        <p:spPr>
          <a:xfrm>
            <a:off x="3299064" y="3930772"/>
            <a:ext cx="361740" cy="924448"/>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18633B6B-20E5-7254-0B11-6C8BFD252D46}"/>
              </a:ext>
            </a:extLst>
          </p:cNvPr>
          <p:cNvSpPr/>
          <p:nvPr/>
        </p:nvSpPr>
        <p:spPr>
          <a:xfrm>
            <a:off x="4227566" y="3926223"/>
            <a:ext cx="361740" cy="924448"/>
          </a:xfrm>
          <a:prstGeom prst="rect">
            <a:avLst/>
          </a:prstGeom>
          <a:solidFill>
            <a:schemeClr val="tx1">
              <a:lumMod val="50000"/>
              <a:lumOff val="50000"/>
            </a:schemeClr>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0F4E64C1-8DBE-EA42-C20B-BF6813FAB9B5}"/>
              </a:ext>
            </a:extLst>
          </p:cNvPr>
          <p:cNvSpPr/>
          <p:nvPr/>
        </p:nvSpPr>
        <p:spPr>
          <a:xfrm>
            <a:off x="5167902" y="3932773"/>
            <a:ext cx="361740" cy="924448"/>
          </a:xfrm>
          <a:prstGeom prst="rect">
            <a:avLst/>
          </a:prstGeom>
          <a:solidFill>
            <a:srgbClr val="CCACD8"/>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13297CE8-E33D-DD39-5C98-15742E379F70}"/>
              </a:ext>
            </a:extLst>
          </p:cNvPr>
          <p:cNvCxnSpPr>
            <a:cxnSpLocks/>
            <a:stCxn id="30" idx="2"/>
            <a:endCxn id="17" idx="0"/>
          </p:cNvCxnSpPr>
          <p:nvPr/>
        </p:nvCxnSpPr>
        <p:spPr>
          <a:xfrm>
            <a:off x="683812" y="3752204"/>
            <a:ext cx="0" cy="174021"/>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81AF318B-B2B7-8932-227A-9ADB24788CB1}"/>
              </a:ext>
            </a:extLst>
          </p:cNvPr>
          <p:cNvCxnSpPr>
            <a:cxnSpLocks/>
            <a:stCxn id="31" idx="2"/>
            <a:endCxn id="18" idx="0"/>
          </p:cNvCxnSpPr>
          <p:nvPr/>
        </p:nvCxnSpPr>
        <p:spPr>
          <a:xfrm flipH="1">
            <a:off x="1597666" y="3758976"/>
            <a:ext cx="430" cy="174021"/>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9CBE93F8-261C-CDD8-00A3-CD2930CFDD10}"/>
              </a:ext>
            </a:extLst>
          </p:cNvPr>
          <p:cNvCxnSpPr>
            <a:cxnSpLocks/>
            <a:stCxn id="32" idx="2"/>
            <a:endCxn id="19" idx="0"/>
          </p:cNvCxnSpPr>
          <p:nvPr/>
        </p:nvCxnSpPr>
        <p:spPr>
          <a:xfrm flipH="1">
            <a:off x="2526460" y="3758976"/>
            <a:ext cx="5067" cy="176119"/>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A7E8D39F-8710-EFFD-B182-1FFC3B5031F0}"/>
              </a:ext>
            </a:extLst>
          </p:cNvPr>
          <p:cNvCxnSpPr>
            <a:cxnSpLocks/>
            <a:stCxn id="33" idx="2"/>
            <a:endCxn id="20" idx="0"/>
          </p:cNvCxnSpPr>
          <p:nvPr/>
        </p:nvCxnSpPr>
        <p:spPr>
          <a:xfrm>
            <a:off x="3479934" y="3758976"/>
            <a:ext cx="0" cy="171796"/>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E1DA0642-245B-8DC3-A07F-D07EEF44CB4D}"/>
              </a:ext>
            </a:extLst>
          </p:cNvPr>
          <p:cNvCxnSpPr>
            <a:cxnSpLocks/>
            <a:stCxn id="34" idx="2"/>
            <a:endCxn id="21" idx="0"/>
          </p:cNvCxnSpPr>
          <p:nvPr/>
        </p:nvCxnSpPr>
        <p:spPr>
          <a:xfrm>
            <a:off x="4408436" y="3752201"/>
            <a:ext cx="0" cy="174022"/>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C00E89D5-2547-277E-D47F-634745BA386A}"/>
              </a:ext>
            </a:extLst>
          </p:cNvPr>
          <p:cNvCxnSpPr>
            <a:cxnSpLocks/>
            <a:stCxn id="35" idx="2"/>
            <a:endCxn id="22" idx="0"/>
          </p:cNvCxnSpPr>
          <p:nvPr/>
        </p:nvCxnSpPr>
        <p:spPr>
          <a:xfrm>
            <a:off x="5348772" y="3752201"/>
            <a:ext cx="0" cy="180572"/>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289FF9E1-2DD5-BC6B-3BD2-E6F0A1E2E70B}"/>
                  </a:ext>
                </a:extLst>
              </p:cNvPr>
              <p:cNvSpPr txBox="1"/>
              <p:nvPr/>
            </p:nvSpPr>
            <p:spPr>
              <a:xfrm>
                <a:off x="545889" y="4249949"/>
                <a:ext cx="297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1</m:t>
                          </m:r>
                        </m:sub>
                      </m:sSub>
                    </m:oMath>
                  </m:oMathPara>
                </a14:m>
                <a:endParaRPr lang="zh-CN" altLang="en-US" dirty="0"/>
              </a:p>
            </p:txBody>
          </p:sp>
        </mc:Choice>
        <mc:Fallback xmlns="">
          <p:sp>
            <p:nvSpPr>
              <p:cNvPr id="91" name="文本框 90">
                <a:extLst>
                  <a:ext uri="{FF2B5EF4-FFF2-40B4-BE49-F238E27FC236}">
                    <a16:creationId xmlns:a16="http://schemas.microsoft.com/office/drawing/2014/main" id="{289FF9E1-2DD5-BC6B-3BD2-E6F0A1E2E70B}"/>
                  </a:ext>
                </a:extLst>
              </p:cNvPr>
              <p:cNvSpPr txBox="1">
                <a:spLocks noRot="1" noChangeAspect="1" noMove="1" noResize="1" noEditPoints="1" noAdjustHandles="1" noChangeArrowheads="1" noChangeShapeType="1" noTextEdit="1"/>
              </p:cNvSpPr>
              <p:nvPr/>
            </p:nvSpPr>
            <p:spPr>
              <a:xfrm>
                <a:off x="545889" y="4249949"/>
                <a:ext cx="297582" cy="276999"/>
              </a:xfrm>
              <a:prstGeom prst="rect">
                <a:avLst/>
              </a:prstGeom>
              <a:blipFill>
                <a:blip r:embed="rId9"/>
                <a:stretch>
                  <a:fillRect l="-20833" r="-8333"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D3C50606-5831-4FEF-22AF-63A05942304B}"/>
                  </a:ext>
                </a:extLst>
              </p:cNvPr>
              <p:cNvSpPr txBox="1"/>
              <p:nvPr/>
            </p:nvSpPr>
            <p:spPr>
              <a:xfrm>
                <a:off x="1452094" y="4256721"/>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2</m:t>
                          </m:r>
                        </m:sub>
                      </m:sSub>
                    </m:oMath>
                  </m:oMathPara>
                </a14:m>
                <a:endParaRPr lang="zh-CN" altLang="en-US" dirty="0"/>
              </a:p>
            </p:txBody>
          </p:sp>
        </mc:Choice>
        <mc:Fallback xmlns="">
          <p:sp>
            <p:nvSpPr>
              <p:cNvPr id="92" name="文本框 91">
                <a:extLst>
                  <a:ext uri="{FF2B5EF4-FFF2-40B4-BE49-F238E27FC236}">
                    <a16:creationId xmlns:a16="http://schemas.microsoft.com/office/drawing/2014/main" id="{D3C50606-5831-4FEF-22AF-63A05942304B}"/>
                  </a:ext>
                </a:extLst>
              </p:cNvPr>
              <p:cNvSpPr txBox="1">
                <a:spLocks noRot="1" noChangeAspect="1" noMove="1" noResize="1" noEditPoints="1" noAdjustHandles="1" noChangeArrowheads="1" noChangeShapeType="1" noTextEdit="1"/>
              </p:cNvSpPr>
              <p:nvPr/>
            </p:nvSpPr>
            <p:spPr>
              <a:xfrm>
                <a:off x="1452094" y="4256721"/>
                <a:ext cx="302903" cy="276999"/>
              </a:xfrm>
              <a:prstGeom prst="rect">
                <a:avLst/>
              </a:prstGeom>
              <a:blipFill>
                <a:blip r:embed="rId10"/>
                <a:stretch>
                  <a:fillRect l="-20000" r="-8000"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52C4340C-D8C3-4704-3071-ED6AB0CF2C75}"/>
                  </a:ext>
                </a:extLst>
              </p:cNvPr>
              <p:cNvSpPr txBox="1"/>
              <p:nvPr/>
            </p:nvSpPr>
            <p:spPr>
              <a:xfrm>
                <a:off x="2375008" y="4257135"/>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3</m:t>
                          </m:r>
                        </m:sub>
                      </m:sSub>
                    </m:oMath>
                  </m:oMathPara>
                </a14:m>
                <a:endParaRPr lang="zh-CN" altLang="en-US" dirty="0"/>
              </a:p>
            </p:txBody>
          </p:sp>
        </mc:Choice>
        <mc:Fallback xmlns="">
          <p:sp>
            <p:nvSpPr>
              <p:cNvPr id="93" name="文本框 92">
                <a:extLst>
                  <a:ext uri="{FF2B5EF4-FFF2-40B4-BE49-F238E27FC236}">
                    <a16:creationId xmlns:a16="http://schemas.microsoft.com/office/drawing/2014/main" id="{52C4340C-D8C3-4704-3071-ED6AB0CF2C75}"/>
                  </a:ext>
                </a:extLst>
              </p:cNvPr>
              <p:cNvSpPr txBox="1">
                <a:spLocks noRot="1" noChangeAspect="1" noMove="1" noResize="1" noEditPoints="1" noAdjustHandles="1" noChangeArrowheads="1" noChangeShapeType="1" noTextEdit="1"/>
              </p:cNvSpPr>
              <p:nvPr/>
            </p:nvSpPr>
            <p:spPr>
              <a:xfrm>
                <a:off x="2375008" y="4257135"/>
                <a:ext cx="302903" cy="276999"/>
              </a:xfrm>
              <a:prstGeom prst="rect">
                <a:avLst/>
              </a:prstGeom>
              <a:blipFill>
                <a:blip r:embed="rId11"/>
                <a:stretch>
                  <a:fillRect l="-20408" r="-8163"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0A6B4003-7230-F340-20DD-F46797AA7B14}"/>
                  </a:ext>
                </a:extLst>
              </p:cNvPr>
              <p:cNvSpPr txBox="1"/>
              <p:nvPr/>
            </p:nvSpPr>
            <p:spPr>
              <a:xfrm>
                <a:off x="3323199" y="4252812"/>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4</m:t>
                          </m:r>
                        </m:sub>
                      </m:sSub>
                    </m:oMath>
                  </m:oMathPara>
                </a14:m>
                <a:endParaRPr lang="zh-CN" altLang="en-US" dirty="0"/>
              </a:p>
            </p:txBody>
          </p:sp>
        </mc:Choice>
        <mc:Fallback xmlns="">
          <p:sp>
            <p:nvSpPr>
              <p:cNvPr id="94" name="文本框 93">
                <a:extLst>
                  <a:ext uri="{FF2B5EF4-FFF2-40B4-BE49-F238E27FC236}">
                    <a16:creationId xmlns:a16="http://schemas.microsoft.com/office/drawing/2014/main" id="{0A6B4003-7230-F340-20DD-F46797AA7B14}"/>
                  </a:ext>
                </a:extLst>
              </p:cNvPr>
              <p:cNvSpPr txBox="1">
                <a:spLocks noRot="1" noChangeAspect="1" noMove="1" noResize="1" noEditPoints="1" noAdjustHandles="1" noChangeArrowheads="1" noChangeShapeType="1" noTextEdit="1"/>
              </p:cNvSpPr>
              <p:nvPr/>
            </p:nvSpPr>
            <p:spPr>
              <a:xfrm>
                <a:off x="3323199" y="4252812"/>
                <a:ext cx="302903" cy="276999"/>
              </a:xfrm>
              <a:prstGeom prst="rect">
                <a:avLst/>
              </a:prstGeom>
              <a:blipFill>
                <a:blip r:embed="rId12"/>
                <a:stretch>
                  <a:fillRect l="-20000" r="-8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70E696D8-29C7-11C7-BB0A-8A712ECD862E}"/>
                  </a:ext>
                </a:extLst>
              </p:cNvPr>
              <p:cNvSpPr txBox="1"/>
              <p:nvPr/>
            </p:nvSpPr>
            <p:spPr>
              <a:xfrm>
                <a:off x="4256768" y="4248263"/>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solidFill>
                              <a:latin typeface="Cambria Math" panose="02040503050406030204" pitchFamily="18" charset="0"/>
                            </a:rPr>
                          </m:ctrlPr>
                        </m:sSubPr>
                        <m:e>
                          <m:r>
                            <a:rPr lang="en-US" altLang="zh-CN" b="1" i="1" smtClean="0">
                              <a:solidFill>
                                <a:schemeClr val="bg1"/>
                              </a:solidFill>
                              <a:latin typeface="Cambria Math" panose="02040503050406030204" pitchFamily="18" charset="0"/>
                            </a:rPr>
                            <m:t>𝒑</m:t>
                          </m:r>
                        </m:e>
                        <m:sub>
                          <m:r>
                            <a:rPr lang="en-US" altLang="zh-CN" b="0" i="1" smtClean="0">
                              <a:solidFill>
                                <a:schemeClr val="bg1"/>
                              </a:solidFill>
                              <a:latin typeface="Cambria Math" panose="02040503050406030204" pitchFamily="18" charset="0"/>
                            </a:rPr>
                            <m:t>5</m:t>
                          </m:r>
                        </m:sub>
                      </m:sSub>
                    </m:oMath>
                  </m:oMathPara>
                </a14:m>
                <a:endParaRPr lang="zh-CN" altLang="en-US" dirty="0"/>
              </a:p>
            </p:txBody>
          </p:sp>
        </mc:Choice>
        <mc:Fallback xmlns="">
          <p:sp>
            <p:nvSpPr>
              <p:cNvPr id="95" name="文本框 94">
                <a:extLst>
                  <a:ext uri="{FF2B5EF4-FFF2-40B4-BE49-F238E27FC236}">
                    <a16:creationId xmlns:a16="http://schemas.microsoft.com/office/drawing/2014/main" id="{70E696D8-29C7-11C7-BB0A-8A712ECD862E}"/>
                  </a:ext>
                </a:extLst>
              </p:cNvPr>
              <p:cNvSpPr txBox="1">
                <a:spLocks noRot="1" noChangeAspect="1" noMove="1" noResize="1" noEditPoints="1" noAdjustHandles="1" noChangeArrowheads="1" noChangeShapeType="1" noTextEdit="1"/>
              </p:cNvSpPr>
              <p:nvPr/>
            </p:nvSpPr>
            <p:spPr>
              <a:xfrm>
                <a:off x="4256768" y="4248263"/>
                <a:ext cx="302903" cy="276999"/>
              </a:xfrm>
              <a:prstGeom prst="rect">
                <a:avLst/>
              </a:prstGeom>
              <a:blipFill>
                <a:blip r:embed="rId13"/>
                <a:stretch>
                  <a:fillRect l="-20000" r="-8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B3946FF7-0701-CB7C-F799-4640573D20B9}"/>
                  </a:ext>
                </a:extLst>
              </p:cNvPr>
              <p:cNvSpPr txBox="1"/>
              <p:nvPr/>
            </p:nvSpPr>
            <p:spPr>
              <a:xfrm>
                <a:off x="5221111" y="4242658"/>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6</m:t>
                          </m:r>
                        </m:sub>
                      </m:sSub>
                    </m:oMath>
                  </m:oMathPara>
                </a14:m>
                <a:endParaRPr lang="zh-CN" altLang="en-US" dirty="0"/>
              </a:p>
            </p:txBody>
          </p:sp>
        </mc:Choice>
        <mc:Fallback xmlns="">
          <p:sp>
            <p:nvSpPr>
              <p:cNvPr id="96" name="文本框 95">
                <a:extLst>
                  <a:ext uri="{FF2B5EF4-FFF2-40B4-BE49-F238E27FC236}">
                    <a16:creationId xmlns:a16="http://schemas.microsoft.com/office/drawing/2014/main" id="{B3946FF7-0701-CB7C-F799-4640573D20B9}"/>
                  </a:ext>
                </a:extLst>
              </p:cNvPr>
              <p:cNvSpPr txBox="1">
                <a:spLocks noRot="1" noChangeAspect="1" noMove="1" noResize="1" noEditPoints="1" noAdjustHandles="1" noChangeArrowheads="1" noChangeShapeType="1" noTextEdit="1"/>
              </p:cNvSpPr>
              <p:nvPr/>
            </p:nvSpPr>
            <p:spPr>
              <a:xfrm>
                <a:off x="5221111" y="4242658"/>
                <a:ext cx="302903" cy="276999"/>
              </a:xfrm>
              <a:prstGeom prst="rect">
                <a:avLst/>
              </a:prstGeom>
              <a:blipFill>
                <a:blip r:embed="rId14"/>
                <a:stretch>
                  <a:fillRect l="-20000" r="-8000" b="-26667"/>
                </a:stretch>
              </a:blipFill>
            </p:spPr>
            <p:txBody>
              <a:bodyPr/>
              <a:lstStyle/>
              <a:p>
                <a:r>
                  <a:rPr lang="zh-CN" altLang="en-US">
                    <a:noFill/>
                  </a:rPr>
                  <a:t> </a:t>
                </a:r>
              </a:p>
            </p:txBody>
          </p:sp>
        </mc:Fallback>
      </mc:AlternateContent>
      <p:sp>
        <p:nvSpPr>
          <p:cNvPr id="113" name="矩形 112">
            <a:extLst>
              <a:ext uri="{FF2B5EF4-FFF2-40B4-BE49-F238E27FC236}">
                <a16:creationId xmlns:a16="http://schemas.microsoft.com/office/drawing/2014/main" id="{BB5C8BBF-CB62-E803-E244-4B4451C8E10C}"/>
              </a:ext>
            </a:extLst>
          </p:cNvPr>
          <p:cNvSpPr/>
          <p:nvPr/>
        </p:nvSpPr>
        <p:spPr>
          <a:xfrm rot="5400000">
            <a:off x="2430335" y="1628473"/>
            <a:ext cx="1100779" cy="5533049"/>
          </a:xfrm>
          <a:prstGeom prst="rect">
            <a:avLst/>
          </a:prstGeom>
          <a:noFill/>
          <a:ln w="28575">
            <a:solidFill>
              <a:srgbClr val="6D4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D439B"/>
              </a:solidFill>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80B3463-6777-4F3C-31D5-F59A4E5A2AB1}"/>
                  </a:ext>
                </a:extLst>
              </p:cNvPr>
              <p:cNvSpPr txBox="1"/>
              <p:nvPr/>
            </p:nvSpPr>
            <p:spPr>
              <a:xfrm>
                <a:off x="6071667" y="1766760"/>
                <a:ext cx="6094602" cy="326910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en-US" sz="2000" b="1" dirty="0">
                    <a:solidFill>
                      <a:srgbClr val="674196"/>
                    </a:solidFill>
                    <a:latin typeface="+mj-ea"/>
                    <a:ea typeface="+mj-ea"/>
                  </a:rPr>
                  <a:t>使用原型向量</a:t>
                </a:r>
                <a14:m>
                  <m:oMath xmlns:m="http://schemas.openxmlformats.org/officeDocument/2006/math">
                    <m:sSub>
                      <m:sSubPr>
                        <m:ctrlPr>
                          <a:rPr lang="en-US" altLang="zh-CN" sz="2000" b="1" i="1" smtClean="0">
                            <a:solidFill>
                              <a:srgbClr val="7030A0"/>
                            </a:solidFill>
                            <a:latin typeface="Cambria Math" panose="02040503050406030204" pitchFamily="18" charset="0"/>
                            <a:ea typeface="+mj-ea"/>
                          </a:rPr>
                        </m:ctrlPr>
                      </m:sSubPr>
                      <m:e>
                        <m:r>
                          <a:rPr lang="en-US" altLang="zh-CN" sz="2000" b="1" i="1" smtClean="0">
                            <a:solidFill>
                              <a:srgbClr val="7030A0"/>
                            </a:solidFill>
                            <a:latin typeface="Cambria Math" panose="02040503050406030204" pitchFamily="18" charset="0"/>
                            <a:ea typeface="+mj-ea"/>
                          </a:rPr>
                          <m:t>𝒑</m:t>
                        </m:r>
                      </m:e>
                      <m:sub>
                        <m:r>
                          <a:rPr lang="en-US" altLang="zh-CN" sz="2000" b="1" i="1" smtClean="0">
                            <a:solidFill>
                              <a:srgbClr val="7030A0"/>
                            </a:solidFill>
                            <a:latin typeface="Cambria Math" panose="02040503050406030204" pitchFamily="18" charset="0"/>
                            <a:ea typeface="+mj-ea"/>
                          </a:rPr>
                          <m:t>𝒋</m:t>
                        </m:r>
                      </m:sub>
                    </m:sSub>
                  </m:oMath>
                </a14:m>
                <a:r>
                  <a:rPr lang="zh-CN" altLang="en-US" sz="2000" b="1" dirty="0">
                    <a:solidFill>
                      <a:srgbClr val="674196"/>
                    </a:solidFill>
                    <a:latin typeface="+mj-ea"/>
                    <a:ea typeface="+mj-ea"/>
                  </a:rPr>
                  <a:t>描述标签所对应的数据模式，</a:t>
                </a:r>
                <a:r>
                  <a:rPr lang="zh-CN" altLang="en-US" sz="2000" b="1" dirty="0"/>
                  <a:t>输入向量转换为原型向量的线性组合</a:t>
                </a:r>
                <a:endParaRPr lang="en-US" altLang="zh-CN" sz="2000" b="1" dirty="0"/>
              </a:p>
              <a:p>
                <a:pPr marL="342900" indent="-342900">
                  <a:lnSpc>
                    <a:spcPct val="150000"/>
                  </a:lnSpc>
                  <a:buFont typeface="Arial" panose="020B0604020202020204" pitchFamily="34" charset="0"/>
                  <a:buChar char="•"/>
                </a:pPr>
                <a:r>
                  <a:rPr lang="zh-CN" altLang="en-US" sz="2000" b="1" dirty="0">
                    <a:solidFill>
                      <a:srgbClr val="6D439B"/>
                    </a:solidFill>
                    <a:latin typeface="+mj-ea"/>
                    <a:ea typeface="+mj-ea"/>
                  </a:rPr>
                  <a:t>使用标签分布</a:t>
                </a:r>
                <a14:m>
                  <m:oMath xmlns:m="http://schemas.openxmlformats.org/officeDocument/2006/math">
                    <m:sSubSup>
                      <m:sSubSupPr>
                        <m:ctrlPr>
                          <a:rPr lang="en-US" altLang="zh-CN" sz="2000" b="1" i="1" smtClean="0">
                            <a:solidFill>
                              <a:schemeClr val="tx1"/>
                            </a:solidFill>
                            <a:latin typeface="Cambria Math" panose="02040503050406030204" pitchFamily="18" charset="0"/>
                            <a:ea typeface="+mj-ea"/>
                          </a:rPr>
                        </m:ctrlPr>
                      </m:sSubSupPr>
                      <m:e>
                        <m:r>
                          <a:rPr lang="en-US" altLang="zh-CN" sz="2000" b="1" i="1" smtClean="0">
                            <a:solidFill>
                              <a:schemeClr val="tx1"/>
                            </a:solidFill>
                            <a:latin typeface="Cambria Math" panose="02040503050406030204" pitchFamily="18" charset="0"/>
                            <a:ea typeface="+mj-ea"/>
                          </a:rPr>
                          <m:t>𝒚</m:t>
                        </m:r>
                      </m:e>
                      <m:sub>
                        <m:r>
                          <a:rPr lang="en-US" altLang="zh-CN" sz="2000" b="1" i="1" smtClean="0">
                            <a:solidFill>
                              <a:schemeClr val="tx1"/>
                            </a:solidFill>
                            <a:latin typeface="Cambria Math" panose="02040503050406030204" pitchFamily="18" charset="0"/>
                            <a:ea typeface="+mj-ea"/>
                          </a:rPr>
                          <m:t>𝒊</m:t>
                        </m:r>
                      </m:sub>
                      <m:sup>
                        <m:r>
                          <a:rPr lang="en-US" altLang="zh-CN" sz="2000" b="1" i="1" smtClean="0">
                            <a:solidFill>
                              <a:schemeClr val="tx1"/>
                            </a:solidFill>
                            <a:latin typeface="Cambria Math" panose="02040503050406030204" pitchFamily="18" charset="0"/>
                            <a:ea typeface="+mj-ea"/>
                          </a:rPr>
                          <m:t>𝒄</m:t>
                        </m:r>
                      </m:sup>
                    </m:sSubSup>
                  </m:oMath>
                </a14:m>
                <a:r>
                  <a:rPr lang="zh-CN" altLang="en-US" sz="2000" b="1" dirty="0">
                    <a:solidFill>
                      <a:srgbClr val="6D439B"/>
                    </a:solidFill>
                    <a:latin typeface="+mj-ea"/>
                    <a:ea typeface="+mj-ea"/>
                  </a:rPr>
                  <a:t>作为重构系数，</a:t>
                </a:r>
                <a:r>
                  <a:rPr lang="zh-CN" altLang="en-US" sz="2000" b="1" dirty="0">
                    <a:latin typeface="+mn-ea"/>
                  </a:rPr>
                  <a:t>标签的重要程度代表了其重构时的权重</a:t>
                </a:r>
                <a:endParaRPr lang="en-US" altLang="zh-CN" sz="2000" b="1" dirty="0">
                  <a:latin typeface="+mn-ea"/>
                </a:endParaRPr>
              </a:p>
              <a:p>
                <a:pPr marL="342900" indent="-342900">
                  <a:lnSpc>
                    <a:spcPct val="150000"/>
                  </a:lnSpc>
                  <a:buFont typeface="Arial" panose="020B0604020202020204" pitchFamily="34" charset="0"/>
                  <a:buChar char="•"/>
                </a:pPr>
                <a:r>
                  <a:rPr lang="zh-CN" altLang="en-US" sz="2000" b="1" dirty="0">
                    <a:solidFill>
                      <a:srgbClr val="7030A0"/>
                    </a:solidFill>
                  </a:rPr>
                  <a:t>非在线算法</a:t>
                </a:r>
                <a:r>
                  <a:rPr lang="zh-CN" altLang="en-US" sz="2000" dirty="0"/>
                  <a:t>训练时，可以</a:t>
                </a:r>
                <a:r>
                  <a:rPr lang="zh-CN" altLang="en-US" sz="2000" dirty="0">
                    <a:solidFill>
                      <a:srgbClr val="7030A0"/>
                    </a:solidFill>
                  </a:rPr>
                  <a:t>同步降低</a:t>
                </a:r>
                <a:r>
                  <a:rPr lang="zh-CN" altLang="en-US" sz="2000" b="1" dirty="0"/>
                  <a:t>所有训练数据</a:t>
                </a:r>
                <a:r>
                  <a:rPr lang="zh-CN" altLang="en-US" sz="2000" dirty="0"/>
                  <a:t>的重构误差，所有数据表示为</a:t>
                </a:r>
                <a:r>
                  <a:rPr lang="zh-CN" altLang="en-US" sz="2000" b="1" dirty="0"/>
                  <a:t>矩阵形式</a:t>
                </a:r>
                <a:r>
                  <a:rPr lang="zh-CN" altLang="en-US" sz="2000" dirty="0"/>
                  <a:t>：</a:t>
                </a:r>
              </a:p>
              <a:p>
                <a:pPr marL="342900" indent="-342900">
                  <a:lnSpc>
                    <a:spcPct val="130000"/>
                  </a:lnSpc>
                  <a:buFont typeface="Arial" panose="020B0604020202020204" pitchFamily="34" charset="0"/>
                  <a:buChar char="•"/>
                </a:pPr>
                <a:endParaRPr lang="en-US" altLang="zh-CN" sz="2000" b="1" dirty="0">
                  <a:latin typeface="+mn-ea"/>
                </a:endParaRPr>
              </a:p>
            </p:txBody>
          </p:sp>
        </mc:Choice>
        <mc:Fallback xmlns="">
          <p:sp>
            <p:nvSpPr>
              <p:cNvPr id="2" name="文本框 1">
                <a:extLst>
                  <a:ext uri="{FF2B5EF4-FFF2-40B4-BE49-F238E27FC236}">
                    <a16:creationId xmlns:a16="http://schemas.microsoft.com/office/drawing/2014/main" id="{880B3463-6777-4F3C-31D5-F59A4E5A2AB1}"/>
                  </a:ext>
                </a:extLst>
              </p:cNvPr>
              <p:cNvSpPr txBox="1">
                <a:spLocks noRot="1" noChangeAspect="1" noMove="1" noResize="1" noEditPoints="1" noAdjustHandles="1" noChangeArrowheads="1" noChangeShapeType="1" noTextEdit="1"/>
              </p:cNvSpPr>
              <p:nvPr/>
            </p:nvSpPr>
            <p:spPr>
              <a:xfrm>
                <a:off x="6071667" y="1766760"/>
                <a:ext cx="6094602" cy="3269100"/>
              </a:xfrm>
              <a:prstGeom prst="rect">
                <a:avLst/>
              </a:prstGeom>
              <a:blipFill>
                <a:blip r:embed="rId15"/>
                <a:stretch>
                  <a:fillRect l="-9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E5F50C0-2F10-29EB-9D15-B0707954F107}"/>
                  </a:ext>
                </a:extLst>
              </p:cNvPr>
              <p:cNvSpPr txBox="1"/>
              <p:nvPr/>
            </p:nvSpPr>
            <p:spPr>
              <a:xfrm>
                <a:off x="3937146" y="1615316"/>
                <a:ext cx="62252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oMath>
                  </m:oMathPara>
                </a14:m>
                <a:endParaRPr lang="zh-CN" altLang="en-US" dirty="0"/>
              </a:p>
            </p:txBody>
          </p:sp>
        </mc:Choice>
        <mc:Fallback xmlns="">
          <p:sp>
            <p:nvSpPr>
              <p:cNvPr id="3" name="文本框 2">
                <a:extLst>
                  <a:ext uri="{FF2B5EF4-FFF2-40B4-BE49-F238E27FC236}">
                    <a16:creationId xmlns:a16="http://schemas.microsoft.com/office/drawing/2014/main" id="{7E5F50C0-2F10-29EB-9D15-B0707954F107}"/>
                  </a:ext>
                </a:extLst>
              </p:cNvPr>
              <p:cNvSpPr txBox="1">
                <a:spLocks noRot="1" noChangeAspect="1" noMove="1" noResize="1" noEditPoints="1" noAdjustHandles="1" noChangeArrowheads="1" noChangeShapeType="1" noTextEdit="1"/>
              </p:cNvSpPr>
              <p:nvPr/>
            </p:nvSpPr>
            <p:spPr>
              <a:xfrm>
                <a:off x="3937146" y="1615316"/>
                <a:ext cx="622525" cy="461665"/>
              </a:xfrm>
              <a:prstGeom prst="rect">
                <a:avLst/>
              </a:prstGeom>
              <a:blipFill>
                <a:blip r:embed="rId19"/>
                <a:stretch>
                  <a:fillRect b="-1316"/>
                </a:stretch>
              </a:blipFill>
            </p:spPr>
            <p:txBody>
              <a:bodyPr/>
              <a:lstStyle/>
              <a:p>
                <a:r>
                  <a:rPr lang="zh-CN" altLang="en-US">
                    <a:noFill/>
                  </a:rPr>
                  <a:t> </a:t>
                </a:r>
              </a:p>
            </p:txBody>
          </p:sp>
        </mc:Fallback>
      </mc:AlternateContent>
      <p:sp>
        <p:nvSpPr>
          <p:cNvPr id="4" name="箭头: 上 3">
            <a:extLst>
              <a:ext uri="{FF2B5EF4-FFF2-40B4-BE49-F238E27FC236}">
                <a16:creationId xmlns:a16="http://schemas.microsoft.com/office/drawing/2014/main" id="{7099C36F-65F4-7F05-B841-D91AAAE462A2}"/>
              </a:ext>
            </a:extLst>
          </p:cNvPr>
          <p:cNvSpPr/>
          <p:nvPr/>
        </p:nvSpPr>
        <p:spPr>
          <a:xfrm>
            <a:off x="2778855" y="2776905"/>
            <a:ext cx="468943" cy="369332"/>
          </a:xfrm>
          <a:prstGeom prst="up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699D4117-B0E3-463F-0670-F4A93CF78574}"/>
              </a:ext>
            </a:extLst>
          </p:cNvPr>
          <p:cNvSpPr txBox="1"/>
          <p:nvPr/>
        </p:nvSpPr>
        <p:spPr>
          <a:xfrm>
            <a:off x="3299064" y="2810903"/>
            <a:ext cx="710680" cy="369332"/>
          </a:xfrm>
          <a:prstGeom prst="rect">
            <a:avLst/>
          </a:prstGeom>
          <a:noFill/>
        </p:spPr>
        <p:txBody>
          <a:bodyPr wrap="square">
            <a:spAutoFit/>
          </a:bodyPr>
          <a:lstStyle/>
          <a:p>
            <a:r>
              <a:rPr lang="zh-CN" altLang="en-US" b="1" dirty="0"/>
              <a:t>趋近</a:t>
            </a:r>
          </a:p>
        </p:txBody>
      </p:sp>
      <p:grpSp>
        <p:nvGrpSpPr>
          <p:cNvPr id="16" name="组合 15">
            <a:extLst>
              <a:ext uri="{FF2B5EF4-FFF2-40B4-BE49-F238E27FC236}">
                <a16:creationId xmlns:a16="http://schemas.microsoft.com/office/drawing/2014/main" id="{CF4245C9-27CA-0C25-FCF4-9BECBC71B9CA}"/>
              </a:ext>
            </a:extLst>
          </p:cNvPr>
          <p:cNvGrpSpPr/>
          <p:nvPr/>
        </p:nvGrpSpPr>
        <p:grpSpPr>
          <a:xfrm>
            <a:off x="518589" y="5236073"/>
            <a:ext cx="361740" cy="369332"/>
            <a:chOff x="502942" y="3707542"/>
            <a:chExt cx="361740" cy="369332"/>
          </a:xfrm>
        </p:grpSpPr>
        <p:sp>
          <p:nvSpPr>
            <p:cNvPr id="36" name="矩形 35">
              <a:extLst>
                <a:ext uri="{FF2B5EF4-FFF2-40B4-BE49-F238E27FC236}">
                  <a16:creationId xmlns:a16="http://schemas.microsoft.com/office/drawing/2014/main" id="{7BD9FBC9-9B90-B243-C972-F16D6D7078CF}"/>
                </a:ext>
              </a:extLst>
            </p:cNvPr>
            <p:cNvSpPr/>
            <p:nvPr/>
          </p:nvSpPr>
          <p:spPr>
            <a:xfrm>
              <a:off x="502942" y="3707542"/>
              <a:ext cx="361740" cy="369332"/>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1CD15B93-776B-66EF-ADE4-FEE089532E67}"/>
                    </a:ext>
                  </a:extLst>
                </p:cNvPr>
                <p:cNvSpPr txBox="1"/>
                <p:nvPr/>
              </p:nvSpPr>
              <p:spPr>
                <a:xfrm>
                  <a:off x="545889" y="3721442"/>
                  <a:ext cx="293798" cy="291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𝑦</m:t>
                            </m:r>
                          </m:e>
                          <m:sub>
                            <m:r>
                              <a:rPr lang="en-US" altLang="zh-CN" b="0" i="1" smtClean="0">
                                <a:solidFill>
                                  <a:schemeClr val="tx1"/>
                                </a:solidFill>
                                <a:latin typeface="Cambria Math" panose="02040503050406030204" pitchFamily="18" charset="0"/>
                              </a:rPr>
                              <m:t>𝑖</m:t>
                            </m:r>
                          </m:sub>
                          <m:sup>
                            <m:r>
                              <a:rPr lang="en-US" altLang="zh-CN" b="0" i="1" smtClean="0">
                                <a:solidFill>
                                  <a:schemeClr val="tx1"/>
                                </a:solidFill>
                                <a:latin typeface="Cambria Math" panose="02040503050406030204" pitchFamily="18" charset="0"/>
                              </a:rPr>
                              <m:t>1</m:t>
                            </m:r>
                          </m:sup>
                        </m:sSubSup>
                      </m:oMath>
                    </m:oMathPara>
                  </a14:m>
                  <a:endParaRPr lang="zh-CN" altLang="en-US" dirty="0"/>
                </a:p>
              </p:txBody>
            </p:sp>
          </mc:Choice>
          <mc:Fallback xmlns="">
            <p:sp>
              <p:nvSpPr>
                <p:cNvPr id="38" name="文本框 37">
                  <a:extLst>
                    <a:ext uri="{FF2B5EF4-FFF2-40B4-BE49-F238E27FC236}">
                      <a16:creationId xmlns:a16="http://schemas.microsoft.com/office/drawing/2014/main" id="{1CD15B93-776B-66EF-ADE4-FEE089532E67}"/>
                    </a:ext>
                  </a:extLst>
                </p:cNvPr>
                <p:cNvSpPr txBox="1">
                  <a:spLocks noRot="1" noChangeAspect="1" noMove="1" noResize="1" noEditPoints="1" noAdjustHandles="1" noChangeArrowheads="1" noChangeShapeType="1" noTextEdit="1"/>
                </p:cNvSpPr>
                <p:nvPr/>
              </p:nvSpPr>
              <p:spPr>
                <a:xfrm>
                  <a:off x="545889" y="3721442"/>
                  <a:ext cx="293798" cy="291426"/>
                </a:xfrm>
                <a:prstGeom prst="rect">
                  <a:avLst/>
                </a:prstGeom>
                <a:blipFill>
                  <a:blip r:embed="rId20"/>
                  <a:stretch>
                    <a:fillRect l="-20833" r="-8333" b="-2500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FA8735FB-D849-E824-5402-E85281584F02}"/>
                  </a:ext>
                </a:extLst>
              </p:cNvPr>
              <p:cNvSpPr txBox="1"/>
              <p:nvPr/>
            </p:nvSpPr>
            <p:spPr>
              <a:xfrm>
                <a:off x="502942" y="4932638"/>
                <a:ext cx="36787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39" name="文本框 38">
                <a:extLst>
                  <a:ext uri="{FF2B5EF4-FFF2-40B4-BE49-F238E27FC236}">
                    <a16:creationId xmlns:a16="http://schemas.microsoft.com/office/drawing/2014/main" id="{FA8735FB-D849-E824-5402-E85281584F02}"/>
                  </a:ext>
                </a:extLst>
              </p:cNvPr>
              <p:cNvSpPr txBox="1">
                <a:spLocks noRot="1" noChangeAspect="1" noMove="1" noResize="1" noEditPoints="1" noAdjustHandles="1" noChangeArrowheads="1" noChangeShapeType="1" noTextEdit="1"/>
              </p:cNvSpPr>
              <p:nvPr/>
            </p:nvSpPr>
            <p:spPr>
              <a:xfrm>
                <a:off x="502942" y="4932638"/>
                <a:ext cx="367874" cy="276999"/>
              </a:xfrm>
              <a:prstGeom prst="rect">
                <a:avLst/>
              </a:prstGeom>
              <a:blipFill>
                <a:blip r:embed="rId21"/>
                <a:stretch>
                  <a:fillRect/>
                </a:stretch>
              </a:blipFill>
            </p:spPr>
            <p:txBody>
              <a:bodyPr/>
              <a:lstStyle/>
              <a:p>
                <a:r>
                  <a:rPr lang="zh-CN" altLang="en-US">
                    <a:noFill/>
                  </a:rPr>
                  <a:t> </a:t>
                </a:r>
              </a:p>
            </p:txBody>
          </p:sp>
        </mc:Fallback>
      </mc:AlternateContent>
      <p:grpSp>
        <p:nvGrpSpPr>
          <p:cNvPr id="40" name="组合 39">
            <a:extLst>
              <a:ext uri="{FF2B5EF4-FFF2-40B4-BE49-F238E27FC236}">
                <a16:creationId xmlns:a16="http://schemas.microsoft.com/office/drawing/2014/main" id="{6AAADA07-D4E4-0CC5-2DB9-797D7BF90DDB}"/>
              </a:ext>
            </a:extLst>
          </p:cNvPr>
          <p:cNvGrpSpPr/>
          <p:nvPr/>
        </p:nvGrpSpPr>
        <p:grpSpPr>
          <a:xfrm>
            <a:off x="1407845" y="5233961"/>
            <a:ext cx="361740" cy="369332"/>
            <a:chOff x="502942" y="3707542"/>
            <a:chExt cx="361740" cy="369332"/>
          </a:xfrm>
        </p:grpSpPr>
        <p:sp>
          <p:nvSpPr>
            <p:cNvPr id="42" name="矩形 41">
              <a:extLst>
                <a:ext uri="{FF2B5EF4-FFF2-40B4-BE49-F238E27FC236}">
                  <a16:creationId xmlns:a16="http://schemas.microsoft.com/office/drawing/2014/main" id="{A91F8170-D621-E4E3-2A22-047ADE409424}"/>
                </a:ext>
              </a:extLst>
            </p:cNvPr>
            <p:cNvSpPr/>
            <p:nvPr/>
          </p:nvSpPr>
          <p:spPr>
            <a:xfrm>
              <a:off x="502942" y="3707542"/>
              <a:ext cx="361740" cy="369332"/>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28EA345A-E3DB-EA3E-A93A-15626E4204AB}"/>
                    </a:ext>
                  </a:extLst>
                </p:cNvPr>
                <p:cNvSpPr txBox="1"/>
                <p:nvPr/>
              </p:nvSpPr>
              <p:spPr>
                <a:xfrm>
                  <a:off x="545889" y="3721442"/>
                  <a:ext cx="298735" cy="292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i="1">
                                <a:latin typeface="Cambria Math" panose="02040503050406030204" pitchFamily="18" charset="0"/>
                              </a:rPr>
                              <m:t>𝑖</m:t>
                            </m:r>
                          </m:sub>
                          <m:sup>
                            <m:r>
                              <a:rPr lang="en-US" altLang="zh-CN" b="0" i="1" smtClean="0">
                                <a:latin typeface="Cambria Math" panose="02040503050406030204" pitchFamily="18" charset="0"/>
                              </a:rPr>
                              <m:t>2</m:t>
                            </m:r>
                          </m:sup>
                        </m:sSubSup>
                      </m:oMath>
                    </m:oMathPara>
                  </a14:m>
                  <a:endParaRPr lang="zh-CN" altLang="en-US" dirty="0"/>
                </a:p>
              </p:txBody>
            </p:sp>
          </mc:Choice>
          <mc:Fallback xmlns="">
            <p:sp>
              <p:nvSpPr>
                <p:cNvPr id="43" name="文本框 42">
                  <a:extLst>
                    <a:ext uri="{FF2B5EF4-FFF2-40B4-BE49-F238E27FC236}">
                      <a16:creationId xmlns:a16="http://schemas.microsoft.com/office/drawing/2014/main" id="{28EA345A-E3DB-EA3E-A93A-15626E4204AB}"/>
                    </a:ext>
                  </a:extLst>
                </p:cNvPr>
                <p:cNvSpPr txBox="1">
                  <a:spLocks noRot="1" noChangeAspect="1" noMove="1" noResize="1" noEditPoints="1" noAdjustHandles="1" noChangeArrowheads="1" noChangeShapeType="1" noTextEdit="1"/>
                </p:cNvSpPr>
                <p:nvPr/>
              </p:nvSpPr>
              <p:spPr>
                <a:xfrm>
                  <a:off x="545889" y="3721442"/>
                  <a:ext cx="298735" cy="292003"/>
                </a:xfrm>
                <a:prstGeom prst="rect">
                  <a:avLst/>
                </a:prstGeom>
                <a:blipFill>
                  <a:blip r:embed="rId22"/>
                  <a:stretch>
                    <a:fillRect l="-20408" r="-6122" b="-2500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0B2D889E-CAE1-1755-4122-1F589CF6A7EC}"/>
                  </a:ext>
                </a:extLst>
              </p:cNvPr>
              <p:cNvSpPr txBox="1"/>
              <p:nvPr/>
            </p:nvSpPr>
            <p:spPr>
              <a:xfrm>
                <a:off x="1414703" y="4926758"/>
                <a:ext cx="36174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45" name="文本框 44">
                <a:extLst>
                  <a:ext uri="{FF2B5EF4-FFF2-40B4-BE49-F238E27FC236}">
                    <a16:creationId xmlns:a16="http://schemas.microsoft.com/office/drawing/2014/main" id="{0B2D889E-CAE1-1755-4122-1F589CF6A7EC}"/>
                  </a:ext>
                </a:extLst>
              </p:cNvPr>
              <p:cNvSpPr txBox="1">
                <a:spLocks noRot="1" noChangeAspect="1" noMove="1" noResize="1" noEditPoints="1" noAdjustHandles="1" noChangeArrowheads="1" noChangeShapeType="1" noTextEdit="1"/>
              </p:cNvSpPr>
              <p:nvPr/>
            </p:nvSpPr>
            <p:spPr>
              <a:xfrm>
                <a:off x="1414703" y="4926758"/>
                <a:ext cx="361740" cy="276999"/>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58519DE0-5038-51C1-7D66-43AEE3534230}"/>
                  </a:ext>
                </a:extLst>
              </p:cNvPr>
              <p:cNvSpPr txBox="1"/>
              <p:nvPr/>
            </p:nvSpPr>
            <p:spPr>
              <a:xfrm>
                <a:off x="2357926" y="4938213"/>
                <a:ext cx="36174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46" name="文本框 45">
                <a:extLst>
                  <a:ext uri="{FF2B5EF4-FFF2-40B4-BE49-F238E27FC236}">
                    <a16:creationId xmlns:a16="http://schemas.microsoft.com/office/drawing/2014/main" id="{58519DE0-5038-51C1-7D66-43AEE3534230}"/>
                  </a:ext>
                </a:extLst>
              </p:cNvPr>
              <p:cNvSpPr txBox="1">
                <a:spLocks noRot="1" noChangeAspect="1" noMove="1" noResize="1" noEditPoints="1" noAdjustHandles="1" noChangeArrowheads="1" noChangeShapeType="1" noTextEdit="1"/>
              </p:cNvSpPr>
              <p:nvPr/>
            </p:nvSpPr>
            <p:spPr>
              <a:xfrm>
                <a:off x="2357926" y="4938213"/>
                <a:ext cx="361740" cy="276999"/>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A92D357A-E278-A8AB-719B-4E748028EE00}"/>
                  </a:ext>
                </a:extLst>
              </p:cNvPr>
              <p:cNvSpPr txBox="1"/>
              <p:nvPr/>
            </p:nvSpPr>
            <p:spPr>
              <a:xfrm>
                <a:off x="3297881" y="4948515"/>
                <a:ext cx="36174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48" name="文本框 47">
                <a:extLst>
                  <a:ext uri="{FF2B5EF4-FFF2-40B4-BE49-F238E27FC236}">
                    <a16:creationId xmlns:a16="http://schemas.microsoft.com/office/drawing/2014/main" id="{A92D357A-E278-A8AB-719B-4E748028EE00}"/>
                  </a:ext>
                </a:extLst>
              </p:cNvPr>
              <p:cNvSpPr txBox="1">
                <a:spLocks noRot="1" noChangeAspect="1" noMove="1" noResize="1" noEditPoints="1" noAdjustHandles="1" noChangeArrowheads="1" noChangeShapeType="1" noTextEdit="1"/>
              </p:cNvSpPr>
              <p:nvPr/>
            </p:nvSpPr>
            <p:spPr>
              <a:xfrm>
                <a:off x="3297881" y="4948515"/>
                <a:ext cx="361740" cy="276999"/>
              </a:xfrm>
              <a:prstGeom prst="rect">
                <a:avLst/>
              </a:prstGeom>
              <a:blipFill>
                <a:blip r:embed="rId25"/>
                <a:stretch>
                  <a:fillRect b="-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CA57513A-AAD5-6110-625F-E45DBACE5B9E}"/>
                  </a:ext>
                </a:extLst>
              </p:cNvPr>
              <p:cNvSpPr txBox="1"/>
              <p:nvPr/>
            </p:nvSpPr>
            <p:spPr>
              <a:xfrm>
                <a:off x="4226303" y="4926758"/>
                <a:ext cx="36174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49" name="文本框 48">
                <a:extLst>
                  <a:ext uri="{FF2B5EF4-FFF2-40B4-BE49-F238E27FC236}">
                    <a16:creationId xmlns:a16="http://schemas.microsoft.com/office/drawing/2014/main" id="{CA57513A-AAD5-6110-625F-E45DBACE5B9E}"/>
                  </a:ext>
                </a:extLst>
              </p:cNvPr>
              <p:cNvSpPr txBox="1">
                <a:spLocks noRot="1" noChangeAspect="1" noMove="1" noResize="1" noEditPoints="1" noAdjustHandles="1" noChangeArrowheads="1" noChangeShapeType="1" noTextEdit="1"/>
              </p:cNvSpPr>
              <p:nvPr/>
            </p:nvSpPr>
            <p:spPr>
              <a:xfrm>
                <a:off x="4226303" y="4926758"/>
                <a:ext cx="361740" cy="276999"/>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4453259B-D5D1-4858-F8F1-2A6397ABC695}"/>
                  </a:ext>
                </a:extLst>
              </p:cNvPr>
              <p:cNvSpPr txBox="1"/>
              <p:nvPr/>
            </p:nvSpPr>
            <p:spPr>
              <a:xfrm>
                <a:off x="5155819" y="4922640"/>
                <a:ext cx="36174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51" name="文本框 50">
                <a:extLst>
                  <a:ext uri="{FF2B5EF4-FFF2-40B4-BE49-F238E27FC236}">
                    <a16:creationId xmlns:a16="http://schemas.microsoft.com/office/drawing/2014/main" id="{4453259B-D5D1-4858-F8F1-2A6397ABC695}"/>
                  </a:ext>
                </a:extLst>
              </p:cNvPr>
              <p:cNvSpPr txBox="1">
                <a:spLocks noRot="1" noChangeAspect="1" noMove="1" noResize="1" noEditPoints="1" noAdjustHandles="1" noChangeArrowheads="1" noChangeShapeType="1" noTextEdit="1"/>
              </p:cNvSpPr>
              <p:nvPr/>
            </p:nvSpPr>
            <p:spPr>
              <a:xfrm>
                <a:off x="5155819" y="4922640"/>
                <a:ext cx="361740" cy="276999"/>
              </a:xfrm>
              <a:prstGeom prst="rect">
                <a:avLst/>
              </a:prstGeom>
              <a:blipFill>
                <a:blip r:embed="rId27"/>
                <a:stretch>
                  <a:fillRect b="-2222"/>
                </a:stretch>
              </a:blipFill>
            </p:spPr>
            <p:txBody>
              <a:bodyPr/>
              <a:lstStyle/>
              <a:p>
                <a:r>
                  <a:rPr lang="zh-CN" altLang="en-US">
                    <a:noFill/>
                  </a:rPr>
                  <a:t> </a:t>
                </a:r>
              </a:p>
            </p:txBody>
          </p:sp>
        </mc:Fallback>
      </mc:AlternateContent>
      <p:grpSp>
        <p:nvGrpSpPr>
          <p:cNvPr id="52" name="组合 51">
            <a:extLst>
              <a:ext uri="{FF2B5EF4-FFF2-40B4-BE49-F238E27FC236}">
                <a16:creationId xmlns:a16="http://schemas.microsoft.com/office/drawing/2014/main" id="{D0078E52-1428-3CB8-2A8F-3663E7E8804C}"/>
              </a:ext>
            </a:extLst>
          </p:cNvPr>
          <p:cNvGrpSpPr/>
          <p:nvPr/>
        </p:nvGrpSpPr>
        <p:grpSpPr>
          <a:xfrm>
            <a:off x="2358267" y="5226654"/>
            <a:ext cx="361740" cy="369332"/>
            <a:chOff x="502942" y="3707542"/>
            <a:chExt cx="361740" cy="369332"/>
          </a:xfrm>
        </p:grpSpPr>
        <p:sp>
          <p:nvSpPr>
            <p:cNvPr id="54" name="矩形 53">
              <a:extLst>
                <a:ext uri="{FF2B5EF4-FFF2-40B4-BE49-F238E27FC236}">
                  <a16:creationId xmlns:a16="http://schemas.microsoft.com/office/drawing/2014/main" id="{02F1FD9A-D2E0-74D5-E2A3-5E3E7BE869B4}"/>
                </a:ext>
              </a:extLst>
            </p:cNvPr>
            <p:cNvSpPr/>
            <p:nvPr/>
          </p:nvSpPr>
          <p:spPr>
            <a:xfrm>
              <a:off x="502942" y="3707542"/>
              <a:ext cx="361740" cy="369332"/>
            </a:xfrm>
            <a:prstGeom prst="rect">
              <a:avLst/>
            </a:prstGeom>
            <a:solidFill>
              <a:srgbClr val="FFDD94"/>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FE1E624C-1E14-AF62-5E74-530062B8B59D}"/>
                    </a:ext>
                  </a:extLst>
                </p:cNvPr>
                <p:cNvSpPr txBox="1"/>
                <p:nvPr/>
              </p:nvSpPr>
              <p:spPr>
                <a:xfrm>
                  <a:off x="545889" y="3721442"/>
                  <a:ext cx="298735" cy="293414"/>
                </a:xfrm>
                <a:prstGeom prst="rect">
                  <a:avLst/>
                </a:prstGeom>
                <a:solidFill>
                  <a:srgbClr val="FFDD94"/>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i="1">
                                <a:latin typeface="Cambria Math" panose="02040503050406030204" pitchFamily="18" charset="0"/>
                              </a:rPr>
                              <m:t>𝑖</m:t>
                            </m:r>
                          </m:sub>
                          <m:sup>
                            <m:r>
                              <a:rPr lang="en-US" altLang="zh-CN" b="0" i="1" smtClean="0">
                                <a:latin typeface="Cambria Math" panose="02040503050406030204" pitchFamily="18" charset="0"/>
                              </a:rPr>
                              <m:t>3</m:t>
                            </m:r>
                          </m:sup>
                        </m:sSubSup>
                      </m:oMath>
                    </m:oMathPara>
                  </a14:m>
                  <a:endParaRPr lang="zh-CN" altLang="en-US" dirty="0"/>
                </a:p>
              </p:txBody>
            </p:sp>
          </mc:Choice>
          <mc:Fallback xmlns="">
            <p:sp>
              <p:nvSpPr>
                <p:cNvPr id="55" name="文本框 54">
                  <a:extLst>
                    <a:ext uri="{FF2B5EF4-FFF2-40B4-BE49-F238E27FC236}">
                      <a16:creationId xmlns:a16="http://schemas.microsoft.com/office/drawing/2014/main" id="{FE1E624C-1E14-AF62-5E74-530062B8B59D}"/>
                    </a:ext>
                  </a:extLst>
                </p:cNvPr>
                <p:cNvSpPr txBox="1">
                  <a:spLocks noRot="1" noChangeAspect="1" noMove="1" noResize="1" noEditPoints="1" noAdjustHandles="1" noChangeArrowheads="1" noChangeShapeType="1" noTextEdit="1"/>
                </p:cNvSpPr>
                <p:nvPr/>
              </p:nvSpPr>
              <p:spPr>
                <a:xfrm>
                  <a:off x="545889" y="3721442"/>
                  <a:ext cx="298735" cy="293414"/>
                </a:xfrm>
                <a:prstGeom prst="rect">
                  <a:avLst/>
                </a:prstGeom>
                <a:blipFill>
                  <a:blip r:embed="rId28"/>
                  <a:stretch>
                    <a:fillRect l="-20408" r="-6122" b="-25000"/>
                  </a:stretch>
                </a:blipFill>
              </p:spPr>
              <p:txBody>
                <a:bodyPr/>
                <a:lstStyle/>
                <a:p>
                  <a:r>
                    <a:rPr lang="zh-CN" altLang="en-US">
                      <a:noFill/>
                    </a:rPr>
                    <a:t> </a:t>
                  </a:r>
                </a:p>
              </p:txBody>
            </p:sp>
          </mc:Fallback>
        </mc:AlternateContent>
      </p:grpSp>
      <p:grpSp>
        <p:nvGrpSpPr>
          <p:cNvPr id="57" name="组合 56">
            <a:extLst>
              <a:ext uri="{FF2B5EF4-FFF2-40B4-BE49-F238E27FC236}">
                <a16:creationId xmlns:a16="http://schemas.microsoft.com/office/drawing/2014/main" id="{9557E597-1E64-FCBC-0770-C989EC4D8262}"/>
              </a:ext>
            </a:extLst>
          </p:cNvPr>
          <p:cNvGrpSpPr/>
          <p:nvPr/>
        </p:nvGrpSpPr>
        <p:grpSpPr>
          <a:xfrm>
            <a:off x="3292553" y="5236309"/>
            <a:ext cx="361740" cy="369332"/>
            <a:chOff x="502942" y="3707542"/>
            <a:chExt cx="361740" cy="369332"/>
          </a:xfrm>
        </p:grpSpPr>
        <p:sp>
          <p:nvSpPr>
            <p:cNvPr id="58" name="矩形 57">
              <a:extLst>
                <a:ext uri="{FF2B5EF4-FFF2-40B4-BE49-F238E27FC236}">
                  <a16:creationId xmlns:a16="http://schemas.microsoft.com/office/drawing/2014/main" id="{BBE2BDA3-B3E9-BD57-4299-A6FCEEDA333E}"/>
                </a:ext>
              </a:extLst>
            </p:cNvPr>
            <p:cNvSpPr/>
            <p:nvPr/>
          </p:nvSpPr>
          <p:spPr>
            <a:xfrm>
              <a:off x="502942" y="3707542"/>
              <a:ext cx="361740" cy="369332"/>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3B5A2306-1000-69DC-2795-37329AF11C99}"/>
                    </a:ext>
                  </a:extLst>
                </p:cNvPr>
                <p:cNvSpPr txBox="1"/>
                <p:nvPr/>
              </p:nvSpPr>
              <p:spPr>
                <a:xfrm>
                  <a:off x="545889" y="3721442"/>
                  <a:ext cx="298735" cy="290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i="1">
                                <a:latin typeface="Cambria Math" panose="02040503050406030204" pitchFamily="18" charset="0"/>
                              </a:rPr>
                              <m:t>𝑖</m:t>
                            </m:r>
                          </m:sub>
                          <m:sup>
                            <m:r>
                              <a:rPr lang="en-US" altLang="zh-CN" b="0" i="1" smtClean="0">
                                <a:latin typeface="Cambria Math" panose="02040503050406030204" pitchFamily="18" charset="0"/>
                              </a:rPr>
                              <m:t>4</m:t>
                            </m:r>
                          </m:sup>
                        </m:sSubSup>
                      </m:oMath>
                    </m:oMathPara>
                  </a14:m>
                  <a:endParaRPr lang="zh-CN" altLang="en-US" dirty="0"/>
                </a:p>
              </p:txBody>
            </p:sp>
          </mc:Choice>
          <mc:Fallback xmlns="">
            <p:sp>
              <p:nvSpPr>
                <p:cNvPr id="59" name="文本框 58">
                  <a:extLst>
                    <a:ext uri="{FF2B5EF4-FFF2-40B4-BE49-F238E27FC236}">
                      <a16:creationId xmlns:a16="http://schemas.microsoft.com/office/drawing/2014/main" id="{3B5A2306-1000-69DC-2795-37329AF11C99}"/>
                    </a:ext>
                  </a:extLst>
                </p:cNvPr>
                <p:cNvSpPr txBox="1">
                  <a:spLocks noRot="1" noChangeAspect="1" noMove="1" noResize="1" noEditPoints="1" noAdjustHandles="1" noChangeArrowheads="1" noChangeShapeType="1" noTextEdit="1"/>
                </p:cNvSpPr>
                <p:nvPr/>
              </p:nvSpPr>
              <p:spPr>
                <a:xfrm>
                  <a:off x="545889" y="3721442"/>
                  <a:ext cx="298735" cy="290849"/>
                </a:xfrm>
                <a:prstGeom prst="rect">
                  <a:avLst/>
                </a:prstGeom>
                <a:blipFill>
                  <a:blip r:embed="rId29"/>
                  <a:stretch>
                    <a:fillRect l="-20408" t="-2083" r="-8163" b="-22917"/>
                  </a:stretch>
                </a:blipFill>
              </p:spPr>
              <p:txBody>
                <a:bodyPr/>
                <a:lstStyle/>
                <a:p>
                  <a:r>
                    <a:rPr lang="zh-CN" altLang="en-US">
                      <a:noFill/>
                    </a:rPr>
                    <a:t> </a:t>
                  </a:r>
                </a:p>
              </p:txBody>
            </p:sp>
          </mc:Fallback>
        </mc:AlternateContent>
      </p:grpSp>
      <p:grpSp>
        <p:nvGrpSpPr>
          <p:cNvPr id="61" name="组合 60">
            <a:extLst>
              <a:ext uri="{FF2B5EF4-FFF2-40B4-BE49-F238E27FC236}">
                <a16:creationId xmlns:a16="http://schemas.microsoft.com/office/drawing/2014/main" id="{A99CFADC-ADAE-323C-57E2-8E4E4A3B537D}"/>
              </a:ext>
            </a:extLst>
          </p:cNvPr>
          <p:cNvGrpSpPr/>
          <p:nvPr/>
        </p:nvGrpSpPr>
        <p:grpSpPr>
          <a:xfrm>
            <a:off x="4230368" y="5236073"/>
            <a:ext cx="361740" cy="369332"/>
            <a:chOff x="502942" y="3707542"/>
            <a:chExt cx="361740" cy="369332"/>
          </a:xfrm>
        </p:grpSpPr>
        <p:sp>
          <p:nvSpPr>
            <p:cNvPr id="62" name="矩形 61">
              <a:extLst>
                <a:ext uri="{FF2B5EF4-FFF2-40B4-BE49-F238E27FC236}">
                  <a16:creationId xmlns:a16="http://schemas.microsoft.com/office/drawing/2014/main" id="{D7D2C640-71B3-C5BE-BCAC-15A0A436E288}"/>
                </a:ext>
              </a:extLst>
            </p:cNvPr>
            <p:cNvSpPr/>
            <p:nvPr/>
          </p:nvSpPr>
          <p:spPr>
            <a:xfrm>
              <a:off x="502942" y="3707542"/>
              <a:ext cx="361740" cy="369332"/>
            </a:xfrm>
            <a:prstGeom prst="rect">
              <a:avLst/>
            </a:prstGeom>
            <a:solidFill>
              <a:srgbClr val="7F7F7F"/>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965034A6-9406-30FF-FE04-277700B6FC29}"/>
                    </a:ext>
                  </a:extLst>
                </p:cNvPr>
                <p:cNvSpPr txBox="1"/>
                <p:nvPr/>
              </p:nvSpPr>
              <p:spPr>
                <a:xfrm>
                  <a:off x="545889" y="3721442"/>
                  <a:ext cx="301365" cy="297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bg1"/>
                                </a:solidFill>
                                <a:latin typeface="Cambria Math" panose="02040503050406030204" pitchFamily="18" charset="0"/>
                              </a:rPr>
                            </m:ctrlPr>
                          </m:sSubSupPr>
                          <m:e>
                            <m:r>
                              <a:rPr lang="en-US" altLang="zh-CN" b="0" i="1" smtClean="0">
                                <a:solidFill>
                                  <a:schemeClr val="bg1"/>
                                </a:solidFill>
                                <a:latin typeface="Cambria Math" panose="02040503050406030204" pitchFamily="18" charset="0"/>
                              </a:rPr>
                              <m:t>𝑦</m:t>
                            </m:r>
                          </m:e>
                          <m:sub>
                            <m:r>
                              <a:rPr lang="en-US" altLang="zh-CN" i="1">
                                <a:solidFill>
                                  <a:schemeClr val="bg1"/>
                                </a:solidFill>
                                <a:latin typeface="Cambria Math" panose="02040503050406030204" pitchFamily="18" charset="0"/>
                              </a:rPr>
                              <m:t>𝑖</m:t>
                            </m:r>
                          </m:sub>
                          <m:sup>
                            <m:r>
                              <a:rPr lang="en-US" altLang="zh-CN" b="0" i="1" smtClean="0">
                                <a:solidFill>
                                  <a:schemeClr val="bg1"/>
                                </a:solidFill>
                                <a:latin typeface="Cambria Math" panose="02040503050406030204" pitchFamily="18" charset="0"/>
                              </a:rPr>
                              <m:t>5</m:t>
                            </m:r>
                          </m:sup>
                        </m:sSubSup>
                      </m:oMath>
                    </m:oMathPara>
                  </a14:m>
                  <a:endParaRPr lang="zh-CN" altLang="en-US" dirty="0"/>
                </a:p>
              </p:txBody>
            </p:sp>
          </mc:Choice>
          <mc:Fallback xmlns="">
            <p:sp>
              <p:nvSpPr>
                <p:cNvPr id="64" name="文本框 63">
                  <a:extLst>
                    <a:ext uri="{FF2B5EF4-FFF2-40B4-BE49-F238E27FC236}">
                      <a16:creationId xmlns:a16="http://schemas.microsoft.com/office/drawing/2014/main" id="{965034A6-9406-30FF-FE04-277700B6FC29}"/>
                    </a:ext>
                  </a:extLst>
                </p:cNvPr>
                <p:cNvSpPr txBox="1">
                  <a:spLocks noRot="1" noChangeAspect="1" noMove="1" noResize="1" noEditPoints="1" noAdjustHandles="1" noChangeArrowheads="1" noChangeShapeType="1" noTextEdit="1"/>
                </p:cNvSpPr>
                <p:nvPr/>
              </p:nvSpPr>
              <p:spPr>
                <a:xfrm>
                  <a:off x="545889" y="3721442"/>
                  <a:ext cx="301365" cy="297646"/>
                </a:xfrm>
                <a:prstGeom prst="rect">
                  <a:avLst/>
                </a:prstGeom>
                <a:blipFill>
                  <a:blip r:embed="rId30"/>
                  <a:stretch>
                    <a:fillRect l="-20408" r="-8163" b="-24490"/>
                  </a:stretch>
                </a:blipFill>
              </p:spPr>
              <p:txBody>
                <a:bodyPr/>
                <a:lstStyle/>
                <a:p>
                  <a:r>
                    <a:rPr lang="zh-CN" altLang="en-US">
                      <a:noFill/>
                    </a:rPr>
                    <a:t> </a:t>
                  </a:r>
                </a:p>
              </p:txBody>
            </p:sp>
          </mc:Fallback>
        </mc:AlternateContent>
      </p:grpSp>
      <p:grpSp>
        <p:nvGrpSpPr>
          <p:cNvPr id="65" name="组合 64">
            <a:extLst>
              <a:ext uri="{FF2B5EF4-FFF2-40B4-BE49-F238E27FC236}">
                <a16:creationId xmlns:a16="http://schemas.microsoft.com/office/drawing/2014/main" id="{EA78BC49-AD5D-F212-EB5C-F02B2C871900}"/>
              </a:ext>
            </a:extLst>
          </p:cNvPr>
          <p:cNvGrpSpPr/>
          <p:nvPr/>
        </p:nvGrpSpPr>
        <p:grpSpPr>
          <a:xfrm>
            <a:off x="5157497" y="5220500"/>
            <a:ext cx="361740" cy="369332"/>
            <a:chOff x="502942" y="3707542"/>
            <a:chExt cx="361740" cy="369332"/>
          </a:xfrm>
        </p:grpSpPr>
        <p:sp>
          <p:nvSpPr>
            <p:cNvPr id="67" name="矩形 66">
              <a:extLst>
                <a:ext uri="{FF2B5EF4-FFF2-40B4-BE49-F238E27FC236}">
                  <a16:creationId xmlns:a16="http://schemas.microsoft.com/office/drawing/2014/main" id="{87B2758B-C28D-C21F-A405-8931F5E00755}"/>
                </a:ext>
              </a:extLst>
            </p:cNvPr>
            <p:cNvSpPr/>
            <p:nvPr/>
          </p:nvSpPr>
          <p:spPr>
            <a:xfrm>
              <a:off x="502942" y="3707542"/>
              <a:ext cx="361740" cy="369332"/>
            </a:xfrm>
            <a:prstGeom prst="rect">
              <a:avLst/>
            </a:prstGeom>
            <a:solidFill>
              <a:srgbClr val="CCACD8"/>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26A326FC-EBD1-7678-CC96-5D7D7E778224}"/>
                    </a:ext>
                  </a:extLst>
                </p:cNvPr>
                <p:cNvSpPr txBox="1"/>
                <p:nvPr/>
              </p:nvSpPr>
              <p:spPr>
                <a:xfrm>
                  <a:off x="545889" y="3721442"/>
                  <a:ext cx="301365" cy="293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i="1">
                                <a:latin typeface="Cambria Math" panose="02040503050406030204" pitchFamily="18" charset="0"/>
                              </a:rPr>
                              <m:t>𝑖</m:t>
                            </m:r>
                          </m:sub>
                          <m:sup>
                            <m:r>
                              <a:rPr lang="en-US" altLang="zh-CN" b="0" i="1" smtClean="0">
                                <a:latin typeface="Cambria Math" panose="02040503050406030204" pitchFamily="18" charset="0"/>
                              </a:rPr>
                              <m:t>6</m:t>
                            </m:r>
                          </m:sup>
                        </m:sSubSup>
                      </m:oMath>
                    </m:oMathPara>
                  </a14:m>
                  <a:endParaRPr lang="zh-CN" altLang="en-US" dirty="0"/>
                </a:p>
              </p:txBody>
            </p:sp>
          </mc:Choice>
          <mc:Fallback xmlns="">
            <p:sp>
              <p:nvSpPr>
                <p:cNvPr id="68" name="文本框 67">
                  <a:extLst>
                    <a:ext uri="{FF2B5EF4-FFF2-40B4-BE49-F238E27FC236}">
                      <a16:creationId xmlns:a16="http://schemas.microsoft.com/office/drawing/2014/main" id="{26A326FC-EBD1-7678-CC96-5D7D7E778224}"/>
                    </a:ext>
                  </a:extLst>
                </p:cNvPr>
                <p:cNvSpPr txBox="1">
                  <a:spLocks noRot="1" noChangeAspect="1" noMove="1" noResize="1" noEditPoints="1" noAdjustHandles="1" noChangeArrowheads="1" noChangeShapeType="1" noTextEdit="1"/>
                </p:cNvSpPr>
                <p:nvPr/>
              </p:nvSpPr>
              <p:spPr>
                <a:xfrm>
                  <a:off x="545889" y="3721442"/>
                  <a:ext cx="301365" cy="293735"/>
                </a:xfrm>
                <a:prstGeom prst="rect">
                  <a:avLst/>
                </a:prstGeom>
                <a:blipFill>
                  <a:blip r:embed="rId31"/>
                  <a:stretch>
                    <a:fillRect l="-20000" r="-6000" b="-25000"/>
                  </a:stretch>
                </a:blipFill>
              </p:spPr>
              <p:txBody>
                <a:bodyPr/>
                <a:lstStyle/>
                <a:p>
                  <a:r>
                    <a:rPr lang="zh-CN" altLang="en-US">
                      <a:noFill/>
                    </a:rPr>
                    <a:t> </a:t>
                  </a:r>
                </a:p>
              </p:txBody>
            </p:sp>
          </mc:Fallback>
        </mc:AlternateContent>
      </p:grpSp>
      <p:sp>
        <p:nvSpPr>
          <p:cNvPr id="6" name="灯片编号占位符 5">
            <a:extLst>
              <a:ext uri="{FF2B5EF4-FFF2-40B4-BE49-F238E27FC236}">
                <a16:creationId xmlns:a16="http://schemas.microsoft.com/office/drawing/2014/main" id="{32DEBE43-50CB-75FE-4646-A6C43ECF140F}"/>
              </a:ext>
            </a:extLst>
          </p:cNvPr>
          <p:cNvSpPr>
            <a:spLocks noGrp="1"/>
          </p:cNvSpPr>
          <p:nvPr>
            <p:ph type="sldNum" sz="quarter" idx="14"/>
          </p:nvPr>
        </p:nvSpPr>
        <p:spPr/>
        <p:txBody>
          <a:bodyPr/>
          <a:lstStyle/>
          <a:p>
            <a:fld id="{CC51C897-CB0F-45BB-8D64-39FCF72693E0}" type="slidenum">
              <a:rPr lang="zh-CN" altLang="en-US" smtClean="0"/>
              <a:t>32</a:t>
            </a:fld>
            <a:endParaRPr lang="zh-CN" altLang="en-US"/>
          </a:p>
        </p:txBody>
      </p:sp>
      <p:sp>
        <p:nvSpPr>
          <p:cNvPr id="8" name="Text Placeholder 2">
            <a:extLst>
              <a:ext uri="{FF2B5EF4-FFF2-40B4-BE49-F238E27FC236}">
                <a16:creationId xmlns:a16="http://schemas.microsoft.com/office/drawing/2014/main" id="{BDE35FCB-FA20-BAAF-84F1-98DF07335A99}"/>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a:t>
            </a:r>
            <a:r>
              <a:rPr lang="zh-CN" altLang="en-US" dirty="0">
                <a:solidFill>
                  <a:srgbClr val="6D439B"/>
                </a:solidFill>
              </a:rPr>
              <a:t>原型模型   </a:t>
            </a:r>
            <a:r>
              <a:rPr lang="zh-CN" altLang="en-US" dirty="0">
                <a:solidFill>
                  <a:srgbClr val="7F7F7F"/>
                </a:solidFill>
              </a:rPr>
              <a:t>其他模块   实验验证   本章总结</a:t>
            </a:r>
            <a:r>
              <a:rPr lang="zh-CN" altLang="en-US" dirty="0">
                <a:solidFill>
                  <a:srgbClr val="6D439B"/>
                </a:solidFill>
              </a:rPr>
              <a:t> </a:t>
            </a:r>
            <a:endParaRPr lang="zh-CN" altLang="en-US" dirty="0">
              <a:solidFill>
                <a:srgbClr val="7F7F7F"/>
              </a:solidFill>
            </a:endParaRPr>
          </a:p>
        </p:txBody>
      </p:sp>
      <p:sp>
        <p:nvSpPr>
          <p:cNvPr id="5" name="矩形 4">
            <a:extLst>
              <a:ext uri="{FF2B5EF4-FFF2-40B4-BE49-F238E27FC236}">
                <a16:creationId xmlns:a16="http://schemas.microsoft.com/office/drawing/2014/main" id="{14AF5150-DA32-8AE4-F33D-9337B6ED5177}"/>
              </a:ext>
            </a:extLst>
          </p:cNvPr>
          <p:cNvSpPr/>
          <p:nvPr/>
        </p:nvSpPr>
        <p:spPr>
          <a:xfrm>
            <a:off x="6108238" y="1179533"/>
            <a:ext cx="1345964" cy="383300"/>
          </a:xfrm>
          <a:prstGeom prst="rect">
            <a:avLst/>
          </a:prstGeom>
          <a:solidFill>
            <a:srgbClr val="6D439B"/>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bg1"/>
                </a:solidFill>
                <a:latin typeface="+mj-ea"/>
                <a:ea typeface="+mj-ea"/>
              </a:rPr>
              <a:t>原型学习</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DA32A66-496A-E78F-3819-C25B17A127BB}"/>
                  </a:ext>
                </a:extLst>
              </p:cNvPr>
              <p:cNvSpPr txBox="1"/>
              <p:nvPr/>
            </p:nvSpPr>
            <p:spPr>
              <a:xfrm>
                <a:off x="6066890" y="4923067"/>
                <a:ext cx="6103088" cy="5975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1" i="1" smtClean="0">
                              <a:latin typeface="Cambria Math" panose="02040503050406030204" pitchFamily="18" charset="0"/>
                            </a:rPr>
                          </m:ctrlPr>
                        </m:sSubSupPr>
                        <m:e>
                          <m:func>
                            <m:funcPr>
                              <m:ctrlPr>
                                <a:rPr lang="en-US" altLang="zh-CN" sz="2400" b="1" i="1" smtClean="0">
                                  <a:latin typeface="Cambria Math" panose="02040503050406030204" pitchFamily="18" charset="0"/>
                                </a:rPr>
                              </m:ctrlPr>
                            </m:funcPr>
                            <m:fName>
                              <m:limLow>
                                <m:limLowPr>
                                  <m:ctrlPr>
                                    <a:rPr lang="en-US" altLang="zh-CN" sz="2400" b="1" i="1" smtClean="0">
                                      <a:latin typeface="Cambria Math" panose="02040503050406030204" pitchFamily="18" charset="0"/>
                                    </a:rPr>
                                  </m:ctrlPr>
                                </m:limLowPr>
                                <m:e>
                                  <m:r>
                                    <m:rPr>
                                      <m:sty m:val="p"/>
                                    </m:rPr>
                                    <a:rPr lang="en-US" altLang="zh-CN" sz="2400" b="0" i="0" smtClean="0">
                                      <a:latin typeface="Cambria Math" panose="02040503050406030204" pitchFamily="18" charset="0"/>
                                    </a:rPr>
                                    <m:t>min</m:t>
                                  </m:r>
                                </m:e>
                                <m:lim>
                                  <m:r>
                                    <a:rPr lang="en-US" altLang="zh-CN" sz="2400" b="1">
                                      <a:latin typeface="Cambria Math" panose="02040503050406030204" pitchFamily="18" charset="0"/>
                                    </a:rPr>
                                    <m:t>𝐏</m:t>
                                  </m:r>
                                </m:lim>
                              </m:limLow>
                            </m:fName>
                            <m:e>
                              <m:d>
                                <m:dPr>
                                  <m:begChr m:val="‖"/>
                                  <m:endChr m:val="‖"/>
                                  <m:ctrlPr>
                                    <a:rPr lang="en-US" altLang="zh-CN" sz="2400" b="1" i="1">
                                      <a:latin typeface="Cambria Math" panose="02040503050406030204" pitchFamily="18" charset="0"/>
                                    </a:rPr>
                                  </m:ctrlPr>
                                </m:dPr>
                                <m:e>
                                  <m:sSub>
                                    <m:sSubPr>
                                      <m:ctrlPr>
                                        <a:rPr lang="en-US" altLang="zh-CN" sz="2400" b="1" i="1">
                                          <a:latin typeface="Cambria Math" panose="02040503050406030204" pitchFamily="18" charset="0"/>
                                        </a:rPr>
                                      </m:ctrlPr>
                                    </m:sSubPr>
                                    <m:e>
                                      <m:r>
                                        <a:rPr lang="en-US" altLang="zh-CN" sz="2400" b="1">
                                          <a:latin typeface="Cambria Math" panose="02040503050406030204" pitchFamily="18" charset="0"/>
                                        </a:rPr>
                                        <m:t>𝐗</m:t>
                                      </m:r>
                                    </m:e>
                                    <m:sub>
                                      <m:r>
                                        <a:rPr lang="en-US" altLang="zh-CN" sz="2400" b="1" i="1">
                                          <a:latin typeface="Cambria Math" panose="02040503050406030204" pitchFamily="18" charset="0"/>
                                        </a:rPr>
                                        <m:t>𝒕𝒓𝒂𝒊𝒏</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a:latin typeface="Cambria Math" panose="02040503050406030204" pitchFamily="18" charset="0"/>
                                        </a:rPr>
                                        <m:t>𝐘</m:t>
                                      </m:r>
                                    </m:e>
                                    <m:sub>
                                      <m:r>
                                        <a:rPr lang="en-US" altLang="zh-CN" sz="2400" b="1" i="1">
                                          <a:latin typeface="Cambria Math" panose="02040503050406030204" pitchFamily="18" charset="0"/>
                                        </a:rPr>
                                        <m:t>𝒕𝒓𝒂𝒊𝒏</m:t>
                                      </m:r>
                                    </m:sub>
                                  </m:sSub>
                                  <m:r>
                                    <a:rPr lang="en-US" altLang="zh-CN" sz="2400" b="1">
                                      <a:latin typeface="Cambria Math" panose="02040503050406030204" pitchFamily="18" charset="0"/>
                                    </a:rPr>
                                    <m:t>𝐏</m:t>
                                  </m:r>
                                </m:e>
                              </m:d>
                            </m:e>
                          </m:func>
                        </m:e>
                        <m:sub>
                          <m:r>
                            <a:rPr lang="en-US" altLang="zh-CN" sz="2400" b="1" i="1" smtClean="0">
                              <a:latin typeface="Cambria Math" panose="02040503050406030204" pitchFamily="18" charset="0"/>
                            </a:rPr>
                            <m:t>𝑭</m:t>
                          </m:r>
                        </m:sub>
                        <m:sup>
                          <m:r>
                            <a:rPr lang="en-US" altLang="zh-CN" sz="2400" b="1" i="1">
                              <a:latin typeface="Cambria Math" panose="02040503050406030204" pitchFamily="18" charset="0"/>
                            </a:rPr>
                            <m:t>𝟐</m:t>
                          </m:r>
                        </m:sup>
                      </m:sSubSup>
                      <m:r>
                        <a:rPr lang="en-US" altLang="zh-CN" sz="2400" b="1" i="1">
                          <a:latin typeface="Cambria Math" panose="02040503050406030204" pitchFamily="18" charset="0"/>
                        </a:rPr>
                        <m:t>,</m:t>
                      </m:r>
                      <m:r>
                        <a:rPr lang="en-US" altLang="zh-CN" sz="2400" b="1" i="0" smtClean="0">
                          <a:latin typeface="Cambria Math" panose="02040503050406030204" pitchFamily="18" charset="0"/>
                        </a:rPr>
                        <m:t>  </m:t>
                      </m:r>
                      <m:r>
                        <a:rPr lang="en-US" altLang="zh-CN" sz="2400" b="1" i="0">
                          <a:latin typeface="Cambria Math" panose="02040503050406030204" pitchFamily="18" charset="0"/>
                        </a:rPr>
                        <m:t>𝐬</m:t>
                      </m:r>
                      <m:r>
                        <a:rPr lang="en-US" altLang="zh-CN" sz="2400" b="1" i="0">
                          <a:latin typeface="Cambria Math" panose="02040503050406030204" pitchFamily="18" charset="0"/>
                        </a:rPr>
                        <m:t>.</m:t>
                      </m:r>
                      <m:r>
                        <a:rPr lang="en-US" altLang="zh-CN" sz="2400" b="1" i="0">
                          <a:latin typeface="Cambria Math" panose="02040503050406030204" pitchFamily="18" charset="0"/>
                        </a:rPr>
                        <m:t>𝐭</m:t>
                      </m:r>
                      <m:r>
                        <a:rPr lang="en-US" altLang="zh-CN" sz="2400" b="1" i="0">
                          <a:latin typeface="Cambria Math" panose="02040503050406030204" pitchFamily="18" charset="0"/>
                        </a:rPr>
                        <m:t>. </m:t>
                      </m:r>
                      <m:r>
                        <a:rPr lang="en-US" altLang="zh-CN" sz="2400" b="1" i="0" smtClean="0">
                          <a:latin typeface="Cambria Math" panose="02040503050406030204" pitchFamily="18" charset="0"/>
                        </a:rPr>
                        <m:t>𝐏</m:t>
                      </m:r>
                      <m:r>
                        <a:rPr lang="en-US" altLang="zh-CN" sz="2400" b="1" i="1">
                          <a:latin typeface="Cambria Math" panose="02040503050406030204" pitchFamily="18" charset="0"/>
                        </a:rPr>
                        <m:t>≥</m:t>
                      </m:r>
                      <m:r>
                        <a:rPr lang="en-US" altLang="zh-CN" sz="2400" b="1" i="1">
                          <a:latin typeface="Cambria Math" panose="02040503050406030204" pitchFamily="18" charset="0"/>
                        </a:rPr>
                        <m:t>𝟎</m:t>
                      </m:r>
                    </m:oMath>
                  </m:oMathPara>
                </a14:m>
                <a:endParaRPr lang="en-US" altLang="zh-CN" sz="1600" b="1" dirty="0">
                  <a:solidFill>
                    <a:schemeClr val="tx1"/>
                  </a:solidFill>
                  <a:latin typeface="+mn-ea"/>
                </a:endParaRPr>
              </a:p>
            </p:txBody>
          </p:sp>
        </mc:Choice>
        <mc:Fallback xmlns="">
          <p:sp>
            <p:nvSpPr>
              <p:cNvPr id="10" name="文本框 9">
                <a:extLst>
                  <a:ext uri="{FF2B5EF4-FFF2-40B4-BE49-F238E27FC236}">
                    <a16:creationId xmlns:a16="http://schemas.microsoft.com/office/drawing/2014/main" id="{CDA32A66-496A-E78F-3819-C25B17A127BB}"/>
                  </a:ext>
                </a:extLst>
              </p:cNvPr>
              <p:cNvSpPr txBox="1">
                <a:spLocks noRot="1" noChangeAspect="1" noMove="1" noResize="1" noEditPoints="1" noAdjustHandles="1" noChangeArrowheads="1" noChangeShapeType="1" noTextEdit="1"/>
              </p:cNvSpPr>
              <p:nvPr/>
            </p:nvSpPr>
            <p:spPr>
              <a:xfrm>
                <a:off x="6066890" y="4923067"/>
                <a:ext cx="6103088" cy="597599"/>
              </a:xfrm>
              <a:prstGeom prst="rect">
                <a:avLst/>
              </a:prstGeom>
              <a:blipFill>
                <a:blip r:embed="rId32"/>
                <a:stretch>
                  <a:fillRect/>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4C6931A4-34A3-9B90-4866-A06BCF76D3D1}"/>
              </a:ext>
            </a:extLst>
          </p:cNvPr>
          <p:cNvSpPr txBox="1"/>
          <p:nvPr/>
        </p:nvSpPr>
        <p:spPr>
          <a:xfrm>
            <a:off x="7574320" y="1180831"/>
            <a:ext cx="4154260" cy="400110"/>
          </a:xfrm>
          <a:prstGeom prst="rect">
            <a:avLst/>
          </a:prstGeom>
          <a:noFill/>
        </p:spPr>
        <p:txBody>
          <a:bodyPr wrap="square">
            <a:spAutoFit/>
          </a:bodyPr>
          <a:lstStyle/>
          <a:p>
            <a:r>
              <a:rPr lang="zh-CN" altLang="en-US" sz="2000" b="1" dirty="0">
                <a:solidFill>
                  <a:srgbClr val="6D439B"/>
                </a:solidFill>
                <a:latin typeface="+mj-ea"/>
                <a:ea typeface="+mj-ea"/>
              </a:rPr>
              <a:t>使用原型对输入特征进行线性重构</a:t>
            </a:r>
            <a:endParaRPr lang="zh-CN" altLang="en-US" sz="2000" dirty="0"/>
          </a:p>
        </p:txBody>
      </p:sp>
    </p:spTree>
    <p:extLst>
      <p:ext uri="{BB962C8B-B14F-4D97-AF65-F5344CB8AC3E}">
        <p14:creationId xmlns:p14="http://schemas.microsoft.com/office/powerpoint/2010/main" val="2265127615"/>
      </p:ext>
    </p:extLst>
  </p:cSld>
  <p:clrMapOvr>
    <a:masterClrMapping/>
  </p:clrMapOvr>
  <p:transition spd="med">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6DFAE106-6196-862B-57D8-8CE04661B318}"/>
              </a:ext>
            </a:extLst>
          </p:cNvPr>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17759" r="74110" b="19972"/>
          <a:stretch/>
        </p:blipFill>
        <p:spPr>
          <a:xfrm>
            <a:off x="1970828" y="810170"/>
            <a:ext cx="1672824" cy="1675701"/>
          </a:xfrm>
          <a:prstGeom prst="rect">
            <a:avLst/>
          </a:prstGeom>
          <a:effectLst>
            <a:outerShdw blurRad="50800" dist="38100" dir="5400000" algn="t" rotWithShape="0">
              <a:prstClr val="black">
                <a:alpha val="40000"/>
              </a:prstClr>
            </a:outerShdw>
          </a:effectLst>
        </p:spPr>
      </p:pic>
      <p:sp>
        <p:nvSpPr>
          <p:cNvPr id="17" name="矩形 16">
            <a:extLst>
              <a:ext uri="{FF2B5EF4-FFF2-40B4-BE49-F238E27FC236}">
                <a16:creationId xmlns:a16="http://schemas.microsoft.com/office/drawing/2014/main" id="{D7C76D76-16C2-B07C-9DF5-B68F7EAD5D6B}"/>
              </a:ext>
            </a:extLst>
          </p:cNvPr>
          <p:cNvSpPr/>
          <p:nvPr/>
        </p:nvSpPr>
        <p:spPr>
          <a:xfrm>
            <a:off x="428758" y="2966776"/>
            <a:ext cx="361740" cy="924448"/>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BD60"/>
              </a:solidFill>
            </a:endParaRPr>
          </a:p>
        </p:txBody>
      </p:sp>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289FF9E1-2DD5-BC6B-3BD2-E6F0A1E2E70B}"/>
                  </a:ext>
                </a:extLst>
              </p:cNvPr>
              <p:cNvSpPr txBox="1"/>
              <p:nvPr/>
            </p:nvSpPr>
            <p:spPr>
              <a:xfrm>
                <a:off x="471705" y="3290500"/>
                <a:ext cx="297582" cy="276999"/>
              </a:xfrm>
              <a:prstGeom prst="rect">
                <a:avLst/>
              </a:prstGeom>
              <a:solidFill>
                <a:srgbClr val="F6BD6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F6BD60"/>
                              </a:solidFill>
                              <a:latin typeface="Cambria Math" panose="02040503050406030204" pitchFamily="18" charset="0"/>
                            </a:rPr>
                          </m:ctrlPr>
                        </m:sSubPr>
                        <m:e>
                          <m:r>
                            <a:rPr lang="en-US" altLang="zh-CN" b="1" i="1" smtClean="0">
                              <a:solidFill>
                                <a:srgbClr val="F6BD60"/>
                              </a:solidFill>
                              <a:latin typeface="Cambria Math" panose="02040503050406030204" pitchFamily="18" charset="0"/>
                            </a:rPr>
                            <m:t>𝒑</m:t>
                          </m:r>
                        </m:e>
                        <m:sub>
                          <m:r>
                            <a:rPr lang="en-US" altLang="zh-CN" b="0" i="1" smtClean="0">
                              <a:solidFill>
                                <a:srgbClr val="F6BD60"/>
                              </a:solidFill>
                              <a:latin typeface="Cambria Math" panose="02040503050406030204" pitchFamily="18" charset="0"/>
                            </a:rPr>
                            <m:t>1</m:t>
                          </m:r>
                        </m:sub>
                      </m:sSub>
                    </m:oMath>
                  </m:oMathPara>
                </a14:m>
                <a:endParaRPr lang="zh-CN" altLang="en-US" dirty="0">
                  <a:solidFill>
                    <a:srgbClr val="F6BD60"/>
                  </a:solidFill>
                </a:endParaRPr>
              </a:p>
            </p:txBody>
          </p:sp>
        </mc:Choice>
        <mc:Fallback xmlns="">
          <p:sp>
            <p:nvSpPr>
              <p:cNvPr id="91" name="文本框 90">
                <a:extLst>
                  <a:ext uri="{FF2B5EF4-FFF2-40B4-BE49-F238E27FC236}">
                    <a16:creationId xmlns:a16="http://schemas.microsoft.com/office/drawing/2014/main" id="{289FF9E1-2DD5-BC6B-3BD2-E6F0A1E2E70B}"/>
                  </a:ext>
                </a:extLst>
              </p:cNvPr>
              <p:cNvSpPr txBox="1">
                <a:spLocks noRot="1" noChangeAspect="1" noMove="1" noResize="1" noEditPoints="1" noAdjustHandles="1" noChangeArrowheads="1" noChangeShapeType="1" noTextEdit="1"/>
              </p:cNvSpPr>
              <p:nvPr/>
            </p:nvSpPr>
            <p:spPr>
              <a:xfrm>
                <a:off x="471705" y="3290500"/>
                <a:ext cx="297582" cy="276999"/>
              </a:xfrm>
              <a:prstGeom prst="rect">
                <a:avLst/>
              </a:prstGeom>
              <a:blipFill>
                <a:blip r:embed="rId4"/>
                <a:stretch>
                  <a:fillRect l="-20408" r="-8163" b="-26667"/>
                </a:stretch>
              </a:blipFill>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id="{228D928A-FF56-1218-8FD0-2CC2B83880E3}"/>
              </a:ext>
            </a:extLst>
          </p:cNvPr>
          <p:cNvSpPr/>
          <p:nvPr/>
        </p:nvSpPr>
        <p:spPr>
          <a:xfrm>
            <a:off x="1301055" y="2975203"/>
            <a:ext cx="361740" cy="924448"/>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D3C50606-5831-4FEF-22AF-63A05942304B}"/>
                  </a:ext>
                </a:extLst>
              </p:cNvPr>
              <p:cNvSpPr txBox="1"/>
              <p:nvPr/>
            </p:nvSpPr>
            <p:spPr>
              <a:xfrm>
                <a:off x="1336353" y="3298927"/>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2</m:t>
                          </m:r>
                        </m:sub>
                      </m:sSub>
                    </m:oMath>
                  </m:oMathPara>
                </a14:m>
                <a:endParaRPr lang="zh-CN" altLang="en-US" dirty="0"/>
              </a:p>
            </p:txBody>
          </p:sp>
        </mc:Choice>
        <mc:Fallback xmlns="">
          <p:sp>
            <p:nvSpPr>
              <p:cNvPr id="92" name="文本框 91">
                <a:extLst>
                  <a:ext uri="{FF2B5EF4-FFF2-40B4-BE49-F238E27FC236}">
                    <a16:creationId xmlns:a16="http://schemas.microsoft.com/office/drawing/2014/main" id="{D3C50606-5831-4FEF-22AF-63A05942304B}"/>
                  </a:ext>
                </a:extLst>
              </p:cNvPr>
              <p:cNvSpPr txBox="1">
                <a:spLocks noRot="1" noChangeAspect="1" noMove="1" noResize="1" noEditPoints="1" noAdjustHandles="1" noChangeArrowheads="1" noChangeShapeType="1" noTextEdit="1"/>
              </p:cNvSpPr>
              <p:nvPr/>
            </p:nvSpPr>
            <p:spPr>
              <a:xfrm>
                <a:off x="1336353" y="3298927"/>
                <a:ext cx="302903" cy="276999"/>
              </a:xfrm>
              <a:prstGeom prst="rect">
                <a:avLst/>
              </a:prstGeom>
              <a:blipFill>
                <a:blip r:embed="rId5"/>
                <a:stretch>
                  <a:fillRect l="-20000" r="-8000" b="-23913"/>
                </a:stretch>
              </a:blipFill>
            </p:spPr>
            <p:txBody>
              <a:bodyPr/>
              <a:lstStyle/>
              <a:p>
                <a:r>
                  <a:rPr lang="zh-CN" altLang="en-US">
                    <a:noFill/>
                  </a:rPr>
                  <a:t> </a:t>
                </a:r>
              </a:p>
            </p:txBody>
          </p:sp>
        </mc:Fallback>
      </mc:AlternateContent>
      <p:sp>
        <p:nvSpPr>
          <p:cNvPr id="19" name="矩形 18">
            <a:extLst>
              <a:ext uri="{FF2B5EF4-FFF2-40B4-BE49-F238E27FC236}">
                <a16:creationId xmlns:a16="http://schemas.microsoft.com/office/drawing/2014/main" id="{9C5BABEC-9D61-1280-117C-0D0A5C75C142}"/>
              </a:ext>
            </a:extLst>
          </p:cNvPr>
          <p:cNvSpPr/>
          <p:nvPr/>
        </p:nvSpPr>
        <p:spPr>
          <a:xfrm>
            <a:off x="2171787" y="2965129"/>
            <a:ext cx="361740" cy="924448"/>
          </a:xfrm>
          <a:prstGeom prst="rect">
            <a:avLst/>
          </a:prstGeom>
          <a:solidFill>
            <a:srgbClr val="FFDD94"/>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52C4340C-D8C3-4704-3071-ED6AB0CF2C75}"/>
                  </a:ext>
                </a:extLst>
              </p:cNvPr>
              <p:cNvSpPr txBox="1"/>
              <p:nvPr/>
            </p:nvSpPr>
            <p:spPr>
              <a:xfrm>
                <a:off x="2201205" y="3287169"/>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3</m:t>
                          </m:r>
                        </m:sub>
                      </m:sSub>
                    </m:oMath>
                  </m:oMathPara>
                </a14:m>
                <a:endParaRPr lang="zh-CN" altLang="en-US" dirty="0"/>
              </a:p>
            </p:txBody>
          </p:sp>
        </mc:Choice>
        <mc:Fallback xmlns="">
          <p:sp>
            <p:nvSpPr>
              <p:cNvPr id="93" name="文本框 92">
                <a:extLst>
                  <a:ext uri="{FF2B5EF4-FFF2-40B4-BE49-F238E27FC236}">
                    <a16:creationId xmlns:a16="http://schemas.microsoft.com/office/drawing/2014/main" id="{52C4340C-D8C3-4704-3071-ED6AB0CF2C75}"/>
                  </a:ext>
                </a:extLst>
              </p:cNvPr>
              <p:cNvSpPr txBox="1">
                <a:spLocks noRot="1" noChangeAspect="1" noMove="1" noResize="1" noEditPoints="1" noAdjustHandles="1" noChangeArrowheads="1" noChangeShapeType="1" noTextEdit="1"/>
              </p:cNvSpPr>
              <p:nvPr/>
            </p:nvSpPr>
            <p:spPr>
              <a:xfrm>
                <a:off x="2201205" y="3287169"/>
                <a:ext cx="302903" cy="276999"/>
              </a:xfrm>
              <a:prstGeom prst="rect">
                <a:avLst/>
              </a:prstGeom>
              <a:blipFill>
                <a:blip r:embed="rId6"/>
                <a:stretch>
                  <a:fillRect l="-20000" r="-8000" b="-23913"/>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3A22E254-A6F1-A091-186B-2C2F158F1E1D}"/>
              </a:ext>
            </a:extLst>
          </p:cNvPr>
          <p:cNvSpPr/>
          <p:nvPr/>
        </p:nvSpPr>
        <p:spPr>
          <a:xfrm>
            <a:off x="3040967" y="2975203"/>
            <a:ext cx="361740" cy="924448"/>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0A6B4003-7230-F340-20DD-F46797AA7B14}"/>
                  </a:ext>
                </a:extLst>
              </p:cNvPr>
              <p:cNvSpPr txBox="1"/>
              <p:nvPr/>
            </p:nvSpPr>
            <p:spPr>
              <a:xfrm>
                <a:off x="3065102" y="3288854"/>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4</m:t>
                          </m:r>
                        </m:sub>
                      </m:sSub>
                    </m:oMath>
                  </m:oMathPara>
                </a14:m>
                <a:endParaRPr lang="zh-CN" altLang="en-US" dirty="0"/>
              </a:p>
            </p:txBody>
          </p:sp>
        </mc:Choice>
        <mc:Fallback xmlns="">
          <p:sp>
            <p:nvSpPr>
              <p:cNvPr id="94" name="文本框 93">
                <a:extLst>
                  <a:ext uri="{FF2B5EF4-FFF2-40B4-BE49-F238E27FC236}">
                    <a16:creationId xmlns:a16="http://schemas.microsoft.com/office/drawing/2014/main" id="{0A6B4003-7230-F340-20DD-F46797AA7B14}"/>
                  </a:ext>
                </a:extLst>
              </p:cNvPr>
              <p:cNvSpPr txBox="1">
                <a:spLocks noRot="1" noChangeAspect="1" noMove="1" noResize="1" noEditPoints="1" noAdjustHandles="1" noChangeArrowheads="1" noChangeShapeType="1" noTextEdit="1"/>
              </p:cNvSpPr>
              <p:nvPr/>
            </p:nvSpPr>
            <p:spPr>
              <a:xfrm>
                <a:off x="3065102" y="3288854"/>
                <a:ext cx="302903" cy="276999"/>
              </a:xfrm>
              <a:prstGeom prst="rect">
                <a:avLst/>
              </a:prstGeom>
              <a:blipFill>
                <a:blip r:embed="rId7"/>
                <a:stretch>
                  <a:fillRect l="-20408" r="-8163" b="-26667"/>
                </a:stretch>
              </a:blipFill>
            </p:spPr>
            <p:txBody>
              <a:bodyPr/>
              <a:lstStyle/>
              <a:p>
                <a:r>
                  <a:rPr lang="zh-CN" altLang="en-US">
                    <a:noFill/>
                  </a:rPr>
                  <a:t> </a:t>
                </a:r>
              </a:p>
            </p:txBody>
          </p:sp>
        </mc:Fallback>
      </mc:AlternateContent>
      <p:sp>
        <p:nvSpPr>
          <p:cNvPr id="21" name="矩形 20">
            <a:extLst>
              <a:ext uri="{FF2B5EF4-FFF2-40B4-BE49-F238E27FC236}">
                <a16:creationId xmlns:a16="http://schemas.microsoft.com/office/drawing/2014/main" id="{18633B6B-20E5-7254-0B11-6C8BFD252D46}"/>
              </a:ext>
            </a:extLst>
          </p:cNvPr>
          <p:cNvSpPr/>
          <p:nvPr/>
        </p:nvSpPr>
        <p:spPr>
          <a:xfrm>
            <a:off x="3912220" y="2975203"/>
            <a:ext cx="361740" cy="924448"/>
          </a:xfrm>
          <a:prstGeom prst="rect">
            <a:avLst/>
          </a:prstGeom>
          <a:solidFill>
            <a:schemeClr val="tx1">
              <a:lumMod val="50000"/>
              <a:lumOff val="50000"/>
            </a:schemeClr>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70E696D8-29C7-11C7-BB0A-8A712ECD862E}"/>
                  </a:ext>
                </a:extLst>
              </p:cNvPr>
              <p:cNvSpPr txBox="1"/>
              <p:nvPr/>
            </p:nvSpPr>
            <p:spPr>
              <a:xfrm>
                <a:off x="3935505" y="3288854"/>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solidFill>
                              <a:latin typeface="Cambria Math" panose="02040503050406030204" pitchFamily="18" charset="0"/>
                            </a:rPr>
                          </m:ctrlPr>
                        </m:sSubPr>
                        <m:e>
                          <m:r>
                            <a:rPr lang="en-US" altLang="zh-CN" b="1" i="1" smtClean="0">
                              <a:solidFill>
                                <a:schemeClr val="bg1"/>
                              </a:solidFill>
                              <a:latin typeface="Cambria Math" panose="02040503050406030204" pitchFamily="18" charset="0"/>
                            </a:rPr>
                            <m:t>𝒑</m:t>
                          </m:r>
                        </m:e>
                        <m:sub>
                          <m:r>
                            <a:rPr lang="en-US" altLang="zh-CN" b="0" i="1" smtClean="0">
                              <a:solidFill>
                                <a:schemeClr val="bg1"/>
                              </a:solidFill>
                              <a:latin typeface="Cambria Math" panose="02040503050406030204" pitchFamily="18" charset="0"/>
                            </a:rPr>
                            <m:t>5</m:t>
                          </m:r>
                        </m:sub>
                      </m:sSub>
                    </m:oMath>
                  </m:oMathPara>
                </a14:m>
                <a:endParaRPr lang="zh-CN" altLang="en-US" dirty="0"/>
              </a:p>
            </p:txBody>
          </p:sp>
        </mc:Choice>
        <mc:Fallback xmlns="">
          <p:sp>
            <p:nvSpPr>
              <p:cNvPr id="95" name="文本框 94">
                <a:extLst>
                  <a:ext uri="{FF2B5EF4-FFF2-40B4-BE49-F238E27FC236}">
                    <a16:creationId xmlns:a16="http://schemas.microsoft.com/office/drawing/2014/main" id="{70E696D8-29C7-11C7-BB0A-8A712ECD862E}"/>
                  </a:ext>
                </a:extLst>
              </p:cNvPr>
              <p:cNvSpPr txBox="1">
                <a:spLocks noRot="1" noChangeAspect="1" noMove="1" noResize="1" noEditPoints="1" noAdjustHandles="1" noChangeArrowheads="1" noChangeShapeType="1" noTextEdit="1"/>
              </p:cNvSpPr>
              <p:nvPr/>
            </p:nvSpPr>
            <p:spPr>
              <a:xfrm>
                <a:off x="3935505" y="3288854"/>
                <a:ext cx="302903" cy="276999"/>
              </a:xfrm>
              <a:prstGeom prst="rect">
                <a:avLst/>
              </a:prstGeom>
              <a:blipFill>
                <a:blip r:embed="rId8"/>
                <a:stretch>
                  <a:fillRect l="-20408" r="-10204" b="-26667"/>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id="{0F4E64C1-8DBE-EA42-C20B-BF6813FAB9B5}"/>
              </a:ext>
            </a:extLst>
          </p:cNvPr>
          <p:cNvSpPr/>
          <p:nvPr/>
        </p:nvSpPr>
        <p:spPr>
          <a:xfrm>
            <a:off x="4780879" y="2975203"/>
            <a:ext cx="361740" cy="924448"/>
          </a:xfrm>
          <a:prstGeom prst="rect">
            <a:avLst/>
          </a:prstGeom>
          <a:solidFill>
            <a:srgbClr val="CCACD8"/>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B3946FF7-0701-CB7C-F799-4640573D20B9}"/>
                  </a:ext>
                </a:extLst>
              </p:cNvPr>
              <p:cNvSpPr txBox="1"/>
              <p:nvPr/>
            </p:nvSpPr>
            <p:spPr>
              <a:xfrm>
                <a:off x="4834088" y="3287126"/>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6</m:t>
                          </m:r>
                        </m:sub>
                      </m:sSub>
                    </m:oMath>
                  </m:oMathPara>
                </a14:m>
                <a:endParaRPr lang="zh-CN" altLang="en-US" dirty="0"/>
              </a:p>
            </p:txBody>
          </p:sp>
        </mc:Choice>
        <mc:Fallback xmlns="">
          <p:sp>
            <p:nvSpPr>
              <p:cNvPr id="96" name="文本框 95">
                <a:extLst>
                  <a:ext uri="{FF2B5EF4-FFF2-40B4-BE49-F238E27FC236}">
                    <a16:creationId xmlns:a16="http://schemas.microsoft.com/office/drawing/2014/main" id="{B3946FF7-0701-CB7C-F799-4640573D20B9}"/>
                  </a:ext>
                </a:extLst>
              </p:cNvPr>
              <p:cNvSpPr txBox="1">
                <a:spLocks noRot="1" noChangeAspect="1" noMove="1" noResize="1" noEditPoints="1" noAdjustHandles="1" noChangeArrowheads="1" noChangeShapeType="1" noTextEdit="1"/>
              </p:cNvSpPr>
              <p:nvPr/>
            </p:nvSpPr>
            <p:spPr>
              <a:xfrm>
                <a:off x="4834088" y="3287126"/>
                <a:ext cx="302903" cy="276999"/>
              </a:xfrm>
              <a:prstGeom prst="rect">
                <a:avLst/>
              </a:prstGeom>
              <a:blipFill>
                <a:blip r:embed="rId9"/>
                <a:stretch>
                  <a:fillRect l="-20000" r="-6000" b="-23913"/>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880B3463-6777-4F3C-31D5-F59A4E5A2AB1}"/>
              </a:ext>
            </a:extLst>
          </p:cNvPr>
          <p:cNvSpPr txBox="1"/>
          <p:nvPr/>
        </p:nvSpPr>
        <p:spPr>
          <a:xfrm>
            <a:off x="5660538" y="1408143"/>
            <a:ext cx="6094602" cy="132343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en-US" sz="2000" dirty="0"/>
              <a:t>重构系数通过</a:t>
            </a:r>
            <a:r>
              <a:rPr lang="zh-CN" altLang="en-US" sz="2000" b="1" dirty="0"/>
              <a:t>最小化原型的重构误差</a:t>
            </a:r>
            <a:r>
              <a:rPr lang="zh-CN" altLang="en-US" sz="2000" dirty="0"/>
              <a:t>得到</a:t>
            </a:r>
            <a:endParaRPr lang="en-US" altLang="zh-CN" sz="2000" dirty="0"/>
          </a:p>
          <a:p>
            <a:pPr marL="342900" indent="-342900">
              <a:lnSpc>
                <a:spcPct val="150000"/>
              </a:lnSpc>
              <a:buFont typeface="Arial" panose="020B0604020202020204" pitchFamily="34" charset="0"/>
              <a:buChar char="•"/>
            </a:pPr>
            <a:r>
              <a:rPr lang="zh-CN" altLang="en-US" sz="2000" dirty="0"/>
              <a:t>考虑到自然界存在相减关系，</a:t>
            </a:r>
            <a:r>
              <a:rPr lang="zh-CN" altLang="en-US" sz="2000" b="1" dirty="0"/>
              <a:t>不设置非负限制</a:t>
            </a:r>
            <a:endParaRPr lang="en-US" altLang="zh-CN" sz="2000" b="1" dirty="0"/>
          </a:p>
          <a:p>
            <a:endParaRPr lang="en-US" altLang="zh-CN" sz="2000" b="1" dirty="0"/>
          </a:p>
        </p:txBody>
      </p:sp>
      <p:sp>
        <p:nvSpPr>
          <p:cNvPr id="43" name="矩形 42">
            <a:extLst>
              <a:ext uri="{FF2B5EF4-FFF2-40B4-BE49-F238E27FC236}">
                <a16:creationId xmlns:a16="http://schemas.microsoft.com/office/drawing/2014/main" id="{BEC8C6CD-3388-AE24-DCB0-66456D61ED6D}"/>
              </a:ext>
            </a:extLst>
          </p:cNvPr>
          <p:cNvSpPr/>
          <p:nvPr/>
        </p:nvSpPr>
        <p:spPr>
          <a:xfrm>
            <a:off x="438271" y="4237058"/>
            <a:ext cx="361740" cy="369332"/>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AD8D4330-9724-17B9-B8F2-59B0B338D9E8}"/>
                  </a:ext>
                </a:extLst>
              </p:cNvPr>
              <p:cNvSpPr txBox="1"/>
              <p:nvPr/>
            </p:nvSpPr>
            <p:spPr>
              <a:xfrm>
                <a:off x="481218" y="4250958"/>
                <a:ext cx="293798" cy="291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𝑖</m:t>
                          </m:r>
                        </m:sub>
                        <m:sup>
                          <m:r>
                            <a:rPr lang="en-US" altLang="zh-CN" b="0" i="1" smtClean="0">
                              <a:solidFill>
                                <a:schemeClr val="tx1"/>
                              </a:solidFill>
                              <a:latin typeface="Cambria Math" panose="02040503050406030204" pitchFamily="18" charset="0"/>
                            </a:rPr>
                            <m:t>1</m:t>
                          </m:r>
                        </m:sup>
                      </m:sSubSup>
                    </m:oMath>
                  </m:oMathPara>
                </a14:m>
                <a:endParaRPr lang="zh-CN" altLang="en-US" dirty="0"/>
              </a:p>
            </p:txBody>
          </p:sp>
        </mc:Choice>
        <mc:Fallback xmlns="">
          <p:sp>
            <p:nvSpPr>
              <p:cNvPr id="45" name="文本框 44">
                <a:extLst>
                  <a:ext uri="{FF2B5EF4-FFF2-40B4-BE49-F238E27FC236}">
                    <a16:creationId xmlns:a16="http://schemas.microsoft.com/office/drawing/2014/main" id="{AD8D4330-9724-17B9-B8F2-59B0B338D9E8}"/>
                  </a:ext>
                </a:extLst>
              </p:cNvPr>
              <p:cNvSpPr txBox="1">
                <a:spLocks noRot="1" noChangeAspect="1" noMove="1" noResize="1" noEditPoints="1" noAdjustHandles="1" noChangeArrowheads="1" noChangeShapeType="1" noTextEdit="1"/>
              </p:cNvSpPr>
              <p:nvPr/>
            </p:nvSpPr>
            <p:spPr>
              <a:xfrm>
                <a:off x="481218" y="4250958"/>
                <a:ext cx="293798" cy="291426"/>
              </a:xfrm>
              <a:prstGeom prst="rect">
                <a:avLst/>
              </a:prstGeom>
              <a:blipFill>
                <a:blip r:embed="rId12"/>
                <a:stretch>
                  <a:fillRect l="-10417" r="-8333" b="-229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EB3F87F-6324-D372-3211-826C404068DB}"/>
                  </a:ext>
                </a:extLst>
              </p:cNvPr>
              <p:cNvSpPr txBox="1"/>
              <p:nvPr/>
            </p:nvSpPr>
            <p:spPr>
              <a:xfrm>
                <a:off x="422624" y="3933623"/>
                <a:ext cx="36787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46" name="文本框 45">
                <a:extLst>
                  <a:ext uri="{FF2B5EF4-FFF2-40B4-BE49-F238E27FC236}">
                    <a16:creationId xmlns:a16="http://schemas.microsoft.com/office/drawing/2014/main" id="{CEB3F87F-6324-D372-3211-826C404068DB}"/>
                  </a:ext>
                </a:extLst>
              </p:cNvPr>
              <p:cNvSpPr txBox="1">
                <a:spLocks noRot="1" noChangeAspect="1" noMove="1" noResize="1" noEditPoints="1" noAdjustHandles="1" noChangeArrowheads="1" noChangeShapeType="1" noTextEdit="1"/>
              </p:cNvSpPr>
              <p:nvPr/>
            </p:nvSpPr>
            <p:spPr>
              <a:xfrm>
                <a:off x="422624" y="3933623"/>
                <a:ext cx="367874" cy="276999"/>
              </a:xfrm>
              <a:prstGeom prst="rect">
                <a:avLst/>
              </a:prstGeom>
              <a:blipFill>
                <a:blip r:embed="rId13"/>
                <a:stretch>
                  <a:fillRect/>
                </a:stretch>
              </a:blipFill>
            </p:spPr>
            <p:txBody>
              <a:bodyPr/>
              <a:lstStyle/>
              <a:p>
                <a:r>
                  <a:rPr lang="zh-CN" altLang="en-US">
                    <a:noFill/>
                  </a:rPr>
                  <a:t> </a:t>
                </a:r>
              </a:p>
            </p:txBody>
          </p:sp>
        </mc:Fallback>
      </mc:AlternateContent>
      <p:sp>
        <p:nvSpPr>
          <p:cNvPr id="49" name="矩形 48">
            <a:extLst>
              <a:ext uri="{FF2B5EF4-FFF2-40B4-BE49-F238E27FC236}">
                <a16:creationId xmlns:a16="http://schemas.microsoft.com/office/drawing/2014/main" id="{34FB9AA9-E409-B08B-5CE6-B276BC9EAEA9}"/>
              </a:ext>
            </a:extLst>
          </p:cNvPr>
          <p:cNvSpPr/>
          <p:nvPr/>
        </p:nvSpPr>
        <p:spPr>
          <a:xfrm>
            <a:off x="1277516" y="4237058"/>
            <a:ext cx="361740" cy="369332"/>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622F5AA2-3AB7-05C9-B5DD-B95ABA2F8308}"/>
                  </a:ext>
                </a:extLst>
              </p:cNvPr>
              <p:cNvSpPr txBox="1"/>
              <p:nvPr/>
            </p:nvSpPr>
            <p:spPr>
              <a:xfrm>
                <a:off x="1320463" y="4250958"/>
                <a:ext cx="298735" cy="292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i="1">
                              <a:latin typeface="Cambria Math" panose="02040503050406030204" pitchFamily="18" charset="0"/>
                            </a:rPr>
                            <m:t>𝑣</m:t>
                          </m:r>
                        </m:e>
                        <m:sub>
                          <m:r>
                            <a:rPr lang="en-US" altLang="zh-CN" i="1">
                              <a:latin typeface="Cambria Math" panose="02040503050406030204" pitchFamily="18" charset="0"/>
                            </a:rPr>
                            <m:t>𝑖</m:t>
                          </m:r>
                        </m:sub>
                        <m:sup>
                          <m:r>
                            <a:rPr lang="en-US" altLang="zh-CN" b="0" i="1" smtClean="0">
                              <a:latin typeface="Cambria Math" panose="02040503050406030204" pitchFamily="18" charset="0"/>
                            </a:rPr>
                            <m:t>2</m:t>
                          </m:r>
                        </m:sup>
                      </m:sSubSup>
                    </m:oMath>
                  </m:oMathPara>
                </a14:m>
                <a:endParaRPr lang="zh-CN" altLang="en-US" dirty="0"/>
              </a:p>
            </p:txBody>
          </p:sp>
        </mc:Choice>
        <mc:Fallback xmlns="">
          <p:sp>
            <p:nvSpPr>
              <p:cNvPr id="51" name="文本框 50">
                <a:extLst>
                  <a:ext uri="{FF2B5EF4-FFF2-40B4-BE49-F238E27FC236}">
                    <a16:creationId xmlns:a16="http://schemas.microsoft.com/office/drawing/2014/main" id="{622F5AA2-3AB7-05C9-B5DD-B95ABA2F8308}"/>
                  </a:ext>
                </a:extLst>
              </p:cNvPr>
              <p:cNvSpPr txBox="1">
                <a:spLocks noRot="1" noChangeAspect="1" noMove="1" noResize="1" noEditPoints="1" noAdjustHandles="1" noChangeArrowheads="1" noChangeShapeType="1" noTextEdit="1"/>
              </p:cNvSpPr>
              <p:nvPr/>
            </p:nvSpPr>
            <p:spPr>
              <a:xfrm>
                <a:off x="1320463" y="4250958"/>
                <a:ext cx="298735" cy="292003"/>
              </a:xfrm>
              <a:prstGeom prst="rect">
                <a:avLst/>
              </a:prstGeom>
              <a:blipFill>
                <a:blip r:embed="rId14"/>
                <a:stretch>
                  <a:fillRect l="-10204" r="-8163" b="-229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F921B5A7-2E16-B07E-49EA-66C8560CD1EC}"/>
                  </a:ext>
                </a:extLst>
              </p:cNvPr>
              <p:cNvSpPr txBox="1"/>
              <p:nvPr/>
            </p:nvSpPr>
            <p:spPr>
              <a:xfrm>
                <a:off x="1284374" y="3929855"/>
                <a:ext cx="36174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52" name="文本框 51">
                <a:extLst>
                  <a:ext uri="{FF2B5EF4-FFF2-40B4-BE49-F238E27FC236}">
                    <a16:creationId xmlns:a16="http://schemas.microsoft.com/office/drawing/2014/main" id="{F921B5A7-2E16-B07E-49EA-66C8560CD1EC}"/>
                  </a:ext>
                </a:extLst>
              </p:cNvPr>
              <p:cNvSpPr txBox="1">
                <a:spLocks noRot="1" noChangeAspect="1" noMove="1" noResize="1" noEditPoints="1" noAdjustHandles="1" noChangeArrowheads="1" noChangeShapeType="1" noTextEdit="1"/>
              </p:cNvSpPr>
              <p:nvPr/>
            </p:nvSpPr>
            <p:spPr>
              <a:xfrm>
                <a:off x="1284374" y="3929855"/>
                <a:ext cx="361740" cy="276999"/>
              </a:xfrm>
              <a:prstGeom prst="rect">
                <a:avLst/>
              </a:prstGeom>
              <a:blipFill>
                <a:blip r:embed="rId15"/>
                <a:stretch>
                  <a:fillRect b="-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01665E59-2A2B-AC17-294B-49E0AAA496A5}"/>
                  </a:ext>
                </a:extLst>
              </p:cNvPr>
              <p:cNvSpPr txBox="1"/>
              <p:nvPr/>
            </p:nvSpPr>
            <p:spPr>
              <a:xfrm>
                <a:off x="2168551" y="3939198"/>
                <a:ext cx="36174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54" name="文本框 53">
                <a:extLst>
                  <a:ext uri="{FF2B5EF4-FFF2-40B4-BE49-F238E27FC236}">
                    <a16:creationId xmlns:a16="http://schemas.microsoft.com/office/drawing/2014/main" id="{01665E59-2A2B-AC17-294B-49E0AAA496A5}"/>
                  </a:ext>
                </a:extLst>
              </p:cNvPr>
              <p:cNvSpPr txBox="1">
                <a:spLocks noRot="1" noChangeAspect="1" noMove="1" noResize="1" noEditPoints="1" noAdjustHandles="1" noChangeArrowheads="1" noChangeShapeType="1" noTextEdit="1"/>
              </p:cNvSpPr>
              <p:nvPr/>
            </p:nvSpPr>
            <p:spPr>
              <a:xfrm>
                <a:off x="2168551" y="3939198"/>
                <a:ext cx="361740" cy="276999"/>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433FDA74-8967-A259-CB67-65C8635061BA}"/>
                  </a:ext>
                </a:extLst>
              </p:cNvPr>
              <p:cNvSpPr txBox="1"/>
              <p:nvPr/>
            </p:nvSpPr>
            <p:spPr>
              <a:xfrm>
                <a:off x="3040967" y="3939845"/>
                <a:ext cx="36174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55" name="文本框 54">
                <a:extLst>
                  <a:ext uri="{FF2B5EF4-FFF2-40B4-BE49-F238E27FC236}">
                    <a16:creationId xmlns:a16="http://schemas.microsoft.com/office/drawing/2014/main" id="{433FDA74-8967-A259-CB67-65C8635061BA}"/>
                  </a:ext>
                </a:extLst>
              </p:cNvPr>
              <p:cNvSpPr txBox="1">
                <a:spLocks noRot="1" noChangeAspect="1" noMove="1" noResize="1" noEditPoints="1" noAdjustHandles="1" noChangeArrowheads="1" noChangeShapeType="1" noTextEdit="1"/>
              </p:cNvSpPr>
              <p:nvPr/>
            </p:nvSpPr>
            <p:spPr>
              <a:xfrm>
                <a:off x="3040967" y="3939845"/>
                <a:ext cx="361740" cy="276999"/>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71495E50-FE04-6F8E-4E8F-E2764BE18143}"/>
                  </a:ext>
                </a:extLst>
              </p:cNvPr>
              <p:cNvSpPr txBox="1"/>
              <p:nvPr/>
            </p:nvSpPr>
            <p:spPr>
              <a:xfrm>
                <a:off x="3911218" y="3927743"/>
                <a:ext cx="36174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57" name="文本框 56">
                <a:extLst>
                  <a:ext uri="{FF2B5EF4-FFF2-40B4-BE49-F238E27FC236}">
                    <a16:creationId xmlns:a16="http://schemas.microsoft.com/office/drawing/2014/main" id="{71495E50-FE04-6F8E-4E8F-E2764BE18143}"/>
                  </a:ext>
                </a:extLst>
              </p:cNvPr>
              <p:cNvSpPr txBox="1">
                <a:spLocks noRot="1" noChangeAspect="1" noMove="1" noResize="1" noEditPoints="1" noAdjustHandles="1" noChangeArrowheads="1" noChangeShapeType="1" noTextEdit="1"/>
              </p:cNvSpPr>
              <p:nvPr/>
            </p:nvSpPr>
            <p:spPr>
              <a:xfrm>
                <a:off x="3911218" y="3927743"/>
                <a:ext cx="361740" cy="276999"/>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1A64CC7C-426C-A6E6-099D-8D78B511BBF7}"/>
                  </a:ext>
                </a:extLst>
              </p:cNvPr>
              <p:cNvSpPr txBox="1"/>
              <p:nvPr/>
            </p:nvSpPr>
            <p:spPr>
              <a:xfrm>
                <a:off x="4781974" y="3939198"/>
                <a:ext cx="36174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m:t>
                      </m:r>
                    </m:oMath>
                  </m:oMathPara>
                </a14:m>
                <a:endParaRPr lang="zh-CN" altLang="en-US" b="1" dirty="0"/>
              </a:p>
            </p:txBody>
          </p:sp>
        </mc:Choice>
        <mc:Fallback xmlns="">
          <p:sp>
            <p:nvSpPr>
              <p:cNvPr id="58" name="文本框 57">
                <a:extLst>
                  <a:ext uri="{FF2B5EF4-FFF2-40B4-BE49-F238E27FC236}">
                    <a16:creationId xmlns:a16="http://schemas.microsoft.com/office/drawing/2014/main" id="{1A64CC7C-426C-A6E6-099D-8D78B511BBF7}"/>
                  </a:ext>
                </a:extLst>
              </p:cNvPr>
              <p:cNvSpPr txBox="1">
                <a:spLocks noRot="1" noChangeAspect="1" noMove="1" noResize="1" noEditPoints="1" noAdjustHandles="1" noChangeArrowheads="1" noChangeShapeType="1" noTextEdit="1"/>
              </p:cNvSpPr>
              <p:nvPr/>
            </p:nvSpPr>
            <p:spPr>
              <a:xfrm>
                <a:off x="4781974" y="3939198"/>
                <a:ext cx="361740" cy="276999"/>
              </a:xfrm>
              <a:prstGeom prst="rect">
                <a:avLst/>
              </a:prstGeom>
              <a:blipFill>
                <a:blip r:embed="rId19"/>
                <a:stretch>
                  <a:fillRect/>
                </a:stretch>
              </a:blipFill>
            </p:spPr>
            <p:txBody>
              <a:bodyPr/>
              <a:lstStyle/>
              <a:p>
                <a:r>
                  <a:rPr lang="zh-CN" altLang="en-US">
                    <a:noFill/>
                  </a:rPr>
                  <a:t> </a:t>
                </a:r>
              </a:p>
            </p:txBody>
          </p:sp>
        </mc:Fallback>
      </mc:AlternateContent>
      <p:sp>
        <p:nvSpPr>
          <p:cNvPr id="64" name="矩形 63">
            <a:extLst>
              <a:ext uri="{FF2B5EF4-FFF2-40B4-BE49-F238E27FC236}">
                <a16:creationId xmlns:a16="http://schemas.microsoft.com/office/drawing/2014/main" id="{CCD57812-A2FF-73A0-D7D1-53C0B2CFC7B3}"/>
              </a:ext>
            </a:extLst>
          </p:cNvPr>
          <p:cNvSpPr/>
          <p:nvPr/>
        </p:nvSpPr>
        <p:spPr>
          <a:xfrm>
            <a:off x="2168892" y="4227639"/>
            <a:ext cx="361740" cy="369332"/>
          </a:xfrm>
          <a:prstGeom prst="rect">
            <a:avLst/>
          </a:prstGeom>
          <a:solidFill>
            <a:srgbClr val="FFDD94"/>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85F74C14-5E2B-0737-6901-8FF4E50952CA}"/>
                  </a:ext>
                </a:extLst>
              </p:cNvPr>
              <p:cNvSpPr txBox="1"/>
              <p:nvPr/>
            </p:nvSpPr>
            <p:spPr>
              <a:xfrm>
                <a:off x="2211839" y="4241539"/>
                <a:ext cx="298735" cy="293414"/>
              </a:xfrm>
              <a:prstGeom prst="rect">
                <a:avLst/>
              </a:prstGeom>
              <a:solidFill>
                <a:srgbClr val="FFDD94"/>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i="1">
                              <a:latin typeface="Cambria Math" panose="02040503050406030204" pitchFamily="18" charset="0"/>
                            </a:rPr>
                            <m:t>𝑣</m:t>
                          </m:r>
                        </m:e>
                        <m:sub>
                          <m:r>
                            <a:rPr lang="en-US" altLang="zh-CN" i="1">
                              <a:latin typeface="Cambria Math" panose="02040503050406030204" pitchFamily="18" charset="0"/>
                            </a:rPr>
                            <m:t>𝑖</m:t>
                          </m:r>
                        </m:sub>
                        <m:sup>
                          <m:r>
                            <a:rPr lang="en-US" altLang="zh-CN" b="0" i="1" smtClean="0">
                              <a:latin typeface="Cambria Math" panose="02040503050406030204" pitchFamily="18" charset="0"/>
                            </a:rPr>
                            <m:t>3</m:t>
                          </m:r>
                        </m:sup>
                      </m:sSubSup>
                    </m:oMath>
                  </m:oMathPara>
                </a14:m>
                <a:endParaRPr lang="zh-CN" altLang="en-US" dirty="0"/>
              </a:p>
            </p:txBody>
          </p:sp>
        </mc:Choice>
        <mc:Fallback xmlns="">
          <p:sp>
            <p:nvSpPr>
              <p:cNvPr id="65" name="文本框 64">
                <a:extLst>
                  <a:ext uri="{FF2B5EF4-FFF2-40B4-BE49-F238E27FC236}">
                    <a16:creationId xmlns:a16="http://schemas.microsoft.com/office/drawing/2014/main" id="{85F74C14-5E2B-0737-6901-8FF4E50952CA}"/>
                  </a:ext>
                </a:extLst>
              </p:cNvPr>
              <p:cNvSpPr txBox="1">
                <a:spLocks noRot="1" noChangeAspect="1" noMove="1" noResize="1" noEditPoints="1" noAdjustHandles="1" noChangeArrowheads="1" noChangeShapeType="1" noTextEdit="1"/>
              </p:cNvSpPr>
              <p:nvPr/>
            </p:nvSpPr>
            <p:spPr>
              <a:xfrm>
                <a:off x="2211839" y="4241539"/>
                <a:ext cx="298735" cy="293414"/>
              </a:xfrm>
              <a:prstGeom prst="rect">
                <a:avLst/>
              </a:prstGeom>
              <a:blipFill>
                <a:blip r:embed="rId20"/>
                <a:stretch>
                  <a:fillRect l="-10204" r="-8163" b="-20833"/>
                </a:stretch>
              </a:blipFill>
            </p:spPr>
            <p:txBody>
              <a:bodyPr/>
              <a:lstStyle/>
              <a:p>
                <a:r>
                  <a:rPr lang="zh-CN" altLang="en-US">
                    <a:noFill/>
                  </a:rPr>
                  <a:t> </a:t>
                </a:r>
              </a:p>
            </p:txBody>
          </p:sp>
        </mc:Fallback>
      </mc:AlternateContent>
      <p:sp>
        <p:nvSpPr>
          <p:cNvPr id="68" name="矩形 67">
            <a:extLst>
              <a:ext uri="{FF2B5EF4-FFF2-40B4-BE49-F238E27FC236}">
                <a16:creationId xmlns:a16="http://schemas.microsoft.com/office/drawing/2014/main" id="{048425BC-19D9-4759-38ED-77AC6E059C65}"/>
              </a:ext>
            </a:extLst>
          </p:cNvPr>
          <p:cNvSpPr/>
          <p:nvPr/>
        </p:nvSpPr>
        <p:spPr>
          <a:xfrm>
            <a:off x="3035639" y="4227639"/>
            <a:ext cx="361740" cy="369332"/>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D7714158-5E49-7998-404F-2DF2AD1F115C}"/>
                  </a:ext>
                </a:extLst>
              </p:cNvPr>
              <p:cNvSpPr txBox="1"/>
              <p:nvPr/>
            </p:nvSpPr>
            <p:spPr>
              <a:xfrm>
                <a:off x="3078586" y="4241539"/>
                <a:ext cx="298735" cy="290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i="1">
                              <a:latin typeface="Cambria Math" panose="02040503050406030204" pitchFamily="18" charset="0"/>
                            </a:rPr>
                            <m:t>𝑣</m:t>
                          </m:r>
                        </m:e>
                        <m:sub>
                          <m:r>
                            <a:rPr lang="en-US" altLang="zh-CN" i="1">
                              <a:latin typeface="Cambria Math" panose="02040503050406030204" pitchFamily="18" charset="0"/>
                            </a:rPr>
                            <m:t>𝑖</m:t>
                          </m:r>
                        </m:sub>
                        <m:sup>
                          <m:r>
                            <a:rPr lang="en-US" altLang="zh-CN" b="0" i="1" smtClean="0">
                              <a:latin typeface="Cambria Math" panose="02040503050406030204" pitchFamily="18" charset="0"/>
                            </a:rPr>
                            <m:t>4</m:t>
                          </m:r>
                        </m:sup>
                      </m:sSubSup>
                    </m:oMath>
                  </m:oMathPara>
                </a14:m>
                <a:endParaRPr lang="zh-CN" altLang="en-US" dirty="0"/>
              </a:p>
            </p:txBody>
          </p:sp>
        </mc:Choice>
        <mc:Fallback xmlns="">
          <p:sp>
            <p:nvSpPr>
              <p:cNvPr id="72" name="文本框 71">
                <a:extLst>
                  <a:ext uri="{FF2B5EF4-FFF2-40B4-BE49-F238E27FC236}">
                    <a16:creationId xmlns:a16="http://schemas.microsoft.com/office/drawing/2014/main" id="{D7714158-5E49-7998-404F-2DF2AD1F115C}"/>
                  </a:ext>
                </a:extLst>
              </p:cNvPr>
              <p:cNvSpPr txBox="1">
                <a:spLocks noRot="1" noChangeAspect="1" noMove="1" noResize="1" noEditPoints="1" noAdjustHandles="1" noChangeArrowheads="1" noChangeShapeType="1" noTextEdit="1"/>
              </p:cNvSpPr>
              <p:nvPr/>
            </p:nvSpPr>
            <p:spPr>
              <a:xfrm>
                <a:off x="3078586" y="4241539"/>
                <a:ext cx="298735" cy="290849"/>
              </a:xfrm>
              <a:prstGeom prst="rect">
                <a:avLst/>
              </a:prstGeom>
              <a:blipFill>
                <a:blip r:embed="rId21"/>
                <a:stretch>
                  <a:fillRect l="-10204" t="-2083" r="-10204" b="-18750"/>
                </a:stretch>
              </a:blipFill>
            </p:spPr>
            <p:txBody>
              <a:bodyPr/>
              <a:lstStyle/>
              <a:p>
                <a:r>
                  <a:rPr lang="zh-CN" altLang="en-US">
                    <a:noFill/>
                  </a:rPr>
                  <a:t> </a:t>
                </a:r>
              </a:p>
            </p:txBody>
          </p:sp>
        </mc:Fallback>
      </mc:AlternateContent>
      <p:sp>
        <p:nvSpPr>
          <p:cNvPr id="77" name="矩形 76">
            <a:extLst>
              <a:ext uri="{FF2B5EF4-FFF2-40B4-BE49-F238E27FC236}">
                <a16:creationId xmlns:a16="http://schemas.microsoft.com/office/drawing/2014/main" id="{EC633CE3-FC84-8072-F98F-4796D2380AD6}"/>
              </a:ext>
            </a:extLst>
          </p:cNvPr>
          <p:cNvSpPr/>
          <p:nvPr/>
        </p:nvSpPr>
        <p:spPr>
          <a:xfrm>
            <a:off x="3915283" y="4237058"/>
            <a:ext cx="361740" cy="369332"/>
          </a:xfrm>
          <a:prstGeom prst="rect">
            <a:avLst/>
          </a:prstGeom>
          <a:solidFill>
            <a:srgbClr val="7F7F7F"/>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10934F95-E745-D4F4-C2B3-195657ED5CC3}"/>
                  </a:ext>
                </a:extLst>
              </p:cNvPr>
              <p:cNvSpPr txBox="1"/>
              <p:nvPr/>
            </p:nvSpPr>
            <p:spPr>
              <a:xfrm>
                <a:off x="3958230" y="4250958"/>
                <a:ext cx="298735" cy="297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bg1"/>
                              </a:solidFill>
                              <a:latin typeface="Cambria Math" panose="02040503050406030204" pitchFamily="18" charset="0"/>
                            </a:rPr>
                          </m:ctrlPr>
                        </m:sSubSupPr>
                        <m:e>
                          <m:r>
                            <a:rPr lang="en-US" altLang="zh-CN" i="1">
                              <a:solidFill>
                                <a:schemeClr val="bg1"/>
                              </a:solidFill>
                              <a:latin typeface="Cambria Math" panose="02040503050406030204" pitchFamily="18" charset="0"/>
                            </a:rPr>
                            <m:t>𝑣</m:t>
                          </m:r>
                        </m:e>
                        <m:sub>
                          <m:r>
                            <a:rPr lang="en-US" altLang="zh-CN" i="1">
                              <a:solidFill>
                                <a:schemeClr val="bg1"/>
                              </a:solidFill>
                              <a:latin typeface="Cambria Math" panose="02040503050406030204" pitchFamily="18" charset="0"/>
                            </a:rPr>
                            <m:t>𝑖</m:t>
                          </m:r>
                        </m:sub>
                        <m:sup>
                          <m:r>
                            <a:rPr lang="en-US" altLang="zh-CN" b="0" i="1" smtClean="0">
                              <a:solidFill>
                                <a:schemeClr val="bg1"/>
                              </a:solidFill>
                              <a:latin typeface="Cambria Math" panose="02040503050406030204" pitchFamily="18" charset="0"/>
                            </a:rPr>
                            <m:t>5</m:t>
                          </m:r>
                        </m:sup>
                      </m:sSubSup>
                    </m:oMath>
                  </m:oMathPara>
                </a14:m>
                <a:endParaRPr lang="zh-CN" altLang="en-US" dirty="0"/>
              </a:p>
            </p:txBody>
          </p:sp>
        </mc:Choice>
        <mc:Fallback xmlns="">
          <p:sp>
            <p:nvSpPr>
              <p:cNvPr id="78" name="文本框 77">
                <a:extLst>
                  <a:ext uri="{FF2B5EF4-FFF2-40B4-BE49-F238E27FC236}">
                    <a16:creationId xmlns:a16="http://schemas.microsoft.com/office/drawing/2014/main" id="{10934F95-E745-D4F4-C2B3-195657ED5CC3}"/>
                  </a:ext>
                </a:extLst>
              </p:cNvPr>
              <p:cNvSpPr txBox="1">
                <a:spLocks noRot="1" noChangeAspect="1" noMove="1" noResize="1" noEditPoints="1" noAdjustHandles="1" noChangeArrowheads="1" noChangeShapeType="1" noTextEdit="1"/>
              </p:cNvSpPr>
              <p:nvPr/>
            </p:nvSpPr>
            <p:spPr>
              <a:xfrm>
                <a:off x="3958230" y="4250958"/>
                <a:ext cx="298735" cy="297646"/>
              </a:xfrm>
              <a:prstGeom prst="rect">
                <a:avLst/>
              </a:prstGeom>
              <a:blipFill>
                <a:blip r:embed="rId22"/>
                <a:stretch>
                  <a:fillRect l="-10204" r="-10204" b="-22449"/>
                </a:stretch>
              </a:blipFill>
            </p:spPr>
            <p:txBody>
              <a:bodyPr/>
              <a:lstStyle/>
              <a:p>
                <a:r>
                  <a:rPr lang="zh-CN" altLang="en-US">
                    <a:noFill/>
                  </a:rPr>
                  <a:t> </a:t>
                </a:r>
              </a:p>
            </p:txBody>
          </p:sp>
        </mc:Fallback>
      </mc:AlternateContent>
      <p:sp>
        <p:nvSpPr>
          <p:cNvPr id="81" name="矩形 80">
            <a:extLst>
              <a:ext uri="{FF2B5EF4-FFF2-40B4-BE49-F238E27FC236}">
                <a16:creationId xmlns:a16="http://schemas.microsoft.com/office/drawing/2014/main" id="{8E91F414-82BC-BF33-E2AA-D371868576EF}"/>
              </a:ext>
            </a:extLst>
          </p:cNvPr>
          <p:cNvSpPr/>
          <p:nvPr/>
        </p:nvSpPr>
        <p:spPr>
          <a:xfrm>
            <a:off x="4783652" y="4237058"/>
            <a:ext cx="361740" cy="369332"/>
          </a:xfrm>
          <a:prstGeom prst="rect">
            <a:avLst/>
          </a:prstGeom>
          <a:solidFill>
            <a:srgbClr val="CCACD8"/>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E5854120-EDD2-8520-FB80-AC0E46FA5F7D}"/>
                  </a:ext>
                </a:extLst>
              </p:cNvPr>
              <p:cNvSpPr txBox="1"/>
              <p:nvPr/>
            </p:nvSpPr>
            <p:spPr>
              <a:xfrm>
                <a:off x="4826599" y="4250958"/>
                <a:ext cx="298735" cy="293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i="1">
                              <a:latin typeface="Cambria Math" panose="02040503050406030204" pitchFamily="18" charset="0"/>
                            </a:rPr>
                            <m:t>𝑣</m:t>
                          </m:r>
                        </m:e>
                        <m:sub>
                          <m:r>
                            <a:rPr lang="en-US" altLang="zh-CN" i="1">
                              <a:latin typeface="Cambria Math" panose="02040503050406030204" pitchFamily="18" charset="0"/>
                            </a:rPr>
                            <m:t>𝑖</m:t>
                          </m:r>
                        </m:sub>
                        <m:sup>
                          <m:r>
                            <a:rPr lang="en-US" altLang="zh-CN" b="0" i="1" smtClean="0">
                              <a:latin typeface="Cambria Math" panose="02040503050406030204" pitchFamily="18" charset="0"/>
                            </a:rPr>
                            <m:t>6</m:t>
                          </m:r>
                        </m:sup>
                      </m:sSubSup>
                    </m:oMath>
                  </m:oMathPara>
                </a14:m>
                <a:endParaRPr lang="zh-CN" altLang="en-US" dirty="0"/>
              </a:p>
            </p:txBody>
          </p:sp>
        </mc:Choice>
        <mc:Fallback xmlns="">
          <p:sp>
            <p:nvSpPr>
              <p:cNvPr id="83" name="文本框 82">
                <a:extLst>
                  <a:ext uri="{FF2B5EF4-FFF2-40B4-BE49-F238E27FC236}">
                    <a16:creationId xmlns:a16="http://schemas.microsoft.com/office/drawing/2014/main" id="{E5854120-EDD2-8520-FB80-AC0E46FA5F7D}"/>
                  </a:ext>
                </a:extLst>
              </p:cNvPr>
              <p:cNvSpPr txBox="1">
                <a:spLocks noRot="1" noChangeAspect="1" noMove="1" noResize="1" noEditPoints="1" noAdjustHandles="1" noChangeArrowheads="1" noChangeShapeType="1" noTextEdit="1"/>
              </p:cNvSpPr>
              <p:nvPr/>
            </p:nvSpPr>
            <p:spPr>
              <a:xfrm>
                <a:off x="4826599" y="4250958"/>
                <a:ext cx="298735" cy="293735"/>
              </a:xfrm>
              <a:prstGeom prst="rect">
                <a:avLst/>
              </a:prstGeom>
              <a:blipFill>
                <a:blip r:embed="rId23"/>
                <a:stretch>
                  <a:fillRect l="-10204" r="-8163" b="-20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8F48CC56-F464-6D0E-DB06-6C94E104B367}"/>
                  </a:ext>
                </a:extLst>
              </p:cNvPr>
              <p:cNvSpPr txBox="1"/>
              <p:nvPr/>
            </p:nvSpPr>
            <p:spPr>
              <a:xfrm>
                <a:off x="7198147" y="3413308"/>
                <a:ext cx="4820283" cy="400110"/>
              </a:xfrm>
              <a:prstGeom prst="rect">
                <a:avLst/>
              </a:prstGeom>
              <a:noFill/>
            </p:spPr>
            <p:txBody>
              <a:bodyPr wrap="square">
                <a:spAutoFit/>
              </a:bodyPr>
              <a:lstStyle/>
              <a:p>
                <a:r>
                  <a:rPr lang="zh-CN" altLang="en-US" sz="2000" b="1" dirty="0">
                    <a:solidFill>
                      <a:schemeClr val="accent6">
                        <a:lumMod val="75000"/>
                      </a:schemeClr>
                    </a:solidFill>
                    <a:latin typeface="+mj-ea"/>
                    <a:ea typeface="+mj-ea"/>
                  </a:rPr>
                  <a:t>最大熵模型</a:t>
                </a:r>
                <a14:m>
                  <m:oMath xmlns:m="http://schemas.openxmlformats.org/officeDocument/2006/math">
                    <m:r>
                      <a:rPr lang="en-US" altLang="zh-CN" sz="2000" b="1" i="0" smtClean="0">
                        <a:solidFill>
                          <a:schemeClr val="accent6">
                            <a:lumMod val="75000"/>
                          </a:schemeClr>
                        </a:solidFill>
                        <a:latin typeface="Cambria Math" panose="02040503050406030204" pitchFamily="18" charset="0"/>
                        <a:ea typeface="+mj-ea"/>
                      </a:rPr>
                      <m:t>𝐖</m:t>
                    </m:r>
                  </m:oMath>
                </a14:m>
                <a:r>
                  <a:rPr lang="zh-CN" altLang="en-US" b="1" dirty="0">
                    <a:latin typeface="+mj-ea"/>
                    <a:ea typeface="+mj-ea"/>
                  </a:rPr>
                  <a:t>用于预测系数矩阵的标签分布</a:t>
                </a:r>
              </a:p>
            </p:txBody>
          </p:sp>
        </mc:Choice>
        <mc:Fallback xmlns="">
          <p:sp>
            <p:nvSpPr>
              <p:cNvPr id="88" name="文本框 87">
                <a:extLst>
                  <a:ext uri="{FF2B5EF4-FFF2-40B4-BE49-F238E27FC236}">
                    <a16:creationId xmlns:a16="http://schemas.microsoft.com/office/drawing/2014/main" id="{8F48CC56-F464-6D0E-DB06-6C94E104B367}"/>
                  </a:ext>
                </a:extLst>
              </p:cNvPr>
              <p:cNvSpPr txBox="1">
                <a:spLocks noRot="1" noChangeAspect="1" noMove="1" noResize="1" noEditPoints="1" noAdjustHandles="1" noChangeArrowheads="1" noChangeShapeType="1" noTextEdit="1"/>
              </p:cNvSpPr>
              <p:nvPr/>
            </p:nvSpPr>
            <p:spPr>
              <a:xfrm>
                <a:off x="7198147" y="3413308"/>
                <a:ext cx="4820283" cy="400110"/>
              </a:xfrm>
              <a:prstGeom prst="rect">
                <a:avLst/>
              </a:prstGeom>
              <a:blipFill>
                <a:blip r:embed="rId24"/>
                <a:stretch>
                  <a:fillRect l="-1391" t="-9091" b="-25758"/>
                </a:stretch>
              </a:blipFill>
            </p:spPr>
            <p:txBody>
              <a:bodyPr/>
              <a:lstStyle/>
              <a:p>
                <a:r>
                  <a:rPr lang="zh-CN" altLang="en-US">
                    <a:noFill/>
                  </a:rPr>
                  <a:t> </a:t>
                </a:r>
              </a:p>
            </p:txBody>
          </p:sp>
        </mc:Fallback>
      </mc:AlternateContent>
      <p:sp>
        <p:nvSpPr>
          <p:cNvPr id="100" name="文本框 99">
            <a:extLst>
              <a:ext uri="{FF2B5EF4-FFF2-40B4-BE49-F238E27FC236}">
                <a16:creationId xmlns:a16="http://schemas.microsoft.com/office/drawing/2014/main" id="{5987ADA1-3414-FF4A-DD97-8469062264E7}"/>
              </a:ext>
            </a:extLst>
          </p:cNvPr>
          <p:cNvSpPr txBox="1"/>
          <p:nvPr/>
        </p:nvSpPr>
        <p:spPr>
          <a:xfrm>
            <a:off x="5674774" y="5508144"/>
            <a:ext cx="6094602" cy="400110"/>
          </a:xfrm>
          <a:prstGeom prst="rect">
            <a:avLst/>
          </a:prstGeom>
          <a:noFill/>
        </p:spPr>
        <p:txBody>
          <a:bodyPr wrap="square">
            <a:spAutoFit/>
          </a:bodyPr>
          <a:lstStyle/>
          <a:p>
            <a:pPr marL="285750" indent="-285750">
              <a:buFont typeface="Arial" panose="020B0604020202020204" pitchFamily="34" charset="0"/>
              <a:buChar char="•"/>
            </a:pPr>
            <a:r>
              <a:rPr lang="zh-CN" altLang="en-US" sz="2000" dirty="0"/>
              <a:t>使用</a:t>
            </a:r>
            <a:r>
              <a:rPr lang="en-US" altLang="zh-CN" sz="2000" b="1" dirty="0"/>
              <a:t>KL</a:t>
            </a:r>
            <a:r>
              <a:rPr lang="zh-CN" altLang="en-US" sz="2000" b="1" dirty="0"/>
              <a:t>散度</a:t>
            </a:r>
            <a:r>
              <a:rPr lang="zh-CN" altLang="en-US" sz="2000" dirty="0"/>
              <a:t>对该模型进行优化</a:t>
            </a:r>
          </a:p>
        </p:txBody>
      </p:sp>
      <p:sp>
        <p:nvSpPr>
          <p:cNvPr id="107" name="矩形 106">
            <a:extLst>
              <a:ext uri="{FF2B5EF4-FFF2-40B4-BE49-F238E27FC236}">
                <a16:creationId xmlns:a16="http://schemas.microsoft.com/office/drawing/2014/main" id="{06601D33-7309-163E-E60C-D46062BA830D}"/>
              </a:ext>
            </a:extLst>
          </p:cNvPr>
          <p:cNvSpPr/>
          <p:nvPr/>
        </p:nvSpPr>
        <p:spPr>
          <a:xfrm>
            <a:off x="1946245" y="5020198"/>
            <a:ext cx="1492076" cy="391004"/>
          </a:xfrm>
          <a:prstGeom prst="rect">
            <a:avLst/>
          </a:prstGeom>
          <a:solidFill>
            <a:srgbClr val="D0E6A5"/>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57875FE0-4BCB-F1CD-8858-E9E1DE005CE7}"/>
                  </a:ext>
                </a:extLst>
              </p:cNvPr>
              <p:cNvSpPr txBox="1"/>
              <p:nvPr/>
            </p:nvSpPr>
            <p:spPr>
              <a:xfrm>
                <a:off x="2570532" y="5065249"/>
                <a:ext cx="2815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1" i="0" smtClean="0">
                          <a:solidFill>
                            <a:schemeClr val="tx1"/>
                          </a:solidFill>
                          <a:latin typeface="Cambria Math" panose="02040503050406030204" pitchFamily="18" charset="0"/>
                        </a:rPr>
                        <m:t>𝐖</m:t>
                      </m:r>
                    </m:oMath>
                  </m:oMathPara>
                </a14:m>
                <a:endParaRPr lang="zh-CN" altLang="en-US" b="1" dirty="0"/>
              </a:p>
            </p:txBody>
          </p:sp>
        </mc:Choice>
        <mc:Fallback xmlns="">
          <p:sp>
            <p:nvSpPr>
              <p:cNvPr id="108" name="文本框 107">
                <a:extLst>
                  <a:ext uri="{FF2B5EF4-FFF2-40B4-BE49-F238E27FC236}">
                    <a16:creationId xmlns:a16="http://schemas.microsoft.com/office/drawing/2014/main" id="{57875FE0-4BCB-F1CD-8858-E9E1DE005CE7}"/>
                  </a:ext>
                </a:extLst>
              </p:cNvPr>
              <p:cNvSpPr txBox="1">
                <a:spLocks noRot="1" noChangeAspect="1" noMove="1" noResize="1" noEditPoints="1" noAdjustHandles="1" noChangeArrowheads="1" noChangeShapeType="1" noTextEdit="1"/>
              </p:cNvSpPr>
              <p:nvPr/>
            </p:nvSpPr>
            <p:spPr>
              <a:xfrm>
                <a:off x="2570532" y="5065249"/>
                <a:ext cx="281552" cy="276999"/>
              </a:xfrm>
              <a:prstGeom prst="rect">
                <a:avLst/>
              </a:prstGeom>
              <a:blipFill>
                <a:blip r:embed="rId27"/>
                <a:stretch>
                  <a:fillRect l="-19565" r="-19565" b="-6667"/>
                </a:stretch>
              </a:blipFill>
            </p:spPr>
            <p:txBody>
              <a:bodyPr/>
              <a:lstStyle/>
              <a:p>
                <a:r>
                  <a:rPr lang="zh-CN" altLang="en-US">
                    <a:noFill/>
                  </a:rPr>
                  <a:t> </a:t>
                </a:r>
              </a:p>
            </p:txBody>
          </p:sp>
        </mc:Fallback>
      </mc:AlternateContent>
      <p:sp>
        <p:nvSpPr>
          <p:cNvPr id="115" name="矩形 114">
            <a:extLst>
              <a:ext uri="{FF2B5EF4-FFF2-40B4-BE49-F238E27FC236}">
                <a16:creationId xmlns:a16="http://schemas.microsoft.com/office/drawing/2014/main" id="{E7BA3EBB-BEB4-5C4C-DBE4-C8FDAAF7415A}"/>
              </a:ext>
            </a:extLst>
          </p:cNvPr>
          <p:cNvSpPr/>
          <p:nvPr/>
        </p:nvSpPr>
        <p:spPr>
          <a:xfrm>
            <a:off x="438271" y="5715339"/>
            <a:ext cx="361740" cy="369332"/>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6917E146-C399-44C6-A0DA-ADDFBB6781B4}"/>
                  </a:ext>
                </a:extLst>
              </p:cNvPr>
              <p:cNvSpPr txBox="1"/>
              <p:nvPr/>
            </p:nvSpPr>
            <p:spPr>
              <a:xfrm>
                <a:off x="481218" y="5729239"/>
                <a:ext cx="296428" cy="291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𝑦</m:t>
                              </m:r>
                            </m:e>
                          </m:acc>
                        </m:e>
                        <m:sub>
                          <m:r>
                            <a:rPr lang="en-US" altLang="zh-CN" b="0" i="1" smtClean="0">
                              <a:solidFill>
                                <a:schemeClr val="tx1"/>
                              </a:solidFill>
                              <a:latin typeface="Cambria Math" panose="02040503050406030204" pitchFamily="18" charset="0"/>
                            </a:rPr>
                            <m:t>𝑖</m:t>
                          </m:r>
                        </m:sub>
                        <m:sup>
                          <m:r>
                            <a:rPr lang="en-US" altLang="zh-CN" b="0" i="1" smtClean="0">
                              <a:solidFill>
                                <a:schemeClr val="tx1"/>
                              </a:solidFill>
                              <a:latin typeface="Cambria Math" panose="02040503050406030204" pitchFamily="18" charset="0"/>
                            </a:rPr>
                            <m:t>1</m:t>
                          </m:r>
                        </m:sup>
                      </m:sSubSup>
                    </m:oMath>
                  </m:oMathPara>
                </a14:m>
                <a:endParaRPr lang="zh-CN" altLang="en-US" dirty="0"/>
              </a:p>
            </p:txBody>
          </p:sp>
        </mc:Choice>
        <mc:Fallback xmlns="">
          <p:sp>
            <p:nvSpPr>
              <p:cNvPr id="116" name="文本框 115">
                <a:extLst>
                  <a:ext uri="{FF2B5EF4-FFF2-40B4-BE49-F238E27FC236}">
                    <a16:creationId xmlns:a16="http://schemas.microsoft.com/office/drawing/2014/main" id="{6917E146-C399-44C6-A0DA-ADDFBB6781B4}"/>
                  </a:ext>
                </a:extLst>
              </p:cNvPr>
              <p:cNvSpPr txBox="1">
                <a:spLocks noRot="1" noChangeAspect="1" noMove="1" noResize="1" noEditPoints="1" noAdjustHandles="1" noChangeArrowheads="1" noChangeShapeType="1" noTextEdit="1"/>
              </p:cNvSpPr>
              <p:nvPr/>
            </p:nvSpPr>
            <p:spPr>
              <a:xfrm>
                <a:off x="481218" y="5729239"/>
                <a:ext cx="296428" cy="291426"/>
              </a:xfrm>
              <a:prstGeom prst="rect">
                <a:avLst/>
              </a:prstGeom>
              <a:blipFill>
                <a:blip r:embed="rId28"/>
                <a:stretch>
                  <a:fillRect l="-20408" t="-18750" r="-46939" b="-25000"/>
                </a:stretch>
              </a:blipFill>
            </p:spPr>
            <p:txBody>
              <a:bodyPr/>
              <a:lstStyle/>
              <a:p>
                <a:r>
                  <a:rPr lang="zh-CN" altLang="en-US">
                    <a:noFill/>
                  </a:rPr>
                  <a:t> </a:t>
                </a:r>
              </a:p>
            </p:txBody>
          </p:sp>
        </mc:Fallback>
      </mc:AlternateContent>
      <p:sp>
        <p:nvSpPr>
          <p:cNvPr id="121" name="矩形 120">
            <a:extLst>
              <a:ext uri="{FF2B5EF4-FFF2-40B4-BE49-F238E27FC236}">
                <a16:creationId xmlns:a16="http://schemas.microsoft.com/office/drawing/2014/main" id="{A31D211D-D0EA-5503-EA6F-DE9EC10EFE71}"/>
              </a:ext>
            </a:extLst>
          </p:cNvPr>
          <p:cNvSpPr/>
          <p:nvPr/>
        </p:nvSpPr>
        <p:spPr>
          <a:xfrm>
            <a:off x="1289193" y="5715339"/>
            <a:ext cx="361740" cy="369332"/>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F056709A-CBAE-21D8-DA87-0245E72CC8CC}"/>
                  </a:ext>
                </a:extLst>
              </p:cNvPr>
              <p:cNvSpPr txBox="1"/>
              <p:nvPr/>
            </p:nvSpPr>
            <p:spPr>
              <a:xfrm>
                <a:off x="1332140" y="5729239"/>
                <a:ext cx="301365" cy="292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𝑦</m:t>
                              </m:r>
                            </m:e>
                          </m:acc>
                        </m:e>
                        <m:sub>
                          <m:r>
                            <a:rPr lang="en-US" altLang="zh-CN" i="1">
                              <a:latin typeface="Cambria Math" panose="02040503050406030204" pitchFamily="18" charset="0"/>
                            </a:rPr>
                            <m:t>𝑖</m:t>
                          </m:r>
                        </m:sub>
                        <m:sup>
                          <m:r>
                            <a:rPr lang="en-US" altLang="zh-CN" b="0" i="1" smtClean="0">
                              <a:latin typeface="Cambria Math" panose="02040503050406030204" pitchFamily="18" charset="0"/>
                            </a:rPr>
                            <m:t>2</m:t>
                          </m:r>
                        </m:sup>
                      </m:sSubSup>
                    </m:oMath>
                  </m:oMathPara>
                </a14:m>
                <a:endParaRPr lang="zh-CN" altLang="en-US" dirty="0"/>
              </a:p>
            </p:txBody>
          </p:sp>
        </mc:Choice>
        <mc:Fallback xmlns="">
          <p:sp>
            <p:nvSpPr>
              <p:cNvPr id="122" name="文本框 121">
                <a:extLst>
                  <a:ext uri="{FF2B5EF4-FFF2-40B4-BE49-F238E27FC236}">
                    <a16:creationId xmlns:a16="http://schemas.microsoft.com/office/drawing/2014/main" id="{F056709A-CBAE-21D8-DA87-0245E72CC8CC}"/>
                  </a:ext>
                </a:extLst>
              </p:cNvPr>
              <p:cNvSpPr txBox="1">
                <a:spLocks noRot="1" noChangeAspect="1" noMove="1" noResize="1" noEditPoints="1" noAdjustHandles="1" noChangeArrowheads="1" noChangeShapeType="1" noTextEdit="1"/>
              </p:cNvSpPr>
              <p:nvPr/>
            </p:nvSpPr>
            <p:spPr>
              <a:xfrm>
                <a:off x="1332140" y="5729239"/>
                <a:ext cx="301365" cy="292003"/>
              </a:xfrm>
              <a:prstGeom prst="rect">
                <a:avLst/>
              </a:prstGeom>
              <a:blipFill>
                <a:blip r:embed="rId29"/>
                <a:stretch>
                  <a:fillRect l="-20408" t="-18750" r="-48980" b="-25000"/>
                </a:stretch>
              </a:blipFill>
            </p:spPr>
            <p:txBody>
              <a:bodyPr/>
              <a:lstStyle/>
              <a:p>
                <a:r>
                  <a:rPr lang="zh-CN" altLang="en-US">
                    <a:noFill/>
                  </a:rPr>
                  <a:t> </a:t>
                </a:r>
              </a:p>
            </p:txBody>
          </p:sp>
        </mc:Fallback>
      </mc:AlternateContent>
      <p:sp>
        <p:nvSpPr>
          <p:cNvPr id="127" name="矩形 126">
            <a:extLst>
              <a:ext uri="{FF2B5EF4-FFF2-40B4-BE49-F238E27FC236}">
                <a16:creationId xmlns:a16="http://schemas.microsoft.com/office/drawing/2014/main" id="{2C83FCF4-6F53-9AAC-C907-5DBEFA2E354C}"/>
              </a:ext>
            </a:extLst>
          </p:cNvPr>
          <p:cNvSpPr/>
          <p:nvPr/>
        </p:nvSpPr>
        <p:spPr>
          <a:xfrm>
            <a:off x="2179054" y="5717941"/>
            <a:ext cx="361740" cy="369332"/>
          </a:xfrm>
          <a:prstGeom prst="rect">
            <a:avLst/>
          </a:prstGeom>
          <a:solidFill>
            <a:srgbClr val="FFDD94"/>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8" name="文本框 127">
                <a:extLst>
                  <a:ext uri="{FF2B5EF4-FFF2-40B4-BE49-F238E27FC236}">
                    <a16:creationId xmlns:a16="http://schemas.microsoft.com/office/drawing/2014/main" id="{11A9B329-93D8-EFCC-9D83-3F67B1A09CFC}"/>
                  </a:ext>
                </a:extLst>
              </p:cNvPr>
              <p:cNvSpPr txBox="1"/>
              <p:nvPr/>
            </p:nvSpPr>
            <p:spPr>
              <a:xfrm>
                <a:off x="2222001" y="5731841"/>
                <a:ext cx="301365" cy="293414"/>
              </a:xfrm>
              <a:prstGeom prst="rect">
                <a:avLst/>
              </a:prstGeom>
              <a:solidFill>
                <a:srgbClr val="FFDD94"/>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𝑦</m:t>
                              </m:r>
                            </m:e>
                          </m:acc>
                        </m:e>
                        <m:sub>
                          <m:r>
                            <a:rPr lang="en-US" altLang="zh-CN" i="1">
                              <a:latin typeface="Cambria Math" panose="02040503050406030204" pitchFamily="18" charset="0"/>
                            </a:rPr>
                            <m:t>𝑖</m:t>
                          </m:r>
                        </m:sub>
                        <m:sup>
                          <m:r>
                            <a:rPr lang="en-US" altLang="zh-CN" b="0" i="1" smtClean="0">
                              <a:latin typeface="Cambria Math" panose="02040503050406030204" pitchFamily="18" charset="0"/>
                            </a:rPr>
                            <m:t>3</m:t>
                          </m:r>
                        </m:sup>
                      </m:sSubSup>
                    </m:oMath>
                  </m:oMathPara>
                </a14:m>
                <a:endParaRPr lang="zh-CN" altLang="en-US" dirty="0"/>
              </a:p>
            </p:txBody>
          </p:sp>
        </mc:Choice>
        <mc:Fallback xmlns="">
          <p:sp>
            <p:nvSpPr>
              <p:cNvPr id="128" name="文本框 127">
                <a:extLst>
                  <a:ext uri="{FF2B5EF4-FFF2-40B4-BE49-F238E27FC236}">
                    <a16:creationId xmlns:a16="http://schemas.microsoft.com/office/drawing/2014/main" id="{11A9B329-93D8-EFCC-9D83-3F67B1A09CFC}"/>
                  </a:ext>
                </a:extLst>
              </p:cNvPr>
              <p:cNvSpPr txBox="1">
                <a:spLocks noRot="1" noChangeAspect="1" noMove="1" noResize="1" noEditPoints="1" noAdjustHandles="1" noChangeArrowheads="1" noChangeShapeType="1" noTextEdit="1"/>
              </p:cNvSpPr>
              <p:nvPr/>
            </p:nvSpPr>
            <p:spPr>
              <a:xfrm>
                <a:off x="2222001" y="5731841"/>
                <a:ext cx="301365" cy="293414"/>
              </a:xfrm>
              <a:prstGeom prst="rect">
                <a:avLst/>
              </a:prstGeom>
              <a:blipFill>
                <a:blip r:embed="rId30"/>
                <a:stretch>
                  <a:fillRect l="-20408" t="-16667" r="-48980" b="-25000"/>
                </a:stretch>
              </a:blipFill>
            </p:spPr>
            <p:txBody>
              <a:bodyPr/>
              <a:lstStyle/>
              <a:p>
                <a:r>
                  <a:rPr lang="zh-CN" altLang="en-US">
                    <a:noFill/>
                  </a:rPr>
                  <a:t> </a:t>
                </a:r>
              </a:p>
            </p:txBody>
          </p:sp>
        </mc:Fallback>
      </mc:AlternateContent>
      <p:sp>
        <p:nvSpPr>
          <p:cNvPr id="130" name="矩形 129">
            <a:extLst>
              <a:ext uri="{FF2B5EF4-FFF2-40B4-BE49-F238E27FC236}">
                <a16:creationId xmlns:a16="http://schemas.microsoft.com/office/drawing/2014/main" id="{4202D972-3239-34DA-E114-3EF9FE2542C1}"/>
              </a:ext>
            </a:extLst>
          </p:cNvPr>
          <p:cNvSpPr/>
          <p:nvPr/>
        </p:nvSpPr>
        <p:spPr>
          <a:xfrm>
            <a:off x="3029976" y="5710526"/>
            <a:ext cx="361740" cy="369332"/>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0EE1EF82-C0C9-C7B9-6C6C-83D45D38C356}"/>
                  </a:ext>
                </a:extLst>
              </p:cNvPr>
              <p:cNvSpPr txBox="1"/>
              <p:nvPr/>
            </p:nvSpPr>
            <p:spPr>
              <a:xfrm>
                <a:off x="3072923" y="5724426"/>
                <a:ext cx="301365" cy="290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𝑦</m:t>
                              </m:r>
                            </m:e>
                          </m:acc>
                        </m:e>
                        <m:sub>
                          <m:r>
                            <a:rPr lang="en-US" altLang="zh-CN" i="1">
                              <a:latin typeface="Cambria Math" panose="02040503050406030204" pitchFamily="18" charset="0"/>
                            </a:rPr>
                            <m:t>𝑖</m:t>
                          </m:r>
                        </m:sub>
                        <m:sup>
                          <m:r>
                            <a:rPr lang="en-US" altLang="zh-CN" b="0" i="1" smtClean="0">
                              <a:latin typeface="Cambria Math" panose="02040503050406030204" pitchFamily="18" charset="0"/>
                            </a:rPr>
                            <m:t>4</m:t>
                          </m:r>
                        </m:sup>
                      </m:sSubSup>
                    </m:oMath>
                  </m:oMathPara>
                </a14:m>
                <a:endParaRPr lang="zh-CN" altLang="en-US" dirty="0"/>
              </a:p>
            </p:txBody>
          </p:sp>
        </mc:Choice>
        <mc:Fallback xmlns="">
          <p:sp>
            <p:nvSpPr>
              <p:cNvPr id="131" name="文本框 130">
                <a:extLst>
                  <a:ext uri="{FF2B5EF4-FFF2-40B4-BE49-F238E27FC236}">
                    <a16:creationId xmlns:a16="http://schemas.microsoft.com/office/drawing/2014/main" id="{0EE1EF82-C0C9-C7B9-6C6C-83D45D38C356}"/>
                  </a:ext>
                </a:extLst>
              </p:cNvPr>
              <p:cNvSpPr txBox="1">
                <a:spLocks noRot="1" noChangeAspect="1" noMove="1" noResize="1" noEditPoints="1" noAdjustHandles="1" noChangeArrowheads="1" noChangeShapeType="1" noTextEdit="1"/>
              </p:cNvSpPr>
              <p:nvPr/>
            </p:nvSpPr>
            <p:spPr>
              <a:xfrm>
                <a:off x="3072923" y="5724426"/>
                <a:ext cx="301365" cy="290849"/>
              </a:xfrm>
              <a:prstGeom prst="rect">
                <a:avLst/>
              </a:prstGeom>
              <a:blipFill>
                <a:blip r:embed="rId31"/>
                <a:stretch>
                  <a:fillRect l="-20000" t="-18750" r="-48000" b="-22917"/>
                </a:stretch>
              </a:blipFill>
            </p:spPr>
            <p:txBody>
              <a:bodyPr/>
              <a:lstStyle/>
              <a:p>
                <a:r>
                  <a:rPr lang="zh-CN" altLang="en-US">
                    <a:noFill/>
                  </a:rPr>
                  <a:t> </a:t>
                </a:r>
              </a:p>
            </p:txBody>
          </p:sp>
        </mc:Fallback>
      </mc:AlternateContent>
      <p:sp>
        <p:nvSpPr>
          <p:cNvPr id="133" name="矩形 132">
            <a:extLst>
              <a:ext uri="{FF2B5EF4-FFF2-40B4-BE49-F238E27FC236}">
                <a16:creationId xmlns:a16="http://schemas.microsoft.com/office/drawing/2014/main" id="{55E4C9AF-94DF-FF33-F336-6DC569B2222E}"/>
              </a:ext>
            </a:extLst>
          </p:cNvPr>
          <p:cNvSpPr/>
          <p:nvPr/>
        </p:nvSpPr>
        <p:spPr>
          <a:xfrm>
            <a:off x="3906086" y="5723328"/>
            <a:ext cx="361740" cy="369332"/>
          </a:xfrm>
          <a:prstGeom prst="rect">
            <a:avLst/>
          </a:prstGeom>
          <a:solidFill>
            <a:srgbClr val="7F7F7F"/>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4" name="文本框 133">
                <a:extLst>
                  <a:ext uri="{FF2B5EF4-FFF2-40B4-BE49-F238E27FC236}">
                    <a16:creationId xmlns:a16="http://schemas.microsoft.com/office/drawing/2014/main" id="{FC32D4F6-458A-8374-97B6-5B09FE40F2DD}"/>
                  </a:ext>
                </a:extLst>
              </p:cNvPr>
              <p:cNvSpPr txBox="1"/>
              <p:nvPr/>
            </p:nvSpPr>
            <p:spPr>
              <a:xfrm>
                <a:off x="3949033" y="5737228"/>
                <a:ext cx="301365" cy="297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bg1"/>
                              </a:solidFill>
                              <a:latin typeface="Cambria Math" panose="02040503050406030204" pitchFamily="18" charset="0"/>
                            </a:rPr>
                          </m:ctrlPr>
                        </m:sSubSupPr>
                        <m:e>
                          <m:acc>
                            <m:accPr>
                              <m:chr m:val="̂"/>
                              <m:ctrlPr>
                                <a:rPr lang="en-US" altLang="zh-CN" i="1">
                                  <a:solidFill>
                                    <a:schemeClr val="bg1"/>
                                  </a:solidFill>
                                  <a:latin typeface="Cambria Math" panose="02040503050406030204" pitchFamily="18" charset="0"/>
                                </a:rPr>
                              </m:ctrlPr>
                            </m:accPr>
                            <m:e>
                              <m:r>
                                <a:rPr lang="en-US" altLang="zh-CN" i="1">
                                  <a:solidFill>
                                    <a:schemeClr val="bg1"/>
                                  </a:solidFill>
                                  <a:latin typeface="Cambria Math" panose="02040503050406030204" pitchFamily="18" charset="0"/>
                                </a:rPr>
                                <m:t>𝑦</m:t>
                              </m:r>
                            </m:e>
                          </m:acc>
                        </m:e>
                        <m:sub>
                          <m:r>
                            <a:rPr lang="en-US" altLang="zh-CN" i="1">
                              <a:solidFill>
                                <a:schemeClr val="bg1"/>
                              </a:solidFill>
                              <a:latin typeface="Cambria Math" panose="02040503050406030204" pitchFamily="18" charset="0"/>
                            </a:rPr>
                            <m:t>𝑖</m:t>
                          </m:r>
                        </m:sub>
                        <m:sup>
                          <m:r>
                            <a:rPr lang="en-US" altLang="zh-CN" b="0" i="1" smtClean="0">
                              <a:solidFill>
                                <a:schemeClr val="bg1"/>
                              </a:solidFill>
                              <a:latin typeface="Cambria Math" panose="02040503050406030204" pitchFamily="18" charset="0"/>
                            </a:rPr>
                            <m:t>5</m:t>
                          </m:r>
                        </m:sup>
                      </m:sSubSup>
                    </m:oMath>
                  </m:oMathPara>
                </a14:m>
                <a:endParaRPr lang="zh-CN" altLang="en-US" dirty="0"/>
              </a:p>
            </p:txBody>
          </p:sp>
        </mc:Choice>
        <mc:Fallback xmlns="">
          <p:sp>
            <p:nvSpPr>
              <p:cNvPr id="134" name="文本框 133">
                <a:extLst>
                  <a:ext uri="{FF2B5EF4-FFF2-40B4-BE49-F238E27FC236}">
                    <a16:creationId xmlns:a16="http://schemas.microsoft.com/office/drawing/2014/main" id="{FC32D4F6-458A-8374-97B6-5B09FE40F2DD}"/>
                  </a:ext>
                </a:extLst>
              </p:cNvPr>
              <p:cNvSpPr txBox="1">
                <a:spLocks noRot="1" noChangeAspect="1" noMove="1" noResize="1" noEditPoints="1" noAdjustHandles="1" noChangeArrowheads="1" noChangeShapeType="1" noTextEdit="1"/>
              </p:cNvSpPr>
              <p:nvPr/>
            </p:nvSpPr>
            <p:spPr>
              <a:xfrm>
                <a:off x="3949033" y="5737228"/>
                <a:ext cx="301365" cy="297646"/>
              </a:xfrm>
              <a:prstGeom prst="rect">
                <a:avLst/>
              </a:prstGeom>
              <a:blipFill>
                <a:blip r:embed="rId32"/>
                <a:stretch>
                  <a:fillRect l="-20408" t="-14286" r="-48980" b="-24490"/>
                </a:stretch>
              </a:blipFill>
            </p:spPr>
            <p:txBody>
              <a:bodyPr/>
              <a:lstStyle/>
              <a:p>
                <a:r>
                  <a:rPr lang="zh-CN" altLang="en-US">
                    <a:noFill/>
                  </a:rPr>
                  <a:t> </a:t>
                </a:r>
              </a:p>
            </p:txBody>
          </p:sp>
        </mc:Fallback>
      </mc:AlternateContent>
      <p:sp>
        <p:nvSpPr>
          <p:cNvPr id="136" name="矩形 135">
            <a:extLst>
              <a:ext uri="{FF2B5EF4-FFF2-40B4-BE49-F238E27FC236}">
                <a16:creationId xmlns:a16="http://schemas.microsoft.com/office/drawing/2014/main" id="{6A44241D-650F-EBEA-8891-CABE61965013}"/>
              </a:ext>
            </a:extLst>
          </p:cNvPr>
          <p:cNvSpPr/>
          <p:nvPr/>
        </p:nvSpPr>
        <p:spPr>
          <a:xfrm>
            <a:off x="4775251" y="5710526"/>
            <a:ext cx="361740" cy="369332"/>
          </a:xfrm>
          <a:prstGeom prst="rect">
            <a:avLst/>
          </a:prstGeom>
          <a:solidFill>
            <a:srgbClr val="CCACD8"/>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7" name="文本框 136">
                <a:extLst>
                  <a:ext uri="{FF2B5EF4-FFF2-40B4-BE49-F238E27FC236}">
                    <a16:creationId xmlns:a16="http://schemas.microsoft.com/office/drawing/2014/main" id="{50527E62-3B1F-CC13-BDDE-BBA2187ACA71}"/>
                  </a:ext>
                </a:extLst>
              </p:cNvPr>
              <p:cNvSpPr txBox="1"/>
              <p:nvPr/>
            </p:nvSpPr>
            <p:spPr>
              <a:xfrm>
                <a:off x="4818198" y="5724426"/>
                <a:ext cx="301365" cy="293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𝑦</m:t>
                              </m:r>
                            </m:e>
                          </m:acc>
                        </m:e>
                        <m:sub>
                          <m:r>
                            <a:rPr lang="en-US" altLang="zh-CN" i="1">
                              <a:latin typeface="Cambria Math" panose="02040503050406030204" pitchFamily="18" charset="0"/>
                            </a:rPr>
                            <m:t>𝑖</m:t>
                          </m:r>
                        </m:sub>
                        <m:sup>
                          <m:r>
                            <a:rPr lang="en-US" altLang="zh-CN" b="0" i="1" smtClean="0">
                              <a:latin typeface="Cambria Math" panose="02040503050406030204" pitchFamily="18" charset="0"/>
                            </a:rPr>
                            <m:t>6</m:t>
                          </m:r>
                        </m:sup>
                      </m:sSubSup>
                    </m:oMath>
                  </m:oMathPara>
                </a14:m>
                <a:endParaRPr lang="zh-CN" altLang="en-US" dirty="0"/>
              </a:p>
            </p:txBody>
          </p:sp>
        </mc:Choice>
        <mc:Fallback xmlns="">
          <p:sp>
            <p:nvSpPr>
              <p:cNvPr id="137" name="文本框 136">
                <a:extLst>
                  <a:ext uri="{FF2B5EF4-FFF2-40B4-BE49-F238E27FC236}">
                    <a16:creationId xmlns:a16="http://schemas.microsoft.com/office/drawing/2014/main" id="{50527E62-3B1F-CC13-BDDE-BBA2187ACA71}"/>
                  </a:ext>
                </a:extLst>
              </p:cNvPr>
              <p:cNvSpPr txBox="1">
                <a:spLocks noRot="1" noChangeAspect="1" noMove="1" noResize="1" noEditPoints="1" noAdjustHandles="1" noChangeArrowheads="1" noChangeShapeType="1" noTextEdit="1"/>
              </p:cNvSpPr>
              <p:nvPr/>
            </p:nvSpPr>
            <p:spPr>
              <a:xfrm>
                <a:off x="4818198" y="5724426"/>
                <a:ext cx="301365" cy="293735"/>
              </a:xfrm>
              <a:prstGeom prst="rect">
                <a:avLst/>
              </a:prstGeom>
              <a:blipFill>
                <a:blip r:embed="rId33"/>
                <a:stretch>
                  <a:fillRect l="-20000" t="-16667" r="-48000" b="-25000"/>
                </a:stretch>
              </a:blipFill>
            </p:spPr>
            <p:txBody>
              <a:bodyPr/>
              <a:lstStyle/>
              <a:p>
                <a:r>
                  <a:rPr lang="zh-CN" altLang="en-US">
                    <a:noFill/>
                  </a:rPr>
                  <a:t> </a:t>
                </a:r>
              </a:p>
            </p:txBody>
          </p:sp>
        </mc:Fallback>
      </mc:AlternateContent>
      <p:cxnSp>
        <p:nvCxnSpPr>
          <p:cNvPr id="138" name="连接符: 肘形 137">
            <a:extLst>
              <a:ext uri="{FF2B5EF4-FFF2-40B4-BE49-F238E27FC236}">
                <a16:creationId xmlns:a16="http://schemas.microsoft.com/office/drawing/2014/main" id="{37A52EDD-8AFA-58FE-3CB1-61349063662C}"/>
              </a:ext>
            </a:extLst>
          </p:cNvPr>
          <p:cNvCxnSpPr>
            <a:cxnSpLocks/>
            <a:stCxn id="43" idx="2"/>
            <a:endCxn id="107" idx="0"/>
          </p:cNvCxnSpPr>
          <p:nvPr/>
        </p:nvCxnSpPr>
        <p:spPr>
          <a:xfrm rot="16200000" flipH="1">
            <a:off x="1448808" y="3776723"/>
            <a:ext cx="413808" cy="2073142"/>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41" name="连接符: 肘形 140">
            <a:extLst>
              <a:ext uri="{FF2B5EF4-FFF2-40B4-BE49-F238E27FC236}">
                <a16:creationId xmlns:a16="http://schemas.microsoft.com/office/drawing/2014/main" id="{DD6EE387-7A2E-18C2-47D5-7441B86398C4}"/>
              </a:ext>
            </a:extLst>
          </p:cNvPr>
          <p:cNvCxnSpPr>
            <a:cxnSpLocks/>
            <a:stCxn id="49" idx="2"/>
            <a:endCxn id="107" idx="0"/>
          </p:cNvCxnSpPr>
          <p:nvPr/>
        </p:nvCxnSpPr>
        <p:spPr>
          <a:xfrm rot="16200000" flipH="1">
            <a:off x="1868430" y="4196345"/>
            <a:ext cx="413808" cy="1233897"/>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44" name="连接符: 肘形 143">
            <a:extLst>
              <a:ext uri="{FF2B5EF4-FFF2-40B4-BE49-F238E27FC236}">
                <a16:creationId xmlns:a16="http://schemas.microsoft.com/office/drawing/2014/main" id="{EB3C267D-E078-A4D5-28BD-A435454B2C2C}"/>
              </a:ext>
            </a:extLst>
          </p:cNvPr>
          <p:cNvCxnSpPr>
            <a:cxnSpLocks/>
            <a:stCxn id="64" idx="2"/>
            <a:endCxn id="107" idx="0"/>
          </p:cNvCxnSpPr>
          <p:nvPr/>
        </p:nvCxnSpPr>
        <p:spPr>
          <a:xfrm rot="16200000" flipH="1">
            <a:off x="2309409" y="4637323"/>
            <a:ext cx="423227" cy="342521"/>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47" name="连接符: 肘形 146">
            <a:extLst>
              <a:ext uri="{FF2B5EF4-FFF2-40B4-BE49-F238E27FC236}">
                <a16:creationId xmlns:a16="http://schemas.microsoft.com/office/drawing/2014/main" id="{811B0EA9-A801-1523-CB15-573F5697D92B}"/>
              </a:ext>
            </a:extLst>
          </p:cNvPr>
          <p:cNvCxnSpPr>
            <a:cxnSpLocks/>
            <a:stCxn id="68" idx="2"/>
            <a:endCxn id="107" idx="0"/>
          </p:cNvCxnSpPr>
          <p:nvPr/>
        </p:nvCxnSpPr>
        <p:spPr>
          <a:xfrm rot="5400000">
            <a:off x="2742783" y="4546471"/>
            <a:ext cx="423227" cy="524226"/>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50" name="连接符: 肘形 149">
            <a:extLst>
              <a:ext uri="{FF2B5EF4-FFF2-40B4-BE49-F238E27FC236}">
                <a16:creationId xmlns:a16="http://schemas.microsoft.com/office/drawing/2014/main" id="{EE160EE7-0CFB-5ED0-EBCE-BE271C394AFF}"/>
              </a:ext>
            </a:extLst>
          </p:cNvPr>
          <p:cNvCxnSpPr>
            <a:cxnSpLocks/>
            <a:stCxn id="77" idx="2"/>
            <a:endCxn id="107" idx="0"/>
          </p:cNvCxnSpPr>
          <p:nvPr/>
        </p:nvCxnSpPr>
        <p:spPr>
          <a:xfrm rot="5400000">
            <a:off x="3187314" y="4111359"/>
            <a:ext cx="413808" cy="1403870"/>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53" name="连接符: 肘形 152">
            <a:extLst>
              <a:ext uri="{FF2B5EF4-FFF2-40B4-BE49-F238E27FC236}">
                <a16:creationId xmlns:a16="http://schemas.microsoft.com/office/drawing/2014/main" id="{C1D8C9C8-AEAF-CD38-5E8E-D093CF4C9B40}"/>
              </a:ext>
            </a:extLst>
          </p:cNvPr>
          <p:cNvCxnSpPr>
            <a:cxnSpLocks/>
            <a:stCxn id="81" idx="2"/>
            <a:endCxn id="107" idx="0"/>
          </p:cNvCxnSpPr>
          <p:nvPr/>
        </p:nvCxnSpPr>
        <p:spPr>
          <a:xfrm rot="5400000">
            <a:off x="3621499" y="3677175"/>
            <a:ext cx="413808" cy="2272239"/>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80" name="连接符: 肘形 179">
            <a:extLst>
              <a:ext uri="{FF2B5EF4-FFF2-40B4-BE49-F238E27FC236}">
                <a16:creationId xmlns:a16="http://schemas.microsoft.com/office/drawing/2014/main" id="{8A085343-11D3-27BF-2B3B-1D88DC9F0B0E}"/>
              </a:ext>
            </a:extLst>
          </p:cNvPr>
          <p:cNvCxnSpPr>
            <a:cxnSpLocks/>
            <a:stCxn id="107" idx="2"/>
            <a:endCxn id="116" idx="0"/>
          </p:cNvCxnSpPr>
          <p:nvPr/>
        </p:nvCxnSpPr>
        <p:spPr>
          <a:xfrm rot="5400000">
            <a:off x="1501840" y="4538795"/>
            <a:ext cx="318037" cy="2062851"/>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83" name="连接符: 肘形 182">
            <a:extLst>
              <a:ext uri="{FF2B5EF4-FFF2-40B4-BE49-F238E27FC236}">
                <a16:creationId xmlns:a16="http://schemas.microsoft.com/office/drawing/2014/main" id="{424F02D4-D18E-6341-3F48-A1269846F2A4}"/>
              </a:ext>
            </a:extLst>
          </p:cNvPr>
          <p:cNvCxnSpPr>
            <a:cxnSpLocks/>
            <a:stCxn id="107" idx="2"/>
            <a:endCxn id="122" idx="0"/>
          </p:cNvCxnSpPr>
          <p:nvPr/>
        </p:nvCxnSpPr>
        <p:spPr>
          <a:xfrm rot="5400000">
            <a:off x="1928535" y="4965490"/>
            <a:ext cx="318037" cy="1209460"/>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87" name="连接符: 肘形 186">
            <a:extLst>
              <a:ext uri="{FF2B5EF4-FFF2-40B4-BE49-F238E27FC236}">
                <a16:creationId xmlns:a16="http://schemas.microsoft.com/office/drawing/2014/main" id="{D061CB82-973B-04B0-D0E1-B5C20F252B1E}"/>
              </a:ext>
            </a:extLst>
          </p:cNvPr>
          <p:cNvCxnSpPr>
            <a:cxnSpLocks/>
            <a:stCxn id="107" idx="2"/>
            <a:endCxn id="127" idx="0"/>
          </p:cNvCxnSpPr>
          <p:nvPr/>
        </p:nvCxnSpPr>
        <p:spPr>
          <a:xfrm rot="5400000">
            <a:off x="2372735" y="5398392"/>
            <a:ext cx="306739" cy="332359"/>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90" name="连接符: 肘形 189">
            <a:extLst>
              <a:ext uri="{FF2B5EF4-FFF2-40B4-BE49-F238E27FC236}">
                <a16:creationId xmlns:a16="http://schemas.microsoft.com/office/drawing/2014/main" id="{2AD349FE-7202-84ED-EF9A-FC4DD810B837}"/>
              </a:ext>
            </a:extLst>
          </p:cNvPr>
          <p:cNvCxnSpPr>
            <a:cxnSpLocks/>
            <a:stCxn id="107" idx="2"/>
            <a:endCxn id="131" idx="0"/>
          </p:cNvCxnSpPr>
          <p:nvPr/>
        </p:nvCxnSpPr>
        <p:spPr>
          <a:xfrm rot="16200000" flipH="1">
            <a:off x="2801332" y="5302152"/>
            <a:ext cx="313224" cy="531323"/>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93" name="连接符: 肘形 192">
            <a:extLst>
              <a:ext uri="{FF2B5EF4-FFF2-40B4-BE49-F238E27FC236}">
                <a16:creationId xmlns:a16="http://schemas.microsoft.com/office/drawing/2014/main" id="{F617998D-49F5-D11B-3208-93B9412A9EA4}"/>
              </a:ext>
            </a:extLst>
          </p:cNvPr>
          <p:cNvCxnSpPr>
            <a:cxnSpLocks/>
            <a:stCxn id="107" idx="2"/>
            <a:endCxn id="134" idx="0"/>
          </p:cNvCxnSpPr>
          <p:nvPr/>
        </p:nvCxnSpPr>
        <p:spPr>
          <a:xfrm rot="16200000" flipH="1">
            <a:off x="3232986" y="4870498"/>
            <a:ext cx="326026" cy="1407433"/>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96" name="连接符: 肘形 195">
            <a:extLst>
              <a:ext uri="{FF2B5EF4-FFF2-40B4-BE49-F238E27FC236}">
                <a16:creationId xmlns:a16="http://schemas.microsoft.com/office/drawing/2014/main" id="{9EF2B35C-D5FF-F773-B83F-17862F307132}"/>
              </a:ext>
            </a:extLst>
          </p:cNvPr>
          <p:cNvCxnSpPr>
            <a:cxnSpLocks/>
            <a:stCxn id="107" idx="2"/>
            <a:endCxn id="137" idx="0"/>
          </p:cNvCxnSpPr>
          <p:nvPr/>
        </p:nvCxnSpPr>
        <p:spPr>
          <a:xfrm rot="16200000" flipH="1">
            <a:off x="3673970" y="4429515"/>
            <a:ext cx="313224" cy="2276598"/>
          </a:xfrm>
          <a:prstGeom prst="bentConnector3">
            <a:avLst>
              <a:gd name="adj1" fmla="val 50000"/>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99" name="矩形 198">
            <a:extLst>
              <a:ext uri="{FF2B5EF4-FFF2-40B4-BE49-F238E27FC236}">
                <a16:creationId xmlns:a16="http://schemas.microsoft.com/office/drawing/2014/main" id="{003A6C6C-39A5-AA9D-D67A-CDF8978F33C2}"/>
              </a:ext>
            </a:extLst>
          </p:cNvPr>
          <p:cNvSpPr/>
          <p:nvPr/>
        </p:nvSpPr>
        <p:spPr>
          <a:xfrm rot="5400000">
            <a:off x="2556672" y="1751375"/>
            <a:ext cx="492443" cy="5382691"/>
          </a:xfrm>
          <a:prstGeom prst="rect">
            <a:avLst/>
          </a:prstGeom>
          <a:noFill/>
          <a:ln w="28575">
            <a:solidFill>
              <a:srgbClr val="6D4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EEEF85AF-114E-F23C-5007-D8EC77DC1328}"/>
              </a:ext>
            </a:extLst>
          </p:cNvPr>
          <p:cNvSpPr/>
          <p:nvPr/>
        </p:nvSpPr>
        <p:spPr>
          <a:xfrm rot="5400000">
            <a:off x="2503932" y="2497474"/>
            <a:ext cx="597921" cy="5382691"/>
          </a:xfrm>
          <a:prstGeom prst="rect">
            <a:avLst/>
          </a:prstGeom>
          <a:noFill/>
          <a:ln w="28575">
            <a:solidFill>
              <a:srgbClr val="BFDD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CC70D65-50F9-810F-46A1-408015F8D87D}"/>
                  </a:ext>
                </a:extLst>
              </p:cNvPr>
              <p:cNvSpPr txBox="1"/>
              <p:nvPr/>
            </p:nvSpPr>
            <p:spPr>
              <a:xfrm>
                <a:off x="3906086" y="1400639"/>
                <a:ext cx="62252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oMath>
                  </m:oMathPara>
                </a14:m>
                <a:endParaRPr lang="zh-CN" altLang="en-US" dirty="0"/>
              </a:p>
            </p:txBody>
          </p:sp>
        </mc:Choice>
        <mc:Fallback xmlns="">
          <p:sp>
            <p:nvSpPr>
              <p:cNvPr id="3" name="文本框 2">
                <a:extLst>
                  <a:ext uri="{FF2B5EF4-FFF2-40B4-BE49-F238E27FC236}">
                    <a16:creationId xmlns:a16="http://schemas.microsoft.com/office/drawing/2014/main" id="{6CC70D65-50F9-810F-46A1-408015F8D87D}"/>
                  </a:ext>
                </a:extLst>
              </p:cNvPr>
              <p:cNvSpPr txBox="1">
                <a:spLocks noRot="1" noChangeAspect="1" noMove="1" noResize="1" noEditPoints="1" noAdjustHandles="1" noChangeArrowheads="1" noChangeShapeType="1" noTextEdit="1"/>
              </p:cNvSpPr>
              <p:nvPr/>
            </p:nvSpPr>
            <p:spPr>
              <a:xfrm>
                <a:off x="3906086" y="1400639"/>
                <a:ext cx="622525" cy="461665"/>
              </a:xfrm>
              <a:prstGeom prst="rect">
                <a:avLst/>
              </a:prstGeom>
              <a:blipFill>
                <a:blip r:embed="rId36"/>
                <a:stretch>
                  <a:fillRect b="-2667"/>
                </a:stretch>
              </a:blipFill>
            </p:spPr>
            <p:txBody>
              <a:bodyPr/>
              <a:lstStyle/>
              <a:p>
                <a:r>
                  <a:rPr lang="zh-CN" altLang="en-US">
                    <a:noFill/>
                  </a:rPr>
                  <a:t> </a:t>
                </a:r>
              </a:p>
            </p:txBody>
          </p:sp>
        </mc:Fallback>
      </mc:AlternateContent>
      <p:sp>
        <p:nvSpPr>
          <p:cNvPr id="8" name="箭头: 下 7">
            <a:extLst>
              <a:ext uri="{FF2B5EF4-FFF2-40B4-BE49-F238E27FC236}">
                <a16:creationId xmlns:a16="http://schemas.microsoft.com/office/drawing/2014/main" id="{AFEEC0B0-078D-42A6-0A3F-34B799CA532C}"/>
              </a:ext>
            </a:extLst>
          </p:cNvPr>
          <p:cNvSpPr/>
          <p:nvPr/>
        </p:nvSpPr>
        <p:spPr>
          <a:xfrm>
            <a:off x="2627421" y="2640639"/>
            <a:ext cx="380641" cy="284159"/>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265F9E7-8B61-84D7-E855-F8BE80C702CD}"/>
                  </a:ext>
                </a:extLst>
              </p:cNvPr>
              <p:cNvSpPr txBox="1"/>
              <p:nvPr/>
            </p:nvSpPr>
            <p:spPr>
              <a:xfrm>
                <a:off x="456083" y="3290499"/>
                <a:ext cx="2975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1</m:t>
                          </m:r>
                        </m:sub>
                      </m:sSub>
                    </m:oMath>
                  </m:oMathPara>
                </a14:m>
                <a:endParaRPr lang="zh-CN" altLang="en-US" dirty="0"/>
              </a:p>
            </p:txBody>
          </p:sp>
        </mc:Choice>
        <mc:Fallback xmlns="">
          <p:sp>
            <p:nvSpPr>
              <p:cNvPr id="9" name="文本框 8">
                <a:extLst>
                  <a:ext uri="{FF2B5EF4-FFF2-40B4-BE49-F238E27FC236}">
                    <a16:creationId xmlns:a16="http://schemas.microsoft.com/office/drawing/2014/main" id="{5265F9E7-8B61-84D7-E855-F8BE80C702CD}"/>
                  </a:ext>
                </a:extLst>
              </p:cNvPr>
              <p:cNvSpPr txBox="1">
                <a:spLocks noRot="1" noChangeAspect="1" noMove="1" noResize="1" noEditPoints="1" noAdjustHandles="1" noChangeArrowheads="1" noChangeShapeType="1" noTextEdit="1"/>
              </p:cNvSpPr>
              <p:nvPr/>
            </p:nvSpPr>
            <p:spPr>
              <a:xfrm>
                <a:off x="456083" y="3290499"/>
                <a:ext cx="297581" cy="276999"/>
              </a:xfrm>
              <a:prstGeom prst="rect">
                <a:avLst/>
              </a:prstGeom>
              <a:blipFill>
                <a:blip r:embed="rId37"/>
                <a:stretch>
                  <a:fillRect l="-20408" r="-6122" b="-26667"/>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4B82EBE3-5ECD-0C33-1CDD-5B2CD8838819}"/>
              </a:ext>
            </a:extLst>
          </p:cNvPr>
          <p:cNvSpPr txBox="1"/>
          <p:nvPr/>
        </p:nvSpPr>
        <p:spPr>
          <a:xfrm>
            <a:off x="3082981" y="2591127"/>
            <a:ext cx="1007598" cy="369332"/>
          </a:xfrm>
          <a:prstGeom prst="rect">
            <a:avLst/>
          </a:prstGeom>
          <a:noFill/>
        </p:spPr>
        <p:txBody>
          <a:bodyPr wrap="square">
            <a:spAutoFit/>
          </a:bodyPr>
          <a:lstStyle/>
          <a:p>
            <a:r>
              <a:rPr lang="zh-CN" altLang="en-US" dirty="0"/>
              <a:t>表示为</a:t>
            </a:r>
          </a:p>
        </p:txBody>
      </p:sp>
      <p:sp>
        <p:nvSpPr>
          <p:cNvPr id="4" name="灯片编号占位符 3">
            <a:extLst>
              <a:ext uri="{FF2B5EF4-FFF2-40B4-BE49-F238E27FC236}">
                <a16:creationId xmlns:a16="http://schemas.microsoft.com/office/drawing/2014/main" id="{AD4E9CB0-2562-3F1B-F92B-E0C8A9CCC4EE}"/>
              </a:ext>
            </a:extLst>
          </p:cNvPr>
          <p:cNvSpPr>
            <a:spLocks noGrp="1"/>
          </p:cNvSpPr>
          <p:nvPr>
            <p:ph type="sldNum" sz="quarter" idx="14"/>
          </p:nvPr>
        </p:nvSpPr>
        <p:spPr/>
        <p:txBody>
          <a:bodyPr/>
          <a:lstStyle/>
          <a:p>
            <a:fld id="{CC51C897-CB0F-45BB-8D64-39FCF72693E0}" type="slidenum">
              <a:rPr lang="zh-CN" altLang="en-US" smtClean="0"/>
              <a:t>33</a:t>
            </a:fld>
            <a:endParaRPr lang="zh-CN" altLang="en-US"/>
          </a:p>
        </p:txBody>
      </p:sp>
      <p:sp>
        <p:nvSpPr>
          <p:cNvPr id="6" name="Text Placeholder 2">
            <a:extLst>
              <a:ext uri="{FF2B5EF4-FFF2-40B4-BE49-F238E27FC236}">
                <a16:creationId xmlns:a16="http://schemas.microsoft.com/office/drawing/2014/main" id="{30F20A4D-87E9-9016-1A03-D3622E7FD5FC}"/>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a:t>
            </a:r>
            <a:r>
              <a:rPr lang="zh-CN" altLang="en-US" dirty="0">
                <a:solidFill>
                  <a:srgbClr val="6D439B"/>
                </a:solidFill>
              </a:rPr>
              <a:t>其他模块   </a:t>
            </a:r>
            <a:r>
              <a:rPr lang="zh-CN" altLang="en-US" dirty="0">
                <a:solidFill>
                  <a:srgbClr val="7F7F7F"/>
                </a:solidFill>
              </a:rPr>
              <a:t>实验验证   本章总结</a:t>
            </a:r>
            <a:r>
              <a:rPr lang="zh-CN" altLang="en-US" dirty="0">
                <a:solidFill>
                  <a:srgbClr val="6D439B"/>
                </a:solidFill>
              </a:rPr>
              <a:t> </a:t>
            </a:r>
            <a:endParaRPr lang="zh-CN" altLang="en-US" dirty="0">
              <a:solidFill>
                <a:srgbClr val="7F7F7F"/>
              </a:solidFill>
            </a:endParaRPr>
          </a:p>
        </p:txBody>
      </p:sp>
      <p:sp>
        <p:nvSpPr>
          <p:cNvPr id="5" name="矩形 4">
            <a:extLst>
              <a:ext uri="{FF2B5EF4-FFF2-40B4-BE49-F238E27FC236}">
                <a16:creationId xmlns:a16="http://schemas.microsoft.com/office/drawing/2014/main" id="{6FD6AA5A-7618-59A6-C4E3-52C0082C6081}"/>
              </a:ext>
            </a:extLst>
          </p:cNvPr>
          <p:cNvSpPr/>
          <p:nvPr/>
        </p:nvSpPr>
        <p:spPr>
          <a:xfrm>
            <a:off x="5654832" y="843132"/>
            <a:ext cx="1345964" cy="383300"/>
          </a:xfrm>
          <a:prstGeom prst="rect">
            <a:avLst/>
          </a:prstGeom>
          <a:solidFill>
            <a:srgbClr val="6D439B"/>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bg1"/>
                </a:solidFill>
                <a:latin typeface="+mj-ea"/>
                <a:ea typeface="+mj-ea"/>
              </a:rPr>
              <a:t>重构系数</a:t>
            </a:r>
          </a:p>
        </p:txBody>
      </p:sp>
      <p:sp>
        <p:nvSpPr>
          <p:cNvPr id="12" name="文本框 11">
            <a:extLst>
              <a:ext uri="{FF2B5EF4-FFF2-40B4-BE49-F238E27FC236}">
                <a16:creationId xmlns:a16="http://schemas.microsoft.com/office/drawing/2014/main" id="{51EFCF7D-40C4-C1C5-1022-35FA7E395535}"/>
              </a:ext>
            </a:extLst>
          </p:cNvPr>
          <p:cNvSpPr txBox="1"/>
          <p:nvPr/>
        </p:nvSpPr>
        <p:spPr>
          <a:xfrm>
            <a:off x="7139786" y="866662"/>
            <a:ext cx="4878644" cy="400110"/>
          </a:xfrm>
          <a:prstGeom prst="rect">
            <a:avLst/>
          </a:prstGeom>
          <a:noFill/>
        </p:spPr>
        <p:txBody>
          <a:bodyPr wrap="square">
            <a:spAutoFit/>
          </a:bodyPr>
          <a:lstStyle/>
          <a:p>
            <a:r>
              <a:rPr lang="zh-CN" altLang="en-US" sz="2000" b="1" dirty="0">
                <a:solidFill>
                  <a:srgbClr val="674196"/>
                </a:solidFill>
                <a:latin typeface="+mj-ea"/>
                <a:ea typeface="+mj-ea"/>
              </a:rPr>
              <a:t>将输入矩阵转换为系数矩阵进行特征提取</a:t>
            </a:r>
            <a:endParaRPr lang="zh-CN" altLang="en-US" sz="2000" dirty="0"/>
          </a:p>
        </p:txBody>
      </p:sp>
      <p:sp>
        <p:nvSpPr>
          <p:cNvPr id="27" name="矩形 26">
            <a:extLst>
              <a:ext uri="{FF2B5EF4-FFF2-40B4-BE49-F238E27FC236}">
                <a16:creationId xmlns:a16="http://schemas.microsoft.com/office/drawing/2014/main" id="{36862451-70D4-178A-AC6B-6188FFBB0FBA}"/>
              </a:ext>
            </a:extLst>
          </p:cNvPr>
          <p:cNvSpPr/>
          <p:nvPr/>
        </p:nvSpPr>
        <p:spPr>
          <a:xfrm>
            <a:off x="5654832" y="3411636"/>
            <a:ext cx="1345964" cy="383300"/>
          </a:xfrm>
          <a:prstGeom prst="rect">
            <a:avLst/>
          </a:prstGeom>
          <a:solidFill>
            <a:srgbClr val="D0E6A5"/>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tx1"/>
                </a:solidFill>
                <a:latin typeface="+mj-ea"/>
                <a:ea typeface="+mj-ea"/>
              </a:rPr>
              <a:t>分类模型</a:t>
            </a:r>
          </a:p>
        </p:txBody>
      </p:sp>
      <p:sp>
        <p:nvSpPr>
          <p:cNvPr id="30" name="文本框 29">
            <a:extLst>
              <a:ext uri="{FF2B5EF4-FFF2-40B4-BE49-F238E27FC236}">
                <a16:creationId xmlns:a16="http://schemas.microsoft.com/office/drawing/2014/main" id="{5DE3275D-1251-1476-6E90-2579095A64F7}"/>
              </a:ext>
            </a:extLst>
          </p:cNvPr>
          <p:cNvSpPr txBox="1"/>
          <p:nvPr/>
        </p:nvSpPr>
        <p:spPr>
          <a:xfrm>
            <a:off x="5674774" y="4051806"/>
            <a:ext cx="6094602" cy="400110"/>
          </a:xfrm>
          <a:prstGeom prst="rect">
            <a:avLst/>
          </a:prstGeom>
          <a:noFill/>
        </p:spPr>
        <p:txBody>
          <a:bodyPr wrap="square">
            <a:spAutoFit/>
          </a:bodyPr>
          <a:lstStyle/>
          <a:p>
            <a:pPr marL="285750" indent="-285750">
              <a:buFont typeface="Arial" panose="020B0604020202020204" pitchFamily="34" charset="0"/>
              <a:buChar char="•"/>
            </a:pPr>
            <a:r>
              <a:rPr lang="zh-CN" altLang="en-US" sz="2000" dirty="0"/>
              <a:t>预测标签分布为模型输出的</a:t>
            </a:r>
            <a:r>
              <a:rPr lang="en-US" altLang="zh-CN" sz="2000" dirty="0"/>
              <a:t>SoftMax</a:t>
            </a:r>
            <a:r>
              <a:rPr lang="zh-CN" altLang="en-US" sz="2000" dirty="0"/>
              <a:t>结果</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28BEFD3D-367B-0B41-B1BC-980D7C48B02E}"/>
                  </a:ext>
                </a:extLst>
              </p:cNvPr>
              <p:cNvSpPr txBox="1"/>
              <p:nvPr/>
            </p:nvSpPr>
            <p:spPr>
              <a:xfrm>
                <a:off x="5763522" y="2474401"/>
                <a:ext cx="6103088" cy="5983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1" i="1">
                              <a:latin typeface="Cambria Math" panose="02040503050406030204" pitchFamily="18" charset="0"/>
                            </a:rPr>
                          </m:ctrlPr>
                        </m:sSubSupPr>
                        <m:e>
                          <m:func>
                            <m:funcPr>
                              <m:ctrlPr>
                                <a:rPr lang="en-US" altLang="zh-CN" sz="2400" b="1" i="1" smtClean="0">
                                  <a:latin typeface="Cambria Math" panose="02040503050406030204" pitchFamily="18" charset="0"/>
                                </a:rPr>
                              </m:ctrlPr>
                            </m:funcPr>
                            <m:fName>
                              <m:limLow>
                                <m:limLowPr>
                                  <m:ctrlPr>
                                    <a:rPr lang="en-US" altLang="zh-CN" sz="2400" b="1" i="1" smtClean="0">
                                      <a:latin typeface="Cambria Math" panose="02040503050406030204" pitchFamily="18" charset="0"/>
                                    </a:rPr>
                                  </m:ctrlPr>
                                </m:limLowPr>
                                <m:e>
                                  <m:r>
                                    <m:rPr>
                                      <m:sty m:val="p"/>
                                    </m:rPr>
                                    <a:rPr lang="en-US" altLang="zh-CN" sz="2400" b="0" i="0" smtClean="0">
                                      <a:latin typeface="Cambria Math" panose="02040503050406030204" pitchFamily="18" charset="0"/>
                                    </a:rPr>
                                    <m:t>min</m:t>
                                  </m:r>
                                </m:e>
                                <m:lim>
                                  <m:r>
                                    <a:rPr lang="en-US" altLang="zh-CN" sz="2400" b="1">
                                      <a:latin typeface="Cambria Math" panose="02040503050406030204" pitchFamily="18" charset="0"/>
                                    </a:rPr>
                                    <m:t>𝐕</m:t>
                                  </m:r>
                                </m:lim>
                              </m:limLow>
                            </m:fName>
                            <m:e>
                              <m:d>
                                <m:dPr>
                                  <m:begChr m:val="‖"/>
                                  <m:endChr m:val="‖"/>
                                  <m:ctrlPr>
                                    <a:rPr lang="en-US" altLang="zh-CN" sz="2400" b="1" i="1">
                                      <a:latin typeface="Cambria Math" panose="02040503050406030204" pitchFamily="18" charset="0"/>
                                    </a:rPr>
                                  </m:ctrlPr>
                                </m:dPr>
                                <m:e>
                                  <m:r>
                                    <a:rPr lang="en-US" altLang="zh-CN" sz="2400" b="1">
                                      <a:latin typeface="Cambria Math" panose="02040503050406030204" pitchFamily="18" charset="0"/>
                                    </a:rPr>
                                    <m:t>𝐗</m:t>
                                  </m:r>
                                  <m:r>
                                    <a:rPr lang="en-US" altLang="zh-CN" sz="2400" b="1" i="1">
                                      <a:latin typeface="Cambria Math" panose="02040503050406030204" pitchFamily="18" charset="0"/>
                                    </a:rPr>
                                    <m:t>−</m:t>
                                  </m:r>
                                  <m:r>
                                    <a:rPr lang="en-US" altLang="zh-CN" sz="2400" b="1" i="0">
                                      <a:latin typeface="Cambria Math" panose="02040503050406030204" pitchFamily="18" charset="0"/>
                                    </a:rPr>
                                    <m:t>𝐕</m:t>
                                  </m:r>
                                  <m:r>
                                    <a:rPr lang="en-US" altLang="zh-CN" sz="2400" b="1">
                                      <a:latin typeface="Cambria Math" panose="02040503050406030204" pitchFamily="18" charset="0"/>
                                    </a:rPr>
                                    <m:t>𝐏</m:t>
                                  </m:r>
                                </m:e>
                              </m:d>
                            </m:e>
                          </m:func>
                        </m:e>
                        <m:sub>
                          <m:r>
                            <a:rPr lang="en-US" altLang="zh-CN" sz="2400" b="1" i="1" smtClean="0">
                              <a:latin typeface="Cambria Math" panose="02040503050406030204" pitchFamily="18" charset="0"/>
                            </a:rPr>
                            <m:t>𝑭</m:t>
                          </m:r>
                        </m:sub>
                        <m:sup>
                          <m:r>
                            <a:rPr lang="en-US" altLang="zh-CN" sz="2400" b="1" i="1">
                              <a:latin typeface="Cambria Math" panose="02040503050406030204" pitchFamily="18" charset="0"/>
                            </a:rPr>
                            <m:t>𝟐</m:t>
                          </m:r>
                        </m:sup>
                      </m:sSubSup>
                    </m:oMath>
                  </m:oMathPara>
                </a14:m>
                <a:endParaRPr lang="en-US" altLang="zh-CN" sz="1600" b="1" dirty="0">
                  <a:solidFill>
                    <a:schemeClr val="tx1"/>
                  </a:solidFill>
                  <a:latin typeface="+mn-ea"/>
                </a:endParaRPr>
              </a:p>
            </p:txBody>
          </p:sp>
        </mc:Choice>
        <mc:Fallback xmlns="">
          <p:sp>
            <p:nvSpPr>
              <p:cNvPr id="11" name="文本框 10">
                <a:extLst>
                  <a:ext uri="{FF2B5EF4-FFF2-40B4-BE49-F238E27FC236}">
                    <a16:creationId xmlns:a16="http://schemas.microsoft.com/office/drawing/2014/main" id="{28BEFD3D-367B-0B41-B1BC-980D7C48B02E}"/>
                  </a:ext>
                </a:extLst>
              </p:cNvPr>
              <p:cNvSpPr txBox="1">
                <a:spLocks noRot="1" noChangeAspect="1" noMove="1" noResize="1" noEditPoints="1" noAdjustHandles="1" noChangeArrowheads="1" noChangeShapeType="1" noTextEdit="1"/>
              </p:cNvSpPr>
              <p:nvPr/>
            </p:nvSpPr>
            <p:spPr>
              <a:xfrm>
                <a:off x="5763522" y="2474401"/>
                <a:ext cx="6103088" cy="598369"/>
              </a:xfrm>
              <a:prstGeom prst="rect">
                <a:avLst/>
              </a:prstGeom>
              <a:blipFill>
                <a:blip r:embed="rId38"/>
                <a:stretch>
                  <a:fillRect/>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A09C2CB4-5815-8FC7-A48F-B6A60D1C8B43}"/>
              </a:ext>
            </a:extLst>
          </p:cNvPr>
          <p:cNvPicPr>
            <a:picLocks noChangeAspect="1"/>
          </p:cNvPicPr>
          <p:nvPr/>
        </p:nvPicPr>
        <p:blipFill>
          <a:blip r:embed="rId39"/>
          <a:stretch>
            <a:fillRect/>
          </a:stretch>
        </p:blipFill>
        <p:spPr>
          <a:xfrm>
            <a:off x="7000796" y="4409007"/>
            <a:ext cx="3628540" cy="998602"/>
          </a:xfrm>
          <a:prstGeom prst="rect">
            <a:avLst/>
          </a:prstGeom>
        </p:spPr>
      </p:pic>
      <p:pic>
        <p:nvPicPr>
          <p:cNvPr id="16" name="图片 15">
            <a:extLst>
              <a:ext uri="{FF2B5EF4-FFF2-40B4-BE49-F238E27FC236}">
                <a16:creationId xmlns:a16="http://schemas.microsoft.com/office/drawing/2014/main" id="{83A82757-EF61-15D5-3CA1-7E167C2BFA22}"/>
              </a:ext>
            </a:extLst>
          </p:cNvPr>
          <p:cNvPicPr>
            <a:picLocks noChangeAspect="1"/>
          </p:cNvPicPr>
          <p:nvPr/>
        </p:nvPicPr>
        <p:blipFill>
          <a:blip r:embed="rId40"/>
          <a:stretch>
            <a:fillRect/>
          </a:stretch>
        </p:blipFill>
        <p:spPr>
          <a:xfrm>
            <a:off x="6422599" y="6151585"/>
            <a:ext cx="1271341" cy="392389"/>
          </a:xfrm>
          <a:prstGeom prst="rect">
            <a:avLst/>
          </a:prstGeom>
        </p:spPr>
      </p:pic>
      <p:pic>
        <p:nvPicPr>
          <p:cNvPr id="24" name="图片 23">
            <a:extLst>
              <a:ext uri="{FF2B5EF4-FFF2-40B4-BE49-F238E27FC236}">
                <a16:creationId xmlns:a16="http://schemas.microsoft.com/office/drawing/2014/main" id="{B96E4619-8B23-38DF-924E-EE83940CE597}"/>
              </a:ext>
            </a:extLst>
          </p:cNvPr>
          <p:cNvPicPr>
            <a:picLocks noChangeAspect="1"/>
          </p:cNvPicPr>
          <p:nvPr/>
        </p:nvPicPr>
        <p:blipFill>
          <a:blip r:embed="rId41"/>
          <a:stretch>
            <a:fillRect/>
          </a:stretch>
        </p:blipFill>
        <p:spPr>
          <a:xfrm>
            <a:off x="7787557" y="6008790"/>
            <a:ext cx="3583101" cy="677978"/>
          </a:xfrm>
          <a:prstGeom prst="rect">
            <a:avLst/>
          </a:prstGeom>
        </p:spPr>
      </p:pic>
    </p:spTree>
    <p:extLst>
      <p:ext uri="{BB962C8B-B14F-4D97-AF65-F5344CB8AC3E}">
        <p14:creationId xmlns:p14="http://schemas.microsoft.com/office/powerpoint/2010/main" val="2942526136"/>
      </p:ext>
    </p:extLst>
  </p:cSld>
  <p:clrMapOvr>
    <a:masterClrMapping/>
  </p:clrMapOvr>
  <p:transitio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5A3FC26-E514-CE17-5EA1-9625F30A7AC4}"/>
              </a:ext>
            </a:extLst>
          </p:cNvPr>
          <p:cNvSpPr/>
          <p:nvPr/>
        </p:nvSpPr>
        <p:spPr>
          <a:xfrm>
            <a:off x="1086737" y="1055086"/>
            <a:ext cx="1376546"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数据集</a:t>
            </a:r>
          </a:p>
        </p:txBody>
      </p:sp>
      <p:sp>
        <p:nvSpPr>
          <p:cNvPr id="4" name="矩形 3">
            <a:extLst>
              <a:ext uri="{FF2B5EF4-FFF2-40B4-BE49-F238E27FC236}">
                <a16:creationId xmlns:a16="http://schemas.microsoft.com/office/drawing/2014/main" id="{1E1E6C64-2B21-5D20-D06B-E289F95440B6}"/>
              </a:ext>
            </a:extLst>
          </p:cNvPr>
          <p:cNvSpPr/>
          <p:nvPr/>
        </p:nvSpPr>
        <p:spPr>
          <a:xfrm>
            <a:off x="1086737" y="3673872"/>
            <a:ext cx="1376546"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对比方法</a:t>
            </a:r>
          </a:p>
        </p:txBody>
      </p:sp>
      <p:sp>
        <p:nvSpPr>
          <p:cNvPr id="8" name="矩形 7">
            <a:extLst>
              <a:ext uri="{FF2B5EF4-FFF2-40B4-BE49-F238E27FC236}">
                <a16:creationId xmlns:a16="http://schemas.microsoft.com/office/drawing/2014/main" id="{80FF046A-48B2-B307-C24B-A0FA864D984D}"/>
              </a:ext>
            </a:extLst>
          </p:cNvPr>
          <p:cNvSpPr/>
          <p:nvPr/>
        </p:nvSpPr>
        <p:spPr>
          <a:xfrm>
            <a:off x="1086736" y="5248075"/>
            <a:ext cx="1376546"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评估指标</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3AA15587-FE4B-FE7C-F591-6D393EFD04A0}"/>
                  </a:ext>
                </a:extLst>
              </p:cNvPr>
              <p:cNvGraphicFramePr>
                <a:graphicFrameLocks noGrp="1"/>
              </p:cNvGraphicFramePr>
              <p:nvPr>
                <p:extLst>
                  <p:ext uri="{D42A27DB-BD31-4B8C-83A1-F6EECF244321}">
                    <p14:modId xmlns:p14="http://schemas.microsoft.com/office/powerpoint/2010/main" val="1501606326"/>
                  </p:ext>
                </p:extLst>
              </p:nvPr>
            </p:nvGraphicFramePr>
            <p:xfrm>
              <a:off x="2766698" y="1055086"/>
              <a:ext cx="8408903" cy="2346960"/>
            </p:xfrm>
            <a:graphic>
              <a:graphicData uri="http://schemas.openxmlformats.org/drawingml/2006/table">
                <a:tbl>
                  <a:tblPr firstRow="1" bandRow="1">
                    <a:effectLst>
                      <a:outerShdw blurRad="50800" dist="38100" dir="8100000" algn="tr" rotWithShape="0">
                        <a:prstClr val="black">
                          <a:alpha val="40000"/>
                        </a:prstClr>
                      </a:outerShdw>
                    </a:effectLst>
                    <a:tableStyleId>{93296810-A885-4BE3-A3E7-6D5BEEA58F35}</a:tableStyleId>
                  </a:tblPr>
                  <a:tblGrid>
                    <a:gridCol w="913727">
                      <a:extLst>
                        <a:ext uri="{9D8B030D-6E8A-4147-A177-3AD203B41FA5}">
                          <a16:colId xmlns:a16="http://schemas.microsoft.com/office/drawing/2014/main" val="3140948050"/>
                        </a:ext>
                      </a:extLst>
                    </a:gridCol>
                    <a:gridCol w="694038">
                      <a:extLst>
                        <a:ext uri="{9D8B030D-6E8A-4147-A177-3AD203B41FA5}">
                          <a16:colId xmlns:a16="http://schemas.microsoft.com/office/drawing/2014/main" val="1920992913"/>
                        </a:ext>
                      </a:extLst>
                    </a:gridCol>
                    <a:gridCol w="694038">
                      <a:extLst>
                        <a:ext uri="{9D8B030D-6E8A-4147-A177-3AD203B41FA5}">
                          <a16:colId xmlns:a16="http://schemas.microsoft.com/office/drawing/2014/main" val="388136270"/>
                        </a:ext>
                      </a:extLst>
                    </a:gridCol>
                    <a:gridCol w="919700">
                      <a:extLst>
                        <a:ext uri="{9D8B030D-6E8A-4147-A177-3AD203B41FA5}">
                          <a16:colId xmlns:a16="http://schemas.microsoft.com/office/drawing/2014/main" val="4248113472"/>
                        </a:ext>
                      </a:extLst>
                    </a:gridCol>
                    <a:gridCol w="729767">
                      <a:extLst>
                        <a:ext uri="{9D8B030D-6E8A-4147-A177-3AD203B41FA5}">
                          <a16:colId xmlns:a16="http://schemas.microsoft.com/office/drawing/2014/main" val="3831765133"/>
                        </a:ext>
                      </a:extLst>
                    </a:gridCol>
                    <a:gridCol w="964443">
                      <a:extLst>
                        <a:ext uri="{9D8B030D-6E8A-4147-A177-3AD203B41FA5}">
                          <a16:colId xmlns:a16="http://schemas.microsoft.com/office/drawing/2014/main" val="996759599"/>
                        </a:ext>
                      </a:extLst>
                    </a:gridCol>
                    <a:gridCol w="1126685">
                      <a:extLst>
                        <a:ext uri="{9D8B030D-6E8A-4147-A177-3AD203B41FA5}">
                          <a16:colId xmlns:a16="http://schemas.microsoft.com/office/drawing/2014/main" val="3956383115"/>
                        </a:ext>
                      </a:extLst>
                    </a:gridCol>
                    <a:gridCol w="473301">
                      <a:extLst>
                        <a:ext uri="{9D8B030D-6E8A-4147-A177-3AD203B41FA5}">
                          <a16:colId xmlns:a16="http://schemas.microsoft.com/office/drawing/2014/main" val="511544379"/>
                        </a:ext>
                      </a:extLst>
                    </a:gridCol>
                    <a:gridCol w="473301">
                      <a:extLst>
                        <a:ext uri="{9D8B030D-6E8A-4147-A177-3AD203B41FA5}">
                          <a16:colId xmlns:a16="http://schemas.microsoft.com/office/drawing/2014/main" val="666657117"/>
                        </a:ext>
                      </a:extLst>
                    </a:gridCol>
                    <a:gridCol w="473301">
                      <a:extLst>
                        <a:ext uri="{9D8B030D-6E8A-4147-A177-3AD203B41FA5}">
                          <a16:colId xmlns:a16="http://schemas.microsoft.com/office/drawing/2014/main" val="2665055935"/>
                        </a:ext>
                      </a:extLst>
                    </a:gridCol>
                    <a:gridCol w="473301">
                      <a:extLst>
                        <a:ext uri="{9D8B030D-6E8A-4147-A177-3AD203B41FA5}">
                          <a16:colId xmlns:a16="http://schemas.microsoft.com/office/drawing/2014/main" val="3723164362"/>
                        </a:ext>
                      </a:extLst>
                    </a:gridCol>
                    <a:gridCol w="473301">
                      <a:extLst>
                        <a:ext uri="{9D8B030D-6E8A-4147-A177-3AD203B41FA5}">
                          <a16:colId xmlns:a16="http://schemas.microsoft.com/office/drawing/2014/main" val="3658194704"/>
                        </a:ext>
                      </a:extLst>
                    </a:gridCol>
                  </a:tblGrid>
                  <a:tr h="327890">
                    <a:tc gridSpan="5">
                      <a:txBody>
                        <a:bodyPr/>
                        <a:lstStyle/>
                        <a:p>
                          <a:pPr algn="ctr"/>
                          <a:r>
                            <a:rPr lang="zh-CN" altLang="en-US" sz="1600" dirty="0">
                              <a:latin typeface="+mj-ea"/>
                              <a:ea typeface="+mj-ea"/>
                            </a:rPr>
                            <a:t>数据集介绍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r>
                            <a:rPr lang="en-US" altLang="zh-CN" sz="1600" dirty="0">
                              <a:latin typeface="+mj-ea"/>
                              <a:ea typeface="+mj-ea"/>
                            </a:rPr>
                            <a:t>#</a:t>
                          </a:r>
                          <a:r>
                            <a:rPr lang="zh-CN" altLang="en-US" sz="1600" dirty="0">
                              <a:latin typeface="+mj-ea"/>
                              <a:ea typeface="+mj-ea"/>
                            </a:rPr>
                            <a:t>特征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1600" dirty="0">
                              <a:latin typeface="+mj-ea"/>
                              <a:ea typeface="+mj-ea"/>
                            </a:rPr>
                            <a:t>#</a:t>
                          </a:r>
                          <a:r>
                            <a:rPr lang="zh-CN" altLang="en-US" sz="1600" dirty="0">
                              <a:latin typeface="+mj-ea"/>
                              <a:ea typeface="+mj-ea"/>
                            </a:rPr>
                            <a:t>数据集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gridSpan="5">
                      <a:txBody>
                        <a:bodyPr/>
                        <a:lstStyle/>
                        <a:p>
                          <a:pPr algn="ctr"/>
                          <a:r>
                            <a:rPr lang="en-US" altLang="zh-CN" sz="1600" dirty="0">
                              <a:latin typeface="+mj-ea"/>
                              <a:ea typeface="+mj-ea"/>
                            </a:rPr>
                            <a:t>#</a:t>
                          </a:r>
                          <a:r>
                            <a:rPr lang="zh-CN" altLang="en-US" sz="1600" dirty="0">
                              <a:latin typeface="+mj-ea"/>
                              <a:ea typeface="+mj-ea"/>
                            </a:rPr>
                            <a:t>类别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133471413"/>
                      </a:ext>
                    </a:extLst>
                  </a:tr>
                  <a:tr h="334620">
                    <a:tc gridSpan="5">
                      <a:txBody>
                        <a:bodyPr/>
                        <a:lstStyle/>
                        <a:p>
                          <a:pPr algn="ctr"/>
                          <a:r>
                            <a:rPr lang="zh-CN" altLang="en-US" sz="1600" b="1" dirty="0"/>
                            <a:t>生物基因数据集</a:t>
                          </a:r>
                          <a:r>
                            <a:rPr lang="en-US" altLang="zh-CN" sz="1600" b="1" dirty="0"/>
                            <a:t>Yeast</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3">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24</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rowSpan="3">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2465</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gridSpan="5">
                      <a:txBody>
                        <a:bodyPr/>
                        <a:lstStyle/>
                        <a:p>
                          <a:pPr algn="ctr"/>
                          <a:endParaRPr lang="en-US" alt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hMerge="1">
                      <a:txBody>
                        <a:bodyPr/>
                        <a:lstStyle/>
                        <a:p>
                          <a:pPr algn="ct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extLst>
                      <a:ext uri="{0D108BD9-81ED-4DB2-BD59-A6C34878D82A}">
                        <a16:rowId xmlns:a16="http://schemas.microsoft.com/office/drawing/2014/main" val="2219926155"/>
                      </a:ext>
                    </a:extLst>
                  </a:tr>
                  <a:tr h="327890">
                    <a:tc>
                      <a:txBody>
                        <a:bodyPr/>
                        <a:lstStyle/>
                        <a:p>
                          <a:pPr algn="ctr"/>
                          <a:r>
                            <a:rPr lang="en-US" altLang="zh-CN" sz="1600" b="1" dirty="0"/>
                            <a:t>alpha</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1600" b="1" dirty="0" err="1"/>
                            <a:t>cdc</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1600" b="1" dirty="0"/>
                            <a:t>cold</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1600" b="1" dirty="0" err="1"/>
                            <a:t>diau</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1600" b="1" dirty="0" err="1"/>
                            <a:t>dtt</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vMerge="1">
                      <a:txBody>
                        <a:bodyPr/>
                        <a:lstStyle/>
                        <a:p>
                          <a:endParaRPr lang="zh-CN" altLang="en-US"/>
                        </a:p>
                      </a:txBody>
                      <a:tcPr/>
                    </a:tc>
                    <a:tc vMerge="1">
                      <a:txBody>
                        <a:bodyPr/>
                        <a:lstStyle/>
                        <a:p>
                          <a:endParaRPr lang="zh-CN" altLang="en-US"/>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18</m:t>
                                </m:r>
                              </m:oMath>
                            </m:oMathPara>
                          </a14:m>
                          <a:endParaRPr lang="en-US" alt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15</m:t>
                                </m:r>
                              </m:oMath>
                            </m:oMathPara>
                          </a14:m>
                          <a:endParaRPr lang="en-US" alt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4</m:t>
                                </m:r>
                              </m:oMath>
                            </m:oMathPara>
                          </a14:m>
                          <a:endParaRPr lang="en-US" alt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14</m:t>
                                </m:r>
                              </m:oMath>
                            </m:oMathPara>
                          </a14:m>
                          <a:endParaRPr lang="en-US" alt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4</m:t>
                                </m:r>
                              </m:oMath>
                            </m:oMathPara>
                          </a14:m>
                          <a:endParaRPr lang="en-US" alt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7006899"/>
                      </a:ext>
                    </a:extLst>
                  </a:tr>
                  <a:tr h="327890">
                    <a:tc>
                      <a:txBody>
                        <a:bodyPr/>
                        <a:lstStyle/>
                        <a:p>
                          <a:pPr algn="ctr"/>
                          <a:r>
                            <a:rPr lang="en-US" altLang="zh-CN" sz="1600" b="1" dirty="0" err="1"/>
                            <a:t>elu</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en-US" altLang="zh-CN" sz="1600" b="1" dirty="0"/>
                            <a:t>heat</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en-US" altLang="zh-CN" sz="1600" b="1" dirty="0" err="1"/>
                            <a:t>spo</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en-US" altLang="zh-CN" sz="1600" b="1" dirty="0" err="1"/>
                            <a:t>spoem</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en-US" altLang="zh-CN" sz="1600" b="1" dirty="0"/>
                            <a:t>spo5</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14</m:t>
                                </m:r>
                              </m:oMath>
                            </m:oMathPara>
                          </a14:m>
                          <a:endParaRPr lang="en-US" alt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6</m:t>
                                </m:r>
                              </m:oMath>
                            </m:oMathPara>
                          </a14:m>
                          <a:endParaRPr lang="en-US" alt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6</m:t>
                                </m:r>
                              </m:oMath>
                            </m:oMathPara>
                          </a14:m>
                          <a:endParaRPr lang="en-US" alt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2</m:t>
                                </m:r>
                              </m:oMath>
                            </m:oMathPara>
                          </a14:m>
                          <a:endParaRPr lang="en-US" alt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3</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extLst>
                      <a:ext uri="{0D108BD9-81ED-4DB2-BD59-A6C34878D82A}">
                        <a16:rowId xmlns:a16="http://schemas.microsoft.com/office/drawing/2014/main" val="1533255298"/>
                      </a:ext>
                    </a:extLst>
                  </a:tr>
                  <a:tr h="327890">
                    <a:tc gridSpan="5">
                      <a:txBody>
                        <a:bodyPr/>
                        <a:lstStyle/>
                        <a:p>
                          <a:pPr algn="ctr"/>
                          <a:r>
                            <a:rPr lang="zh-CN" altLang="en-US" sz="1600" b="1" dirty="0"/>
                            <a:t>表情数据集</a:t>
                          </a:r>
                          <a:r>
                            <a:rPr lang="en-US" altLang="zh-CN" sz="1600" b="1" dirty="0" err="1"/>
                            <a:t>sJAFFE</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algn="ct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243</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213</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5">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6</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54627902"/>
                      </a:ext>
                    </a:extLst>
                  </a:tr>
                  <a:tr h="327890">
                    <a:tc gridSpan="5">
                      <a:txBody>
                        <a:bodyPr/>
                        <a:lstStyle/>
                        <a:p>
                          <a:pPr algn="ctr"/>
                          <a:r>
                            <a:rPr lang="zh-CN" altLang="en-US" sz="1600" b="1" dirty="0"/>
                            <a:t>基因数据集</a:t>
                          </a:r>
                          <a:r>
                            <a:rPr lang="en-US" altLang="zh-CN" sz="1600" b="1" dirty="0"/>
                            <a:t>Human Gene</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36</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30542</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gridSpan="5">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68</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47213082"/>
                      </a:ext>
                    </a:extLst>
                  </a:tr>
                  <a:tr h="327890">
                    <a:tc gridSpan="5">
                      <a:txBody>
                        <a:bodyPr/>
                        <a:lstStyle/>
                        <a:p>
                          <a:pPr algn="ctr"/>
                          <a:r>
                            <a:rPr lang="zh-CN" altLang="en-US" sz="1600" b="1" dirty="0"/>
                            <a:t>电影评分数据集</a:t>
                          </a:r>
                          <a:r>
                            <a:rPr lang="en-US" altLang="zh-CN" sz="1600" b="1" dirty="0"/>
                            <a:t>Movie</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1869</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7755</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5">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panose="02040503050406030204" pitchFamily="18" charset="0"/>
                                  </a:rPr>
                                  <m:t>5</m:t>
                                </m:r>
                              </m:oMath>
                            </m:oMathPara>
                          </a14:m>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158390100"/>
                      </a:ext>
                    </a:extLst>
                  </a:tr>
                </a:tbl>
              </a:graphicData>
            </a:graphic>
          </p:graphicFrame>
        </mc:Choice>
        <mc:Fallback xmlns="">
          <p:graphicFrame>
            <p:nvGraphicFramePr>
              <p:cNvPr id="2" name="表格 1">
                <a:extLst>
                  <a:ext uri="{FF2B5EF4-FFF2-40B4-BE49-F238E27FC236}">
                    <a16:creationId xmlns:a16="http://schemas.microsoft.com/office/drawing/2014/main" id="{3AA15587-FE4B-FE7C-F591-6D393EFD04A0}"/>
                  </a:ext>
                </a:extLst>
              </p:cNvPr>
              <p:cNvGraphicFramePr>
                <a:graphicFrameLocks noGrp="1"/>
              </p:cNvGraphicFramePr>
              <p:nvPr>
                <p:extLst>
                  <p:ext uri="{D42A27DB-BD31-4B8C-83A1-F6EECF244321}">
                    <p14:modId xmlns:p14="http://schemas.microsoft.com/office/powerpoint/2010/main" val="1501606326"/>
                  </p:ext>
                </p:extLst>
              </p:nvPr>
            </p:nvGraphicFramePr>
            <p:xfrm>
              <a:off x="2766698" y="1055086"/>
              <a:ext cx="8408903" cy="2346960"/>
            </p:xfrm>
            <a:graphic>
              <a:graphicData uri="http://schemas.openxmlformats.org/drawingml/2006/table">
                <a:tbl>
                  <a:tblPr firstRow="1" bandRow="1">
                    <a:effectLst>
                      <a:outerShdw blurRad="50800" dist="38100" dir="8100000" algn="tr" rotWithShape="0">
                        <a:prstClr val="black">
                          <a:alpha val="40000"/>
                        </a:prstClr>
                      </a:outerShdw>
                    </a:effectLst>
                    <a:tableStyleId>{93296810-A885-4BE3-A3E7-6D5BEEA58F35}</a:tableStyleId>
                  </a:tblPr>
                  <a:tblGrid>
                    <a:gridCol w="913727">
                      <a:extLst>
                        <a:ext uri="{9D8B030D-6E8A-4147-A177-3AD203B41FA5}">
                          <a16:colId xmlns:a16="http://schemas.microsoft.com/office/drawing/2014/main" val="3140948050"/>
                        </a:ext>
                      </a:extLst>
                    </a:gridCol>
                    <a:gridCol w="694038">
                      <a:extLst>
                        <a:ext uri="{9D8B030D-6E8A-4147-A177-3AD203B41FA5}">
                          <a16:colId xmlns:a16="http://schemas.microsoft.com/office/drawing/2014/main" val="1920992913"/>
                        </a:ext>
                      </a:extLst>
                    </a:gridCol>
                    <a:gridCol w="694038">
                      <a:extLst>
                        <a:ext uri="{9D8B030D-6E8A-4147-A177-3AD203B41FA5}">
                          <a16:colId xmlns:a16="http://schemas.microsoft.com/office/drawing/2014/main" val="388136270"/>
                        </a:ext>
                      </a:extLst>
                    </a:gridCol>
                    <a:gridCol w="919700">
                      <a:extLst>
                        <a:ext uri="{9D8B030D-6E8A-4147-A177-3AD203B41FA5}">
                          <a16:colId xmlns:a16="http://schemas.microsoft.com/office/drawing/2014/main" val="4248113472"/>
                        </a:ext>
                      </a:extLst>
                    </a:gridCol>
                    <a:gridCol w="729767">
                      <a:extLst>
                        <a:ext uri="{9D8B030D-6E8A-4147-A177-3AD203B41FA5}">
                          <a16:colId xmlns:a16="http://schemas.microsoft.com/office/drawing/2014/main" val="3831765133"/>
                        </a:ext>
                      </a:extLst>
                    </a:gridCol>
                    <a:gridCol w="964443">
                      <a:extLst>
                        <a:ext uri="{9D8B030D-6E8A-4147-A177-3AD203B41FA5}">
                          <a16:colId xmlns:a16="http://schemas.microsoft.com/office/drawing/2014/main" val="996759599"/>
                        </a:ext>
                      </a:extLst>
                    </a:gridCol>
                    <a:gridCol w="1126685">
                      <a:extLst>
                        <a:ext uri="{9D8B030D-6E8A-4147-A177-3AD203B41FA5}">
                          <a16:colId xmlns:a16="http://schemas.microsoft.com/office/drawing/2014/main" val="3956383115"/>
                        </a:ext>
                      </a:extLst>
                    </a:gridCol>
                    <a:gridCol w="473301">
                      <a:extLst>
                        <a:ext uri="{9D8B030D-6E8A-4147-A177-3AD203B41FA5}">
                          <a16:colId xmlns:a16="http://schemas.microsoft.com/office/drawing/2014/main" val="511544379"/>
                        </a:ext>
                      </a:extLst>
                    </a:gridCol>
                    <a:gridCol w="473301">
                      <a:extLst>
                        <a:ext uri="{9D8B030D-6E8A-4147-A177-3AD203B41FA5}">
                          <a16:colId xmlns:a16="http://schemas.microsoft.com/office/drawing/2014/main" val="666657117"/>
                        </a:ext>
                      </a:extLst>
                    </a:gridCol>
                    <a:gridCol w="473301">
                      <a:extLst>
                        <a:ext uri="{9D8B030D-6E8A-4147-A177-3AD203B41FA5}">
                          <a16:colId xmlns:a16="http://schemas.microsoft.com/office/drawing/2014/main" val="2665055935"/>
                        </a:ext>
                      </a:extLst>
                    </a:gridCol>
                    <a:gridCol w="473301">
                      <a:extLst>
                        <a:ext uri="{9D8B030D-6E8A-4147-A177-3AD203B41FA5}">
                          <a16:colId xmlns:a16="http://schemas.microsoft.com/office/drawing/2014/main" val="3723164362"/>
                        </a:ext>
                      </a:extLst>
                    </a:gridCol>
                    <a:gridCol w="473301">
                      <a:extLst>
                        <a:ext uri="{9D8B030D-6E8A-4147-A177-3AD203B41FA5}">
                          <a16:colId xmlns:a16="http://schemas.microsoft.com/office/drawing/2014/main" val="3658194704"/>
                        </a:ext>
                      </a:extLst>
                    </a:gridCol>
                  </a:tblGrid>
                  <a:tr h="335280">
                    <a:tc gridSpan="5">
                      <a:txBody>
                        <a:bodyPr/>
                        <a:lstStyle/>
                        <a:p>
                          <a:pPr algn="ctr"/>
                          <a:r>
                            <a:rPr lang="zh-CN" altLang="en-US" sz="1600" dirty="0">
                              <a:latin typeface="+mj-ea"/>
                              <a:ea typeface="+mj-ea"/>
                            </a:rPr>
                            <a:t>数据集介绍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r>
                            <a:rPr lang="en-US" altLang="zh-CN" sz="1600" dirty="0">
                              <a:latin typeface="+mj-ea"/>
                              <a:ea typeface="+mj-ea"/>
                            </a:rPr>
                            <a:t>#</a:t>
                          </a:r>
                          <a:r>
                            <a:rPr lang="zh-CN" altLang="en-US" sz="1600" dirty="0">
                              <a:latin typeface="+mj-ea"/>
                              <a:ea typeface="+mj-ea"/>
                            </a:rPr>
                            <a:t>特征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1600" dirty="0">
                              <a:latin typeface="+mj-ea"/>
                              <a:ea typeface="+mj-ea"/>
                            </a:rPr>
                            <a:t>#</a:t>
                          </a:r>
                          <a:r>
                            <a:rPr lang="zh-CN" altLang="en-US" sz="1600" dirty="0">
                              <a:latin typeface="+mj-ea"/>
                              <a:ea typeface="+mj-ea"/>
                            </a:rPr>
                            <a:t>数据集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gridSpan="5">
                      <a:txBody>
                        <a:bodyPr/>
                        <a:lstStyle/>
                        <a:p>
                          <a:pPr algn="ctr"/>
                          <a:r>
                            <a:rPr lang="en-US" altLang="zh-CN" sz="1600" dirty="0">
                              <a:latin typeface="+mj-ea"/>
                              <a:ea typeface="+mj-ea"/>
                            </a:rPr>
                            <a:t>#</a:t>
                          </a:r>
                          <a:r>
                            <a:rPr lang="zh-CN" altLang="en-US" sz="1600" dirty="0">
                              <a:latin typeface="+mj-ea"/>
                              <a:ea typeface="+mj-ea"/>
                            </a:rPr>
                            <a:t>类别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133471413"/>
                      </a:ext>
                    </a:extLst>
                  </a:tr>
                  <a:tr h="335280">
                    <a:tc gridSpan="5">
                      <a:txBody>
                        <a:bodyPr/>
                        <a:lstStyle/>
                        <a:p>
                          <a:pPr algn="ctr"/>
                          <a:r>
                            <a:rPr lang="zh-CN" altLang="en-US" sz="1600" b="1" dirty="0"/>
                            <a:t>生物基因数据集</a:t>
                          </a:r>
                          <a:r>
                            <a:rPr lang="en-US" altLang="zh-CN" sz="1600" b="1" dirty="0"/>
                            <a:t>Yeast</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3">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18987" t="-36145" r="-367089" b="-107831"/>
                          </a:stretch>
                        </a:blipFill>
                      </a:tcPr>
                    </a:tc>
                    <a:tc rowSpan="3">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3243" t="-36145" r="-213514" b="-107831"/>
                          </a:stretch>
                        </a:blipFill>
                      </a:tcPr>
                    </a:tc>
                    <a:tc gridSpan="5">
                      <a:txBody>
                        <a:bodyPr/>
                        <a:lstStyle/>
                        <a:p>
                          <a:pPr algn="ctr"/>
                          <a:endParaRPr lang="en-US" alt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hMerge="1">
                      <a:txBody>
                        <a:bodyPr/>
                        <a:lstStyle/>
                        <a:p>
                          <a:pPr algn="ct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extLst>
                      <a:ext uri="{0D108BD9-81ED-4DB2-BD59-A6C34878D82A}">
                        <a16:rowId xmlns:a16="http://schemas.microsoft.com/office/drawing/2014/main" val="2219926155"/>
                      </a:ext>
                    </a:extLst>
                  </a:tr>
                  <a:tr h="335280">
                    <a:tc>
                      <a:txBody>
                        <a:bodyPr/>
                        <a:lstStyle/>
                        <a:p>
                          <a:pPr algn="ctr"/>
                          <a:r>
                            <a:rPr lang="en-US" altLang="zh-CN" sz="1600" b="1" dirty="0"/>
                            <a:t>alpha</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1600" b="1" dirty="0" err="1"/>
                            <a:t>cdc</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1600" b="1" dirty="0"/>
                            <a:t>cold</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1600" b="1" dirty="0" err="1"/>
                            <a:t>diau</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1600" b="1" dirty="0" err="1"/>
                            <a:t>dtt</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vMerge="1">
                      <a:txBody>
                        <a:bodyPr/>
                        <a:lstStyle/>
                        <a:p>
                          <a:endParaRPr lang="zh-CN" altLang="en-US"/>
                        </a:p>
                      </a:txBody>
                      <a:tcPr/>
                    </a:tc>
                    <a:tc vMerge="1">
                      <a:txBody>
                        <a:bodyPr/>
                        <a:lstStyle/>
                        <a:p>
                          <a:endParaRPr lang="zh-CN" altLang="en-US"/>
                        </a:p>
                      </a:txBody>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288462" t="-209091" r="-406410" b="-42727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88462" t="-209091" r="-306410" b="-42727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88462" t="-209091" r="-206410" b="-42727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09091" t="-209091" r="-109091" b="-42727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87179" t="-209091" r="-7692" b="-427273"/>
                          </a:stretch>
                        </a:blipFill>
                      </a:tcPr>
                    </a:tc>
                    <a:extLst>
                      <a:ext uri="{0D108BD9-81ED-4DB2-BD59-A6C34878D82A}">
                        <a16:rowId xmlns:a16="http://schemas.microsoft.com/office/drawing/2014/main" val="1267006899"/>
                      </a:ext>
                    </a:extLst>
                  </a:tr>
                  <a:tr h="335280">
                    <a:tc>
                      <a:txBody>
                        <a:bodyPr/>
                        <a:lstStyle/>
                        <a:p>
                          <a:pPr algn="ctr"/>
                          <a:r>
                            <a:rPr lang="en-US" altLang="zh-CN" sz="1600" b="1" dirty="0" err="1"/>
                            <a:t>elu</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en-US" altLang="zh-CN" sz="1600" b="1" dirty="0"/>
                            <a:t>heat</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en-US" altLang="zh-CN" sz="1600" b="1" dirty="0" err="1"/>
                            <a:t>spo</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en-US" altLang="zh-CN" sz="1600" b="1" dirty="0" err="1"/>
                            <a:t>spoem</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en-US" altLang="zh-CN" sz="1600" b="1" dirty="0"/>
                            <a:t>spo5</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vMerge="1">
                      <a:txBody>
                        <a:bodyPr/>
                        <a:lstStyle/>
                        <a:p>
                          <a:endParaRPr lang="zh-CN" altLang="en-US"/>
                        </a:p>
                      </a:txBody>
                      <a:tcPr/>
                    </a:tc>
                    <a:tc vMerge="1">
                      <a:txBody>
                        <a:bodyPr/>
                        <a:lstStyle/>
                        <a:p>
                          <a:endParaRPr lang="zh-CN" altLang="en-US"/>
                        </a:p>
                      </a:txBody>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288462" t="-303571" r="-406410" b="-31964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88462" t="-303571" r="-306410" b="-31964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88462" t="-303571" r="-206410" b="-31964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09091" t="-303571" r="-109091" b="-31964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87179" t="-303571" r="-7692" b="-319643"/>
                          </a:stretch>
                        </a:blipFill>
                      </a:tcPr>
                    </a:tc>
                    <a:extLst>
                      <a:ext uri="{0D108BD9-81ED-4DB2-BD59-A6C34878D82A}">
                        <a16:rowId xmlns:a16="http://schemas.microsoft.com/office/drawing/2014/main" val="1533255298"/>
                      </a:ext>
                    </a:extLst>
                  </a:tr>
                  <a:tr h="335280">
                    <a:tc gridSpan="5">
                      <a:txBody>
                        <a:bodyPr/>
                        <a:lstStyle/>
                        <a:p>
                          <a:pPr algn="ctr"/>
                          <a:r>
                            <a:rPr lang="zh-CN" altLang="en-US" sz="1600" b="1" dirty="0"/>
                            <a:t>表情数据集</a:t>
                          </a:r>
                          <a:r>
                            <a:rPr lang="en-US" altLang="zh-CN" sz="1600" b="1" dirty="0" err="1"/>
                            <a:t>sJAFFE</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algn="ct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18987" t="-410909" r="-367089" b="-22545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3243" t="-410909" r="-213514" b="-225455"/>
                          </a:stretch>
                        </a:blipFill>
                      </a:tcPr>
                    </a:tc>
                    <a:tc gridSpan="5">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58355" t="-410909" r="-1542" b="-225455"/>
                          </a:stretch>
                        </a:blip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54627902"/>
                      </a:ext>
                    </a:extLst>
                  </a:tr>
                  <a:tr h="335280">
                    <a:tc gridSpan="5">
                      <a:txBody>
                        <a:bodyPr/>
                        <a:lstStyle/>
                        <a:p>
                          <a:pPr algn="ctr"/>
                          <a:r>
                            <a:rPr lang="zh-CN" altLang="en-US" sz="1600" b="1" dirty="0"/>
                            <a:t>基因数据集</a:t>
                          </a:r>
                          <a:r>
                            <a:rPr lang="en-US" altLang="zh-CN" sz="1600" b="1" dirty="0"/>
                            <a:t>Human Gene</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18987" t="-510909" r="-367089" b="-12545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3243" t="-510909" r="-213514" b="-125455"/>
                          </a:stretch>
                        </a:blipFill>
                      </a:tcPr>
                    </a:tc>
                    <a:tc gridSpan="5">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58355" t="-510909" r="-1542" b="-125455"/>
                          </a:stretch>
                        </a:blip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47213082"/>
                      </a:ext>
                    </a:extLst>
                  </a:tr>
                  <a:tr h="335280">
                    <a:tc gridSpan="5">
                      <a:txBody>
                        <a:bodyPr/>
                        <a:lstStyle/>
                        <a:p>
                          <a:pPr algn="ctr"/>
                          <a:r>
                            <a:rPr lang="zh-CN" altLang="en-US" sz="1600" b="1" dirty="0"/>
                            <a:t>电影评分数据集</a:t>
                          </a:r>
                          <a:r>
                            <a:rPr lang="en-US" altLang="zh-CN" sz="1600" b="1" dirty="0"/>
                            <a:t>Movie</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18987" t="-610909" r="-367089" b="-2545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3243" t="-610909" r="-213514" b="-25455"/>
                          </a:stretch>
                        </a:blipFill>
                      </a:tcPr>
                    </a:tc>
                    <a:tc gridSpan="5">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58355" t="-610909" r="-1542" b="-25455"/>
                          </a:stretch>
                        </a:blip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158390100"/>
                      </a:ext>
                    </a:extLst>
                  </a:tr>
                </a:tbl>
              </a:graphicData>
            </a:graphic>
          </p:graphicFrame>
        </mc:Fallback>
      </mc:AlternateContent>
      <p:sp>
        <p:nvSpPr>
          <p:cNvPr id="12" name="文本框 11">
            <a:extLst>
              <a:ext uri="{FF2B5EF4-FFF2-40B4-BE49-F238E27FC236}">
                <a16:creationId xmlns:a16="http://schemas.microsoft.com/office/drawing/2014/main" id="{C31519F8-7428-6121-7CB3-A46D05476BA1}"/>
              </a:ext>
            </a:extLst>
          </p:cNvPr>
          <p:cNvSpPr txBox="1"/>
          <p:nvPr/>
        </p:nvSpPr>
        <p:spPr>
          <a:xfrm>
            <a:off x="2766698" y="3543244"/>
            <a:ext cx="8408903" cy="1294970"/>
          </a:xfrm>
          <a:prstGeom prst="rect">
            <a:avLst/>
          </a:prstGeom>
          <a:noFill/>
        </p:spPr>
        <p:txBody>
          <a:bodyPr wrap="square">
            <a:spAutoFit/>
          </a:bodyPr>
          <a:lstStyle/>
          <a:p>
            <a:pPr>
              <a:lnSpc>
                <a:spcPct val="150000"/>
              </a:lnSpc>
            </a:pPr>
            <a:r>
              <a:rPr lang="zh-CN" altLang="en-US" dirty="0"/>
              <a:t>改进已有单标签</a:t>
            </a:r>
            <a:r>
              <a:rPr lang="en-US" altLang="zh-CN" dirty="0"/>
              <a:t>/</a:t>
            </a:r>
            <a:r>
              <a:rPr lang="zh-CN" altLang="en-US" dirty="0"/>
              <a:t>多标签学习算法：</a:t>
            </a:r>
            <a:r>
              <a:rPr lang="en-US" altLang="zh-CN" b="1" dirty="0"/>
              <a:t>AA-</a:t>
            </a:r>
            <a:r>
              <a:rPr lang="zh-CN" altLang="en-US" b="1" dirty="0"/>
              <a:t>𝑘</a:t>
            </a:r>
            <a:r>
              <a:rPr lang="en-US" altLang="zh-CN" b="1" dirty="0"/>
              <a:t>NN</a:t>
            </a:r>
            <a:r>
              <a:rPr lang="zh-CN" altLang="en-US" dirty="0"/>
              <a:t>、</a:t>
            </a:r>
            <a:r>
              <a:rPr lang="en-US" altLang="zh-CN" b="1" dirty="0"/>
              <a:t>AA-BP</a:t>
            </a:r>
          </a:p>
          <a:p>
            <a:pPr>
              <a:lnSpc>
                <a:spcPct val="150000"/>
              </a:lnSpc>
            </a:pPr>
            <a:r>
              <a:rPr lang="zh-CN" altLang="en-US" dirty="0"/>
              <a:t>标签分布专用算法：</a:t>
            </a:r>
            <a:r>
              <a:rPr lang="en-US" altLang="zh-CN" b="1" dirty="0"/>
              <a:t>IIS-LLD</a:t>
            </a:r>
            <a:r>
              <a:rPr lang="zh-CN" altLang="en-US" dirty="0"/>
              <a:t>、</a:t>
            </a:r>
            <a:r>
              <a:rPr lang="en-US" altLang="zh-CN" b="1" dirty="0"/>
              <a:t>BFGS-LLD</a:t>
            </a:r>
            <a:r>
              <a:rPr lang="zh-CN" altLang="en-US" dirty="0"/>
              <a:t>、</a:t>
            </a:r>
            <a:r>
              <a:rPr lang="en-US" altLang="zh-CN" b="1" dirty="0"/>
              <a:t>LALOT</a:t>
            </a:r>
            <a:r>
              <a:rPr lang="zh-CN" altLang="en-US" dirty="0"/>
              <a:t>、</a:t>
            </a:r>
            <a:r>
              <a:rPr lang="en-US" altLang="zh-CN" b="1" dirty="0"/>
              <a:t>Duo-LDL</a:t>
            </a:r>
          </a:p>
          <a:p>
            <a:pPr>
              <a:lnSpc>
                <a:spcPct val="150000"/>
              </a:lnSpc>
            </a:pPr>
            <a:r>
              <a:rPr lang="zh-CN" altLang="en-US" dirty="0"/>
              <a:t>本章工作的不同优化方式：</a:t>
            </a:r>
            <a:r>
              <a:rPr lang="en-US" altLang="zh-CN" b="1" dirty="0"/>
              <a:t>BFGS</a:t>
            </a:r>
            <a:r>
              <a:rPr lang="zh-CN" altLang="en-US" b="1" dirty="0"/>
              <a:t>（快速优化方法）、</a:t>
            </a:r>
            <a:r>
              <a:rPr lang="en-US" altLang="zh-CN" b="1" dirty="0"/>
              <a:t>SDPT3</a:t>
            </a:r>
            <a:r>
              <a:rPr lang="zh-CN" altLang="en-US" b="1" dirty="0"/>
              <a:t>（</a:t>
            </a:r>
            <a:r>
              <a:rPr lang="en-US" altLang="zh-CN" b="1" dirty="0"/>
              <a:t>CVX</a:t>
            </a:r>
            <a:r>
              <a:rPr lang="zh-CN" altLang="en-US" b="1" dirty="0"/>
              <a:t>优化包）</a:t>
            </a:r>
          </a:p>
        </p:txBody>
      </p:sp>
      <p:sp>
        <p:nvSpPr>
          <p:cNvPr id="9" name="文本框 8">
            <a:extLst>
              <a:ext uri="{FF2B5EF4-FFF2-40B4-BE49-F238E27FC236}">
                <a16:creationId xmlns:a16="http://schemas.microsoft.com/office/drawing/2014/main" id="{F6D0E410-D816-7027-6F1B-A0C748E88D49}"/>
              </a:ext>
            </a:extLst>
          </p:cNvPr>
          <p:cNvSpPr txBox="1"/>
          <p:nvPr/>
        </p:nvSpPr>
        <p:spPr>
          <a:xfrm>
            <a:off x="2766698" y="5098789"/>
            <a:ext cx="8982279" cy="1376787"/>
          </a:xfrm>
          <a:prstGeom prst="rect">
            <a:avLst/>
          </a:prstGeom>
          <a:noFill/>
        </p:spPr>
        <p:txBody>
          <a:bodyPr wrap="square">
            <a:spAutoFit/>
          </a:bodyPr>
          <a:lstStyle/>
          <a:p>
            <a:pPr>
              <a:lnSpc>
                <a:spcPct val="150000"/>
              </a:lnSpc>
            </a:pPr>
            <a:r>
              <a:rPr lang="zh-CN" altLang="en-US" dirty="0"/>
              <a:t>指标选取能够评价</a:t>
            </a:r>
            <a:r>
              <a:rPr lang="zh-CN" altLang="en-US" b="1" dirty="0"/>
              <a:t>两个分布相似度</a:t>
            </a:r>
            <a:r>
              <a:rPr lang="zh-CN" altLang="en-US" dirty="0"/>
              <a:t>的指标</a:t>
            </a:r>
            <a:endParaRPr lang="en-US" altLang="zh-CN" dirty="0"/>
          </a:p>
          <a:p>
            <a:pPr>
              <a:lnSpc>
                <a:spcPct val="150000"/>
              </a:lnSpc>
            </a:pPr>
            <a:r>
              <a:rPr lang="zh-CN" altLang="en-US" sz="2000" b="1" dirty="0">
                <a:latin typeface="+mj-ea"/>
                <a:ea typeface="+mj-ea"/>
              </a:rPr>
              <a:t>相似度指标</a:t>
            </a:r>
            <a:r>
              <a:rPr lang="zh-CN" altLang="en-US" b="1" dirty="0">
                <a:latin typeface="+mj-ea"/>
                <a:ea typeface="+mj-ea"/>
              </a:rPr>
              <a:t>：</a:t>
            </a:r>
            <a:r>
              <a:rPr lang="en-US" altLang="zh-CN" sz="2000" b="1" dirty="0">
                <a:latin typeface="+mj-ea"/>
                <a:ea typeface="+mj-ea"/>
              </a:rPr>
              <a:t>Cosine</a:t>
            </a:r>
            <a:r>
              <a:rPr lang="zh-CN" altLang="en-US" sz="2000" b="1" dirty="0">
                <a:latin typeface="+mj-ea"/>
                <a:ea typeface="+mj-ea"/>
              </a:rPr>
              <a:t>，</a:t>
            </a:r>
            <a:r>
              <a:rPr lang="en-US" altLang="zh-CN" sz="2000" b="1" dirty="0">
                <a:latin typeface="+mj-ea"/>
                <a:ea typeface="+mj-ea"/>
              </a:rPr>
              <a:t>Intersection</a:t>
            </a:r>
            <a:endParaRPr lang="en-US" altLang="zh-CN" b="1" dirty="0">
              <a:latin typeface="+mj-ea"/>
              <a:ea typeface="+mj-ea"/>
            </a:endParaRPr>
          </a:p>
          <a:p>
            <a:pPr>
              <a:lnSpc>
                <a:spcPct val="150000"/>
              </a:lnSpc>
            </a:pPr>
            <a:r>
              <a:rPr lang="zh-CN" altLang="en-US" sz="2000" b="1" dirty="0">
                <a:latin typeface="+mj-ea"/>
                <a:ea typeface="+mj-ea"/>
              </a:rPr>
              <a:t>距离指标：</a:t>
            </a:r>
            <a:r>
              <a:rPr lang="en-US" altLang="zh-CN" sz="2000" b="1" dirty="0">
                <a:latin typeface="+mj-ea"/>
                <a:ea typeface="+mj-ea"/>
              </a:rPr>
              <a:t>KL</a:t>
            </a:r>
            <a:r>
              <a:rPr lang="zh-CN" altLang="en-US" sz="2000" b="1" dirty="0">
                <a:latin typeface="+mj-ea"/>
                <a:ea typeface="+mj-ea"/>
              </a:rPr>
              <a:t>，</a:t>
            </a:r>
            <a:r>
              <a:rPr lang="en-US" altLang="zh-CN" sz="2000" b="1" dirty="0">
                <a:latin typeface="+mj-ea"/>
                <a:ea typeface="+mj-ea"/>
              </a:rPr>
              <a:t>Euclidean</a:t>
            </a:r>
            <a:r>
              <a:rPr lang="zh-CN" altLang="en-US" sz="2000" b="1" dirty="0">
                <a:latin typeface="+mj-ea"/>
                <a:ea typeface="+mj-ea"/>
              </a:rPr>
              <a:t>，</a:t>
            </a:r>
            <a:r>
              <a:rPr lang="en-US" altLang="zh-CN" sz="2000" b="1" dirty="0">
                <a:latin typeface="+mj-ea"/>
                <a:ea typeface="+mj-ea"/>
              </a:rPr>
              <a:t>Chebyshev</a:t>
            </a:r>
            <a:r>
              <a:rPr lang="zh-CN" altLang="en-US" sz="2000" b="1" dirty="0">
                <a:latin typeface="+mj-ea"/>
                <a:ea typeface="+mj-ea"/>
              </a:rPr>
              <a:t>、</a:t>
            </a:r>
            <a:r>
              <a:rPr lang="en-US" altLang="zh-CN" sz="2000" b="1" dirty="0">
                <a:latin typeface="+mj-ea"/>
                <a:ea typeface="+mj-ea"/>
              </a:rPr>
              <a:t>Canberra</a:t>
            </a:r>
            <a:endParaRPr lang="zh-CN" altLang="en-US" sz="2000" b="1" dirty="0">
              <a:latin typeface="+mj-ea"/>
              <a:ea typeface="+mj-ea"/>
            </a:endParaRPr>
          </a:p>
        </p:txBody>
      </p:sp>
      <p:sp>
        <p:nvSpPr>
          <p:cNvPr id="6" name="灯片编号占位符 5">
            <a:extLst>
              <a:ext uri="{FF2B5EF4-FFF2-40B4-BE49-F238E27FC236}">
                <a16:creationId xmlns:a16="http://schemas.microsoft.com/office/drawing/2014/main" id="{B2CF4F0D-DB17-B4AC-3DF9-23CC34621942}"/>
              </a:ext>
            </a:extLst>
          </p:cNvPr>
          <p:cNvSpPr>
            <a:spLocks noGrp="1"/>
          </p:cNvSpPr>
          <p:nvPr>
            <p:ph type="sldNum" sz="quarter" idx="14"/>
          </p:nvPr>
        </p:nvSpPr>
        <p:spPr/>
        <p:txBody>
          <a:bodyPr/>
          <a:lstStyle/>
          <a:p>
            <a:fld id="{CC51C897-CB0F-45BB-8D64-39FCF72693E0}" type="slidenum">
              <a:rPr lang="zh-CN" altLang="en-US" smtClean="0"/>
              <a:t>34</a:t>
            </a:fld>
            <a:endParaRPr lang="zh-CN" altLang="en-US"/>
          </a:p>
        </p:txBody>
      </p:sp>
      <p:sp>
        <p:nvSpPr>
          <p:cNvPr id="7" name="Text Placeholder 2">
            <a:extLst>
              <a:ext uri="{FF2B5EF4-FFF2-40B4-BE49-F238E27FC236}">
                <a16:creationId xmlns:a16="http://schemas.microsoft.com/office/drawing/2014/main" id="{A93B7E8C-B28E-A92D-BC12-41A8F9282DB2}"/>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其他模块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spTree>
    <p:extLst>
      <p:ext uri="{BB962C8B-B14F-4D97-AF65-F5344CB8AC3E}">
        <p14:creationId xmlns:p14="http://schemas.microsoft.com/office/powerpoint/2010/main" val="107985696"/>
      </p:ext>
    </p:extLst>
  </p:cSld>
  <p:clrMapOvr>
    <a:masterClrMapping/>
  </p:clrMapOvr>
  <p:transition spd="med">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E3B26E8-E570-60F1-A54A-63BB92A3DEE5}"/>
              </a:ext>
            </a:extLst>
          </p:cNvPr>
          <p:cNvPicPr>
            <a:picLocks noChangeAspect="1"/>
          </p:cNvPicPr>
          <p:nvPr/>
        </p:nvPicPr>
        <p:blipFill>
          <a:blip r:embed="rId3"/>
          <a:stretch>
            <a:fillRect/>
          </a:stretch>
        </p:blipFill>
        <p:spPr>
          <a:xfrm>
            <a:off x="907328" y="783071"/>
            <a:ext cx="6519675" cy="5903810"/>
          </a:xfrm>
          <a:prstGeom prst="rect">
            <a:avLst/>
          </a:prstGeom>
        </p:spPr>
      </p:pic>
      <p:sp>
        <p:nvSpPr>
          <p:cNvPr id="13" name="文本框 12">
            <a:extLst>
              <a:ext uri="{FF2B5EF4-FFF2-40B4-BE49-F238E27FC236}">
                <a16:creationId xmlns:a16="http://schemas.microsoft.com/office/drawing/2014/main" id="{10C2AA08-0EB7-5BA8-25C8-D7952424EAFF}"/>
              </a:ext>
            </a:extLst>
          </p:cNvPr>
          <p:cNvSpPr txBox="1"/>
          <p:nvPr/>
        </p:nvSpPr>
        <p:spPr>
          <a:xfrm>
            <a:off x="7605840" y="1356619"/>
            <a:ext cx="4322668" cy="4656211"/>
          </a:xfrm>
          <a:prstGeom prst="rect">
            <a:avLst/>
          </a:prstGeom>
          <a:solidFill>
            <a:schemeClr val="bg1"/>
          </a:solidFill>
          <a:ln w="38100">
            <a:solidFill>
              <a:srgbClr val="7030A0"/>
            </a:solidFill>
          </a:ln>
          <a:effectLst>
            <a:outerShdw blurRad="50800" dist="38100" dir="5400000" algn="t" rotWithShape="0">
              <a:prstClr val="black">
                <a:alpha val="40000"/>
              </a:prstClr>
            </a:outerShdw>
          </a:effectLst>
        </p:spPr>
        <p:txBody>
          <a:bodyPr wrap="square">
            <a:spAutoFit/>
          </a:bodyPr>
          <a:lstStyle/>
          <a:p>
            <a:pPr marL="342900" indent="-342900">
              <a:lnSpc>
                <a:spcPct val="150000"/>
              </a:lnSpc>
              <a:buFont typeface="+mj-ea"/>
              <a:buAutoNum type="circleNumDbPlain"/>
            </a:pPr>
            <a:r>
              <a:rPr lang="zh-CN" altLang="en-US" sz="2000" b="1" dirty="0"/>
              <a:t>本章工作在所有指标上的</a:t>
            </a:r>
            <a:r>
              <a:rPr lang="zh-CN" altLang="en-US" sz="2000" b="1" dirty="0">
                <a:solidFill>
                  <a:srgbClr val="C00000"/>
                </a:solidFill>
                <a:latin typeface="+mj-ea"/>
                <a:ea typeface="+mj-ea"/>
              </a:rPr>
              <a:t>综合排名全部上优于其他算法</a:t>
            </a:r>
            <a:endParaRPr lang="en-US" altLang="zh-CN" sz="2000" b="1" dirty="0">
              <a:solidFill>
                <a:srgbClr val="C00000"/>
              </a:solidFill>
              <a:latin typeface="+mj-ea"/>
              <a:ea typeface="+mj-ea"/>
            </a:endParaRPr>
          </a:p>
          <a:p>
            <a:pPr>
              <a:lnSpc>
                <a:spcPct val="150000"/>
              </a:lnSpc>
            </a:pPr>
            <a:endParaRPr lang="en-US" altLang="zh-CN" sz="2000" dirty="0"/>
          </a:p>
          <a:p>
            <a:pPr marL="342900" indent="-342900">
              <a:lnSpc>
                <a:spcPct val="150000"/>
              </a:lnSpc>
              <a:buFont typeface="+mj-ea"/>
              <a:buAutoNum type="circleNumDbPlain" startAt="2"/>
            </a:pPr>
            <a:r>
              <a:rPr lang="zh-CN" altLang="en-US" sz="2000" dirty="0">
                <a:solidFill>
                  <a:srgbClr val="7030A0"/>
                </a:solidFill>
              </a:rPr>
              <a:t>本章工作使用</a:t>
            </a:r>
            <a:r>
              <a:rPr lang="en-US" altLang="zh-CN" sz="2000" b="1" dirty="0"/>
              <a:t>SDPT3</a:t>
            </a:r>
            <a:r>
              <a:rPr lang="zh-CN" altLang="en-US" sz="2000" b="1" dirty="0"/>
              <a:t>优化方案在性能上优于</a:t>
            </a:r>
            <a:r>
              <a:rPr lang="en-US" altLang="zh-CN" sz="2000" b="1" dirty="0"/>
              <a:t>BFGS</a:t>
            </a:r>
            <a:r>
              <a:rPr lang="zh-CN" altLang="en-US" sz="2000" b="1" dirty="0"/>
              <a:t>优化方法</a:t>
            </a:r>
            <a:endParaRPr lang="en-US" altLang="zh-CN" sz="2000" b="1" dirty="0"/>
          </a:p>
          <a:p>
            <a:pPr>
              <a:lnSpc>
                <a:spcPct val="150000"/>
              </a:lnSpc>
            </a:pPr>
            <a:endParaRPr lang="en-US" altLang="zh-CN" sz="2000" dirty="0"/>
          </a:p>
          <a:p>
            <a:pPr marL="342900" indent="-342900">
              <a:lnSpc>
                <a:spcPct val="150000"/>
              </a:lnSpc>
              <a:buFont typeface="+mj-ea"/>
              <a:buAutoNum type="circleNumDbPlain" startAt="3"/>
            </a:pPr>
            <a:r>
              <a:rPr lang="zh-CN" altLang="en-US" sz="2000" dirty="0">
                <a:solidFill>
                  <a:srgbClr val="0070C0"/>
                </a:solidFill>
              </a:rPr>
              <a:t>本章工作的消融实验结果对比</a:t>
            </a:r>
            <a:endParaRPr lang="en-US" altLang="zh-CN" sz="2000" dirty="0">
              <a:solidFill>
                <a:srgbClr val="0070C0"/>
              </a:solidFill>
            </a:endParaRPr>
          </a:p>
          <a:p>
            <a:pPr>
              <a:lnSpc>
                <a:spcPct val="150000"/>
              </a:lnSpc>
            </a:pPr>
            <a:r>
              <a:rPr lang="en-US" altLang="zh-CN" sz="2000" b="1" dirty="0"/>
              <a:t>BFGS-LLD</a:t>
            </a:r>
            <a:r>
              <a:rPr lang="zh-CN" altLang="en-US" sz="2000" b="1" dirty="0"/>
              <a:t>算法仅采用最大熵模型作为标签预测模型</a:t>
            </a:r>
            <a:r>
              <a:rPr lang="zh-CN" altLang="en-US" sz="2000" dirty="0"/>
              <a:t>，因此</a:t>
            </a:r>
            <a:r>
              <a:rPr lang="zh-CN" altLang="en-US" sz="2000" b="1" dirty="0"/>
              <a:t>可作为</a:t>
            </a:r>
            <a:r>
              <a:rPr lang="zh-CN" altLang="en-US" sz="2000" b="1" dirty="0">
                <a:solidFill>
                  <a:srgbClr val="0070C0"/>
                </a:solidFill>
              </a:rPr>
              <a:t>消融实验</a:t>
            </a:r>
            <a:r>
              <a:rPr lang="zh-CN" altLang="en-US" sz="2000" b="1" dirty="0"/>
              <a:t>证实，</a:t>
            </a:r>
            <a:r>
              <a:rPr lang="zh-CN" altLang="en-US" sz="2000" b="1" dirty="0">
                <a:solidFill>
                  <a:srgbClr val="0070C0"/>
                </a:solidFill>
                <a:latin typeface="+mj-ea"/>
                <a:ea typeface="+mj-ea"/>
              </a:rPr>
              <a:t>原型学习模块提升了算法性能</a:t>
            </a:r>
            <a:endParaRPr lang="en-US" altLang="zh-CN" sz="2000" b="1" dirty="0">
              <a:solidFill>
                <a:srgbClr val="0070C0"/>
              </a:solidFill>
              <a:latin typeface="+mj-ea"/>
              <a:ea typeface="+mj-ea"/>
            </a:endParaRPr>
          </a:p>
        </p:txBody>
      </p:sp>
      <p:sp>
        <p:nvSpPr>
          <p:cNvPr id="2" name="矩形 1">
            <a:extLst>
              <a:ext uri="{FF2B5EF4-FFF2-40B4-BE49-F238E27FC236}">
                <a16:creationId xmlns:a16="http://schemas.microsoft.com/office/drawing/2014/main" id="{9D5AA722-1AF2-39D0-3A79-6B2D16477136}"/>
              </a:ext>
            </a:extLst>
          </p:cNvPr>
          <p:cNvSpPr/>
          <p:nvPr/>
        </p:nvSpPr>
        <p:spPr>
          <a:xfrm>
            <a:off x="1679943" y="2609431"/>
            <a:ext cx="5518690" cy="2022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32B5C0E8-4387-8574-1055-86BF67359628}"/>
              </a:ext>
            </a:extLst>
          </p:cNvPr>
          <p:cNvSpPr/>
          <p:nvPr/>
        </p:nvSpPr>
        <p:spPr>
          <a:xfrm>
            <a:off x="1679943" y="4473772"/>
            <a:ext cx="5522425" cy="2845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AB2D9358-359D-0EEB-980F-F612B7E5F6DA}"/>
              </a:ext>
            </a:extLst>
          </p:cNvPr>
          <p:cNvSpPr/>
          <p:nvPr/>
        </p:nvSpPr>
        <p:spPr>
          <a:xfrm>
            <a:off x="1692384" y="6443114"/>
            <a:ext cx="5522425" cy="2250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95EFFEFF-FFD6-F1BA-C752-672C471BFB13}"/>
              </a:ext>
            </a:extLst>
          </p:cNvPr>
          <p:cNvSpPr>
            <a:spLocks noGrp="1"/>
          </p:cNvSpPr>
          <p:nvPr>
            <p:ph type="sldNum" sz="quarter" idx="14"/>
          </p:nvPr>
        </p:nvSpPr>
        <p:spPr/>
        <p:txBody>
          <a:bodyPr/>
          <a:lstStyle/>
          <a:p>
            <a:fld id="{CC51C897-CB0F-45BB-8D64-39FCF72693E0}" type="slidenum">
              <a:rPr lang="zh-CN" altLang="en-US" smtClean="0"/>
              <a:t>35</a:t>
            </a:fld>
            <a:endParaRPr lang="zh-CN" altLang="en-US"/>
          </a:p>
        </p:txBody>
      </p:sp>
      <p:sp>
        <p:nvSpPr>
          <p:cNvPr id="4" name="Text Placeholder 2">
            <a:extLst>
              <a:ext uri="{FF2B5EF4-FFF2-40B4-BE49-F238E27FC236}">
                <a16:creationId xmlns:a16="http://schemas.microsoft.com/office/drawing/2014/main" id="{B6CB270F-1504-F9DE-BFF2-749E7784A1D7}"/>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其他模块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grpSp>
        <p:nvGrpSpPr>
          <p:cNvPr id="33" name="组合 32">
            <a:extLst>
              <a:ext uri="{FF2B5EF4-FFF2-40B4-BE49-F238E27FC236}">
                <a16:creationId xmlns:a16="http://schemas.microsoft.com/office/drawing/2014/main" id="{85FD9BB3-27E8-14D7-654E-ECA427C739DB}"/>
              </a:ext>
            </a:extLst>
          </p:cNvPr>
          <p:cNvGrpSpPr/>
          <p:nvPr/>
        </p:nvGrpSpPr>
        <p:grpSpPr>
          <a:xfrm>
            <a:off x="795195" y="1049714"/>
            <a:ext cx="6631808" cy="5256047"/>
            <a:chOff x="795195" y="1049714"/>
            <a:chExt cx="6631808" cy="5256047"/>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D541C1C-FDBB-4439-25F0-F53C62C1D2F9}"/>
                    </a:ext>
                  </a:extLst>
                </p:cNvPr>
                <p:cNvSpPr txBox="1"/>
                <p:nvPr/>
              </p:nvSpPr>
              <p:spPr>
                <a:xfrm>
                  <a:off x="795196" y="1996667"/>
                  <a:ext cx="6631807" cy="461665"/>
                </a:xfrm>
                <a:prstGeom prst="rect">
                  <a:avLst/>
                </a:prstGeom>
                <a:solidFill>
                  <a:schemeClr val="bg1"/>
                </a:solidFill>
                <a:ln w="28575">
                  <a:solidFill>
                    <a:srgbClr val="FF0000"/>
                  </a:solidFill>
                </a:ln>
                <a:effectLst>
                  <a:outerShdw blurRad="50800" dist="38100" dir="5400000" algn="t"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5.92    7.62    6.00    4.77    3.46    3.69    1.69    </m:t>
                        </m:r>
                        <m:r>
                          <a:rPr lang="en-US" altLang="zh-CN" sz="2400" b="1" i="1" smtClean="0">
                            <a:latin typeface="Cambria Math" panose="02040503050406030204" pitchFamily="18" charset="0"/>
                          </a:rPr>
                          <m:t>𝟏</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𝟑𝟖</m:t>
                        </m:r>
                      </m:oMath>
                    </m:oMathPara>
                  </a14:m>
                  <a:endParaRPr lang="zh-CN" altLang="en-US" sz="2400" b="1" dirty="0"/>
                </a:p>
              </p:txBody>
            </p:sp>
          </mc:Choice>
          <mc:Fallback xmlns="">
            <p:sp>
              <p:nvSpPr>
                <p:cNvPr id="5" name="文本框 4">
                  <a:extLst>
                    <a:ext uri="{FF2B5EF4-FFF2-40B4-BE49-F238E27FC236}">
                      <a16:creationId xmlns:a16="http://schemas.microsoft.com/office/drawing/2014/main" id="{2D541C1C-FDBB-4439-25F0-F53C62C1D2F9}"/>
                    </a:ext>
                  </a:extLst>
                </p:cNvPr>
                <p:cNvSpPr txBox="1">
                  <a:spLocks noRot="1" noChangeAspect="1" noMove="1" noResize="1" noEditPoints="1" noAdjustHandles="1" noChangeArrowheads="1" noChangeShapeType="1" noTextEdit="1"/>
                </p:cNvSpPr>
                <p:nvPr/>
              </p:nvSpPr>
              <p:spPr>
                <a:xfrm>
                  <a:off x="795196" y="1996667"/>
                  <a:ext cx="6631807" cy="461665"/>
                </a:xfrm>
                <a:prstGeom prst="rect">
                  <a:avLst/>
                </a:prstGeom>
                <a:blipFill>
                  <a:blip r:embed="rId4"/>
                  <a:stretch>
                    <a:fillRect/>
                  </a:stretch>
                </a:blipFill>
                <a:ln w="28575">
                  <a:solidFill>
                    <a:srgbClr val="FF0000"/>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C3CBB06-53A1-F184-B29D-EBFF73154B22}"/>
                    </a:ext>
                  </a:extLst>
                </p:cNvPr>
                <p:cNvSpPr txBox="1"/>
                <p:nvPr/>
              </p:nvSpPr>
              <p:spPr>
                <a:xfrm>
                  <a:off x="795196" y="3889614"/>
                  <a:ext cx="6631807" cy="461665"/>
                </a:xfrm>
                <a:prstGeom prst="rect">
                  <a:avLst/>
                </a:prstGeom>
                <a:solidFill>
                  <a:schemeClr val="bg1"/>
                </a:solidFill>
                <a:ln w="28575">
                  <a:solidFill>
                    <a:srgbClr val="FF0000"/>
                  </a:solidFill>
                </a:ln>
                <a:effectLst>
                  <a:outerShdw blurRad="50800" dist="38100" dir="5400000" algn="t"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6</m:t>
                        </m:r>
                        <m:r>
                          <a:rPr lang="en-US" altLang="zh-CN" sz="2400" i="1">
                            <a:latin typeface="Cambria Math" panose="02040503050406030204" pitchFamily="18" charset="0"/>
                          </a:rPr>
                          <m:t>.</m:t>
                        </m:r>
                        <m:r>
                          <a:rPr lang="en-US" altLang="zh-CN" sz="2400" b="0" i="1" smtClean="0">
                            <a:latin typeface="Cambria Math" panose="02040503050406030204" pitchFamily="18" charset="0"/>
                          </a:rPr>
                          <m:t>51    7.77    6.30    5</m:t>
                        </m:r>
                        <m:r>
                          <a:rPr lang="en-US" altLang="zh-CN" sz="2400" i="1">
                            <a:latin typeface="Cambria Math" panose="02040503050406030204" pitchFamily="18" charset="0"/>
                          </a:rPr>
                          <m:t>.</m:t>
                        </m:r>
                        <m:r>
                          <a:rPr lang="en-US" altLang="zh-CN" sz="2400" b="0" i="1" smtClean="0">
                            <a:latin typeface="Cambria Math" panose="02040503050406030204" pitchFamily="18" charset="0"/>
                          </a:rPr>
                          <m:t>00   2</m:t>
                        </m:r>
                        <m:r>
                          <a:rPr lang="en-US" altLang="zh-CN" sz="2400" i="1">
                            <a:latin typeface="Cambria Math" panose="02040503050406030204" pitchFamily="18" charset="0"/>
                          </a:rPr>
                          <m:t>.</m:t>
                        </m:r>
                        <m:r>
                          <a:rPr lang="en-US" altLang="zh-CN" sz="2400" b="0" i="1" smtClean="0">
                            <a:latin typeface="Cambria Math" panose="02040503050406030204" pitchFamily="18" charset="0"/>
                          </a:rPr>
                          <m:t>00    3.62    </m:t>
                        </m:r>
                        <m:r>
                          <a:rPr lang="en-US" altLang="zh-CN" sz="2400" b="1" i="1" smtClean="0">
                            <a:latin typeface="Cambria Math" panose="02040503050406030204" pitchFamily="18" charset="0"/>
                          </a:rPr>
                          <m:t>𝟏</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𝟔𝟗</m:t>
                        </m:r>
                        <m:r>
                          <a:rPr lang="en-US" altLang="zh-CN" sz="2400" b="0" i="1" smtClean="0">
                            <a:latin typeface="Cambria Math" panose="02040503050406030204" pitchFamily="18" charset="0"/>
                          </a:rPr>
                          <m:t>    </m:t>
                        </m:r>
                        <m:r>
                          <a:rPr lang="en-US" altLang="zh-CN" sz="2400" b="1" i="1" smtClean="0">
                            <a:latin typeface="Cambria Math" panose="02040503050406030204" pitchFamily="18" charset="0"/>
                          </a:rPr>
                          <m:t>𝟏</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𝟔𝟗</m:t>
                        </m:r>
                      </m:oMath>
                    </m:oMathPara>
                  </a14:m>
                  <a:endParaRPr lang="zh-CN" altLang="en-US" sz="2400" b="1" dirty="0"/>
                </a:p>
              </p:txBody>
            </p:sp>
          </mc:Choice>
          <mc:Fallback xmlns="">
            <p:sp>
              <p:nvSpPr>
                <p:cNvPr id="6" name="文本框 5">
                  <a:extLst>
                    <a:ext uri="{FF2B5EF4-FFF2-40B4-BE49-F238E27FC236}">
                      <a16:creationId xmlns:a16="http://schemas.microsoft.com/office/drawing/2014/main" id="{4C3CBB06-53A1-F184-B29D-EBFF73154B22}"/>
                    </a:ext>
                  </a:extLst>
                </p:cNvPr>
                <p:cNvSpPr txBox="1">
                  <a:spLocks noRot="1" noChangeAspect="1" noMove="1" noResize="1" noEditPoints="1" noAdjustHandles="1" noChangeArrowheads="1" noChangeShapeType="1" noTextEdit="1"/>
                </p:cNvSpPr>
                <p:nvPr/>
              </p:nvSpPr>
              <p:spPr>
                <a:xfrm>
                  <a:off x="795196" y="3889614"/>
                  <a:ext cx="6631807" cy="461665"/>
                </a:xfrm>
                <a:prstGeom prst="rect">
                  <a:avLst/>
                </a:prstGeom>
                <a:blipFill>
                  <a:blip r:embed="rId5"/>
                  <a:stretch>
                    <a:fillRect/>
                  </a:stretch>
                </a:blipFill>
                <a:ln w="28575">
                  <a:solidFill>
                    <a:srgbClr val="FF0000"/>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8BB8A6C5-2DA3-5BBC-425B-62338050E1AC}"/>
                    </a:ext>
                  </a:extLst>
                </p:cNvPr>
                <p:cNvSpPr txBox="1"/>
                <p:nvPr/>
              </p:nvSpPr>
              <p:spPr>
                <a:xfrm>
                  <a:off x="795195" y="5844096"/>
                  <a:ext cx="6631807" cy="461665"/>
                </a:xfrm>
                <a:prstGeom prst="rect">
                  <a:avLst/>
                </a:prstGeom>
                <a:solidFill>
                  <a:schemeClr val="bg1"/>
                </a:solidFill>
                <a:ln w="28575">
                  <a:solidFill>
                    <a:srgbClr val="FF0000"/>
                  </a:solidFill>
                </a:ln>
                <a:effectLst>
                  <a:outerShdw blurRad="50800" dist="38100" dir="5400000" algn="t"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6</m:t>
                        </m:r>
                        <m:r>
                          <a:rPr lang="en-US" altLang="zh-CN" sz="2400" i="1">
                            <a:latin typeface="Cambria Math" panose="02040503050406030204" pitchFamily="18" charset="0"/>
                          </a:rPr>
                          <m:t>.</m:t>
                        </m:r>
                        <m:r>
                          <a:rPr lang="en-US" altLang="zh-CN" sz="2400" b="0" i="1" smtClean="0">
                            <a:latin typeface="Cambria Math" panose="02040503050406030204" pitchFamily="18" charset="0"/>
                          </a:rPr>
                          <m:t>38    7.92    6.31    4</m:t>
                        </m:r>
                        <m:r>
                          <a:rPr lang="en-US" altLang="zh-CN" sz="2400" i="1">
                            <a:latin typeface="Cambria Math" panose="02040503050406030204" pitchFamily="18" charset="0"/>
                          </a:rPr>
                          <m:t>.</m:t>
                        </m:r>
                        <m:r>
                          <a:rPr lang="en-US" altLang="zh-CN" sz="2400" b="0" i="1" smtClean="0">
                            <a:latin typeface="Cambria Math" panose="02040503050406030204" pitchFamily="18" charset="0"/>
                          </a:rPr>
                          <m:t>77   2</m:t>
                        </m:r>
                        <m:r>
                          <a:rPr lang="en-US" altLang="zh-CN" sz="2400" i="1">
                            <a:latin typeface="Cambria Math" panose="02040503050406030204" pitchFamily="18" charset="0"/>
                          </a:rPr>
                          <m:t>.</m:t>
                        </m:r>
                        <m:r>
                          <a:rPr lang="en-US" altLang="zh-CN" sz="2400" b="0" i="1" smtClean="0">
                            <a:latin typeface="Cambria Math" panose="02040503050406030204" pitchFamily="18" charset="0"/>
                          </a:rPr>
                          <m:t>38    3.79    1.69    </m:t>
                        </m:r>
                        <m:r>
                          <a:rPr lang="en-US" altLang="zh-CN" sz="2400" b="1" i="1" smtClean="0">
                            <a:latin typeface="Cambria Math" panose="02040503050406030204" pitchFamily="18" charset="0"/>
                          </a:rPr>
                          <m:t>𝟏</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𝟒𝟔</m:t>
                        </m:r>
                      </m:oMath>
                    </m:oMathPara>
                  </a14:m>
                  <a:endParaRPr lang="zh-CN" altLang="en-US" sz="2400" b="1" dirty="0"/>
                </a:p>
              </p:txBody>
            </p:sp>
          </mc:Choice>
          <mc:Fallback xmlns="">
            <p:sp>
              <p:nvSpPr>
                <p:cNvPr id="7" name="文本框 6">
                  <a:extLst>
                    <a:ext uri="{FF2B5EF4-FFF2-40B4-BE49-F238E27FC236}">
                      <a16:creationId xmlns:a16="http://schemas.microsoft.com/office/drawing/2014/main" id="{8BB8A6C5-2DA3-5BBC-425B-62338050E1AC}"/>
                    </a:ext>
                  </a:extLst>
                </p:cNvPr>
                <p:cNvSpPr txBox="1">
                  <a:spLocks noRot="1" noChangeAspect="1" noMove="1" noResize="1" noEditPoints="1" noAdjustHandles="1" noChangeArrowheads="1" noChangeShapeType="1" noTextEdit="1"/>
                </p:cNvSpPr>
                <p:nvPr/>
              </p:nvSpPr>
              <p:spPr>
                <a:xfrm>
                  <a:off x="795195" y="5844096"/>
                  <a:ext cx="6631807" cy="461665"/>
                </a:xfrm>
                <a:prstGeom prst="rect">
                  <a:avLst/>
                </a:prstGeom>
                <a:blipFill>
                  <a:blip r:embed="rId6"/>
                  <a:stretch>
                    <a:fillRect/>
                  </a:stretch>
                </a:blipFill>
                <a:ln w="28575">
                  <a:solidFill>
                    <a:srgbClr val="FF0000"/>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cxnSp>
          <p:nvCxnSpPr>
            <p:cNvPr id="12" name="直接连接符 11">
              <a:extLst>
                <a:ext uri="{FF2B5EF4-FFF2-40B4-BE49-F238E27FC236}">
                  <a16:creationId xmlns:a16="http://schemas.microsoft.com/office/drawing/2014/main" id="{183A9AAD-2AE4-5227-54FC-46AFE6B9CA23}"/>
                </a:ext>
              </a:extLst>
            </p:cNvPr>
            <p:cNvCxnSpPr>
              <a:cxnSpLocks/>
            </p:cNvCxnSpPr>
            <p:nvPr/>
          </p:nvCxnSpPr>
          <p:spPr>
            <a:xfrm>
              <a:off x="5747657" y="1063690"/>
              <a:ext cx="0" cy="52420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31F93286-A235-DC6B-6D26-A1FE18D919B0}"/>
                </a:ext>
              </a:extLst>
            </p:cNvPr>
            <p:cNvSpPr txBox="1"/>
            <p:nvPr/>
          </p:nvSpPr>
          <p:spPr>
            <a:xfrm>
              <a:off x="5743292" y="1049714"/>
              <a:ext cx="1683709" cy="400110"/>
            </a:xfrm>
            <a:prstGeom prst="rect">
              <a:avLst/>
            </a:prstGeom>
            <a:solidFill>
              <a:schemeClr val="bg1"/>
            </a:solidFill>
            <a:ln w="28575">
              <a:solidFill>
                <a:srgbClr val="FF0000"/>
              </a:solidFill>
            </a:ln>
            <a:effectLst>
              <a:outerShdw blurRad="50800" dist="38100" dir="5400000" algn="t" rotWithShape="0">
                <a:prstClr val="black">
                  <a:alpha val="40000"/>
                </a:prstClr>
              </a:outerShdw>
            </a:effectLst>
          </p:spPr>
          <p:txBody>
            <a:bodyPr wrap="square" rtlCol="0">
              <a:spAutoFit/>
            </a:bodyPr>
            <a:lstStyle/>
            <a:p>
              <a:pPr algn="ctr"/>
              <a:r>
                <a:rPr lang="zh-CN" altLang="en-US" sz="2000" b="1" dirty="0"/>
                <a:t>本章工作</a:t>
              </a:r>
            </a:p>
          </p:txBody>
        </p:sp>
        <p:sp>
          <p:nvSpPr>
            <p:cNvPr id="24" name="矩形 23">
              <a:extLst>
                <a:ext uri="{FF2B5EF4-FFF2-40B4-BE49-F238E27FC236}">
                  <a16:creationId xmlns:a16="http://schemas.microsoft.com/office/drawing/2014/main" id="{ED3015AB-A2D2-31FF-E149-F078805F7046}"/>
                </a:ext>
              </a:extLst>
            </p:cNvPr>
            <p:cNvSpPr/>
            <p:nvPr/>
          </p:nvSpPr>
          <p:spPr>
            <a:xfrm>
              <a:off x="5822301" y="2063253"/>
              <a:ext cx="1586038" cy="333523"/>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D7CF2F2-6B28-A0A5-3DDA-74DF519AC953}"/>
                </a:ext>
              </a:extLst>
            </p:cNvPr>
            <p:cNvSpPr/>
            <p:nvPr/>
          </p:nvSpPr>
          <p:spPr>
            <a:xfrm>
              <a:off x="5828524" y="3951149"/>
              <a:ext cx="1586038" cy="333523"/>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76596062-8A9C-7A4D-8C01-C00929A883BB}"/>
                </a:ext>
              </a:extLst>
            </p:cNvPr>
            <p:cNvSpPr/>
            <p:nvPr/>
          </p:nvSpPr>
          <p:spPr>
            <a:xfrm>
              <a:off x="5794310" y="5907722"/>
              <a:ext cx="1586038" cy="333523"/>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DE07CB0F-34C3-6754-3D0E-72FEF8BCC4F9}"/>
                </a:ext>
              </a:extLst>
            </p:cNvPr>
            <p:cNvCxnSpPr>
              <a:cxnSpLocks/>
            </p:cNvCxnSpPr>
            <p:nvPr/>
          </p:nvCxnSpPr>
          <p:spPr>
            <a:xfrm flipV="1">
              <a:off x="5066522" y="2387445"/>
              <a:ext cx="56916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FDA04B5-C4EC-89A3-D3B5-C3288FE5B2B5}"/>
                </a:ext>
              </a:extLst>
            </p:cNvPr>
            <p:cNvCxnSpPr>
              <a:cxnSpLocks/>
            </p:cNvCxnSpPr>
            <p:nvPr/>
          </p:nvCxnSpPr>
          <p:spPr>
            <a:xfrm flipV="1">
              <a:off x="4994987" y="4284672"/>
              <a:ext cx="56916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CE2E1BFA-7004-089E-F9B3-5ACD28B79D4A}"/>
                </a:ext>
              </a:extLst>
            </p:cNvPr>
            <p:cNvCxnSpPr>
              <a:cxnSpLocks/>
            </p:cNvCxnSpPr>
            <p:nvPr/>
          </p:nvCxnSpPr>
          <p:spPr>
            <a:xfrm flipV="1">
              <a:off x="4999651" y="6252494"/>
              <a:ext cx="56916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73532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C777C5C-AA3F-BCC2-5ECC-CA28C62A9B49}"/>
              </a:ext>
            </a:extLst>
          </p:cNvPr>
          <p:cNvPicPr>
            <a:picLocks noChangeAspect="1"/>
          </p:cNvPicPr>
          <p:nvPr/>
        </p:nvPicPr>
        <p:blipFill>
          <a:blip r:embed="rId3"/>
          <a:stretch>
            <a:fillRect/>
          </a:stretch>
        </p:blipFill>
        <p:spPr>
          <a:xfrm>
            <a:off x="1665628" y="853348"/>
            <a:ext cx="8860744" cy="3398472"/>
          </a:xfrm>
          <a:prstGeom prst="rect">
            <a:avLst/>
          </a:prstGeom>
        </p:spPr>
      </p:pic>
      <p:sp>
        <p:nvSpPr>
          <p:cNvPr id="2" name="文本框 1">
            <a:extLst>
              <a:ext uri="{FF2B5EF4-FFF2-40B4-BE49-F238E27FC236}">
                <a16:creationId xmlns:a16="http://schemas.microsoft.com/office/drawing/2014/main" id="{79278323-4894-1778-2B39-675AE68585D1}"/>
              </a:ext>
            </a:extLst>
          </p:cNvPr>
          <p:cNvSpPr txBox="1"/>
          <p:nvPr/>
        </p:nvSpPr>
        <p:spPr>
          <a:xfrm>
            <a:off x="293079" y="4341750"/>
            <a:ext cx="11682726" cy="2351541"/>
          </a:xfrm>
          <a:prstGeom prst="rect">
            <a:avLst/>
          </a:prstGeom>
          <a:solidFill>
            <a:schemeClr val="bg1"/>
          </a:solidFill>
          <a:ln w="38100">
            <a:solidFill>
              <a:srgbClr val="7030A0"/>
            </a:solidFill>
          </a:ln>
          <a:effectLst>
            <a:outerShdw blurRad="50800" dist="38100" dir="5400000" algn="t" rotWithShape="0">
              <a:prstClr val="black">
                <a:alpha val="40000"/>
              </a:prstClr>
            </a:outerShdw>
          </a:effectLst>
        </p:spPr>
        <p:txBody>
          <a:bodyPr wrap="square">
            <a:spAutoFit/>
          </a:bodyPr>
          <a:lstStyle/>
          <a:p>
            <a:pPr marL="342900" indent="-342900">
              <a:lnSpc>
                <a:spcPct val="150000"/>
              </a:lnSpc>
              <a:buFont typeface="+mj-ea"/>
              <a:buAutoNum type="circleNumDbPlain"/>
            </a:pPr>
            <a:r>
              <a:rPr lang="zh-CN" altLang="en-US" sz="2000" dirty="0">
                <a:solidFill>
                  <a:srgbClr val="FF0000"/>
                </a:solidFill>
              </a:rPr>
              <a:t>本章工作与其他</a:t>
            </a:r>
            <a:r>
              <a:rPr lang="en-US" altLang="zh-CN" sz="2000" dirty="0">
                <a:solidFill>
                  <a:srgbClr val="FF0000"/>
                </a:solidFill>
              </a:rPr>
              <a:t>baseline</a:t>
            </a:r>
            <a:r>
              <a:rPr lang="zh-CN" altLang="en-US" sz="2000" dirty="0">
                <a:solidFill>
                  <a:srgbClr val="FF0000"/>
                </a:solidFill>
              </a:rPr>
              <a:t>对比，</a:t>
            </a:r>
            <a:r>
              <a:rPr lang="zh-CN" altLang="en-US" sz="2000" dirty="0"/>
              <a:t>计算速度</a:t>
            </a:r>
            <a:r>
              <a:rPr lang="zh-CN" altLang="en-US" sz="2000" b="1" dirty="0">
                <a:solidFill>
                  <a:srgbClr val="C00000"/>
                </a:solidFill>
                <a:latin typeface="+mj-ea"/>
                <a:ea typeface="+mj-ea"/>
              </a:rPr>
              <a:t>属于中游</a:t>
            </a:r>
            <a:endParaRPr lang="en-US" altLang="zh-CN" sz="2000" b="1" dirty="0">
              <a:solidFill>
                <a:srgbClr val="C00000"/>
              </a:solidFill>
              <a:latin typeface="+mj-ea"/>
              <a:ea typeface="+mj-ea"/>
            </a:endParaRPr>
          </a:p>
          <a:p>
            <a:pPr marL="342900" indent="-342900">
              <a:lnSpc>
                <a:spcPct val="150000"/>
              </a:lnSpc>
              <a:buFont typeface="+mj-ea"/>
              <a:buAutoNum type="circleNumDbPlain" startAt="2"/>
            </a:pPr>
            <a:r>
              <a:rPr lang="zh-CN" altLang="en-US" sz="2000" dirty="0">
                <a:solidFill>
                  <a:srgbClr val="7030A0"/>
                </a:solidFill>
              </a:rPr>
              <a:t>本章工作</a:t>
            </a:r>
            <a:r>
              <a:rPr lang="en-US" altLang="zh-CN" sz="2000" b="1" dirty="0"/>
              <a:t>SDPT3</a:t>
            </a:r>
            <a:r>
              <a:rPr lang="zh-CN" altLang="en-US" sz="2000" b="1" dirty="0"/>
              <a:t>优化在计算速度上慢于</a:t>
            </a:r>
            <a:r>
              <a:rPr lang="en-US" altLang="zh-CN" sz="2000" b="1" dirty="0"/>
              <a:t>BFGS</a:t>
            </a:r>
            <a:r>
              <a:rPr lang="zh-CN" altLang="en-US" sz="2000" b="1" dirty="0"/>
              <a:t>优化方案，在</a:t>
            </a:r>
            <a:r>
              <a:rPr lang="en-US" altLang="zh-CN" sz="2000" b="1" dirty="0"/>
              <a:t>Human Gene</a:t>
            </a:r>
            <a:r>
              <a:rPr lang="zh-CN" altLang="en-US" sz="2000" b="1" dirty="0"/>
              <a:t>以及</a:t>
            </a:r>
            <a:r>
              <a:rPr lang="en-US" altLang="zh-CN" sz="2000" b="1" dirty="0"/>
              <a:t>Movie</a:t>
            </a:r>
            <a:r>
              <a:rPr lang="zh-CN" altLang="en-US" sz="2000" b="1" dirty="0"/>
              <a:t>数据集上尤为明显</a:t>
            </a:r>
            <a:endParaRPr lang="en-US" altLang="zh-CN" sz="2000" b="1" dirty="0"/>
          </a:p>
          <a:p>
            <a:pPr marL="342900" indent="-342900">
              <a:lnSpc>
                <a:spcPct val="150000"/>
              </a:lnSpc>
              <a:buFont typeface="+mj-ea"/>
              <a:buAutoNum type="circleNumDbPlain" startAt="3"/>
            </a:pPr>
            <a:r>
              <a:rPr lang="zh-CN" altLang="en-US" sz="2000" dirty="0">
                <a:solidFill>
                  <a:srgbClr val="0070C0"/>
                </a:solidFill>
              </a:rPr>
              <a:t>本章工作的消融实验对比：</a:t>
            </a:r>
            <a:endParaRPr lang="en-US" altLang="zh-CN" sz="2000" dirty="0">
              <a:solidFill>
                <a:srgbClr val="0070C0"/>
              </a:solidFill>
            </a:endParaRPr>
          </a:p>
          <a:p>
            <a:pPr>
              <a:lnSpc>
                <a:spcPct val="150000"/>
              </a:lnSpc>
            </a:pPr>
            <a:r>
              <a:rPr lang="zh-CN" altLang="en-US" sz="2000" b="1" dirty="0"/>
              <a:t>引入原型学习模块在</a:t>
            </a:r>
            <a:r>
              <a:rPr lang="zh-CN" altLang="en-US" sz="2000" b="1" dirty="0">
                <a:solidFill>
                  <a:srgbClr val="0070C0"/>
                </a:solidFill>
              </a:rPr>
              <a:t>大多数数据集上增加了训练时长</a:t>
            </a:r>
            <a:endParaRPr lang="en-US" altLang="zh-CN" sz="2000" b="1" dirty="0">
              <a:solidFill>
                <a:srgbClr val="0070C0"/>
              </a:solidFill>
            </a:endParaRPr>
          </a:p>
          <a:p>
            <a:pPr>
              <a:lnSpc>
                <a:spcPct val="150000"/>
              </a:lnSpc>
            </a:pPr>
            <a:r>
              <a:rPr lang="en-US" altLang="zh-CN" sz="2000" b="1" dirty="0"/>
              <a:t>S-JAFFE</a:t>
            </a:r>
            <a:r>
              <a:rPr lang="zh-CN" altLang="en-US" sz="2000" b="1" dirty="0"/>
              <a:t>、</a:t>
            </a:r>
            <a:r>
              <a:rPr lang="en-US" altLang="zh-CN" sz="2000" b="1" dirty="0"/>
              <a:t>Human Gene</a:t>
            </a:r>
            <a:r>
              <a:rPr lang="zh-CN" altLang="en-US" sz="2000" b="1" dirty="0"/>
              <a:t>、</a:t>
            </a:r>
            <a:r>
              <a:rPr lang="en-US" altLang="zh-CN" sz="2000" b="1" dirty="0"/>
              <a:t>Movie</a:t>
            </a:r>
            <a:r>
              <a:rPr lang="zh-CN" altLang="en-US" sz="2000" b="1" dirty="0"/>
              <a:t>数据集上</a:t>
            </a:r>
            <a:r>
              <a:rPr lang="zh-CN" altLang="en-US" sz="2000" b="1" dirty="0">
                <a:solidFill>
                  <a:srgbClr val="0070C0"/>
                </a:solidFill>
                <a:latin typeface="+mj-ea"/>
                <a:ea typeface="+mj-ea"/>
              </a:rPr>
              <a:t>反而减少了最大熵模型的优化时间</a:t>
            </a:r>
            <a:endParaRPr lang="en-US" altLang="zh-CN" sz="2000" b="1" dirty="0">
              <a:solidFill>
                <a:srgbClr val="0070C0"/>
              </a:solidFill>
              <a:latin typeface="+mj-ea"/>
              <a:ea typeface="+mj-ea"/>
            </a:endParaRPr>
          </a:p>
        </p:txBody>
      </p:sp>
      <p:sp>
        <p:nvSpPr>
          <p:cNvPr id="3" name="灯片编号占位符 2">
            <a:extLst>
              <a:ext uri="{FF2B5EF4-FFF2-40B4-BE49-F238E27FC236}">
                <a16:creationId xmlns:a16="http://schemas.microsoft.com/office/drawing/2014/main" id="{82BD8DF5-001E-BC60-CDA4-97B1B0C816FB}"/>
              </a:ext>
            </a:extLst>
          </p:cNvPr>
          <p:cNvSpPr>
            <a:spLocks noGrp="1"/>
          </p:cNvSpPr>
          <p:nvPr>
            <p:ph type="sldNum" sz="quarter" idx="14"/>
          </p:nvPr>
        </p:nvSpPr>
        <p:spPr/>
        <p:txBody>
          <a:bodyPr/>
          <a:lstStyle/>
          <a:p>
            <a:fld id="{CC51C897-CB0F-45BB-8D64-39FCF72693E0}" type="slidenum">
              <a:rPr lang="zh-CN" altLang="en-US" smtClean="0"/>
              <a:t>36</a:t>
            </a:fld>
            <a:endParaRPr lang="zh-CN" altLang="en-US"/>
          </a:p>
        </p:txBody>
      </p:sp>
      <p:sp>
        <p:nvSpPr>
          <p:cNvPr id="6" name="Text Placeholder 2">
            <a:extLst>
              <a:ext uri="{FF2B5EF4-FFF2-40B4-BE49-F238E27FC236}">
                <a16:creationId xmlns:a16="http://schemas.microsoft.com/office/drawing/2014/main" id="{2EF95503-5EAC-6DE7-0D9C-33913D5C5909}"/>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其他模块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sp>
        <p:nvSpPr>
          <p:cNvPr id="5" name="矩形 4">
            <a:extLst>
              <a:ext uri="{FF2B5EF4-FFF2-40B4-BE49-F238E27FC236}">
                <a16:creationId xmlns:a16="http://schemas.microsoft.com/office/drawing/2014/main" id="{E42931F2-A654-65F2-6580-41189751C683}"/>
              </a:ext>
            </a:extLst>
          </p:cNvPr>
          <p:cNvSpPr/>
          <p:nvPr/>
        </p:nvSpPr>
        <p:spPr>
          <a:xfrm>
            <a:off x="293079" y="881937"/>
            <a:ext cx="123693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训练耗时</a:t>
            </a:r>
          </a:p>
        </p:txBody>
      </p:sp>
      <p:sp>
        <p:nvSpPr>
          <p:cNvPr id="7" name="矩形 6">
            <a:extLst>
              <a:ext uri="{FF2B5EF4-FFF2-40B4-BE49-F238E27FC236}">
                <a16:creationId xmlns:a16="http://schemas.microsoft.com/office/drawing/2014/main" id="{CC5E3DF2-F542-3CB6-2998-CEBF818C5426}"/>
              </a:ext>
            </a:extLst>
          </p:cNvPr>
          <p:cNvSpPr/>
          <p:nvPr/>
        </p:nvSpPr>
        <p:spPr>
          <a:xfrm>
            <a:off x="8174190" y="881938"/>
            <a:ext cx="2352182" cy="3204934"/>
          </a:xfrm>
          <a:prstGeom prst="rect">
            <a:avLst/>
          </a:prstGeom>
          <a:noFill/>
          <a:ln w="28575">
            <a:solidFill>
              <a:srgbClr val="6D4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a:extLst>
              <a:ext uri="{FF2B5EF4-FFF2-40B4-BE49-F238E27FC236}">
                <a16:creationId xmlns:a16="http://schemas.microsoft.com/office/drawing/2014/main" id="{45ED77CF-C1AD-FD07-A44D-A717978A299A}"/>
              </a:ext>
            </a:extLst>
          </p:cNvPr>
          <p:cNvCxnSpPr>
            <a:cxnSpLocks/>
          </p:cNvCxnSpPr>
          <p:nvPr/>
        </p:nvCxnSpPr>
        <p:spPr>
          <a:xfrm>
            <a:off x="7187609" y="3654056"/>
            <a:ext cx="287079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7F790587-BD4E-CB15-A6A7-46F39FE75197}"/>
              </a:ext>
            </a:extLst>
          </p:cNvPr>
          <p:cNvCxnSpPr>
            <a:cxnSpLocks/>
          </p:cNvCxnSpPr>
          <p:nvPr/>
        </p:nvCxnSpPr>
        <p:spPr>
          <a:xfrm>
            <a:off x="7187609" y="3859619"/>
            <a:ext cx="287079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7DA92162-BFE0-A9CC-85D2-3A6A52A1D4F5}"/>
              </a:ext>
            </a:extLst>
          </p:cNvPr>
          <p:cNvCxnSpPr>
            <a:cxnSpLocks/>
          </p:cNvCxnSpPr>
          <p:nvPr/>
        </p:nvCxnSpPr>
        <p:spPr>
          <a:xfrm>
            <a:off x="7187609" y="4058519"/>
            <a:ext cx="299838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2AE03D2-8D42-4F71-A1AD-C0E237793FB8}"/>
              </a:ext>
            </a:extLst>
          </p:cNvPr>
          <p:cNvCxnSpPr>
            <a:cxnSpLocks/>
          </p:cNvCxnSpPr>
          <p:nvPr/>
        </p:nvCxnSpPr>
        <p:spPr>
          <a:xfrm>
            <a:off x="8424530" y="3873796"/>
            <a:ext cx="1633870" cy="0"/>
          </a:xfrm>
          <a:prstGeom prst="line">
            <a:avLst/>
          </a:prstGeom>
          <a:ln>
            <a:solidFill>
              <a:srgbClr val="6D439B"/>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B6536792-414E-01C9-2B4D-31AE512A4B5F}"/>
              </a:ext>
            </a:extLst>
          </p:cNvPr>
          <p:cNvCxnSpPr>
            <a:cxnSpLocks/>
          </p:cNvCxnSpPr>
          <p:nvPr/>
        </p:nvCxnSpPr>
        <p:spPr>
          <a:xfrm>
            <a:off x="8424530" y="4115462"/>
            <a:ext cx="1633870" cy="0"/>
          </a:xfrm>
          <a:prstGeom prst="line">
            <a:avLst/>
          </a:prstGeom>
          <a:ln>
            <a:solidFill>
              <a:srgbClr val="6D4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639720"/>
      </p:ext>
    </p:extLst>
  </p:cSld>
  <p:clrMapOvr>
    <a:masterClrMapping/>
  </p:clrMapOvr>
  <p:transition spd="med">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766107C-4376-EFCB-BCA5-59F27D5D4568}"/>
              </a:ext>
            </a:extLst>
          </p:cNvPr>
          <p:cNvSpPr>
            <a:spLocks noGrp="1"/>
          </p:cNvSpPr>
          <p:nvPr>
            <p:ph type="sldNum" sz="quarter" idx="14"/>
          </p:nvPr>
        </p:nvSpPr>
        <p:spPr/>
        <p:txBody>
          <a:bodyPr/>
          <a:lstStyle/>
          <a:p>
            <a:fld id="{CC51C897-CB0F-45BB-8D64-39FCF72693E0}" type="slidenum">
              <a:rPr lang="zh-CN" altLang="en-US" smtClean="0"/>
              <a:t>37</a:t>
            </a:fld>
            <a:endParaRPr lang="zh-CN" altLang="en-US"/>
          </a:p>
        </p:txBody>
      </p:sp>
      <p:sp>
        <p:nvSpPr>
          <p:cNvPr id="3" name="Text Placeholder 2">
            <a:extLst>
              <a:ext uri="{FF2B5EF4-FFF2-40B4-BE49-F238E27FC236}">
                <a16:creationId xmlns:a16="http://schemas.microsoft.com/office/drawing/2014/main" id="{39F90CB1-CA03-B5D7-E3F1-FBECF3C20651}"/>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其他模块   实验验证</a:t>
            </a:r>
            <a:r>
              <a:rPr lang="zh-CN" altLang="en-US" dirty="0">
                <a:solidFill>
                  <a:srgbClr val="6D439B"/>
                </a:solidFill>
              </a:rPr>
              <a:t>   </a:t>
            </a:r>
            <a:r>
              <a:rPr lang="zh-CN" altLang="en-US" dirty="0">
                <a:solidFill>
                  <a:srgbClr val="7030A0"/>
                </a:solidFill>
              </a:rPr>
              <a:t>本章总结 </a:t>
            </a:r>
          </a:p>
        </p:txBody>
      </p:sp>
      <p:sp>
        <p:nvSpPr>
          <p:cNvPr id="5" name="椭圆 4">
            <a:extLst>
              <a:ext uri="{FF2B5EF4-FFF2-40B4-BE49-F238E27FC236}">
                <a16:creationId xmlns:a16="http://schemas.microsoft.com/office/drawing/2014/main" id="{986865F9-F23E-D021-6BEC-E2910CB06A00}"/>
              </a:ext>
            </a:extLst>
          </p:cNvPr>
          <p:cNvSpPr/>
          <p:nvPr/>
        </p:nvSpPr>
        <p:spPr>
          <a:xfrm>
            <a:off x="690014" y="2290910"/>
            <a:ext cx="2160000" cy="2160000"/>
          </a:xfrm>
          <a:prstGeom prst="ellipse">
            <a:avLst/>
          </a:prstGeom>
          <a:solidFill>
            <a:srgbClr val="674196"/>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600" dirty="0">
              <a:solidFill>
                <a:prstClr val="white"/>
              </a:solidFill>
              <a:latin typeface="微软雅黑"/>
              <a:ea typeface="微软雅黑"/>
            </a:endParaRPr>
          </a:p>
        </p:txBody>
      </p:sp>
      <p:sp>
        <p:nvSpPr>
          <p:cNvPr id="6" name="文本框 5">
            <a:extLst>
              <a:ext uri="{FF2B5EF4-FFF2-40B4-BE49-F238E27FC236}">
                <a16:creationId xmlns:a16="http://schemas.microsoft.com/office/drawing/2014/main" id="{0882919D-7014-5594-D733-1CC30D9DBC91}"/>
              </a:ext>
            </a:extLst>
          </p:cNvPr>
          <p:cNvSpPr txBox="1"/>
          <p:nvPr/>
        </p:nvSpPr>
        <p:spPr>
          <a:xfrm>
            <a:off x="871676" y="3109300"/>
            <a:ext cx="1796675" cy="523220"/>
          </a:xfrm>
          <a:prstGeom prst="rect">
            <a:avLst/>
          </a:prstGeom>
          <a:noFill/>
        </p:spPr>
        <p:txBody>
          <a:bodyPr wrap="square">
            <a:spAutoFit/>
          </a:bodyPr>
          <a:lstStyle/>
          <a:p>
            <a:pPr algn="ctr"/>
            <a:r>
              <a:rPr lang="zh-CN" altLang="en-US" sz="2800" b="1" dirty="0">
                <a:solidFill>
                  <a:schemeClr val="bg1"/>
                </a:solidFill>
                <a:latin typeface="+mj-ea"/>
                <a:ea typeface="+mj-ea"/>
              </a:rPr>
              <a:t>第四章</a:t>
            </a:r>
            <a:endParaRPr lang="en-US" altLang="zh-CN" sz="2800" b="1" dirty="0">
              <a:solidFill>
                <a:schemeClr val="bg1"/>
              </a:solidFill>
              <a:latin typeface="+mj-ea"/>
              <a:ea typeface="+mj-ea"/>
            </a:endParaRPr>
          </a:p>
        </p:txBody>
      </p:sp>
      <p:sp>
        <p:nvSpPr>
          <p:cNvPr id="9" name="矩形: 圆角 8">
            <a:extLst>
              <a:ext uri="{FF2B5EF4-FFF2-40B4-BE49-F238E27FC236}">
                <a16:creationId xmlns:a16="http://schemas.microsoft.com/office/drawing/2014/main" id="{D87E22AC-C449-390D-034C-BF3F5F56E865}"/>
              </a:ext>
            </a:extLst>
          </p:cNvPr>
          <p:cNvSpPr/>
          <p:nvPr/>
        </p:nvSpPr>
        <p:spPr>
          <a:xfrm>
            <a:off x="3786230" y="1252385"/>
            <a:ext cx="6519820" cy="583412"/>
          </a:xfrm>
          <a:prstGeom prst="roundRect">
            <a:avLst>
              <a:gd name="adj" fmla="val 50000"/>
            </a:avLst>
          </a:prstGeom>
          <a:solidFill>
            <a:srgbClr val="7CB8DA"/>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提出了基于非负原型线性学习框架的标签分布学习算法</a:t>
            </a:r>
          </a:p>
        </p:txBody>
      </p:sp>
      <p:cxnSp>
        <p:nvCxnSpPr>
          <p:cNvPr id="10" name="连接符: 肘形 9">
            <a:extLst>
              <a:ext uri="{FF2B5EF4-FFF2-40B4-BE49-F238E27FC236}">
                <a16:creationId xmlns:a16="http://schemas.microsoft.com/office/drawing/2014/main" id="{8DF21E13-59F1-A29E-CAEE-4B97478DDE6B}"/>
              </a:ext>
            </a:extLst>
          </p:cNvPr>
          <p:cNvCxnSpPr>
            <a:cxnSpLocks/>
            <a:stCxn id="5" idx="6"/>
            <a:endCxn id="9" idx="1"/>
          </p:cNvCxnSpPr>
          <p:nvPr/>
        </p:nvCxnSpPr>
        <p:spPr>
          <a:xfrm flipV="1">
            <a:off x="2850014" y="1544091"/>
            <a:ext cx="936216" cy="1826819"/>
          </a:xfrm>
          <a:prstGeom prst="bentConnector3">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8E98F4C5-79E5-33E4-CA09-561C10DA6B18}"/>
              </a:ext>
            </a:extLst>
          </p:cNvPr>
          <p:cNvSpPr txBox="1"/>
          <p:nvPr/>
        </p:nvSpPr>
        <p:spPr>
          <a:xfrm>
            <a:off x="3786229" y="1985915"/>
            <a:ext cx="7558045" cy="2812950"/>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zh-CN" altLang="en-US" sz="2000" b="1" dirty="0">
                <a:solidFill>
                  <a:schemeClr val="tx1"/>
                </a:solidFill>
              </a:rPr>
              <a:t>使用非负原型线性学习框架将输入数据转化为系数矩阵，使得最大熵模型更容易预测标签分布</a:t>
            </a:r>
            <a:endParaRPr lang="en-US" altLang="zh-CN" sz="2000" b="1" dirty="0">
              <a:solidFill>
                <a:schemeClr val="tx1"/>
              </a:solidFill>
            </a:endParaRPr>
          </a:p>
          <a:p>
            <a:pPr marL="285750" indent="-285750">
              <a:lnSpc>
                <a:spcPct val="150000"/>
              </a:lnSpc>
              <a:buFont typeface="Wingdings" panose="05000000000000000000" pitchFamily="2" charset="2"/>
              <a:buChar char="ü"/>
            </a:pPr>
            <a:endParaRPr lang="en-US" altLang="zh-CN" sz="2000" b="1" dirty="0">
              <a:solidFill>
                <a:schemeClr val="tx1"/>
              </a:solidFill>
            </a:endParaRPr>
          </a:p>
          <a:p>
            <a:pPr marL="285750" indent="-285750">
              <a:lnSpc>
                <a:spcPct val="150000"/>
              </a:lnSpc>
              <a:buFont typeface="Wingdings" panose="05000000000000000000" pitchFamily="2" charset="2"/>
              <a:buChar char="ü"/>
            </a:pPr>
            <a:r>
              <a:rPr lang="zh-CN" altLang="en-US" sz="2000" b="1" dirty="0">
                <a:solidFill>
                  <a:schemeClr val="tx1"/>
                </a:solidFill>
              </a:rPr>
              <a:t>该工作对应论文成果：</a:t>
            </a:r>
            <a:endParaRPr lang="en-US" altLang="zh-CN" sz="2000" b="1" dirty="0">
              <a:solidFill>
                <a:schemeClr val="tx1"/>
              </a:solidFill>
            </a:endParaRPr>
          </a:p>
          <a:p>
            <a:pPr>
              <a:lnSpc>
                <a:spcPct val="150000"/>
              </a:lnSpc>
            </a:pPr>
            <a:r>
              <a:rPr lang="en-US" altLang="zh-CN" sz="20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Zhang T, </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Mao Y, Shen F, et al. Label Distribution Learning Through Exploring Nonnegative Components[J]. Neurocomputing, 2022.</a:t>
            </a:r>
            <a:endParaRPr lang="zh-CN" altLang="en-US" sz="2000" b="1" i="1" dirty="0">
              <a:solidFill>
                <a:schemeClr val="tx1"/>
              </a:solidFill>
            </a:endParaRPr>
          </a:p>
        </p:txBody>
      </p:sp>
      <p:sp>
        <p:nvSpPr>
          <p:cNvPr id="12" name="矩形: 圆角 11">
            <a:extLst>
              <a:ext uri="{FF2B5EF4-FFF2-40B4-BE49-F238E27FC236}">
                <a16:creationId xmlns:a16="http://schemas.microsoft.com/office/drawing/2014/main" id="{E5D18522-A1D7-5E80-B076-DDAD6700068B}"/>
              </a:ext>
            </a:extLst>
          </p:cNvPr>
          <p:cNvSpPr/>
          <p:nvPr/>
        </p:nvSpPr>
        <p:spPr>
          <a:xfrm>
            <a:off x="3786229" y="4978147"/>
            <a:ext cx="6221442" cy="583412"/>
          </a:xfrm>
          <a:prstGeom prst="roundRect">
            <a:avLst>
              <a:gd name="adj" fmla="val 50000"/>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通过公开数据集指标评估验证了算法的有效性</a:t>
            </a:r>
          </a:p>
        </p:txBody>
      </p:sp>
      <p:cxnSp>
        <p:nvCxnSpPr>
          <p:cNvPr id="13" name="连接符: 肘形 12">
            <a:extLst>
              <a:ext uri="{FF2B5EF4-FFF2-40B4-BE49-F238E27FC236}">
                <a16:creationId xmlns:a16="http://schemas.microsoft.com/office/drawing/2014/main" id="{7E6B33FA-3714-9AEC-8E74-14D536514CCD}"/>
              </a:ext>
            </a:extLst>
          </p:cNvPr>
          <p:cNvCxnSpPr>
            <a:cxnSpLocks/>
            <a:stCxn id="5" idx="6"/>
            <a:endCxn id="12" idx="1"/>
          </p:cNvCxnSpPr>
          <p:nvPr/>
        </p:nvCxnSpPr>
        <p:spPr>
          <a:xfrm>
            <a:off x="2850014" y="3370910"/>
            <a:ext cx="936215" cy="1898943"/>
          </a:xfrm>
          <a:prstGeom prst="bentConnector3">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274880"/>
      </p:ext>
    </p:extLst>
  </p:cSld>
  <p:clrMapOvr>
    <a:masterClrMapping/>
  </p:clrMapOvr>
  <p:transition spd="med">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AEB069CB-B0BC-ADB2-162A-51B477ABC8A1}"/>
              </a:ext>
            </a:extLst>
          </p:cNvPr>
          <p:cNvSpPr txBox="1">
            <a:spLocks noChangeArrowheads="1"/>
          </p:cNvSpPr>
          <p:nvPr/>
        </p:nvSpPr>
        <p:spPr bwMode="auto">
          <a:xfrm>
            <a:off x="2310347" y="2844225"/>
            <a:ext cx="75713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200" b="1" spc="400" dirty="0">
                <a:solidFill>
                  <a:srgbClr val="674196"/>
                </a:solidFill>
                <a:latin typeface="微软雅黑"/>
                <a:ea typeface="微软雅黑"/>
              </a:rPr>
              <a:t>基于单原型学习框架的数据增量算法</a:t>
            </a:r>
          </a:p>
        </p:txBody>
      </p:sp>
      <p:sp>
        <p:nvSpPr>
          <p:cNvPr id="3" name="圆角矩形 52">
            <a:extLst>
              <a:ext uri="{FF2B5EF4-FFF2-40B4-BE49-F238E27FC236}">
                <a16:creationId xmlns:a16="http://schemas.microsoft.com/office/drawing/2014/main" id="{97ED0930-4DBB-8A85-0667-78B543DCF0F2}"/>
              </a:ext>
            </a:extLst>
          </p:cNvPr>
          <p:cNvSpPr/>
          <p:nvPr/>
        </p:nvSpPr>
        <p:spPr>
          <a:xfrm>
            <a:off x="5194741" y="3775487"/>
            <a:ext cx="1802512" cy="37701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PART FIVE</a:t>
            </a:r>
            <a:endPar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24687072"/>
      </p:ext>
    </p:extLst>
  </p:cSld>
  <p:clrMapOvr>
    <a:masterClrMapping/>
  </p:clrMapOvr>
  <p:transition spd="med">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CC4A34F5-1B0A-6D57-8062-30C9C449E93D}"/>
              </a:ext>
            </a:extLst>
          </p:cNvPr>
          <p:cNvSpPr txBox="1"/>
          <p:nvPr/>
        </p:nvSpPr>
        <p:spPr>
          <a:xfrm>
            <a:off x="6327125" y="1403169"/>
            <a:ext cx="5755758" cy="1886607"/>
          </a:xfrm>
          <a:prstGeom prst="rect">
            <a:avLst/>
          </a:prstGeom>
          <a:noFill/>
        </p:spPr>
        <p:txBody>
          <a:bodyPr wrap="square">
            <a:spAutoFit/>
          </a:bodyPr>
          <a:lstStyle/>
          <a:p>
            <a:pPr marL="342900" indent="-342900">
              <a:lnSpc>
                <a:spcPct val="150000"/>
              </a:lnSpc>
              <a:buFont typeface="+mj-ea"/>
              <a:buAutoNum type="circleNumDbPlain"/>
            </a:pPr>
            <a:r>
              <a:rPr lang="zh-CN" altLang="en-US" sz="2000" b="1" dirty="0">
                <a:latin typeface="+mn-ea"/>
              </a:rPr>
              <a:t>数据批以</a:t>
            </a:r>
            <a:r>
              <a:rPr lang="zh-CN" altLang="en-US" sz="2000" b="1" dirty="0">
                <a:solidFill>
                  <a:srgbClr val="7030A0"/>
                </a:solidFill>
                <a:latin typeface="+mn-ea"/>
              </a:rPr>
              <a:t>流式形式</a:t>
            </a:r>
            <a:r>
              <a:rPr lang="zh-CN" altLang="en-US" sz="2000" b="1" dirty="0">
                <a:latin typeface="+mn-ea"/>
              </a:rPr>
              <a:t>输入模型</a:t>
            </a:r>
            <a:endParaRPr lang="en-US" altLang="zh-CN" sz="2000" b="1" dirty="0">
              <a:latin typeface="+mn-ea"/>
            </a:endParaRPr>
          </a:p>
          <a:p>
            <a:pPr marL="342900" indent="-342900">
              <a:lnSpc>
                <a:spcPct val="150000"/>
              </a:lnSpc>
              <a:buFont typeface="+mj-ea"/>
              <a:buAutoNum type="circleNumDbPlain"/>
            </a:pPr>
            <a:r>
              <a:rPr lang="zh-CN" altLang="en-US" sz="2000" b="1" dirty="0">
                <a:latin typeface="+mn-ea"/>
              </a:rPr>
              <a:t>不划分</a:t>
            </a:r>
            <a:r>
              <a:rPr lang="zh-CN" altLang="en-US" sz="2000" b="1" dirty="0">
                <a:solidFill>
                  <a:srgbClr val="7030A0"/>
                </a:solidFill>
                <a:latin typeface="+mn-ea"/>
              </a:rPr>
              <a:t>新类别</a:t>
            </a:r>
            <a:r>
              <a:rPr lang="zh-CN" altLang="en-US" sz="2000" b="1" dirty="0">
                <a:latin typeface="+mn-ea"/>
              </a:rPr>
              <a:t>数据的</a:t>
            </a:r>
            <a:r>
              <a:rPr lang="zh-CN" altLang="en-US" sz="2000" b="1" dirty="0">
                <a:solidFill>
                  <a:srgbClr val="7030A0"/>
                </a:solidFill>
                <a:latin typeface="+mn-ea"/>
              </a:rPr>
              <a:t>出现边界</a:t>
            </a:r>
            <a:endParaRPr lang="en-US" altLang="zh-CN" sz="2000" b="1" dirty="0">
              <a:solidFill>
                <a:srgbClr val="7030A0"/>
              </a:solidFill>
              <a:latin typeface="+mn-ea"/>
            </a:endParaRPr>
          </a:p>
          <a:p>
            <a:pPr marL="342900" indent="-342900">
              <a:lnSpc>
                <a:spcPct val="150000"/>
              </a:lnSpc>
              <a:buFont typeface="+mj-ea"/>
              <a:buAutoNum type="circleNumDbPlain"/>
            </a:pPr>
            <a:r>
              <a:rPr lang="zh-CN" altLang="en-US" sz="2000" b="1" dirty="0">
                <a:latin typeface="+mn-ea"/>
              </a:rPr>
              <a:t>模型可以在</a:t>
            </a:r>
            <a:r>
              <a:rPr lang="zh-CN" altLang="en-US" sz="2000" b="1" dirty="0">
                <a:solidFill>
                  <a:srgbClr val="7030A0"/>
                </a:solidFill>
                <a:latin typeface="+mn-ea"/>
              </a:rPr>
              <a:t>任意时刻</a:t>
            </a:r>
            <a:r>
              <a:rPr lang="zh-CN" altLang="en-US" sz="2000" b="1" dirty="0">
                <a:latin typeface="+mn-ea"/>
              </a:rPr>
              <a:t>进行训练或评估</a:t>
            </a:r>
            <a:endParaRPr lang="en-US" altLang="zh-CN" sz="2000" b="1" dirty="0">
              <a:latin typeface="+mn-ea"/>
            </a:endParaRPr>
          </a:p>
          <a:p>
            <a:pPr marL="342900" indent="-342900">
              <a:lnSpc>
                <a:spcPct val="150000"/>
              </a:lnSpc>
              <a:buFont typeface="+mj-ea"/>
              <a:buAutoNum type="circleNumDbPlain"/>
            </a:pPr>
            <a:r>
              <a:rPr lang="zh-CN" altLang="en-US" sz="2000" b="1" dirty="0">
                <a:latin typeface="+mn-ea"/>
              </a:rPr>
              <a:t>考虑了实际数据流中的</a:t>
            </a:r>
            <a:r>
              <a:rPr lang="zh-CN" altLang="en-US" sz="2000" b="1" dirty="0">
                <a:solidFill>
                  <a:srgbClr val="7030A0"/>
                </a:solidFill>
                <a:latin typeface="+mn-ea"/>
              </a:rPr>
              <a:t>类别不平衡问题</a:t>
            </a:r>
            <a:endParaRPr lang="en-US" altLang="zh-CN" sz="2000" b="1" dirty="0">
              <a:solidFill>
                <a:srgbClr val="7030A0"/>
              </a:solidFill>
              <a:latin typeface="+mn-ea"/>
            </a:endParaRPr>
          </a:p>
        </p:txBody>
      </p:sp>
      <p:sp>
        <p:nvSpPr>
          <p:cNvPr id="17" name="文本框 16">
            <a:extLst>
              <a:ext uri="{FF2B5EF4-FFF2-40B4-BE49-F238E27FC236}">
                <a16:creationId xmlns:a16="http://schemas.microsoft.com/office/drawing/2014/main" id="{78AE48CC-4356-B46D-A5AE-63E0BEA417D9}"/>
              </a:ext>
            </a:extLst>
          </p:cNvPr>
          <p:cNvSpPr txBox="1"/>
          <p:nvPr/>
        </p:nvSpPr>
        <p:spPr>
          <a:xfrm>
            <a:off x="6327125" y="3644290"/>
            <a:ext cx="1636343" cy="400110"/>
          </a:xfrm>
          <a:prstGeom prst="rect">
            <a:avLst/>
          </a:prstGeom>
          <a:noFill/>
        </p:spPr>
        <p:txBody>
          <a:bodyPr wrap="square">
            <a:spAutoFit/>
          </a:bodyPr>
          <a:lstStyle/>
          <a:p>
            <a:r>
              <a:rPr lang="zh-CN" altLang="en-US" sz="2000" b="1" dirty="0">
                <a:latin typeface="+mj-ea"/>
                <a:ea typeface="+mj-ea"/>
              </a:rPr>
              <a:t>训练数据批</a:t>
            </a:r>
            <a:endParaRPr lang="zh-CN" altLang="en-US" sz="2000" dirty="0">
              <a:latin typeface="+mj-ea"/>
              <a:ea typeface="+mj-ea"/>
            </a:endParaRPr>
          </a:p>
        </p:txBody>
      </p:sp>
      <p:sp>
        <p:nvSpPr>
          <p:cNvPr id="19" name="文本框 18">
            <a:extLst>
              <a:ext uri="{FF2B5EF4-FFF2-40B4-BE49-F238E27FC236}">
                <a16:creationId xmlns:a16="http://schemas.microsoft.com/office/drawing/2014/main" id="{9DEE62AB-033C-0F5F-64CF-8639C3D1943B}"/>
              </a:ext>
            </a:extLst>
          </p:cNvPr>
          <p:cNvSpPr txBox="1"/>
          <p:nvPr/>
        </p:nvSpPr>
        <p:spPr>
          <a:xfrm>
            <a:off x="6327125" y="4275191"/>
            <a:ext cx="1550066" cy="400110"/>
          </a:xfrm>
          <a:prstGeom prst="rect">
            <a:avLst/>
          </a:prstGeom>
          <a:noFill/>
        </p:spPr>
        <p:txBody>
          <a:bodyPr wrap="square">
            <a:spAutoFit/>
          </a:bodyPr>
          <a:lstStyle/>
          <a:p>
            <a:r>
              <a:rPr lang="zh-CN" altLang="en-US" sz="2000" b="1" dirty="0">
                <a:latin typeface="+mj-ea"/>
                <a:ea typeface="+mj-ea"/>
              </a:rPr>
              <a:t>测试数据批</a:t>
            </a:r>
            <a:endParaRPr lang="zh-CN" altLang="en-US" sz="2000" dirty="0">
              <a:latin typeface="+mj-ea"/>
              <a:ea typeface="+mj-ea"/>
            </a:endParaRPr>
          </a:p>
        </p:txBody>
      </p:sp>
      <p:sp>
        <p:nvSpPr>
          <p:cNvPr id="27" name="矩形 26">
            <a:extLst>
              <a:ext uri="{FF2B5EF4-FFF2-40B4-BE49-F238E27FC236}">
                <a16:creationId xmlns:a16="http://schemas.microsoft.com/office/drawing/2014/main" id="{D7A64F18-0687-8694-49F0-96EFE6F9B99D}"/>
              </a:ext>
            </a:extLst>
          </p:cNvPr>
          <p:cNvSpPr/>
          <p:nvPr/>
        </p:nvSpPr>
        <p:spPr>
          <a:xfrm>
            <a:off x="1205006" y="2982324"/>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5694B0A5-2778-2FE7-644B-5B85B68396A1}"/>
              </a:ext>
            </a:extLst>
          </p:cNvPr>
          <p:cNvSpPr txBox="1"/>
          <p:nvPr/>
        </p:nvSpPr>
        <p:spPr>
          <a:xfrm>
            <a:off x="2507663" y="3362764"/>
            <a:ext cx="411846" cy="400110"/>
          </a:xfrm>
          <a:prstGeom prst="rect">
            <a:avLst/>
          </a:prstGeom>
          <a:noFill/>
        </p:spPr>
        <p:txBody>
          <a:bodyPr wrap="square" rtlCol="0">
            <a:spAutoFit/>
          </a:bodyPr>
          <a:lstStyle/>
          <a:p>
            <a:pPr algn="ctr"/>
            <a:r>
              <a:rPr lang="en-US" altLang="zh-CN" sz="2000" b="1" dirty="0"/>
              <a:t>···</a:t>
            </a:r>
            <a:endParaRPr lang="zh-CN" altLang="en-US" sz="2000" b="1" dirty="0"/>
          </a:p>
        </p:txBody>
      </p:sp>
      <p:sp>
        <p:nvSpPr>
          <p:cNvPr id="46" name="箭头: 上 45">
            <a:extLst>
              <a:ext uri="{FF2B5EF4-FFF2-40B4-BE49-F238E27FC236}">
                <a16:creationId xmlns:a16="http://schemas.microsoft.com/office/drawing/2014/main" id="{6B8C0FD5-24E5-9420-5B48-DCADE8C586A5}"/>
              </a:ext>
            </a:extLst>
          </p:cNvPr>
          <p:cNvSpPr/>
          <p:nvPr/>
        </p:nvSpPr>
        <p:spPr>
          <a:xfrm rot="10800000">
            <a:off x="2528668" y="4116771"/>
            <a:ext cx="291635" cy="273481"/>
          </a:xfrm>
          <a:prstGeom prst="up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1F39CC83-A48C-354E-6FAC-87F45C5CCF05}"/>
              </a:ext>
            </a:extLst>
          </p:cNvPr>
          <p:cNvSpPr txBox="1"/>
          <p:nvPr/>
        </p:nvSpPr>
        <p:spPr>
          <a:xfrm>
            <a:off x="4253863" y="3362764"/>
            <a:ext cx="1422529" cy="646331"/>
          </a:xfrm>
          <a:prstGeom prst="rect">
            <a:avLst/>
          </a:prstGeom>
          <a:noFill/>
        </p:spPr>
        <p:txBody>
          <a:bodyPr wrap="square">
            <a:spAutoFit/>
          </a:bodyPr>
          <a:lstStyle/>
          <a:p>
            <a:r>
              <a:rPr lang="zh-CN" altLang="en-US" sz="1800" b="1" dirty="0"/>
              <a:t>训练数据流</a:t>
            </a:r>
            <a:endParaRPr lang="en-US" altLang="zh-CN" sz="1800" b="1" dirty="0"/>
          </a:p>
          <a:p>
            <a:endParaRPr lang="zh-CN" altLang="en-US" dirty="0"/>
          </a:p>
        </p:txBody>
      </p:sp>
      <p:sp>
        <p:nvSpPr>
          <p:cNvPr id="59" name="文本框 58">
            <a:extLst>
              <a:ext uri="{FF2B5EF4-FFF2-40B4-BE49-F238E27FC236}">
                <a16:creationId xmlns:a16="http://schemas.microsoft.com/office/drawing/2014/main" id="{418E0C5F-7947-2858-F28C-1D3AAAB018C4}"/>
              </a:ext>
            </a:extLst>
          </p:cNvPr>
          <p:cNvSpPr txBox="1"/>
          <p:nvPr/>
        </p:nvSpPr>
        <p:spPr>
          <a:xfrm>
            <a:off x="2888165" y="4089100"/>
            <a:ext cx="1422529" cy="369332"/>
          </a:xfrm>
          <a:prstGeom prst="rect">
            <a:avLst/>
          </a:prstGeom>
          <a:noFill/>
        </p:spPr>
        <p:txBody>
          <a:bodyPr wrap="square">
            <a:spAutoFit/>
          </a:bodyPr>
          <a:lstStyle/>
          <a:p>
            <a:r>
              <a:rPr lang="zh-CN" altLang="en-US" sz="1800" b="1" dirty="0"/>
              <a:t>训练数据批</a:t>
            </a:r>
            <a:endParaRPr lang="en-US" altLang="zh-CN" sz="1800" b="1" dirty="0"/>
          </a:p>
        </p:txBody>
      </p:sp>
      <p:sp>
        <p:nvSpPr>
          <p:cNvPr id="78" name="文本框 77">
            <a:extLst>
              <a:ext uri="{FF2B5EF4-FFF2-40B4-BE49-F238E27FC236}">
                <a16:creationId xmlns:a16="http://schemas.microsoft.com/office/drawing/2014/main" id="{E0A857B7-705A-0DF5-1D59-5D803CD4E486}"/>
              </a:ext>
            </a:extLst>
          </p:cNvPr>
          <p:cNvSpPr txBox="1"/>
          <p:nvPr/>
        </p:nvSpPr>
        <p:spPr>
          <a:xfrm>
            <a:off x="2507663" y="5645786"/>
            <a:ext cx="411846" cy="400110"/>
          </a:xfrm>
          <a:prstGeom prst="rect">
            <a:avLst/>
          </a:prstGeom>
          <a:noFill/>
        </p:spPr>
        <p:txBody>
          <a:bodyPr wrap="square" rtlCol="0">
            <a:spAutoFit/>
          </a:bodyPr>
          <a:lstStyle/>
          <a:p>
            <a:pPr algn="ctr"/>
            <a:r>
              <a:rPr lang="en-US" altLang="zh-CN" sz="2000" b="1" dirty="0"/>
              <a:t>···</a:t>
            </a:r>
            <a:endParaRPr lang="zh-CN" altLang="en-US" sz="2000" b="1" dirty="0"/>
          </a:p>
        </p:txBody>
      </p:sp>
      <p:sp>
        <p:nvSpPr>
          <p:cNvPr id="80" name="箭头: 上 79">
            <a:extLst>
              <a:ext uri="{FF2B5EF4-FFF2-40B4-BE49-F238E27FC236}">
                <a16:creationId xmlns:a16="http://schemas.microsoft.com/office/drawing/2014/main" id="{31B5D629-EEDE-3953-55B3-8F29707271B3}"/>
              </a:ext>
            </a:extLst>
          </p:cNvPr>
          <p:cNvSpPr/>
          <p:nvPr/>
        </p:nvSpPr>
        <p:spPr>
          <a:xfrm>
            <a:off x="2527668" y="4925178"/>
            <a:ext cx="292635" cy="257298"/>
          </a:xfrm>
          <a:prstGeom prst="up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82">
            <a:extLst>
              <a:ext uri="{FF2B5EF4-FFF2-40B4-BE49-F238E27FC236}">
                <a16:creationId xmlns:a16="http://schemas.microsoft.com/office/drawing/2014/main" id="{B602392F-880C-9583-A0FB-D710E08D9E64}"/>
              </a:ext>
            </a:extLst>
          </p:cNvPr>
          <p:cNvSpPr txBox="1"/>
          <p:nvPr/>
        </p:nvSpPr>
        <p:spPr>
          <a:xfrm>
            <a:off x="4253863" y="5645786"/>
            <a:ext cx="1422529" cy="646331"/>
          </a:xfrm>
          <a:prstGeom prst="rect">
            <a:avLst/>
          </a:prstGeom>
          <a:noFill/>
        </p:spPr>
        <p:txBody>
          <a:bodyPr wrap="square">
            <a:spAutoFit/>
          </a:bodyPr>
          <a:lstStyle/>
          <a:p>
            <a:r>
              <a:rPr lang="zh-CN" altLang="en-US" sz="1800" b="1" dirty="0"/>
              <a:t>测试数据流</a:t>
            </a:r>
            <a:endParaRPr lang="en-US" altLang="zh-CN" sz="1800" b="1" dirty="0"/>
          </a:p>
          <a:p>
            <a:endParaRPr lang="zh-CN" altLang="en-US" dirty="0"/>
          </a:p>
        </p:txBody>
      </p:sp>
      <p:sp>
        <p:nvSpPr>
          <p:cNvPr id="85" name="文本框 84">
            <a:extLst>
              <a:ext uri="{FF2B5EF4-FFF2-40B4-BE49-F238E27FC236}">
                <a16:creationId xmlns:a16="http://schemas.microsoft.com/office/drawing/2014/main" id="{565AE4FC-C5DB-977E-3763-C570A69C27BF}"/>
              </a:ext>
            </a:extLst>
          </p:cNvPr>
          <p:cNvSpPr txBox="1"/>
          <p:nvPr/>
        </p:nvSpPr>
        <p:spPr>
          <a:xfrm>
            <a:off x="2916598" y="4882963"/>
            <a:ext cx="1422529" cy="369332"/>
          </a:xfrm>
          <a:prstGeom prst="rect">
            <a:avLst/>
          </a:prstGeom>
          <a:noFill/>
        </p:spPr>
        <p:txBody>
          <a:bodyPr wrap="square">
            <a:spAutoFit/>
          </a:bodyPr>
          <a:lstStyle/>
          <a:p>
            <a:r>
              <a:rPr lang="zh-CN" altLang="en-US" sz="1800" b="1" dirty="0"/>
              <a:t>测试数据批</a:t>
            </a:r>
            <a:endParaRPr lang="en-US" altLang="zh-CN" sz="1800" b="1" dirty="0"/>
          </a:p>
        </p:txBody>
      </p:sp>
      <p:pic>
        <p:nvPicPr>
          <p:cNvPr id="91" name="图片 90">
            <a:extLst>
              <a:ext uri="{FF2B5EF4-FFF2-40B4-BE49-F238E27FC236}">
                <a16:creationId xmlns:a16="http://schemas.microsoft.com/office/drawing/2014/main" id="{9DDB36C1-BB67-B61A-5CFE-ECDAAC00E98D}"/>
              </a:ext>
            </a:extLst>
          </p:cNvPr>
          <p:cNvPicPr>
            <a:picLocks noChangeAspect="1"/>
          </p:cNvPicPr>
          <p:nvPr/>
        </p:nvPicPr>
        <p:blipFill>
          <a:blip r:embed="rId3"/>
          <a:stretch>
            <a:fillRect/>
          </a:stretch>
        </p:blipFill>
        <p:spPr>
          <a:xfrm>
            <a:off x="4430295" y="3729915"/>
            <a:ext cx="869235" cy="437220"/>
          </a:xfrm>
          <a:prstGeom prst="rect">
            <a:avLst/>
          </a:prstGeom>
        </p:spPr>
      </p:pic>
      <p:pic>
        <p:nvPicPr>
          <p:cNvPr id="93" name="图片 92">
            <a:extLst>
              <a:ext uri="{FF2B5EF4-FFF2-40B4-BE49-F238E27FC236}">
                <a16:creationId xmlns:a16="http://schemas.microsoft.com/office/drawing/2014/main" id="{AA94F555-6AC8-9DFC-9D40-6E48FE6EA3F5}"/>
              </a:ext>
            </a:extLst>
          </p:cNvPr>
          <p:cNvPicPr>
            <a:picLocks noChangeAspect="1"/>
          </p:cNvPicPr>
          <p:nvPr/>
        </p:nvPicPr>
        <p:blipFill>
          <a:blip r:embed="rId4"/>
          <a:stretch>
            <a:fillRect/>
          </a:stretch>
        </p:blipFill>
        <p:spPr>
          <a:xfrm>
            <a:off x="4561146" y="6008980"/>
            <a:ext cx="716342" cy="457240"/>
          </a:xfrm>
          <a:prstGeom prst="rect">
            <a:avLst/>
          </a:prstGeom>
        </p:spPr>
      </p:pic>
      <p:pic>
        <p:nvPicPr>
          <p:cNvPr id="95" name="图片 94">
            <a:extLst>
              <a:ext uri="{FF2B5EF4-FFF2-40B4-BE49-F238E27FC236}">
                <a16:creationId xmlns:a16="http://schemas.microsoft.com/office/drawing/2014/main" id="{A1D1FCBC-7674-0D07-CAFE-F5B6EB0E465E}"/>
              </a:ext>
            </a:extLst>
          </p:cNvPr>
          <p:cNvPicPr>
            <a:picLocks noChangeAspect="1"/>
          </p:cNvPicPr>
          <p:nvPr/>
        </p:nvPicPr>
        <p:blipFill>
          <a:blip r:embed="rId5"/>
          <a:stretch>
            <a:fillRect/>
          </a:stretch>
        </p:blipFill>
        <p:spPr>
          <a:xfrm>
            <a:off x="4177130" y="4913002"/>
            <a:ext cx="506330" cy="372715"/>
          </a:xfrm>
          <a:prstGeom prst="rect">
            <a:avLst/>
          </a:prstGeom>
        </p:spPr>
      </p:pic>
      <p:pic>
        <p:nvPicPr>
          <p:cNvPr id="97" name="图片 96">
            <a:extLst>
              <a:ext uri="{FF2B5EF4-FFF2-40B4-BE49-F238E27FC236}">
                <a16:creationId xmlns:a16="http://schemas.microsoft.com/office/drawing/2014/main" id="{6181C8AE-F59F-1483-6296-7DA3BE7AC4E7}"/>
              </a:ext>
            </a:extLst>
          </p:cNvPr>
          <p:cNvPicPr>
            <a:picLocks noChangeAspect="1"/>
          </p:cNvPicPr>
          <p:nvPr/>
        </p:nvPicPr>
        <p:blipFill>
          <a:blip r:embed="rId6"/>
          <a:stretch>
            <a:fillRect/>
          </a:stretch>
        </p:blipFill>
        <p:spPr>
          <a:xfrm>
            <a:off x="4195097" y="4077940"/>
            <a:ext cx="464860" cy="426757"/>
          </a:xfrm>
          <a:prstGeom prst="rect">
            <a:avLst/>
          </a:prstGeom>
        </p:spPr>
      </p:pic>
      <p:pic>
        <p:nvPicPr>
          <p:cNvPr id="101" name="图片 100">
            <a:extLst>
              <a:ext uri="{FF2B5EF4-FFF2-40B4-BE49-F238E27FC236}">
                <a16:creationId xmlns:a16="http://schemas.microsoft.com/office/drawing/2014/main" id="{7DD10086-21FC-F9B4-2ACD-EC7AC4D41FC5}"/>
              </a:ext>
            </a:extLst>
          </p:cNvPr>
          <p:cNvPicPr>
            <a:picLocks noChangeAspect="1"/>
          </p:cNvPicPr>
          <p:nvPr/>
        </p:nvPicPr>
        <p:blipFill>
          <a:blip r:embed="rId7"/>
          <a:stretch>
            <a:fillRect/>
          </a:stretch>
        </p:blipFill>
        <p:spPr>
          <a:xfrm>
            <a:off x="7810877" y="3636744"/>
            <a:ext cx="1841794" cy="424135"/>
          </a:xfrm>
          <a:prstGeom prst="rect">
            <a:avLst/>
          </a:prstGeom>
        </p:spPr>
      </p:pic>
      <p:pic>
        <p:nvPicPr>
          <p:cNvPr id="106" name="图片 105">
            <a:extLst>
              <a:ext uri="{FF2B5EF4-FFF2-40B4-BE49-F238E27FC236}">
                <a16:creationId xmlns:a16="http://schemas.microsoft.com/office/drawing/2014/main" id="{8DA2D31B-5A60-D28A-6027-98E4E61A2BB8}"/>
              </a:ext>
            </a:extLst>
          </p:cNvPr>
          <p:cNvPicPr>
            <a:picLocks noChangeAspect="1"/>
          </p:cNvPicPr>
          <p:nvPr/>
        </p:nvPicPr>
        <p:blipFill>
          <a:blip r:embed="rId8"/>
          <a:stretch>
            <a:fillRect/>
          </a:stretch>
        </p:blipFill>
        <p:spPr>
          <a:xfrm>
            <a:off x="7792842" y="4287613"/>
            <a:ext cx="1946898" cy="407757"/>
          </a:xfrm>
          <a:prstGeom prst="rect">
            <a:avLst/>
          </a:prstGeom>
        </p:spPr>
      </p:pic>
      <p:sp>
        <p:nvSpPr>
          <p:cNvPr id="108" name="文本框 107">
            <a:extLst>
              <a:ext uri="{FF2B5EF4-FFF2-40B4-BE49-F238E27FC236}">
                <a16:creationId xmlns:a16="http://schemas.microsoft.com/office/drawing/2014/main" id="{A9E0FE78-C852-9207-52E7-8886CB264C83}"/>
              </a:ext>
            </a:extLst>
          </p:cNvPr>
          <p:cNvSpPr txBox="1"/>
          <p:nvPr/>
        </p:nvSpPr>
        <p:spPr>
          <a:xfrm>
            <a:off x="6326625" y="4965076"/>
            <a:ext cx="5756758" cy="400110"/>
          </a:xfrm>
          <a:prstGeom prst="rect">
            <a:avLst/>
          </a:prstGeom>
          <a:noFill/>
        </p:spPr>
        <p:txBody>
          <a:bodyPr wrap="square">
            <a:spAutoFit/>
          </a:bodyPr>
          <a:lstStyle/>
          <a:p>
            <a:r>
              <a:rPr lang="zh-CN" altLang="en-US" sz="2000" b="1" dirty="0">
                <a:latin typeface="+mj-ea"/>
                <a:ea typeface="+mj-ea"/>
              </a:rPr>
              <a:t>模型的输出空间</a:t>
            </a:r>
          </a:p>
        </p:txBody>
      </p:sp>
      <p:pic>
        <p:nvPicPr>
          <p:cNvPr id="110" name="图片 109">
            <a:extLst>
              <a:ext uri="{FF2B5EF4-FFF2-40B4-BE49-F238E27FC236}">
                <a16:creationId xmlns:a16="http://schemas.microsoft.com/office/drawing/2014/main" id="{BC07DB05-99A9-335B-C85B-90A5DB6E202F}"/>
              </a:ext>
            </a:extLst>
          </p:cNvPr>
          <p:cNvPicPr>
            <a:picLocks noChangeAspect="1"/>
          </p:cNvPicPr>
          <p:nvPr/>
        </p:nvPicPr>
        <p:blipFill>
          <a:blip r:embed="rId9"/>
          <a:stretch>
            <a:fillRect/>
          </a:stretch>
        </p:blipFill>
        <p:spPr>
          <a:xfrm>
            <a:off x="7102158" y="5386197"/>
            <a:ext cx="4064986" cy="537115"/>
          </a:xfrm>
          <a:prstGeom prst="rect">
            <a:avLst/>
          </a:prstGeom>
        </p:spPr>
      </p:pic>
      <p:grpSp>
        <p:nvGrpSpPr>
          <p:cNvPr id="117" name="组合 116">
            <a:extLst>
              <a:ext uri="{FF2B5EF4-FFF2-40B4-BE49-F238E27FC236}">
                <a16:creationId xmlns:a16="http://schemas.microsoft.com/office/drawing/2014/main" id="{C003D552-ACF5-8948-40F9-51B8F904222C}"/>
              </a:ext>
            </a:extLst>
          </p:cNvPr>
          <p:cNvGrpSpPr/>
          <p:nvPr/>
        </p:nvGrpSpPr>
        <p:grpSpPr>
          <a:xfrm>
            <a:off x="2168521" y="4449080"/>
            <a:ext cx="984220" cy="391004"/>
            <a:chOff x="2625516" y="5107353"/>
            <a:chExt cx="984220" cy="391004"/>
          </a:xfrm>
        </p:grpSpPr>
        <p:sp>
          <p:nvSpPr>
            <p:cNvPr id="118" name="矩形 117">
              <a:extLst>
                <a:ext uri="{FF2B5EF4-FFF2-40B4-BE49-F238E27FC236}">
                  <a16:creationId xmlns:a16="http://schemas.microsoft.com/office/drawing/2014/main" id="{3DCEDECB-18DF-EFD4-F927-73112A89E6ED}"/>
                </a:ext>
              </a:extLst>
            </p:cNvPr>
            <p:cNvSpPr/>
            <p:nvPr/>
          </p:nvSpPr>
          <p:spPr>
            <a:xfrm>
              <a:off x="2625516" y="5107353"/>
              <a:ext cx="984220" cy="391004"/>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118">
              <a:extLst>
                <a:ext uri="{FF2B5EF4-FFF2-40B4-BE49-F238E27FC236}">
                  <a16:creationId xmlns:a16="http://schemas.microsoft.com/office/drawing/2014/main" id="{DB068F3E-A0CF-819D-84BC-2C73AD5D14DB}"/>
                </a:ext>
              </a:extLst>
            </p:cNvPr>
            <p:cNvSpPr txBox="1"/>
            <p:nvPr/>
          </p:nvSpPr>
          <p:spPr>
            <a:xfrm>
              <a:off x="2876006" y="5158468"/>
              <a:ext cx="461665" cy="276999"/>
            </a:xfrm>
            <a:prstGeom prst="rect">
              <a:avLst/>
            </a:prstGeom>
            <a:noFill/>
          </p:spPr>
          <p:txBody>
            <a:bodyPr wrap="none" lIns="0" tIns="0" rIns="0" bIns="0" rtlCol="0">
              <a:spAutoFit/>
            </a:bodyPr>
            <a:lstStyle/>
            <a:p>
              <a:r>
                <a:rPr lang="zh-CN" altLang="en-US" b="1" dirty="0">
                  <a:latin typeface="+mj-ea"/>
                  <a:ea typeface="+mj-ea"/>
                </a:rPr>
                <a:t>模型</a:t>
              </a:r>
            </a:p>
          </p:txBody>
        </p:sp>
      </p:grpSp>
      <p:sp>
        <p:nvSpPr>
          <p:cNvPr id="2" name="灯片编号占位符 1">
            <a:extLst>
              <a:ext uri="{FF2B5EF4-FFF2-40B4-BE49-F238E27FC236}">
                <a16:creationId xmlns:a16="http://schemas.microsoft.com/office/drawing/2014/main" id="{4786D86A-CAC4-55F3-B401-1C0FC935D558}"/>
              </a:ext>
            </a:extLst>
          </p:cNvPr>
          <p:cNvSpPr>
            <a:spLocks noGrp="1"/>
          </p:cNvSpPr>
          <p:nvPr>
            <p:ph type="sldNum" sz="quarter" idx="14"/>
          </p:nvPr>
        </p:nvSpPr>
        <p:spPr/>
        <p:txBody>
          <a:bodyPr/>
          <a:lstStyle/>
          <a:p>
            <a:fld id="{CC51C897-CB0F-45BB-8D64-39FCF72693E0}" type="slidenum">
              <a:rPr lang="zh-CN" altLang="en-US" smtClean="0"/>
              <a:t>39</a:t>
            </a:fld>
            <a:endParaRPr lang="zh-CN" altLang="en-US"/>
          </a:p>
        </p:txBody>
      </p:sp>
      <p:sp>
        <p:nvSpPr>
          <p:cNvPr id="4" name="Text Placeholder 2">
            <a:extLst>
              <a:ext uri="{FF2B5EF4-FFF2-40B4-BE49-F238E27FC236}">
                <a16:creationId xmlns:a16="http://schemas.microsoft.com/office/drawing/2014/main" id="{799FF714-3ABB-FF3C-9BB5-9FB0EE8F7BF0}"/>
              </a:ext>
            </a:extLst>
          </p:cNvPr>
          <p:cNvSpPr>
            <a:spLocks noGrp="1"/>
          </p:cNvSpPr>
          <p:nvPr>
            <p:ph type="body" sz="quarter" idx="13"/>
          </p:nvPr>
        </p:nvSpPr>
        <p:spPr>
          <a:xfrm>
            <a:off x="2016121" y="187695"/>
            <a:ext cx="10084299" cy="444277"/>
          </a:xfrm>
        </p:spPr>
        <p:txBody>
          <a:bodyPr/>
          <a:lstStyle/>
          <a:p>
            <a:r>
              <a:rPr lang="zh-CN" altLang="en-US" dirty="0">
                <a:solidFill>
                  <a:srgbClr val="6D439B"/>
                </a:solidFill>
              </a:rPr>
              <a:t>问题背景   </a:t>
            </a:r>
            <a:r>
              <a:rPr lang="zh-CN" altLang="en-US" dirty="0">
                <a:solidFill>
                  <a:srgbClr val="7F7F7F"/>
                </a:solidFill>
              </a:rPr>
              <a:t>原型模型   网络训练   实验验证   本章总结</a:t>
            </a:r>
            <a:r>
              <a:rPr lang="zh-CN" altLang="en-US" dirty="0">
                <a:solidFill>
                  <a:srgbClr val="6D439B"/>
                </a:solidFill>
              </a:rPr>
              <a:t> </a:t>
            </a:r>
            <a:endParaRPr lang="zh-CN" altLang="en-US" dirty="0">
              <a:solidFill>
                <a:srgbClr val="7F7F7F"/>
              </a:solidFill>
            </a:endParaRPr>
          </a:p>
        </p:txBody>
      </p:sp>
      <p:pic>
        <p:nvPicPr>
          <p:cNvPr id="8" name="图片 7">
            <a:extLst>
              <a:ext uri="{FF2B5EF4-FFF2-40B4-BE49-F238E27FC236}">
                <a16:creationId xmlns:a16="http://schemas.microsoft.com/office/drawing/2014/main" id="{5052BBF1-27A6-AF35-6D87-C901E15CCCFF}"/>
              </a:ext>
            </a:extLst>
          </p:cNvPr>
          <p:cNvPicPr>
            <a:picLocks noChangeAspect="1"/>
          </p:cNvPicPr>
          <p:nvPr/>
        </p:nvPicPr>
        <p:blipFill>
          <a:blip r:embed="rId10"/>
          <a:stretch>
            <a:fillRect/>
          </a:stretch>
        </p:blipFill>
        <p:spPr>
          <a:xfrm>
            <a:off x="10115550" y="4247945"/>
            <a:ext cx="714672" cy="402270"/>
          </a:xfrm>
          <a:prstGeom prst="rect">
            <a:avLst/>
          </a:prstGeom>
        </p:spPr>
      </p:pic>
      <p:pic>
        <p:nvPicPr>
          <p:cNvPr id="10" name="图片 9">
            <a:extLst>
              <a:ext uri="{FF2B5EF4-FFF2-40B4-BE49-F238E27FC236}">
                <a16:creationId xmlns:a16="http://schemas.microsoft.com/office/drawing/2014/main" id="{F053FD0A-EA6C-E579-CFDA-FB1BD42AED7A}"/>
              </a:ext>
            </a:extLst>
          </p:cNvPr>
          <p:cNvPicPr>
            <a:picLocks noChangeAspect="1"/>
          </p:cNvPicPr>
          <p:nvPr/>
        </p:nvPicPr>
        <p:blipFill>
          <a:blip r:embed="rId11"/>
          <a:stretch>
            <a:fillRect/>
          </a:stretch>
        </p:blipFill>
        <p:spPr>
          <a:xfrm>
            <a:off x="10106025" y="3681286"/>
            <a:ext cx="828092" cy="383300"/>
          </a:xfrm>
          <a:prstGeom prst="rect">
            <a:avLst/>
          </a:prstGeom>
        </p:spPr>
      </p:pic>
      <p:cxnSp>
        <p:nvCxnSpPr>
          <p:cNvPr id="5" name="直接连接符 4">
            <a:extLst>
              <a:ext uri="{FF2B5EF4-FFF2-40B4-BE49-F238E27FC236}">
                <a16:creationId xmlns:a16="http://schemas.microsoft.com/office/drawing/2014/main" id="{634D3716-2CBD-8D28-9765-D4EFC2010CCF}"/>
              </a:ext>
            </a:extLst>
          </p:cNvPr>
          <p:cNvCxnSpPr/>
          <p:nvPr/>
        </p:nvCxnSpPr>
        <p:spPr>
          <a:xfrm>
            <a:off x="513287" y="2695353"/>
            <a:ext cx="5163105" cy="0"/>
          </a:xfrm>
          <a:prstGeom prst="line">
            <a:avLst/>
          </a:prstGeom>
          <a:ln w="28575">
            <a:prstDash val="lgDash"/>
          </a:ln>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7E0503AC-E02D-5F79-73B9-1DE67CD38BCE}"/>
              </a:ext>
            </a:extLst>
          </p:cNvPr>
          <p:cNvSpPr txBox="1"/>
          <p:nvPr/>
        </p:nvSpPr>
        <p:spPr>
          <a:xfrm>
            <a:off x="379445" y="3337409"/>
            <a:ext cx="553998" cy="2531871"/>
          </a:xfrm>
          <a:prstGeom prst="rect">
            <a:avLst/>
          </a:prstGeom>
          <a:noFill/>
        </p:spPr>
        <p:txBody>
          <a:bodyPr vert="eaVert" wrap="square" rtlCol="0">
            <a:spAutoFit/>
          </a:bodyPr>
          <a:lstStyle/>
          <a:p>
            <a:pPr algn="ctr"/>
            <a:r>
              <a:rPr lang="zh-CN" altLang="en-US" sz="2400" b="1" dirty="0">
                <a:solidFill>
                  <a:srgbClr val="7030A0"/>
                </a:solidFill>
                <a:latin typeface="+mj-ea"/>
                <a:ea typeface="+mj-ea"/>
              </a:rPr>
              <a:t>数据增量</a:t>
            </a:r>
          </a:p>
        </p:txBody>
      </p:sp>
      <p:sp>
        <p:nvSpPr>
          <p:cNvPr id="12" name="文本框 11">
            <a:extLst>
              <a:ext uri="{FF2B5EF4-FFF2-40B4-BE49-F238E27FC236}">
                <a16:creationId xmlns:a16="http://schemas.microsoft.com/office/drawing/2014/main" id="{B036D9FD-652A-E1D5-F6D1-5250DDB09174}"/>
              </a:ext>
            </a:extLst>
          </p:cNvPr>
          <p:cNvSpPr txBox="1"/>
          <p:nvPr/>
        </p:nvSpPr>
        <p:spPr>
          <a:xfrm>
            <a:off x="424162" y="725136"/>
            <a:ext cx="492443" cy="2531871"/>
          </a:xfrm>
          <a:prstGeom prst="rect">
            <a:avLst/>
          </a:prstGeom>
          <a:noFill/>
        </p:spPr>
        <p:txBody>
          <a:bodyPr vert="eaVert" wrap="square" rtlCol="0">
            <a:spAutoFit/>
          </a:bodyPr>
          <a:lstStyle/>
          <a:p>
            <a:pPr algn="ctr"/>
            <a:r>
              <a:rPr lang="zh-CN" altLang="en-US" sz="2000" b="1" dirty="0">
                <a:latin typeface="+mj-ea"/>
                <a:ea typeface="+mj-ea"/>
              </a:rPr>
              <a:t>类增量</a:t>
            </a:r>
          </a:p>
        </p:txBody>
      </p:sp>
      <p:sp>
        <p:nvSpPr>
          <p:cNvPr id="30" name="矩形 29">
            <a:extLst>
              <a:ext uri="{FF2B5EF4-FFF2-40B4-BE49-F238E27FC236}">
                <a16:creationId xmlns:a16="http://schemas.microsoft.com/office/drawing/2014/main" id="{5F59E75F-7619-9950-BD5F-0957BF7FE768}"/>
              </a:ext>
            </a:extLst>
          </p:cNvPr>
          <p:cNvSpPr/>
          <p:nvPr/>
        </p:nvSpPr>
        <p:spPr>
          <a:xfrm>
            <a:off x="1173127" y="1567322"/>
            <a:ext cx="1412108" cy="1000778"/>
          </a:xfrm>
          <a:prstGeom prst="rect">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2" name="直接连接符 31">
            <a:extLst>
              <a:ext uri="{FF2B5EF4-FFF2-40B4-BE49-F238E27FC236}">
                <a16:creationId xmlns:a16="http://schemas.microsoft.com/office/drawing/2014/main" id="{F1E28252-6DFF-19D0-7D63-33B487998A79}"/>
              </a:ext>
            </a:extLst>
          </p:cNvPr>
          <p:cNvCxnSpPr>
            <a:cxnSpLocks/>
            <a:stCxn id="30" idx="1"/>
            <a:endCxn id="30" idx="3"/>
          </p:cNvCxnSpPr>
          <p:nvPr/>
        </p:nvCxnSpPr>
        <p:spPr>
          <a:xfrm>
            <a:off x="1173127" y="2067711"/>
            <a:ext cx="1412108" cy="0"/>
          </a:xfrm>
          <a:prstGeom prst="line">
            <a:avLst/>
          </a:prstGeom>
          <a:ln w="28575"/>
        </p:spPr>
        <p:style>
          <a:lnRef idx="1">
            <a:schemeClr val="dk1"/>
          </a:lnRef>
          <a:fillRef idx="0">
            <a:schemeClr val="dk1"/>
          </a:fillRef>
          <a:effectRef idx="0">
            <a:schemeClr val="dk1"/>
          </a:effectRef>
          <a:fontRef idx="minor">
            <a:schemeClr val="tx1"/>
          </a:fontRef>
        </p:style>
      </p:cxnSp>
      <p:sp>
        <p:nvSpPr>
          <p:cNvPr id="33" name="文本框 32">
            <a:extLst>
              <a:ext uri="{FF2B5EF4-FFF2-40B4-BE49-F238E27FC236}">
                <a16:creationId xmlns:a16="http://schemas.microsoft.com/office/drawing/2014/main" id="{320605A7-0551-D558-3AA8-1F83027C3559}"/>
              </a:ext>
            </a:extLst>
          </p:cNvPr>
          <p:cNvSpPr txBox="1"/>
          <p:nvPr/>
        </p:nvSpPr>
        <p:spPr>
          <a:xfrm>
            <a:off x="1162705" y="1604966"/>
            <a:ext cx="1422529" cy="400110"/>
          </a:xfrm>
          <a:prstGeom prst="rect">
            <a:avLst/>
          </a:prstGeom>
          <a:noFill/>
        </p:spPr>
        <p:txBody>
          <a:bodyPr wrap="square" rtlCol="0">
            <a:spAutoFit/>
          </a:bodyPr>
          <a:lstStyle/>
          <a:p>
            <a:pPr algn="ctr"/>
            <a:r>
              <a:rPr lang="en-US" altLang="zh-CN" sz="2000" b="1" dirty="0"/>
              <a:t>Task 1</a:t>
            </a:r>
            <a:endParaRPr lang="zh-CN" altLang="en-US" sz="2000" b="1" dirty="0"/>
          </a:p>
        </p:txBody>
      </p:sp>
      <p:cxnSp>
        <p:nvCxnSpPr>
          <p:cNvPr id="37" name="直接连接符 36">
            <a:extLst>
              <a:ext uri="{FF2B5EF4-FFF2-40B4-BE49-F238E27FC236}">
                <a16:creationId xmlns:a16="http://schemas.microsoft.com/office/drawing/2014/main" id="{53320217-DA24-5F62-18F7-7E69766F9B08}"/>
              </a:ext>
            </a:extLst>
          </p:cNvPr>
          <p:cNvCxnSpPr>
            <a:cxnSpLocks/>
            <a:stCxn id="30" idx="2"/>
          </p:cNvCxnSpPr>
          <p:nvPr/>
        </p:nvCxnSpPr>
        <p:spPr>
          <a:xfrm flipV="1">
            <a:off x="1879181" y="2067711"/>
            <a:ext cx="0" cy="50038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8" name="文本框 47">
            <a:extLst>
              <a:ext uri="{FF2B5EF4-FFF2-40B4-BE49-F238E27FC236}">
                <a16:creationId xmlns:a16="http://schemas.microsoft.com/office/drawing/2014/main" id="{C7C8CFB6-3E2C-193B-9571-79F15DD436E3}"/>
              </a:ext>
            </a:extLst>
          </p:cNvPr>
          <p:cNvSpPr txBox="1"/>
          <p:nvPr/>
        </p:nvSpPr>
        <p:spPr>
          <a:xfrm>
            <a:off x="1185181" y="2120876"/>
            <a:ext cx="693999" cy="400110"/>
          </a:xfrm>
          <a:prstGeom prst="rect">
            <a:avLst/>
          </a:prstGeom>
          <a:noFill/>
        </p:spPr>
        <p:txBody>
          <a:bodyPr wrap="square" rtlCol="0">
            <a:spAutoFit/>
          </a:bodyPr>
          <a:lstStyle/>
          <a:p>
            <a:r>
              <a:rPr lang="zh-CN" altLang="en-US" sz="2000" b="1" dirty="0">
                <a:latin typeface="+mn-ea"/>
              </a:rPr>
              <a:t>类 </a:t>
            </a:r>
            <a:r>
              <a:rPr lang="en-US" altLang="zh-CN" sz="2000" b="1" dirty="0">
                <a:latin typeface="+mn-ea"/>
              </a:rPr>
              <a:t>1</a:t>
            </a:r>
            <a:endParaRPr lang="zh-CN" altLang="en-US" sz="2000" b="1" dirty="0">
              <a:latin typeface="+mn-ea"/>
            </a:endParaRPr>
          </a:p>
        </p:txBody>
      </p:sp>
      <p:sp>
        <p:nvSpPr>
          <p:cNvPr id="50" name="文本框 49">
            <a:extLst>
              <a:ext uri="{FF2B5EF4-FFF2-40B4-BE49-F238E27FC236}">
                <a16:creationId xmlns:a16="http://schemas.microsoft.com/office/drawing/2014/main" id="{18942852-C9B8-8124-2980-413012F5D192}"/>
              </a:ext>
            </a:extLst>
          </p:cNvPr>
          <p:cNvSpPr txBox="1"/>
          <p:nvPr/>
        </p:nvSpPr>
        <p:spPr>
          <a:xfrm>
            <a:off x="1930898" y="2113901"/>
            <a:ext cx="693999" cy="400110"/>
          </a:xfrm>
          <a:prstGeom prst="rect">
            <a:avLst/>
          </a:prstGeom>
          <a:noFill/>
        </p:spPr>
        <p:txBody>
          <a:bodyPr wrap="square" rtlCol="0">
            <a:spAutoFit/>
          </a:bodyPr>
          <a:lstStyle/>
          <a:p>
            <a:r>
              <a:rPr lang="zh-CN" altLang="en-US" sz="2000" b="1" dirty="0">
                <a:latin typeface="+mn-ea"/>
              </a:rPr>
              <a:t>类 </a:t>
            </a:r>
            <a:r>
              <a:rPr lang="en-US" altLang="zh-CN" sz="2000" b="1" dirty="0">
                <a:latin typeface="+mn-ea"/>
              </a:rPr>
              <a:t>2</a:t>
            </a:r>
            <a:endParaRPr lang="zh-CN" altLang="en-US" sz="2000" b="1" dirty="0">
              <a:latin typeface="+mn-ea"/>
            </a:endParaRPr>
          </a:p>
        </p:txBody>
      </p:sp>
      <p:sp>
        <p:nvSpPr>
          <p:cNvPr id="51" name="文本框 50">
            <a:extLst>
              <a:ext uri="{FF2B5EF4-FFF2-40B4-BE49-F238E27FC236}">
                <a16:creationId xmlns:a16="http://schemas.microsoft.com/office/drawing/2014/main" id="{48CCD835-241C-D5E1-CE61-D6DE45A35FF8}"/>
              </a:ext>
            </a:extLst>
          </p:cNvPr>
          <p:cNvSpPr txBox="1"/>
          <p:nvPr/>
        </p:nvSpPr>
        <p:spPr>
          <a:xfrm>
            <a:off x="2813351" y="1897702"/>
            <a:ext cx="411846" cy="400110"/>
          </a:xfrm>
          <a:prstGeom prst="rect">
            <a:avLst/>
          </a:prstGeom>
          <a:noFill/>
        </p:spPr>
        <p:txBody>
          <a:bodyPr wrap="square" rtlCol="0">
            <a:spAutoFit/>
          </a:bodyPr>
          <a:lstStyle/>
          <a:p>
            <a:pPr algn="ctr"/>
            <a:r>
              <a:rPr lang="en-US" altLang="zh-CN" sz="2000" b="1" dirty="0"/>
              <a:t>···</a:t>
            </a:r>
            <a:endParaRPr lang="zh-CN" altLang="en-US" sz="2000" b="1" dirty="0"/>
          </a:p>
        </p:txBody>
      </p:sp>
      <p:sp>
        <p:nvSpPr>
          <p:cNvPr id="52" name="矩形 51">
            <a:extLst>
              <a:ext uri="{FF2B5EF4-FFF2-40B4-BE49-F238E27FC236}">
                <a16:creationId xmlns:a16="http://schemas.microsoft.com/office/drawing/2014/main" id="{3DB80C5F-A0F5-DB50-7A08-9A0DCE73A435}"/>
              </a:ext>
            </a:extLst>
          </p:cNvPr>
          <p:cNvSpPr/>
          <p:nvPr/>
        </p:nvSpPr>
        <p:spPr>
          <a:xfrm>
            <a:off x="1357406" y="3134724"/>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2AC37B71-304B-DF6C-6C87-E4B6FE866A41}"/>
              </a:ext>
            </a:extLst>
          </p:cNvPr>
          <p:cNvSpPr/>
          <p:nvPr/>
        </p:nvSpPr>
        <p:spPr>
          <a:xfrm>
            <a:off x="1509806" y="3287124"/>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a:extLst>
              <a:ext uri="{FF2B5EF4-FFF2-40B4-BE49-F238E27FC236}">
                <a16:creationId xmlns:a16="http://schemas.microsoft.com/office/drawing/2014/main" id="{5A3F8817-FC4D-CB87-C647-14A290FC9C45}"/>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526056" y="3303936"/>
            <a:ext cx="946800" cy="752400"/>
          </a:xfrm>
          <a:prstGeom prst="rect">
            <a:avLst/>
          </a:prstGeom>
        </p:spPr>
      </p:pic>
      <p:sp>
        <p:nvSpPr>
          <p:cNvPr id="54" name="矩形 53">
            <a:extLst>
              <a:ext uri="{FF2B5EF4-FFF2-40B4-BE49-F238E27FC236}">
                <a16:creationId xmlns:a16="http://schemas.microsoft.com/office/drawing/2014/main" id="{D2D04F9F-D97C-5EC9-8F45-E76888CC3C9E}"/>
              </a:ext>
            </a:extLst>
          </p:cNvPr>
          <p:cNvSpPr/>
          <p:nvPr/>
        </p:nvSpPr>
        <p:spPr>
          <a:xfrm>
            <a:off x="2952558" y="2987555"/>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DD1FCA12-F1AE-2C9F-B5FB-5A273EB5967A}"/>
              </a:ext>
            </a:extLst>
          </p:cNvPr>
          <p:cNvSpPr/>
          <p:nvPr/>
        </p:nvSpPr>
        <p:spPr>
          <a:xfrm>
            <a:off x="3104958" y="3139955"/>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94A2A3E3-F4E4-16B8-65E4-9D513377DFF3}"/>
              </a:ext>
            </a:extLst>
          </p:cNvPr>
          <p:cNvSpPr/>
          <p:nvPr/>
        </p:nvSpPr>
        <p:spPr>
          <a:xfrm>
            <a:off x="3257358" y="3292355"/>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a:extLst>
              <a:ext uri="{FF2B5EF4-FFF2-40B4-BE49-F238E27FC236}">
                <a16:creationId xmlns:a16="http://schemas.microsoft.com/office/drawing/2014/main" id="{E708CA9E-77AE-1E59-14A7-E9943EB475B8}"/>
              </a:ext>
            </a:extLst>
          </p:cNvPr>
          <p:cNvPicPr>
            <a:picLocks/>
          </p:cNvPicPr>
          <p:nvPr/>
        </p:nvPicPr>
        <p:blipFill rotWithShape="1">
          <a:blip r:embed="rId13">
            <a:extLst>
              <a:ext uri="{28A0092B-C50C-407E-A947-70E740481C1C}">
                <a14:useLocalDpi xmlns:a14="http://schemas.microsoft.com/office/drawing/2010/main" val="0"/>
              </a:ext>
            </a:extLst>
          </a:blip>
          <a:srcRect b="26329"/>
          <a:stretch/>
        </p:blipFill>
        <p:spPr>
          <a:xfrm>
            <a:off x="3272130" y="3306807"/>
            <a:ext cx="946800" cy="752400"/>
          </a:xfrm>
          <a:prstGeom prst="rect">
            <a:avLst/>
          </a:prstGeom>
        </p:spPr>
      </p:pic>
      <p:sp>
        <p:nvSpPr>
          <p:cNvPr id="58" name="矩形 57">
            <a:extLst>
              <a:ext uri="{FF2B5EF4-FFF2-40B4-BE49-F238E27FC236}">
                <a16:creationId xmlns:a16="http://schemas.microsoft.com/office/drawing/2014/main" id="{AA669981-A1CC-6325-E89F-A3A7C2C3258E}"/>
              </a:ext>
            </a:extLst>
          </p:cNvPr>
          <p:cNvSpPr/>
          <p:nvPr/>
        </p:nvSpPr>
        <p:spPr>
          <a:xfrm>
            <a:off x="1178421" y="5209596"/>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957133E0-C6C4-FC31-8531-850565E96EFA}"/>
              </a:ext>
            </a:extLst>
          </p:cNvPr>
          <p:cNvSpPr/>
          <p:nvPr/>
        </p:nvSpPr>
        <p:spPr>
          <a:xfrm>
            <a:off x="1330821" y="5361996"/>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201AF65E-08F1-D16D-FE89-02C6C9E59F6F}"/>
              </a:ext>
            </a:extLst>
          </p:cNvPr>
          <p:cNvSpPr/>
          <p:nvPr/>
        </p:nvSpPr>
        <p:spPr>
          <a:xfrm>
            <a:off x="1483221" y="5514396"/>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3" name="图片 112">
            <a:extLst>
              <a:ext uri="{FF2B5EF4-FFF2-40B4-BE49-F238E27FC236}">
                <a16:creationId xmlns:a16="http://schemas.microsoft.com/office/drawing/2014/main" id="{0445E29C-2A92-F8C3-09BA-EF1C018FDCC5}"/>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1498857" y="5530281"/>
            <a:ext cx="946800" cy="752400"/>
          </a:xfrm>
          <a:prstGeom prst="rect">
            <a:avLst/>
          </a:prstGeom>
        </p:spPr>
      </p:pic>
      <p:sp>
        <p:nvSpPr>
          <p:cNvPr id="66" name="矩形 65">
            <a:extLst>
              <a:ext uri="{FF2B5EF4-FFF2-40B4-BE49-F238E27FC236}">
                <a16:creationId xmlns:a16="http://schemas.microsoft.com/office/drawing/2014/main" id="{0BBF1E56-F6FB-B8C0-0723-9DB5A67A3AF0}"/>
              </a:ext>
            </a:extLst>
          </p:cNvPr>
          <p:cNvSpPr/>
          <p:nvPr/>
        </p:nvSpPr>
        <p:spPr>
          <a:xfrm>
            <a:off x="2950031" y="5241193"/>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32F3B739-4A84-5F86-F36F-6F51B9BF9EE7}"/>
              </a:ext>
            </a:extLst>
          </p:cNvPr>
          <p:cNvSpPr/>
          <p:nvPr/>
        </p:nvSpPr>
        <p:spPr>
          <a:xfrm>
            <a:off x="3102431" y="5393593"/>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32CD701D-08BF-60F9-8E00-66E7A3E84EBD}"/>
              </a:ext>
            </a:extLst>
          </p:cNvPr>
          <p:cNvSpPr/>
          <p:nvPr/>
        </p:nvSpPr>
        <p:spPr>
          <a:xfrm>
            <a:off x="3254831" y="5545993"/>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5" name="图片 114">
            <a:extLst>
              <a:ext uri="{FF2B5EF4-FFF2-40B4-BE49-F238E27FC236}">
                <a16:creationId xmlns:a16="http://schemas.microsoft.com/office/drawing/2014/main" id="{86109B01-B2E1-B48E-6288-2C3ABE1C2113}"/>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271071" y="5561161"/>
            <a:ext cx="946800" cy="752400"/>
          </a:xfrm>
          <a:prstGeom prst="rect">
            <a:avLst/>
          </a:prstGeom>
        </p:spPr>
      </p:pic>
      <p:sp>
        <p:nvSpPr>
          <p:cNvPr id="89" name="矩形 88">
            <a:extLst>
              <a:ext uri="{FF2B5EF4-FFF2-40B4-BE49-F238E27FC236}">
                <a16:creationId xmlns:a16="http://schemas.microsoft.com/office/drawing/2014/main" id="{2B8073B0-8BF4-D7BA-1236-94D236A6445E}"/>
              </a:ext>
            </a:extLst>
          </p:cNvPr>
          <p:cNvSpPr/>
          <p:nvPr/>
        </p:nvSpPr>
        <p:spPr>
          <a:xfrm>
            <a:off x="3452824" y="1580228"/>
            <a:ext cx="1412108" cy="1000778"/>
          </a:xfrm>
          <a:prstGeom prst="rect">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0" name="直接连接符 89">
            <a:extLst>
              <a:ext uri="{FF2B5EF4-FFF2-40B4-BE49-F238E27FC236}">
                <a16:creationId xmlns:a16="http://schemas.microsoft.com/office/drawing/2014/main" id="{80423AB9-069D-F315-792A-B2BEAD10F596}"/>
              </a:ext>
            </a:extLst>
          </p:cNvPr>
          <p:cNvCxnSpPr>
            <a:cxnSpLocks/>
            <a:stCxn id="89" idx="1"/>
            <a:endCxn id="89" idx="3"/>
          </p:cNvCxnSpPr>
          <p:nvPr/>
        </p:nvCxnSpPr>
        <p:spPr>
          <a:xfrm>
            <a:off x="3452824" y="2080617"/>
            <a:ext cx="1412108" cy="0"/>
          </a:xfrm>
          <a:prstGeom prst="line">
            <a:avLst/>
          </a:prstGeom>
          <a:ln w="28575"/>
        </p:spPr>
        <p:style>
          <a:lnRef idx="1">
            <a:schemeClr val="dk1"/>
          </a:lnRef>
          <a:fillRef idx="0">
            <a:schemeClr val="dk1"/>
          </a:fillRef>
          <a:effectRef idx="0">
            <a:schemeClr val="dk1"/>
          </a:effectRef>
          <a:fontRef idx="minor">
            <a:schemeClr val="tx1"/>
          </a:fontRef>
        </p:style>
      </p:cxnSp>
      <p:sp>
        <p:nvSpPr>
          <p:cNvPr id="92" name="文本框 91">
            <a:extLst>
              <a:ext uri="{FF2B5EF4-FFF2-40B4-BE49-F238E27FC236}">
                <a16:creationId xmlns:a16="http://schemas.microsoft.com/office/drawing/2014/main" id="{36EF9C92-5512-EC39-F0B2-691540A266E6}"/>
              </a:ext>
            </a:extLst>
          </p:cNvPr>
          <p:cNvSpPr txBox="1"/>
          <p:nvPr/>
        </p:nvSpPr>
        <p:spPr>
          <a:xfrm>
            <a:off x="3442402" y="1617872"/>
            <a:ext cx="1422529" cy="400110"/>
          </a:xfrm>
          <a:prstGeom prst="rect">
            <a:avLst/>
          </a:prstGeom>
          <a:noFill/>
        </p:spPr>
        <p:txBody>
          <a:bodyPr wrap="square" rtlCol="0">
            <a:spAutoFit/>
          </a:bodyPr>
          <a:lstStyle/>
          <a:p>
            <a:pPr algn="ctr"/>
            <a:r>
              <a:rPr lang="en-US" altLang="zh-CN" sz="2000" b="1" dirty="0"/>
              <a:t>Task 5</a:t>
            </a:r>
            <a:endParaRPr lang="zh-CN" altLang="en-US" sz="2000" b="1" dirty="0"/>
          </a:p>
        </p:txBody>
      </p:sp>
      <p:sp>
        <p:nvSpPr>
          <p:cNvPr id="94" name="文本框 93">
            <a:extLst>
              <a:ext uri="{FF2B5EF4-FFF2-40B4-BE49-F238E27FC236}">
                <a16:creationId xmlns:a16="http://schemas.microsoft.com/office/drawing/2014/main" id="{66FD0E6F-3B3D-F2E5-0969-F7A8A4CEF2E8}"/>
              </a:ext>
            </a:extLst>
          </p:cNvPr>
          <p:cNvSpPr txBox="1"/>
          <p:nvPr/>
        </p:nvSpPr>
        <p:spPr>
          <a:xfrm>
            <a:off x="3464878" y="2133782"/>
            <a:ext cx="693999" cy="400110"/>
          </a:xfrm>
          <a:prstGeom prst="rect">
            <a:avLst/>
          </a:prstGeom>
          <a:noFill/>
        </p:spPr>
        <p:txBody>
          <a:bodyPr wrap="square" rtlCol="0">
            <a:spAutoFit/>
          </a:bodyPr>
          <a:lstStyle/>
          <a:p>
            <a:r>
              <a:rPr lang="zh-CN" altLang="en-US" sz="2000" b="1" dirty="0">
                <a:latin typeface="+mn-ea"/>
              </a:rPr>
              <a:t>类 </a:t>
            </a:r>
            <a:r>
              <a:rPr lang="en-US" altLang="zh-CN" sz="2000" b="1" dirty="0">
                <a:latin typeface="+mn-ea"/>
              </a:rPr>
              <a:t>9</a:t>
            </a:r>
            <a:endParaRPr lang="zh-CN" altLang="en-US" sz="2000" b="1" dirty="0">
              <a:latin typeface="+mn-ea"/>
            </a:endParaRPr>
          </a:p>
        </p:txBody>
      </p:sp>
      <p:sp>
        <p:nvSpPr>
          <p:cNvPr id="96" name="文本框 95">
            <a:extLst>
              <a:ext uri="{FF2B5EF4-FFF2-40B4-BE49-F238E27FC236}">
                <a16:creationId xmlns:a16="http://schemas.microsoft.com/office/drawing/2014/main" id="{52FECF53-B035-69CA-EDFB-7E6EC0C7A914}"/>
              </a:ext>
            </a:extLst>
          </p:cNvPr>
          <p:cNvSpPr txBox="1"/>
          <p:nvPr/>
        </p:nvSpPr>
        <p:spPr>
          <a:xfrm>
            <a:off x="4134395" y="2126807"/>
            <a:ext cx="783044" cy="400110"/>
          </a:xfrm>
          <a:prstGeom prst="rect">
            <a:avLst/>
          </a:prstGeom>
          <a:noFill/>
        </p:spPr>
        <p:txBody>
          <a:bodyPr wrap="square" rtlCol="0">
            <a:spAutoFit/>
          </a:bodyPr>
          <a:lstStyle/>
          <a:p>
            <a:r>
              <a:rPr lang="zh-CN" altLang="en-US" sz="2000" b="1" dirty="0">
                <a:latin typeface="+mn-ea"/>
              </a:rPr>
              <a:t>类 </a:t>
            </a:r>
            <a:r>
              <a:rPr lang="en-US" altLang="zh-CN" sz="2000" b="1" dirty="0">
                <a:latin typeface="+mn-ea"/>
              </a:rPr>
              <a:t>10</a:t>
            </a:r>
            <a:endParaRPr lang="zh-CN" altLang="en-US" sz="2000" b="1" dirty="0">
              <a:latin typeface="+mn-ea"/>
            </a:endParaRPr>
          </a:p>
        </p:txBody>
      </p:sp>
      <p:cxnSp>
        <p:nvCxnSpPr>
          <p:cNvPr id="107" name="直接连接符 106">
            <a:extLst>
              <a:ext uri="{FF2B5EF4-FFF2-40B4-BE49-F238E27FC236}">
                <a16:creationId xmlns:a16="http://schemas.microsoft.com/office/drawing/2014/main" id="{297D6E34-B5FB-9FA2-FC1F-2339589FB8D2}"/>
              </a:ext>
            </a:extLst>
          </p:cNvPr>
          <p:cNvCxnSpPr>
            <a:cxnSpLocks/>
          </p:cNvCxnSpPr>
          <p:nvPr/>
        </p:nvCxnSpPr>
        <p:spPr>
          <a:xfrm flipV="1">
            <a:off x="4158877" y="2088977"/>
            <a:ext cx="0" cy="50038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09" name="文本框 108">
            <a:extLst>
              <a:ext uri="{FF2B5EF4-FFF2-40B4-BE49-F238E27FC236}">
                <a16:creationId xmlns:a16="http://schemas.microsoft.com/office/drawing/2014/main" id="{B679C988-708C-DAAA-F6F7-4642973D475E}"/>
              </a:ext>
            </a:extLst>
          </p:cNvPr>
          <p:cNvSpPr txBox="1"/>
          <p:nvPr/>
        </p:nvSpPr>
        <p:spPr>
          <a:xfrm>
            <a:off x="4959391" y="1647297"/>
            <a:ext cx="1172505" cy="923330"/>
          </a:xfrm>
          <a:prstGeom prst="rect">
            <a:avLst/>
          </a:prstGeom>
          <a:noFill/>
        </p:spPr>
        <p:txBody>
          <a:bodyPr wrap="square" rtlCol="0">
            <a:spAutoFit/>
          </a:bodyPr>
          <a:lstStyle/>
          <a:p>
            <a:r>
              <a:rPr lang="zh-CN" altLang="en-US" b="1" dirty="0"/>
              <a:t>任务序列</a:t>
            </a:r>
            <a:r>
              <a:rPr lang="zh-CN" altLang="en-US" dirty="0"/>
              <a:t>依次</a:t>
            </a:r>
            <a:endParaRPr lang="en-US" altLang="zh-CN" dirty="0"/>
          </a:p>
          <a:p>
            <a:r>
              <a:rPr lang="zh-CN" altLang="en-US" b="1" dirty="0"/>
              <a:t>训练</a:t>
            </a:r>
            <a:r>
              <a:rPr lang="en-US" altLang="zh-CN" b="1" dirty="0"/>
              <a:t>-</a:t>
            </a:r>
            <a:r>
              <a:rPr lang="zh-CN" altLang="en-US" b="1" dirty="0"/>
              <a:t>评估</a:t>
            </a:r>
          </a:p>
        </p:txBody>
      </p:sp>
      <p:sp>
        <p:nvSpPr>
          <p:cNvPr id="6" name="矩形 5">
            <a:extLst>
              <a:ext uri="{FF2B5EF4-FFF2-40B4-BE49-F238E27FC236}">
                <a16:creationId xmlns:a16="http://schemas.microsoft.com/office/drawing/2014/main" id="{12ED700F-CA69-3F24-B7B8-B76934BDA9AC}"/>
              </a:ext>
            </a:extLst>
          </p:cNvPr>
          <p:cNvSpPr/>
          <p:nvPr/>
        </p:nvSpPr>
        <p:spPr>
          <a:xfrm>
            <a:off x="356690" y="862632"/>
            <a:ext cx="1357600"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问题动机</a:t>
            </a:r>
          </a:p>
        </p:txBody>
      </p:sp>
      <p:sp>
        <p:nvSpPr>
          <p:cNvPr id="11" name="文本框 10">
            <a:extLst>
              <a:ext uri="{FF2B5EF4-FFF2-40B4-BE49-F238E27FC236}">
                <a16:creationId xmlns:a16="http://schemas.microsoft.com/office/drawing/2014/main" id="{877F95D6-41E2-FC18-6EAF-669BBC1BD129}"/>
              </a:ext>
            </a:extLst>
          </p:cNvPr>
          <p:cNvSpPr txBox="1"/>
          <p:nvPr/>
        </p:nvSpPr>
        <p:spPr>
          <a:xfrm>
            <a:off x="1714290" y="804093"/>
            <a:ext cx="4587149" cy="458908"/>
          </a:xfrm>
          <a:prstGeom prst="rect">
            <a:avLst/>
          </a:prstGeom>
          <a:noFill/>
        </p:spPr>
        <p:txBody>
          <a:bodyPr wrap="square">
            <a:spAutoFit/>
          </a:bodyPr>
          <a:lstStyle/>
          <a:p>
            <a:pPr>
              <a:lnSpc>
                <a:spcPct val="150000"/>
              </a:lnSpc>
            </a:pPr>
            <a:r>
              <a:rPr lang="zh-CN" altLang="en-US" sz="1800" b="1" dirty="0">
                <a:latin typeface="+mj-ea"/>
                <a:ea typeface="+mj-ea"/>
              </a:rPr>
              <a:t>定义更为灵活的深度神经网络增量学习框架</a:t>
            </a:r>
            <a:endParaRPr lang="en-US" altLang="zh-CN" sz="1800" b="1" dirty="0">
              <a:latin typeface="+mj-ea"/>
              <a:ea typeface="+mj-ea"/>
            </a:endParaRPr>
          </a:p>
        </p:txBody>
      </p:sp>
      <p:sp>
        <p:nvSpPr>
          <p:cNvPr id="16" name="矩形 15">
            <a:extLst>
              <a:ext uri="{FF2B5EF4-FFF2-40B4-BE49-F238E27FC236}">
                <a16:creationId xmlns:a16="http://schemas.microsoft.com/office/drawing/2014/main" id="{66C0C360-7E7B-CF24-C401-5944847089B1}"/>
              </a:ext>
            </a:extLst>
          </p:cNvPr>
          <p:cNvSpPr/>
          <p:nvPr/>
        </p:nvSpPr>
        <p:spPr>
          <a:xfrm>
            <a:off x="6435242" y="854202"/>
            <a:ext cx="1357600"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问题定义</a:t>
            </a: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AFF219F1-9D53-A145-3114-AD96A208429A}"/>
                  </a:ext>
                </a:extLst>
              </p:cNvPr>
              <p:cNvSpPr txBox="1"/>
              <p:nvPr/>
            </p:nvSpPr>
            <p:spPr>
              <a:xfrm>
                <a:off x="9666185" y="3644190"/>
                <a:ext cx="4398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dirty="0" smtClean="0">
                          <a:latin typeface="Cambria Math" panose="02040503050406030204" pitchFamily="18" charset="0"/>
                        </a:rPr>
                        <m:t>~</m:t>
                      </m:r>
                    </m:oMath>
                  </m:oMathPara>
                </a14:m>
                <a:endParaRPr lang="zh-CN" altLang="en-US" b="1" dirty="0"/>
              </a:p>
            </p:txBody>
          </p:sp>
        </mc:Choice>
        <mc:Fallback xmlns="">
          <p:sp>
            <p:nvSpPr>
              <p:cNvPr id="20" name="文本框 19">
                <a:extLst>
                  <a:ext uri="{FF2B5EF4-FFF2-40B4-BE49-F238E27FC236}">
                    <a16:creationId xmlns:a16="http://schemas.microsoft.com/office/drawing/2014/main" id="{AFF219F1-9D53-A145-3114-AD96A208429A}"/>
                  </a:ext>
                </a:extLst>
              </p:cNvPr>
              <p:cNvSpPr txBox="1">
                <a:spLocks noRot="1" noChangeAspect="1" noMove="1" noResize="1" noEditPoints="1" noAdjustHandles="1" noChangeArrowheads="1" noChangeShapeType="1" noTextEdit="1"/>
              </p:cNvSpPr>
              <p:nvPr/>
            </p:nvSpPr>
            <p:spPr>
              <a:xfrm>
                <a:off x="9666185" y="3644190"/>
                <a:ext cx="439840" cy="369332"/>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03A565E5-AAA5-84E3-B8F9-604967E4C1BA}"/>
                  </a:ext>
                </a:extLst>
              </p:cNvPr>
              <p:cNvSpPr txBox="1"/>
              <p:nvPr/>
            </p:nvSpPr>
            <p:spPr>
              <a:xfrm>
                <a:off x="9687902" y="4233616"/>
                <a:ext cx="4398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dirty="0" smtClean="0">
                          <a:latin typeface="Cambria Math" panose="02040503050406030204" pitchFamily="18" charset="0"/>
                        </a:rPr>
                        <m:t>~</m:t>
                      </m:r>
                    </m:oMath>
                  </m:oMathPara>
                </a14:m>
                <a:endParaRPr lang="zh-CN" altLang="en-US" b="1" dirty="0"/>
              </a:p>
            </p:txBody>
          </p:sp>
        </mc:Choice>
        <mc:Fallback xmlns="">
          <p:sp>
            <p:nvSpPr>
              <p:cNvPr id="21" name="文本框 20">
                <a:extLst>
                  <a:ext uri="{FF2B5EF4-FFF2-40B4-BE49-F238E27FC236}">
                    <a16:creationId xmlns:a16="http://schemas.microsoft.com/office/drawing/2014/main" id="{03A565E5-AAA5-84E3-B8F9-604967E4C1BA}"/>
                  </a:ext>
                </a:extLst>
              </p:cNvPr>
              <p:cNvSpPr txBox="1">
                <a:spLocks noRot="1" noChangeAspect="1" noMove="1" noResize="1" noEditPoints="1" noAdjustHandles="1" noChangeArrowheads="1" noChangeShapeType="1" noTextEdit="1"/>
              </p:cNvSpPr>
              <p:nvPr/>
            </p:nvSpPr>
            <p:spPr>
              <a:xfrm>
                <a:off x="9687902" y="4233616"/>
                <a:ext cx="439840" cy="369332"/>
              </a:xfrm>
              <a:prstGeom prst="rect">
                <a:avLst/>
              </a:prstGeom>
              <a:blipFill>
                <a:blip r:embed="rId1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2160790"/>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8036893-2356-071C-C0FE-812DB930B10D}"/>
              </a:ext>
            </a:extLst>
          </p:cNvPr>
          <p:cNvSpPr/>
          <p:nvPr/>
        </p:nvSpPr>
        <p:spPr>
          <a:xfrm>
            <a:off x="619948" y="5818807"/>
            <a:ext cx="9347239" cy="400110"/>
          </a:xfrm>
          <a:prstGeom prst="rect">
            <a:avLst/>
          </a:prstGeom>
        </p:spPr>
        <p:txBody>
          <a:bodyPr wrap="none">
            <a:spAutoFit/>
          </a:bodyPr>
          <a:lstStyle/>
          <a:p>
            <a:pPr algn="ctr" defTabSz="914377">
              <a:defRPr/>
            </a:pPr>
            <a:r>
              <a:rPr lang="zh-CN" altLang="en-US" sz="2000" b="1" dirty="0">
                <a:latin typeface="+mj-ea"/>
                <a:ea typeface="+mj-ea"/>
              </a:rPr>
              <a:t>原型学习（</a:t>
            </a:r>
            <a:r>
              <a:rPr lang="en-US" altLang="zh-CN" sz="2000" b="1" dirty="0">
                <a:latin typeface="+mj-ea"/>
                <a:ea typeface="+mj-ea"/>
              </a:rPr>
              <a:t>Prototype Learning</a:t>
            </a:r>
            <a:r>
              <a:rPr lang="zh-CN" altLang="en-US" sz="2000" b="1" dirty="0">
                <a:latin typeface="+mj-ea"/>
                <a:ea typeface="+mj-ea"/>
              </a:rPr>
              <a:t>）：使用模型学习的原型向量集合概括数据模式</a:t>
            </a:r>
            <a:endParaRPr lang="zh-CN" altLang="zh-CN" sz="2000" b="1" dirty="0">
              <a:latin typeface="+mj-ea"/>
              <a:ea typeface="+mj-ea"/>
            </a:endParaRPr>
          </a:p>
        </p:txBody>
      </p:sp>
      <p:cxnSp>
        <p:nvCxnSpPr>
          <p:cNvPr id="4" name="直接连接符 3">
            <a:extLst>
              <a:ext uri="{FF2B5EF4-FFF2-40B4-BE49-F238E27FC236}">
                <a16:creationId xmlns:a16="http://schemas.microsoft.com/office/drawing/2014/main" id="{3EA3D443-6946-D1A3-300E-1F3E341CEA2E}"/>
              </a:ext>
            </a:extLst>
          </p:cNvPr>
          <p:cNvCxnSpPr>
            <a:cxnSpLocks/>
          </p:cNvCxnSpPr>
          <p:nvPr/>
        </p:nvCxnSpPr>
        <p:spPr>
          <a:xfrm>
            <a:off x="5501085" y="6222502"/>
            <a:ext cx="273692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图片 17">
            <a:extLst>
              <a:ext uri="{FF2B5EF4-FFF2-40B4-BE49-F238E27FC236}">
                <a16:creationId xmlns:a16="http://schemas.microsoft.com/office/drawing/2014/main" id="{43919F9A-6FD3-2095-1D08-035807E654D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808" y="2851932"/>
            <a:ext cx="4997269" cy="2598580"/>
          </a:xfrm>
          <a:prstGeom prst="rect">
            <a:avLst/>
          </a:prstGeom>
        </p:spPr>
      </p:pic>
      <p:pic>
        <p:nvPicPr>
          <p:cNvPr id="20" name="图片 19">
            <a:extLst>
              <a:ext uri="{FF2B5EF4-FFF2-40B4-BE49-F238E27FC236}">
                <a16:creationId xmlns:a16="http://schemas.microsoft.com/office/drawing/2014/main" id="{61EAFCC7-6BF2-1062-721C-B10D10B626E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81369" y="2967348"/>
            <a:ext cx="5234108" cy="2598580"/>
          </a:xfrm>
          <a:prstGeom prst="rect">
            <a:avLst/>
          </a:prstGeom>
        </p:spPr>
      </p:pic>
      <p:sp>
        <p:nvSpPr>
          <p:cNvPr id="26" name="文本框 25">
            <a:extLst>
              <a:ext uri="{FF2B5EF4-FFF2-40B4-BE49-F238E27FC236}">
                <a16:creationId xmlns:a16="http://schemas.microsoft.com/office/drawing/2014/main" id="{38E66DAB-EE0F-34C0-CDF2-927D9FFD0E6C}"/>
              </a:ext>
            </a:extLst>
          </p:cNvPr>
          <p:cNvSpPr txBox="1"/>
          <p:nvPr/>
        </p:nvSpPr>
        <p:spPr>
          <a:xfrm>
            <a:off x="1256533" y="1980578"/>
            <a:ext cx="1377445" cy="646331"/>
          </a:xfrm>
          <a:prstGeom prst="rect">
            <a:avLst/>
          </a:prstGeom>
          <a:solidFill>
            <a:srgbClr val="7030A0"/>
          </a:solidFill>
          <a:ln w="38100">
            <a:noFill/>
          </a:ln>
          <a:effectLst>
            <a:outerShdw blurRad="50800" dist="38100" dir="5400000" algn="t" rotWithShape="0">
              <a:prstClr val="black">
                <a:alpha val="23000"/>
              </a:prstClr>
            </a:outerShdw>
          </a:effectLst>
        </p:spPr>
        <p:txBody>
          <a:bodyPr wrap="square" rtlCol="0">
            <a:spAutoFit/>
          </a:bodyPr>
          <a:lstStyle/>
          <a:p>
            <a:pPr algn="ctr"/>
            <a:r>
              <a:rPr lang="zh-CN" altLang="en-US" b="1" dirty="0">
                <a:solidFill>
                  <a:schemeClr val="bg1"/>
                </a:solidFill>
                <a:latin typeface="+mj-ea"/>
                <a:ea typeface="+mj-ea"/>
              </a:rPr>
              <a:t>典型样例</a:t>
            </a:r>
            <a:r>
              <a:rPr lang="en-US" altLang="zh-CN" b="1" dirty="0">
                <a:solidFill>
                  <a:schemeClr val="bg1"/>
                </a:solidFill>
                <a:latin typeface="+mj-ea"/>
                <a:ea typeface="+mj-ea"/>
              </a:rPr>
              <a:t>exemplar</a:t>
            </a:r>
            <a:endParaRPr lang="zh-CN" altLang="en-US" b="1" dirty="0">
              <a:solidFill>
                <a:schemeClr val="bg1"/>
              </a:solidFill>
              <a:latin typeface="+mj-ea"/>
              <a:ea typeface="+mj-ea"/>
            </a:endParaRPr>
          </a:p>
        </p:txBody>
      </p:sp>
      <p:sp>
        <p:nvSpPr>
          <p:cNvPr id="27" name="文本框 26">
            <a:extLst>
              <a:ext uri="{FF2B5EF4-FFF2-40B4-BE49-F238E27FC236}">
                <a16:creationId xmlns:a16="http://schemas.microsoft.com/office/drawing/2014/main" id="{D028A26C-768A-F0C4-C60E-CCAC6EB41377}"/>
              </a:ext>
            </a:extLst>
          </p:cNvPr>
          <p:cNvSpPr txBox="1"/>
          <p:nvPr/>
        </p:nvSpPr>
        <p:spPr>
          <a:xfrm>
            <a:off x="4073911" y="1980578"/>
            <a:ext cx="1377446" cy="646331"/>
          </a:xfrm>
          <a:prstGeom prst="rect">
            <a:avLst/>
          </a:prstGeom>
          <a:solidFill>
            <a:srgbClr val="6D439B"/>
          </a:solidFill>
          <a:ln w="38100">
            <a:noFill/>
          </a:ln>
          <a:effectLst>
            <a:outerShdw blurRad="50800" dist="38100" dir="5400000" algn="t" rotWithShape="0">
              <a:prstClr val="black">
                <a:alpha val="23000"/>
              </a:prstClr>
            </a:outerShdw>
          </a:effectLst>
        </p:spPr>
        <p:txBody>
          <a:bodyPr wrap="square" rtlCol="0">
            <a:spAutoFit/>
          </a:bodyPr>
          <a:lstStyle/>
          <a:p>
            <a:pPr algn="ctr"/>
            <a:r>
              <a:rPr lang="zh-CN" altLang="en-US" b="1" dirty="0">
                <a:solidFill>
                  <a:schemeClr val="bg1"/>
                </a:solidFill>
                <a:latin typeface="+mj-ea"/>
                <a:ea typeface="+mj-ea"/>
              </a:rPr>
              <a:t>抽象原型</a:t>
            </a:r>
            <a:r>
              <a:rPr lang="en-US" altLang="zh-CN" b="1" dirty="0">
                <a:solidFill>
                  <a:schemeClr val="bg1"/>
                </a:solidFill>
                <a:latin typeface="+mj-ea"/>
                <a:ea typeface="+mj-ea"/>
              </a:rPr>
              <a:t>prototype</a:t>
            </a:r>
            <a:endParaRPr lang="zh-CN" altLang="en-US" b="1" dirty="0">
              <a:solidFill>
                <a:schemeClr val="bg1"/>
              </a:solidFill>
              <a:latin typeface="+mj-ea"/>
              <a:ea typeface="+mj-ea"/>
            </a:endParaRPr>
          </a:p>
        </p:txBody>
      </p:sp>
      <p:cxnSp>
        <p:nvCxnSpPr>
          <p:cNvPr id="36" name="连接符: 肘形 35">
            <a:extLst>
              <a:ext uri="{FF2B5EF4-FFF2-40B4-BE49-F238E27FC236}">
                <a16:creationId xmlns:a16="http://schemas.microsoft.com/office/drawing/2014/main" id="{63CB9C78-D3AF-653E-F2E4-2EFE66501550}"/>
              </a:ext>
            </a:extLst>
          </p:cNvPr>
          <p:cNvCxnSpPr>
            <a:cxnSpLocks/>
            <a:stCxn id="16" idx="2"/>
            <a:endCxn id="26" idx="0"/>
          </p:cNvCxnSpPr>
          <p:nvPr/>
        </p:nvCxnSpPr>
        <p:spPr>
          <a:xfrm rot="5400000">
            <a:off x="2256811" y="1164428"/>
            <a:ext cx="504595" cy="1127704"/>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F470A5F7-6E60-222F-6B08-5E60BD69AFAB}"/>
              </a:ext>
            </a:extLst>
          </p:cNvPr>
          <p:cNvGrpSpPr/>
          <p:nvPr/>
        </p:nvGrpSpPr>
        <p:grpSpPr>
          <a:xfrm>
            <a:off x="1552156" y="1075873"/>
            <a:ext cx="9030589" cy="684281"/>
            <a:chOff x="1851529" y="1044306"/>
            <a:chExt cx="8550361" cy="684281"/>
          </a:xfrm>
        </p:grpSpPr>
        <p:sp>
          <p:nvSpPr>
            <p:cNvPr id="16" name="文本框 15">
              <a:extLst>
                <a:ext uri="{FF2B5EF4-FFF2-40B4-BE49-F238E27FC236}">
                  <a16:creationId xmlns:a16="http://schemas.microsoft.com/office/drawing/2014/main" id="{B950288E-5120-50D2-2975-C6EA39644239}"/>
                </a:ext>
              </a:extLst>
            </p:cNvPr>
            <p:cNvSpPr txBox="1"/>
            <p:nvPr/>
          </p:nvSpPr>
          <p:spPr>
            <a:xfrm>
              <a:off x="1851529" y="1044306"/>
              <a:ext cx="2879862" cy="400110"/>
            </a:xfrm>
            <a:prstGeom prst="rect">
              <a:avLst/>
            </a:prstGeom>
            <a:noFill/>
          </p:spPr>
          <p:txBody>
            <a:bodyPr wrap="square">
              <a:spAutoFit/>
            </a:bodyPr>
            <a:lstStyle/>
            <a:p>
              <a:pPr algn="ctr"/>
              <a:r>
                <a:rPr lang="zh-CN" altLang="en-US" sz="1800" dirty="0">
                  <a:latin typeface="+mj-ea"/>
                  <a:ea typeface="+mj-ea"/>
                </a:rPr>
                <a:t>使用</a:t>
              </a:r>
              <a:r>
                <a:rPr lang="zh-CN" altLang="en-US" sz="2000" b="1" u="sng" dirty="0">
                  <a:uFill>
                    <a:solidFill>
                      <a:srgbClr val="FF0000"/>
                    </a:solidFill>
                  </a:uFill>
                  <a:latin typeface="+mj-ea"/>
                  <a:ea typeface="+mj-ea"/>
                </a:rPr>
                <a:t>记录、归纳</a:t>
              </a:r>
              <a:r>
                <a:rPr lang="zh-CN" altLang="en-US" sz="1800" dirty="0">
                  <a:latin typeface="+mj-ea"/>
                  <a:ea typeface="+mj-ea"/>
                </a:rPr>
                <a:t>方法</a:t>
              </a:r>
              <a:endParaRPr lang="zh-CN" altLang="en-US" dirty="0"/>
            </a:p>
          </p:txBody>
        </p:sp>
        <p:sp>
          <p:nvSpPr>
            <p:cNvPr id="39" name="文本框 38">
              <a:extLst>
                <a:ext uri="{FF2B5EF4-FFF2-40B4-BE49-F238E27FC236}">
                  <a16:creationId xmlns:a16="http://schemas.microsoft.com/office/drawing/2014/main" id="{898CD032-F29E-D4E1-C5A8-8D4FA4303FE5}"/>
                </a:ext>
              </a:extLst>
            </p:cNvPr>
            <p:cNvSpPr txBox="1"/>
            <p:nvPr/>
          </p:nvSpPr>
          <p:spPr>
            <a:xfrm>
              <a:off x="4307288" y="1051479"/>
              <a:ext cx="6094602" cy="677108"/>
            </a:xfrm>
            <a:prstGeom prst="rect">
              <a:avLst/>
            </a:prstGeom>
            <a:noFill/>
          </p:spPr>
          <p:txBody>
            <a:bodyPr wrap="square">
              <a:spAutoFit/>
            </a:bodyPr>
            <a:lstStyle/>
            <a:p>
              <a:r>
                <a:rPr lang="zh-CN" altLang="en-US" sz="2000" b="1" dirty="0">
                  <a:latin typeface="+mj-ea"/>
                  <a:ea typeface="+mj-ea"/>
                </a:rPr>
                <a:t>对数据进行信息提炼</a:t>
              </a:r>
              <a:r>
                <a:rPr lang="zh-CN" altLang="en-US" sz="1800" dirty="0">
                  <a:latin typeface="+mj-ea"/>
                  <a:ea typeface="+mj-ea"/>
                </a:rPr>
                <a:t>是人类和机器学习模型常用的学习方式</a:t>
              </a:r>
              <a:endParaRPr lang="zh-CN" altLang="en-US" dirty="0"/>
            </a:p>
          </p:txBody>
        </p:sp>
      </p:grpSp>
      <p:cxnSp>
        <p:nvCxnSpPr>
          <p:cNvPr id="42" name="连接符: 肘形 41">
            <a:extLst>
              <a:ext uri="{FF2B5EF4-FFF2-40B4-BE49-F238E27FC236}">
                <a16:creationId xmlns:a16="http://schemas.microsoft.com/office/drawing/2014/main" id="{66D7B778-C4C7-1D26-762A-B72F5EBFF069}"/>
              </a:ext>
            </a:extLst>
          </p:cNvPr>
          <p:cNvCxnSpPr>
            <a:cxnSpLocks/>
            <a:stCxn id="16" idx="2"/>
            <a:endCxn id="27" idx="0"/>
          </p:cNvCxnSpPr>
          <p:nvPr/>
        </p:nvCxnSpPr>
        <p:spPr>
          <a:xfrm rot="16200000" flipH="1">
            <a:off x="3665500" y="883443"/>
            <a:ext cx="504595" cy="168967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DA93B9E5-FD2D-3047-88C6-FEF4215C47B8}"/>
              </a:ext>
            </a:extLst>
          </p:cNvPr>
          <p:cNvSpPr txBox="1"/>
          <p:nvPr/>
        </p:nvSpPr>
        <p:spPr>
          <a:xfrm>
            <a:off x="9190155" y="1980578"/>
            <a:ext cx="1377446" cy="646331"/>
          </a:xfrm>
          <a:prstGeom prst="rect">
            <a:avLst/>
          </a:prstGeom>
          <a:solidFill>
            <a:srgbClr val="6D439B"/>
          </a:solidFill>
          <a:ln w="38100">
            <a:noFill/>
          </a:ln>
          <a:effectLst>
            <a:outerShdw blurRad="50800" dist="38100" dir="5400000" algn="t" rotWithShape="0">
              <a:prstClr val="black">
                <a:alpha val="23000"/>
              </a:prstClr>
            </a:outerShdw>
          </a:effectLst>
        </p:spPr>
        <p:txBody>
          <a:bodyPr wrap="square" rtlCol="0">
            <a:spAutoFit/>
          </a:bodyPr>
          <a:lstStyle/>
          <a:p>
            <a:pPr algn="ctr"/>
            <a:r>
              <a:rPr lang="zh-CN" altLang="en-US" b="1" dirty="0">
                <a:solidFill>
                  <a:schemeClr val="bg1"/>
                </a:solidFill>
                <a:latin typeface="+mj-ea"/>
                <a:ea typeface="+mj-ea"/>
              </a:rPr>
              <a:t>样本保存</a:t>
            </a:r>
            <a:r>
              <a:rPr lang="en-US" altLang="zh-CN" b="1" dirty="0">
                <a:solidFill>
                  <a:schemeClr val="bg1"/>
                </a:solidFill>
                <a:latin typeface="+mj-ea"/>
                <a:ea typeface="+mj-ea"/>
              </a:rPr>
              <a:t>exemplar</a:t>
            </a:r>
            <a:endParaRPr lang="zh-CN" altLang="en-US" b="1" dirty="0">
              <a:solidFill>
                <a:schemeClr val="bg1"/>
              </a:solidFill>
              <a:latin typeface="+mj-ea"/>
              <a:ea typeface="+mj-ea"/>
            </a:endParaRPr>
          </a:p>
        </p:txBody>
      </p:sp>
      <p:sp>
        <p:nvSpPr>
          <p:cNvPr id="51" name="文本框 50">
            <a:extLst>
              <a:ext uri="{FF2B5EF4-FFF2-40B4-BE49-F238E27FC236}">
                <a16:creationId xmlns:a16="http://schemas.microsoft.com/office/drawing/2014/main" id="{A4797738-E0D3-73F0-BC02-F1CE69D93700}"/>
              </a:ext>
            </a:extLst>
          </p:cNvPr>
          <p:cNvSpPr txBox="1"/>
          <p:nvPr/>
        </p:nvSpPr>
        <p:spPr>
          <a:xfrm>
            <a:off x="6751172" y="1970935"/>
            <a:ext cx="1377446" cy="646331"/>
          </a:xfrm>
          <a:prstGeom prst="rect">
            <a:avLst/>
          </a:prstGeom>
          <a:solidFill>
            <a:srgbClr val="6D439B"/>
          </a:solidFill>
          <a:ln w="38100">
            <a:noFill/>
          </a:ln>
          <a:effectLst>
            <a:outerShdw blurRad="50800" dist="38100" dir="5400000" algn="t" rotWithShape="0">
              <a:prstClr val="black">
                <a:alpha val="23000"/>
              </a:prstClr>
            </a:outerShdw>
          </a:effectLst>
        </p:spPr>
        <p:txBody>
          <a:bodyPr wrap="square" rtlCol="0">
            <a:spAutoFit/>
          </a:bodyPr>
          <a:lstStyle/>
          <a:p>
            <a:pPr algn="ctr"/>
            <a:r>
              <a:rPr lang="zh-CN" altLang="en-US" b="1" dirty="0">
                <a:solidFill>
                  <a:schemeClr val="bg1"/>
                </a:solidFill>
                <a:latin typeface="+mj-ea"/>
                <a:ea typeface="+mj-ea"/>
              </a:rPr>
              <a:t>原型向量</a:t>
            </a:r>
            <a:r>
              <a:rPr lang="en-US" altLang="zh-CN" b="1" dirty="0">
                <a:solidFill>
                  <a:schemeClr val="bg1"/>
                </a:solidFill>
                <a:latin typeface="+mj-ea"/>
                <a:ea typeface="+mj-ea"/>
              </a:rPr>
              <a:t>prototype</a:t>
            </a:r>
            <a:endParaRPr lang="zh-CN" altLang="en-US" b="1" dirty="0">
              <a:solidFill>
                <a:schemeClr val="bg1"/>
              </a:solidFill>
              <a:latin typeface="+mj-ea"/>
              <a:ea typeface="+mj-ea"/>
            </a:endParaRPr>
          </a:p>
        </p:txBody>
      </p:sp>
      <p:cxnSp>
        <p:nvCxnSpPr>
          <p:cNvPr id="52" name="连接符: 肘形 51">
            <a:extLst>
              <a:ext uri="{FF2B5EF4-FFF2-40B4-BE49-F238E27FC236}">
                <a16:creationId xmlns:a16="http://schemas.microsoft.com/office/drawing/2014/main" id="{EB98C2CF-3A48-D9F5-6665-998ED78DC11A}"/>
              </a:ext>
            </a:extLst>
          </p:cNvPr>
          <p:cNvCxnSpPr>
            <a:cxnSpLocks/>
            <a:stCxn id="16" idx="2"/>
            <a:endCxn id="51" idx="0"/>
          </p:cNvCxnSpPr>
          <p:nvPr/>
        </p:nvCxnSpPr>
        <p:spPr>
          <a:xfrm rot="16200000" flipH="1">
            <a:off x="5008951" y="-460009"/>
            <a:ext cx="494952" cy="436693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连接符: 肘形 54">
            <a:extLst>
              <a:ext uri="{FF2B5EF4-FFF2-40B4-BE49-F238E27FC236}">
                <a16:creationId xmlns:a16="http://schemas.microsoft.com/office/drawing/2014/main" id="{3742419B-AEE5-2880-C7DA-D84AA45A5958}"/>
              </a:ext>
            </a:extLst>
          </p:cNvPr>
          <p:cNvCxnSpPr>
            <a:cxnSpLocks/>
            <a:stCxn id="16" idx="2"/>
            <a:endCxn id="49" idx="0"/>
          </p:cNvCxnSpPr>
          <p:nvPr/>
        </p:nvCxnSpPr>
        <p:spPr>
          <a:xfrm rot="16200000" flipH="1">
            <a:off x="6223622" y="-1674679"/>
            <a:ext cx="504595" cy="680591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3CBF6778-E9DD-7F3C-38BF-E750AA62A99F}"/>
              </a:ext>
            </a:extLst>
          </p:cNvPr>
          <p:cNvSpPr>
            <a:spLocks noGrp="1"/>
          </p:cNvSpPr>
          <p:nvPr>
            <p:ph type="sldNum" sz="quarter" idx="14"/>
          </p:nvPr>
        </p:nvSpPr>
        <p:spPr/>
        <p:txBody>
          <a:bodyPr/>
          <a:lstStyle/>
          <a:p>
            <a:fld id="{CC51C897-CB0F-45BB-8D64-39FCF72693E0}" type="slidenum">
              <a:rPr lang="zh-CN" altLang="en-US" smtClean="0"/>
              <a:t>4</a:t>
            </a:fld>
            <a:endParaRPr lang="zh-CN" altLang="en-US"/>
          </a:p>
        </p:txBody>
      </p:sp>
      <p:sp>
        <p:nvSpPr>
          <p:cNvPr id="10" name="Text Placeholder 2">
            <a:extLst>
              <a:ext uri="{FF2B5EF4-FFF2-40B4-BE49-F238E27FC236}">
                <a16:creationId xmlns:a16="http://schemas.microsoft.com/office/drawing/2014/main" id="{B0B4B5ED-D6CB-7AE5-2C04-1753F9C61638}"/>
              </a:ext>
            </a:extLst>
          </p:cNvPr>
          <p:cNvSpPr>
            <a:spLocks noGrp="1"/>
          </p:cNvSpPr>
          <p:nvPr>
            <p:ph type="body" sz="quarter" idx="13"/>
          </p:nvPr>
        </p:nvSpPr>
        <p:spPr>
          <a:xfrm>
            <a:off x="2016121" y="163973"/>
            <a:ext cx="10084299" cy="468000"/>
          </a:xfrm>
        </p:spPr>
        <p:txBody>
          <a:bodyPr/>
          <a:lstStyle/>
          <a:p>
            <a:r>
              <a:rPr lang="zh-CN" altLang="en-US" dirty="0">
                <a:solidFill>
                  <a:srgbClr val="6D439B"/>
                </a:solidFill>
              </a:rPr>
              <a:t>算法</a:t>
            </a:r>
            <a:r>
              <a:rPr lang="en-CN" dirty="0">
                <a:solidFill>
                  <a:srgbClr val="6D439B"/>
                </a:solidFill>
              </a:rPr>
              <a:t>背景</a:t>
            </a:r>
            <a:r>
              <a:rPr lang="en-US" dirty="0">
                <a:solidFill>
                  <a:srgbClr val="6D439B"/>
                </a:solidFill>
              </a:rPr>
              <a:t>  </a:t>
            </a:r>
            <a:r>
              <a:rPr lang="zh-CN" altLang="en-US" dirty="0">
                <a:solidFill>
                  <a:srgbClr val="7F7F7F"/>
                </a:solidFill>
              </a:rPr>
              <a:t>相关工作  </a:t>
            </a:r>
            <a:r>
              <a:rPr lang="zh-CN" altLang="en-US" dirty="0">
                <a:solidFill>
                  <a:schemeClr val="tx1">
                    <a:lumMod val="50000"/>
                    <a:lumOff val="50000"/>
                  </a:schemeClr>
                </a:solidFill>
              </a:rPr>
              <a:t>算法评估  待解决问题  组织结构</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32E6FC6E-A0B0-3122-9D40-F572DFDF9D23}"/>
                  </a:ext>
                </a:extLst>
              </p:cNvPr>
              <p:cNvSpPr/>
              <p:nvPr/>
            </p:nvSpPr>
            <p:spPr>
              <a:xfrm>
                <a:off x="4593764" y="6321866"/>
                <a:ext cx="6805919" cy="467662"/>
              </a:xfrm>
              <a:prstGeom prst="rect">
                <a:avLst/>
              </a:prstGeom>
              <a:solidFill>
                <a:schemeClr val="bg1"/>
              </a:solidFill>
              <a:ln w="28575">
                <a:solidFill>
                  <a:srgbClr val="7030A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black"/>
                    </a:solidFill>
                    <a:latin typeface="微软雅黑"/>
                    <a:ea typeface="微软雅黑"/>
                  </a:rPr>
                  <a:t>输入特征</a:t>
                </a:r>
                <a14:m>
                  <m:oMath xmlns:m="http://schemas.openxmlformats.org/officeDocument/2006/math">
                    <m:sSub>
                      <m:sSubPr>
                        <m:ctrlPr>
                          <a:rPr lang="en-US" altLang="zh-CN" b="1" i="1">
                            <a:solidFill>
                              <a:prstClr val="black"/>
                            </a:solidFill>
                            <a:latin typeface="Cambria Math" panose="02040503050406030204" pitchFamily="18" charset="0"/>
                          </a:rPr>
                        </m:ctrlPr>
                      </m:sSubPr>
                      <m:e>
                        <m:r>
                          <a:rPr lang="en-US" altLang="zh-CN" b="1" i="1">
                            <a:solidFill>
                              <a:prstClr val="black"/>
                            </a:solidFill>
                            <a:latin typeface="Cambria Math" panose="02040503050406030204" pitchFamily="18" charset="0"/>
                          </a:rPr>
                          <m:t>𝒙</m:t>
                        </m:r>
                      </m:e>
                      <m:sub>
                        <m:r>
                          <a:rPr lang="en-US" altLang="zh-CN" b="1" i="1">
                            <a:solidFill>
                              <a:prstClr val="black"/>
                            </a:solidFill>
                            <a:latin typeface="Cambria Math" panose="02040503050406030204" pitchFamily="18" charset="0"/>
                          </a:rPr>
                          <m:t>𝒊</m:t>
                        </m:r>
                      </m:sub>
                    </m:sSub>
                    <m:r>
                      <a:rPr lang="en-US" altLang="zh-CN" b="1" i="1">
                        <a:solidFill>
                          <a:prstClr val="black"/>
                        </a:solidFill>
                        <a:latin typeface="Cambria Math" panose="02040503050406030204" pitchFamily="18" charset="0"/>
                        <a:ea typeface="Cambria Math" panose="02040503050406030204" pitchFamily="18" charset="0"/>
                      </a:rPr>
                      <m:t>∈</m:t>
                    </m:r>
                    <m:sSup>
                      <m:sSupPr>
                        <m:ctrlPr>
                          <a:rPr lang="en-US" altLang="zh-CN" b="1" i="1">
                            <a:solidFill>
                              <a:prstClr val="black"/>
                            </a:solidFill>
                            <a:latin typeface="Cambria Math" panose="02040503050406030204" pitchFamily="18" charset="0"/>
                            <a:ea typeface="Cambria Math" panose="02040503050406030204" pitchFamily="18" charset="0"/>
                          </a:rPr>
                        </m:ctrlPr>
                      </m:sSupPr>
                      <m:e>
                        <m:r>
                          <a:rPr lang="en-US" altLang="zh-CN" b="1" i="1">
                            <a:solidFill>
                              <a:prstClr val="black"/>
                            </a:solidFill>
                            <a:latin typeface="Cambria Math" panose="02040503050406030204" pitchFamily="18" charset="0"/>
                            <a:ea typeface="Cambria Math" panose="02040503050406030204" pitchFamily="18" charset="0"/>
                          </a:rPr>
                          <m:t>ℝ</m:t>
                        </m:r>
                      </m:e>
                      <m:sup>
                        <m:r>
                          <a:rPr lang="en-US" altLang="zh-CN" b="1" i="1">
                            <a:solidFill>
                              <a:prstClr val="black"/>
                            </a:solidFill>
                            <a:latin typeface="Cambria Math" panose="02040503050406030204" pitchFamily="18" charset="0"/>
                            <a:ea typeface="Cambria Math" panose="02040503050406030204" pitchFamily="18" charset="0"/>
                          </a:rPr>
                          <m:t>𝒅</m:t>
                        </m:r>
                      </m:sup>
                    </m:sSup>
                  </m:oMath>
                </a14:m>
                <a:r>
                  <a:rPr lang="zh-CN" altLang="en-US" b="1" dirty="0">
                    <a:solidFill>
                      <a:schemeClr val="tx1"/>
                    </a:solidFill>
                    <a:latin typeface="+mj-ea"/>
                    <a:ea typeface="+mj-ea"/>
                  </a:rPr>
                  <a:t>可近似表示为原型集合</a:t>
                </a:r>
                <a14:m>
                  <m:oMath xmlns:m="http://schemas.openxmlformats.org/officeDocument/2006/math">
                    <m:sSub>
                      <m:sSubPr>
                        <m:ctrlPr>
                          <a:rPr lang="en-US" altLang="zh-CN" b="1" i="1" smtClean="0">
                            <a:solidFill>
                              <a:schemeClr val="tx1"/>
                            </a:solidFill>
                            <a:latin typeface="Cambria Math" panose="02040503050406030204" pitchFamily="18" charset="0"/>
                            <a:ea typeface="+mj-ea"/>
                          </a:rPr>
                        </m:ctrlPr>
                      </m:sSubPr>
                      <m:e>
                        <m:r>
                          <a:rPr lang="en-US" altLang="zh-CN" b="1" i="1" smtClean="0">
                            <a:solidFill>
                              <a:schemeClr val="tx1"/>
                            </a:solidFill>
                            <a:latin typeface="Cambria Math" panose="02040503050406030204" pitchFamily="18" charset="0"/>
                            <a:ea typeface="+mj-ea"/>
                          </a:rPr>
                          <m:t>{</m:t>
                        </m:r>
                        <m:sSub>
                          <m:sSubPr>
                            <m:ctrlPr>
                              <a:rPr lang="en-US" altLang="zh-CN" b="1" i="1" smtClean="0">
                                <a:solidFill>
                                  <a:schemeClr val="tx1"/>
                                </a:solidFill>
                                <a:latin typeface="Cambria Math" panose="02040503050406030204" pitchFamily="18" charset="0"/>
                                <a:ea typeface="+mj-ea"/>
                              </a:rPr>
                            </m:ctrlPr>
                          </m:sSubPr>
                          <m:e>
                            <m:r>
                              <a:rPr lang="en-US" altLang="zh-CN" b="1" i="1" smtClean="0">
                                <a:solidFill>
                                  <a:schemeClr val="tx1"/>
                                </a:solidFill>
                                <a:latin typeface="Cambria Math" panose="02040503050406030204" pitchFamily="18" charset="0"/>
                                <a:ea typeface="+mj-ea"/>
                              </a:rPr>
                              <m:t>𝒑</m:t>
                            </m:r>
                          </m:e>
                          <m:sub>
                            <m:r>
                              <a:rPr lang="en-US" altLang="zh-CN" b="1" i="1" smtClean="0">
                                <a:solidFill>
                                  <a:schemeClr val="tx1"/>
                                </a:solidFill>
                                <a:latin typeface="Cambria Math" panose="02040503050406030204" pitchFamily="18" charset="0"/>
                                <a:ea typeface="+mj-ea"/>
                              </a:rPr>
                              <m:t>𝒋</m:t>
                            </m:r>
                          </m:sub>
                        </m:sSub>
                        <m:r>
                          <a:rPr lang="en-US" altLang="zh-CN" b="1" i="1" smtClean="0">
                            <a:solidFill>
                              <a:schemeClr val="tx1"/>
                            </a:solidFill>
                            <a:latin typeface="Cambria Math" panose="02040503050406030204" pitchFamily="18" charset="0"/>
                            <a:ea typeface="+mj-ea"/>
                          </a:rPr>
                          <m:t>}</m:t>
                        </m:r>
                      </m:e>
                      <m:sub>
                        <m:r>
                          <a:rPr lang="en-US" altLang="zh-CN" b="1" i="1" smtClean="0">
                            <a:solidFill>
                              <a:schemeClr val="tx1"/>
                            </a:solidFill>
                            <a:latin typeface="Cambria Math" panose="02040503050406030204" pitchFamily="18" charset="0"/>
                            <a:ea typeface="+mj-ea"/>
                          </a:rPr>
                          <m:t>𝑲</m:t>
                        </m:r>
                      </m:sub>
                    </m:sSub>
                    <m:r>
                      <a:rPr lang="en-US" altLang="zh-CN" b="1" i="1" smtClean="0">
                        <a:solidFill>
                          <a:schemeClr val="tx1"/>
                        </a:solidFill>
                        <a:latin typeface="Cambria Math" panose="02040503050406030204" pitchFamily="18" charset="0"/>
                        <a:ea typeface="+mj-ea"/>
                      </a:rPr>
                      <m:t>,</m:t>
                    </m:r>
                    <m:sSub>
                      <m:sSubPr>
                        <m:ctrlPr>
                          <a:rPr lang="en-US" altLang="zh-CN" b="1" i="1">
                            <a:solidFill>
                              <a:schemeClr val="tx1"/>
                            </a:solidFill>
                            <a:latin typeface="Cambria Math" panose="02040503050406030204" pitchFamily="18" charset="0"/>
                          </a:rPr>
                        </m:ctrlPr>
                      </m:sSubPr>
                      <m:e>
                        <m:r>
                          <a:rPr lang="en-US" altLang="zh-CN" b="1" i="1">
                            <a:solidFill>
                              <a:schemeClr val="tx1"/>
                            </a:solidFill>
                            <a:latin typeface="Cambria Math" panose="02040503050406030204" pitchFamily="18" charset="0"/>
                          </a:rPr>
                          <m:t>𝒑</m:t>
                        </m:r>
                      </m:e>
                      <m:sub>
                        <m:r>
                          <a:rPr lang="en-US" altLang="zh-CN" b="1" i="1">
                            <a:solidFill>
                              <a:schemeClr val="tx1"/>
                            </a:solidFill>
                            <a:latin typeface="Cambria Math" panose="02040503050406030204" pitchFamily="18" charset="0"/>
                          </a:rPr>
                          <m:t>𝒋</m:t>
                        </m:r>
                      </m:sub>
                    </m:sSub>
                    <m:r>
                      <a:rPr lang="en-US" altLang="zh-CN" b="1" i="1" smtClean="0">
                        <a:solidFill>
                          <a:schemeClr val="tx1"/>
                        </a:solidFill>
                        <a:latin typeface="Cambria Math" panose="02040503050406030204" pitchFamily="18" charset="0"/>
                        <a:ea typeface="Cambria Math" panose="02040503050406030204" pitchFamily="18" charset="0"/>
                      </a:rPr>
                      <m:t>∈</m:t>
                    </m:r>
                    <m:sSup>
                      <m:sSupPr>
                        <m:ctrlPr>
                          <a:rPr lang="en-US" altLang="zh-CN" b="1" i="1" smtClean="0">
                            <a:solidFill>
                              <a:schemeClr val="tx1"/>
                            </a:solidFill>
                            <a:latin typeface="Cambria Math" panose="02040503050406030204" pitchFamily="18" charset="0"/>
                            <a:ea typeface="Cambria Math" panose="02040503050406030204" pitchFamily="18" charset="0"/>
                          </a:rPr>
                        </m:ctrlPr>
                      </m:sSupPr>
                      <m:e>
                        <m:r>
                          <a:rPr lang="en-US" altLang="zh-CN" b="1" i="1">
                            <a:solidFill>
                              <a:schemeClr val="tx1"/>
                            </a:solidFill>
                            <a:latin typeface="Cambria Math" panose="02040503050406030204" pitchFamily="18" charset="0"/>
                            <a:ea typeface="Cambria Math" panose="02040503050406030204" pitchFamily="18" charset="0"/>
                          </a:rPr>
                          <m:t>ℝ</m:t>
                        </m:r>
                      </m:e>
                      <m:sup>
                        <m:r>
                          <a:rPr lang="en-US" altLang="zh-CN" b="1" i="1" smtClean="0">
                            <a:solidFill>
                              <a:schemeClr val="tx1"/>
                            </a:solidFill>
                            <a:latin typeface="Cambria Math" panose="02040503050406030204" pitchFamily="18" charset="0"/>
                            <a:ea typeface="Cambria Math" panose="02040503050406030204" pitchFamily="18" charset="0"/>
                          </a:rPr>
                          <m:t>𝒅</m:t>
                        </m:r>
                      </m:sup>
                    </m:sSup>
                  </m:oMath>
                </a14:m>
                <a:r>
                  <a:rPr lang="zh-CN" altLang="en-US" b="1" dirty="0">
                    <a:solidFill>
                      <a:schemeClr val="tx1"/>
                    </a:solidFill>
                    <a:latin typeface="+mj-ea"/>
                    <a:ea typeface="+mj-ea"/>
                  </a:rPr>
                  <a:t>的组合</a:t>
                </a:r>
              </a:p>
            </p:txBody>
          </p:sp>
        </mc:Choice>
        <mc:Fallback xmlns="">
          <p:sp>
            <p:nvSpPr>
              <p:cNvPr id="5" name="矩形 4">
                <a:extLst>
                  <a:ext uri="{FF2B5EF4-FFF2-40B4-BE49-F238E27FC236}">
                    <a16:creationId xmlns:a16="http://schemas.microsoft.com/office/drawing/2014/main" id="{32E6FC6E-A0B0-3122-9D40-F572DFDF9D23}"/>
                  </a:ext>
                </a:extLst>
              </p:cNvPr>
              <p:cNvSpPr>
                <a:spLocks noRot="1" noChangeAspect="1" noMove="1" noResize="1" noEditPoints="1" noAdjustHandles="1" noChangeArrowheads="1" noChangeShapeType="1" noTextEdit="1"/>
              </p:cNvSpPr>
              <p:nvPr/>
            </p:nvSpPr>
            <p:spPr>
              <a:xfrm>
                <a:off x="4593764" y="6321866"/>
                <a:ext cx="6805919" cy="467662"/>
              </a:xfrm>
              <a:prstGeom prst="rect">
                <a:avLst/>
              </a:prstGeom>
              <a:blipFill>
                <a:blip r:embed="rId5"/>
                <a:stretch>
                  <a:fillRect/>
                </a:stretch>
              </a:blipFill>
              <a:ln w="28575">
                <a:solidFill>
                  <a:srgbClr val="7030A0"/>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spTree>
    <p:extLst>
      <p:ext uri="{BB962C8B-B14F-4D97-AF65-F5344CB8AC3E}">
        <p14:creationId xmlns:p14="http://schemas.microsoft.com/office/powerpoint/2010/main" val="296514700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48305704-42DA-8737-DC51-5BD84359DA73}"/>
              </a:ext>
            </a:extLst>
          </p:cNvPr>
          <p:cNvSpPr/>
          <p:nvPr/>
        </p:nvSpPr>
        <p:spPr>
          <a:xfrm>
            <a:off x="386352" y="1059842"/>
            <a:ext cx="142252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已有工作</a:t>
            </a:r>
          </a:p>
        </p:txBody>
      </p:sp>
      <p:sp>
        <p:nvSpPr>
          <p:cNvPr id="26" name="文本框 25">
            <a:extLst>
              <a:ext uri="{FF2B5EF4-FFF2-40B4-BE49-F238E27FC236}">
                <a16:creationId xmlns:a16="http://schemas.microsoft.com/office/drawing/2014/main" id="{8E415252-1A95-CE37-9B8E-B65182D20D71}"/>
              </a:ext>
            </a:extLst>
          </p:cNvPr>
          <p:cNvSpPr txBox="1"/>
          <p:nvPr/>
        </p:nvSpPr>
        <p:spPr>
          <a:xfrm>
            <a:off x="2266081" y="939734"/>
            <a:ext cx="8704744" cy="326961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2000" b="1" dirty="0">
                <a:latin typeface="+mj-ea"/>
                <a:ea typeface="+mj-ea"/>
              </a:rPr>
              <a:t>类增量算法，需要将数据按照任务划分为任务序列</a:t>
            </a:r>
            <a:r>
              <a:rPr lang="zh-CN" altLang="en-US" sz="2000" dirty="0">
                <a:latin typeface="+mj-ea"/>
                <a:ea typeface="+mj-ea"/>
              </a:rPr>
              <a:t>：</a:t>
            </a:r>
            <a:endParaRPr lang="en-US" altLang="zh-CN" sz="2000" dirty="0">
              <a:latin typeface="+mj-ea"/>
              <a:ea typeface="+mj-ea"/>
            </a:endParaRPr>
          </a:p>
          <a:p>
            <a:pPr>
              <a:lnSpc>
                <a:spcPct val="150000"/>
              </a:lnSpc>
            </a:pPr>
            <a:r>
              <a:rPr lang="en-US" altLang="zh-CN" sz="2000" dirty="0"/>
              <a:t>- </a:t>
            </a:r>
            <a:r>
              <a:rPr lang="zh-CN" altLang="en-US" sz="2000" dirty="0"/>
              <a:t>数据回放：</a:t>
            </a:r>
            <a:r>
              <a:rPr lang="en-US" altLang="zh-CN" sz="2000" dirty="0" err="1"/>
              <a:t>iCaRL</a:t>
            </a:r>
            <a:r>
              <a:rPr lang="zh-CN" altLang="en-US" sz="2000" dirty="0"/>
              <a:t>、</a:t>
            </a:r>
            <a:r>
              <a:rPr lang="en-US" altLang="zh-CN" sz="2000" dirty="0"/>
              <a:t>GEM</a:t>
            </a:r>
          </a:p>
          <a:p>
            <a:pPr marL="285750" indent="-285750">
              <a:lnSpc>
                <a:spcPct val="150000"/>
              </a:lnSpc>
              <a:buFont typeface="Arial" panose="020B0604020202020204" pitchFamily="34" charset="0"/>
              <a:buChar char="•"/>
            </a:pPr>
            <a:r>
              <a:rPr lang="zh-CN" altLang="en-US" sz="2000" b="1" dirty="0">
                <a:latin typeface="+mj-ea"/>
                <a:ea typeface="+mj-ea"/>
              </a:rPr>
              <a:t>数据增量算法，自由处理新增类别数据</a:t>
            </a:r>
            <a:r>
              <a:rPr lang="zh-CN" altLang="en-US" sz="2000" dirty="0">
                <a:latin typeface="+mj-ea"/>
                <a:ea typeface="+mj-ea"/>
              </a:rPr>
              <a:t>：</a:t>
            </a:r>
            <a:endParaRPr lang="en-US" altLang="zh-CN" sz="2000" dirty="0">
              <a:latin typeface="+mj-ea"/>
              <a:ea typeface="+mj-ea"/>
            </a:endParaRPr>
          </a:p>
          <a:p>
            <a:pPr>
              <a:lnSpc>
                <a:spcPct val="150000"/>
              </a:lnSpc>
            </a:pPr>
            <a:r>
              <a:rPr lang="en-US" altLang="zh-CN" sz="2000" dirty="0"/>
              <a:t>- </a:t>
            </a:r>
            <a:r>
              <a:rPr lang="zh-CN" altLang="en-US" sz="2000" dirty="0"/>
              <a:t>数据回放：</a:t>
            </a:r>
            <a:r>
              <a:rPr lang="en-US" altLang="zh-CN" sz="2000" dirty="0"/>
              <a:t>Reservoir</a:t>
            </a:r>
            <a:r>
              <a:rPr lang="zh-CN" altLang="en-US" sz="2000" dirty="0"/>
              <a:t>，</a:t>
            </a:r>
            <a:r>
              <a:rPr lang="en-US" altLang="zh-CN" sz="2000" dirty="0"/>
              <a:t>MIR</a:t>
            </a:r>
            <a:r>
              <a:rPr lang="zh-CN" altLang="en-US" sz="2000" dirty="0"/>
              <a:t>，</a:t>
            </a:r>
            <a:r>
              <a:rPr lang="en-US" altLang="zh-CN" sz="2000" dirty="0"/>
              <a:t>GSS</a:t>
            </a:r>
            <a:r>
              <a:rPr lang="zh-CN" altLang="en-US" sz="2000" dirty="0"/>
              <a:t>，</a:t>
            </a:r>
            <a:r>
              <a:rPr lang="en-US" altLang="zh-CN" sz="2000" dirty="0" err="1"/>
              <a:t>CoPE</a:t>
            </a:r>
            <a:endParaRPr lang="en-US" altLang="zh-CN" sz="2000" dirty="0"/>
          </a:p>
          <a:p>
            <a:pPr>
              <a:lnSpc>
                <a:spcPct val="150000"/>
              </a:lnSpc>
            </a:pPr>
            <a:r>
              <a:rPr lang="en-US" altLang="zh-CN" sz="2000" dirty="0"/>
              <a:t>- </a:t>
            </a:r>
            <a:r>
              <a:rPr lang="zh-CN" altLang="en-US" sz="2000" dirty="0"/>
              <a:t>参数隔离：</a:t>
            </a:r>
            <a:r>
              <a:rPr lang="en-US" altLang="zh-CN" sz="2000" dirty="0"/>
              <a:t>CN-DPM</a:t>
            </a:r>
          </a:p>
          <a:p>
            <a:pPr>
              <a:lnSpc>
                <a:spcPct val="150000"/>
              </a:lnSpc>
            </a:pPr>
            <a:r>
              <a:rPr lang="zh-CN" altLang="en-US" sz="2000" b="1" dirty="0">
                <a:latin typeface="+mj-ea"/>
                <a:ea typeface="+mj-ea"/>
              </a:rPr>
              <a:t>神经网络</a:t>
            </a:r>
            <a:r>
              <a:rPr lang="zh-CN" altLang="en-US" sz="2000" b="1" dirty="0">
                <a:solidFill>
                  <a:srgbClr val="7030A0"/>
                </a:solidFill>
                <a:latin typeface="+mj-ea"/>
                <a:ea typeface="+mj-ea"/>
              </a:rPr>
              <a:t>在数据增量问题中仍然遗忘现象明显，分类性能差</a:t>
            </a:r>
            <a:endParaRPr lang="en-US" altLang="zh-CN" sz="2000" b="1" dirty="0">
              <a:solidFill>
                <a:srgbClr val="7030A0"/>
              </a:solidFill>
              <a:latin typeface="+mj-ea"/>
              <a:ea typeface="+mj-ea"/>
            </a:endParaRPr>
          </a:p>
          <a:p>
            <a:pPr>
              <a:lnSpc>
                <a:spcPct val="150000"/>
              </a:lnSpc>
            </a:pPr>
            <a:r>
              <a:rPr lang="zh-CN" altLang="en-US" b="1" dirty="0">
                <a:latin typeface="+mn-ea"/>
              </a:rPr>
              <a:t>（例：在</a:t>
            </a:r>
            <a:r>
              <a:rPr lang="en-US" altLang="zh-CN" b="1" dirty="0">
                <a:latin typeface="+mn-ea"/>
              </a:rPr>
              <a:t>MNIST</a:t>
            </a:r>
            <a:r>
              <a:rPr lang="zh-CN" altLang="en-US" b="1" dirty="0">
                <a:latin typeface="+mn-ea"/>
              </a:rPr>
              <a:t>、</a:t>
            </a:r>
            <a:r>
              <a:rPr lang="en-US" altLang="zh-CN" b="1" dirty="0">
                <a:latin typeface="+mn-ea"/>
              </a:rPr>
              <a:t>CIFAR10</a:t>
            </a:r>
            <a:r>
              <a:rPr lang="zh-CN" altLang="en-US" b="1" dirty="0">
                <a:latin typeface="+mn-ea"/>
              </a:rPr>
              <a:t>、</a:t>
            </a:r>
            <a:r>
              <a:rPr lang="en-US" altLang="zh-CN" b="1" dirty="0">
                <a:latin typeface="+mn-ea"/>
              </a:rPr>
              <a:t>CIFAR100</a:t>
            </a:r>
            <a:r>
              <a:rPr lang="zh-CN" altLang="en-US" b="1" dirty="0">
                <a:latin typeface="+mn-ea"/>
              </a:rPr>
              <a:t>、</a:t>
            </a:r>
            <a:r>
              <a:rPr lang="en-US" altLang="zh-CN" b="1" dirty="0" err="1">
                <a:latin typeface="+mn-ea"/>
              </a:rPr>
              <a:t>MiniImageNet</a:t>
            </a:r>
            <a:r>
              <a:rPr lang="zh-CN" altLang="en-US" b="1" dirty="0">
                <a:latin typeface="+mn-ea"/>
              </a:rPr>
              <a:t>上非增量与数据增量算法对比）</a:t>
            </a:r>
          </a:p>
        </p:txBody>
      </p:sp>
      <p:sp>
        <p:nvSpPr>
          <p:cNvPr id="2" name="灯片编号占位符 1">
            <a:extLst>
              <a:ext uri="{FF2B5EF4-FFF2-40B4-BE49-F238E27FC236}">
                <a16:creationId xmlns:a16="http://schemas.microsoft.com/office/drawing/2014/main" id="{4786D86A-CAC4-55F3-B401-1C0FC935D558}"/>
              </a:ext>
            </a:extLst>
          </p:cNvPr>
          <p:cNvSpPr>
            <a:spLocks noGrp="1"/>
          </p:cNvSpPr>
          <p:nvPr>
            <p:ph type="sldNum" sz="quarter" idx="14"/>
          </p:nvPr>
        </p:nvSpPr>
        <p:spPr/>
        <p:txBody>
          <a:bodyPr/>
          <a:lstStyle/>
          <a:p>
            <a:fld id="{CC51C897-CB0F-45BB-8D64-39FCF72693E0}" type="slidenum">
              <a:rPr lang="zh-CN" altLang="en-US" smtClean="0"/>
              <a:t>40</a:t>
            </a:fld>
            <a:endParaRPr lang="zh-CN" altLang="en-US"/>
          </a:p>
        </p:txBody>
      </p:sp>
      <p:sp>
        <p:nvSpPr>
          <p:cNvPr id="4" name="Text Placeholder 2">
            <a:extLst>
              <a:ext uri="{FF2B5EF4-FFF2-40B4-BE49-F238E27FC236}">
                <a16:creationId xmlns:a16="http://schemas.microsoft.com/office/drawing/2014/main" id="{799FF714-3ABB-FF3C-9BB5-9FB0EE8F7BF0}"/>
              </a:ext>
            </a:extLst>
          </p:cNvPr>
          <p:cNvSpPr>
            <a:spLocks noGrp="1"/>
          </p:cNvSpPr>
          <p:nvPr>
            <p:ph type="body" sz="quarter" idx="13"/>
          </p:nvPr>
        </p:nvSpPr>
        <p:spPr>
          <a:xfrm>
            <a:off x="2016121" y="187695"/>
            <a:ext cx="10084299" cy="444277"/>
          </a:xfrm>
        </p:spPr>
        <p:txBody>
          <a:bodyPr/>
          <a:lstStyle/>
          <a:p>
            <a:r>
              <a:rPr lang="zh-CN" altLang="en-US" dirty="0">
                <a:solidFill>
                  <a:srgbClr val="6D439B"/>
                </a:solidFill>
              </a:rPr>
              <a:t>问题背景   </a:t>
            </a:r>
            <a:r>
              <a:rPr lang="zh-CN" altLang="en-US" dirty="0">
                <a:solidFill>
                  <a:srgbClr val="7F7F7F"/>
                </a:solidFill>
              </a:rPr>
              <a:t>原型模型   网络训练   实验验证   本章总结</a:t>
            </a:r>
            <a:r>
              <a:rPr lang="zh-CN" altLang="en-US" dirty="0">
                <a:solidFill>
                  <a:srgbClr val="6D439B"/>
                </a:solidFill>
              </a:rPr>
              <a:t> </a:t>
            </a:r>
            <a:endParaRPr lang="zh-CN" altLang="en-US" dirty="0">
              <a:solidFill>
                <a:srgbClr val="7F7F7F"/>
              </a:solidFill>
            </a:endParaRPr>
          </a:p>
        </p:txBody>
      </p:sp>
      <p:sp>
        <p:nvSpPr>
          <p:cNvPr id="6" name="矩形 5">
            <a:extLst>
              <a:ext uri="{FF2B5EF4-FFF2-40B4-BE49-F238E27FC236}">
                <a16:creationId xmlns:a16="http://schemas.microsoft.com/office/drawing/2014/main" id="{C52FD2F3-B3DF-C10A-93C0-8C3ED9D20FA9}"/>
              </a:ext>
            </a:extLst>
          </p:cNvPr>
          <p:cNvSpPr/>
          <p:nvPr/>
        </p:nvSpPr>
        <p:spPr>
          <a:xfrm>
            <a:off x="386352" y="5245971"/>
            <a:ext cx="1422529"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创新点</a:t>
            </a:r>
          </a:p>
        </p:txBody>
      </p:sp>
      <p:pic>
        <p:nvPicPr>
          <p:cNvPr id="11" name="图片 10">
            <a:extLst>
              <a:ext uri="{FF2B5EF4-FFF2-40B4-BE49-F238E27FC236}">
                <a16:creationId xmlns:a16="http://schemas.microsoft.com/office/drawing/2014/main" id="{EA841896-ED4E-B1B4-1C12-09AE8A761D2C}"/>
              </a:ext>
            </a:extLst>
          </p:cNvPr>
          <p:cNvPicPr>
            <a:picLocks noChangeAspect="1"/>
          </p:cNvPicPr>
          <p:nvPr/>
        </p:nvPicPr>
        <p:blipFill>
          <a:blip r:embed="rId3"/>
          <a:stretch>
            <a:fillRect/>
          </a:stretch>
        </p:blipFill>
        <p:spPr>
          <a:xfrm>
            <a:off x="1181100" y="4281082"/>
            <a:ext cx="10160331" cy="328292"/>
          </a:xfrm>
          <a:prstGeom prst="rect">
            <a:avLst/>
          </a:prstGeom>
        </p:spPr>
      </p:pic>
      <p:pic>
        <p:nvPicPr>
          <p:cNvPr id="20" name="图片 19">
            <a:extLst>
              <a:ext uri="{FF2B5EF4-FFF2-40B4-BE49-F238E27FC236}">
                <a16:creationId xmlns:a16="http://schemas.microsoft.com/office/drawing/2014/main" id="{C33C2869-FF9E-6B09-D98E-3328435EE7BE}"/>
              </a:ext>
            </a:extLst>
          </p:cNvPr>
          <p:cNvPicPr>
            <a:picLocks noChangeAspect="1"/>
          </p:cNvPicPr>
          <p:nvPr/>
        </p:nvPicPr>
        <p:blipFill>
          <a:blip r:embed="rId4"/>
          <a:stretch>
            <a:fillRect/>
          </a:stretch>
        </p:blipFill>
        <p:spPr>
          <a:xfrm>
            <a:off x="1094506" y="4579893"/>
            <a:ext cx="10160331" cy="362272"/>
          </a:xfrm>
          <a:prstGeom prst="rect">
            <a:avLst/>
          </a:prstGeom>
        </p:spPr>
      </p:pic>
      <p:sp>
        <p:nvSpPr>
          <p:cNvPr id="21" name="矩形 20">
            <a:extLst>
              <a:ext uri="{FF2B5EF4-FFF2-40B4-BE49-F238E27FC236}">
                <a16:creationId xmlns:a16="http://schemas.microsoft.com/office/drawing/2014/main" id="{8CDD30D6-3236-8376-AB95-ACFD8D3175F8}"/>
              </a:ext>
            </a:extLst>
          </p:cNvPr>
          <p:cNvSpPr/>
          <p:nvPr/>
        </p:nvSpPr>
        <p:spPr>
          <a:xfrm>
            <a:off x="971550" y="4242982"/>
            <a:ext cx="10829925" cy="699183"/>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771C14E6-193C-F929-62E9-479C09589922}"/>
              </a:ext>
            </a:extLst>
          </p:cNvPr>
          <p:cNvSpPr txBox="1"/>
          <p:nvPr/>
        </p:nvSpPr>
        <p:spPr>
          <a:xfrm>
            <a:off x="2266081" y="5435317"/>
            <a:ext cx="9242115" cy="961289"/>
          </a:xfrm>
          <a:prstGeom prst="rect">
            <a:avLst/>
          </a:prstGeom>
          <a:noFill/>
        </p:spPr>
        <p:txBody>
          <a:bodyPr wrap="square">
            <a:spAutoFit/>
          </a:bodyPr>
          <a:lstStyle/>
          <a:p>
            <a:pPr>
              <a:lnSpc>
                <a:spcPct val="150000"/>
              </a:lnSpc>
            </a:pPr>
            <a:r>
              <a:rPr lang="zh-CN" altLang="en-US" sz="2000" b="1" dirty="0">
                <a:latin typeface="+mj-ea"/>
                <a:ea typeface="+mj-ea"/>
              </a:rPr>
              <a:t>使用单原型学习框架，提出</a:t>
            </a:r>
            <a:r>
              <a:rPr lang="zh-CN" altLang="en-US" sz="2000" b="1" dirty="0">
                <a:solidFill>
                  <a:srgbClr val="7030A0"/>
                </a:solidFill>
                <a:latin typeface="+mj-ea"/>
                <a:ea typeface="+mj-ea"/>
              </a:rPr>
              <a:t>原型重构损失函数</a:t>
            </a:r>
            <a:r>
              <a:rPr lang="zh-CN" altLang="en-US" sz="2000" b="1" dirty="0">
                <a:latin typeface="+mj-ea"/>
                <a:ea typeface="+mj-ea"/>
              </a:rPr>
              <a:t>训练网络</a:t>
            </a:r>
            <a:endParaRPr lang="en-US" altLang="zh-CN" sz="2000" b="1" dirty="0">
              <a:latin typeface="+mj-ea"/>
              <a:ea typeface="+mj-ea"/>
            </a:endParaRPr>
          </a:p>
          <a:p>
            <a:pPr>
              <a:lnSpc>
                <a:spcPct val="150000"/>
              </a:lnSpc>
            </a:pPr>
            <a:r>
              <a:rPr lang="zh-CN" altLang="en-US" sz="2000" b="1" dirty="0">
                <a:latin typeface="+mj-ea"/>
                <a:ea typeface="+mj-ea"/>
              </a:rPr>
              <a:t>原型分类器与深度神经网络</a:t>
            </a:r>
            <a:r>
              <a:rPr lang="zh-CN" altLang="en-US" sz="2000" b="1" dirty="0">
                <a:solidFill>
                  <a:srgbClr val="7030A0"/>
                </a:solidFill>
                <a:latin typeface="+mj-ea"/>
                <a:ea typeface="+mj-ea"/>
              </a:rPr>
              <a:t>协同训练</a:t>
            </a:r>
            <a:r>
              <a:rPr lang="zh-CN" altLang="en-US" sz="2000" b="1" dirty="0">
                <a:latin typeface="+mj-ea"/>
                <a:ea typeface="+mj-ea"/>
              </a:rPr>
              <a:t>，提升模型预测性能</a:t>
            </a:r>
            <a:endParaRPr lang="en-US" altLang="zh-CN" sz="2000" b="1" dirty="0">
              <a:latin typeface="+mj-ea"/>
              <a:ea typeface="+mj-ea"/>
            </a:endParaRPr>
          </a:p>
        </p:txBody>
      </p:sp>
    </p:spTree>
    <p:extLst>
      <p:ext uri="{BB962C8B-B14F-4D97-AF65-F5344CB8AC3E}">
        <p14:creationId xmlns:p14="http://schemas.microsoft.com/office/powerpoint/2010/main" val="2776385399"/>
      </p:ext>
    </p:extLst>
  </p:cSld>
  <p:clrMapOvr>
    <a:masterClrMapping/>
  </p:clrMapOvr>
  <p:transition spd="med">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a:extLst>
              <a:ext uri="{FF2B5EF4-FFF2-40B4-BE49-F238E27FC236}">
                <a16:creationId xmlns:a16="http://schemas.microsoft.com/office/drawing/2014/main" id="{9378477E-41AA-C166-65EA-8E47454447E6}"/>
              </a:ext>
            </a:extLst>
          </p:cNvPr>
          <p:cNvSpPr>
            <a:spLocks noGrp="1"/>
          </p:cNvSpPr>
          <p:nvPr>
            <p:ph type="sldNum" sz="quarter" idx="14"/>
          </p:nvPr>
        </p:nvSpPr>
        <p:spPr/>
        <p:txBody>
          <a:bodyPr/>
          <a:lstStyle/>
          <a:p>
            <a:fld id="{CC51C897-CB0F-45BB-8D64-39FCF72693E0}" type="slidenum">
              <a:rPr lang="zh-CN" altLang="en-US" smtClean="0"/>
              <a:t>41</a:t>
            </a:fld>
            <a:endParaRPr lang="zh-CN" altLang="en-US"/>
          </a:p>
        </p:txBody>
      </p:sp>
      <p:sp>
        <p:nvSpPr>
          <p:cNvPr id="45" name="椭圆 44">
            <a:extLst>
              <a:ext uri="{FF2B5EF4-FFF2-40B4-BE49-F238E27FC236}">
                <a16:creationId xmlns:a16="http://schemas.microsoft.com/office/drawing/2014/main" id="{149A7DF8-D31F-735F-12D9-CA492612AC6F}"/>
              </a:ext>
            </a:extLst>
          </p:cNvPr>
          <p:cNvSpPr/>
          <p:nvPr/>
        </p:nvSpPr>
        <p:spPr>
          <a:xfrm>
            <a:off x="109796" y="1279282"/>
            <a:ext cx="2016000" cy="2016000"/>
          </a:xfrm>
          <a:prstGeom prst="ellipse">
            <a:avLst/>
          </a:prstGeom>
          <a:solidFill>
            <a:srgbClr val="6D439B"/>
          </a:solidFill>
          <a:ln w="28575">
            <a:solidFill>
              <a:schemeClr val="tx1">
                <a:lumMod val="95000"/>
                <a:lumOff val="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37386B6C-9FB7-9CA1-6B8F-BDF87A0B6132}"/>
              </a:ext>
            </a:extLst>
          </p:cNvPr>
          <p:cNvSpPr txBox="1"/>
          <p:nvPr/>
        </p:nvSpPr>
        <p:spPr>
          <a:xfrm>
            <a:off x="109080" y="2030302"/>
            <a:ext cx="2016716" cy="461665"/>
          </a:xfrm>
          <a:prstGeom prst="rect">
            <a:avLst/>
          </a:prstGeom>
          <a:noFill/>
        </p:spPr>
        <p:txBody>
          <a:bodyPr wrap="square">
            <a:spAutoFit/>
          </a:bodyPr>
          <a:lstStyle/>
          <a:p>
            <a:pPr algn="ctr"/>
            <a:r>
              <a:rPr lang="zh-CN" altLang="en-US" sz="2400" b="1" dirty="0">
                <a:solidFill>
                  <a:schemeClr val="bg1"/>
                </a:solidFill>
                <a:latin typeface="+mj-ea"/>
                <a:ea typeface="+mj-ea"/>
              </a:rPr>
              <a:t>数据增量问题</a:t>
            </a:r>
            <a:endParaRPr lang="en-US" altLang="zh-CN" sz="2400" b="1" dirty="0">
              <a:solidFill>
                <a:schemeClr val="bg1"/>
              </a:solidFill>
              <a:latin typeface="+mj-ea"/>
              <a:ea typeface="+mj-ea"/>
            </a:endParaRPr>
          </a:p>
        </p:txBody>
      </p:sp>
      <p:sp>
        <p:nvSpPr>
          <p:cNvPr id="47" name="矩形: 圆角 46">
            <a:extLst>
              <a:ext uri="{FF2B5EF4-FFF2-40B4-BE49-F238E27FC236}">
                <a16:creationId xmlns:a16="http://schemas.microsoft.com/office/drawing/2014/main" id="{D9AFE6AB-33D6-432A-A09A-7D6FBF021514}"/>
              </a:ext>
            </a:extLst>
          </p:cNvPr>
          <p:cNvSpPr/>
          <p:nvPr/>
        </p:nvSpPr>
        <p:spPr>
          <a:xfrm>
            <a:off x="2669488" y="1309487"/>
            <a:ext cx="2015284" cy="583412"/>
          </a:xfrm>
          <a:prstGeom prst="roundRect">
            <a:avLst>
              <a:gd name="adj" fmla="val 50000"/>
            </a:avLst>
          </a:prstGeom>
          <a:solidFill>
            <a:srgbClr val="7CB8DA"/>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id="{306050C3-4A84-B817-1D90-DFD2FF21304A}"/>
              </a:ext>
            </a:extLst>
          </p:cNvPr>
          <p:cNvSpPr txBox="1"/>
          <p:nvPr/>
        </p:nvSpPr>
        <p:spPr>
          <a:xfrm>
            <a:off x="2668056" y="1402634"/>
            <a:ext cx="2016000" cy="400110"/>
          </a:xfrm>
          <a:prstGeom prst="rect">
            <a:avLst/>
          </a:prstGeom>
          <a:noFill/>
        </p:spPr>
        <p:txBody>
          <a:bodyPr wrap="square" rtlCol="0">
            <a:spAutoFit/>
          </a:bodyPr>
          <a:lstStyle/>
          <a:p>
            <a:pPr algn="ctr"/>
            <a:r>
              <a:rPr lang="zh-CN" altLang="en-US" sz="2000" b="1" dirty="0">
                <a:latin typeface="+mn-ea"/>
              </a:rPr>
              <a:t>监督类增量学习</a:t>
            </a:r>
          </a:p>
        </p:txBody>
      </p:sp>
      <p:sp>
        <p:nvSpPr>
          <p:cNvPr id="54" name="矩形: 圆角 53">
            <a:extLst>
              <a:ext uri="{FF2B5EF4-FFF2-40B4-BE49-F238E27FC236}">
                <a16:creationId xmlns:a16="http://schemas.microsoft.com/office/drawing/2014/main" id="{51170B74-21A0-D892-61C5-706375B028D9}"/>
              </a:ext>
            </a:extLst>
          </p:cNvPr>
          <p:cNvSpPr/>
          <p:nvPr/>
        </p:nvSpPr>
        <p:spPr>
          <a:xfrm>
            <a:off x="2668772" y="2652343"/>
            <a:ext cx="2015284" cy="583412"/>
          </a:xfrm>
          <a:prstGeom prst="roundRect">
            <a:avLst>
              <a:gd name="adj" fmla="val 50000"/>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a:extLst>
              <a:ext uri="{FF2B5EF4-FFF2-40B4-BE49-F238E27FC236}">
                <a16:creationId xmlns:a16="http://schemas.microsoft.com/office/drawing/2014/main" id="{4EF4E7B4-2604-35DA-53EA-A6A777281BBD}"/>
              </a:ext>
            </a:extLst>
          </p:cNvPr>
          <p:cNvSpPr txBox="1"/>
          <p:nvPr/>
        </p:nvSpPr>
        <p:spPr>
          <a:xfrm>
            <a:off x="2668056" y="2719795"/>
            <a:ext cx="2016000" cy="400110"/>
          </a:xfrm>
          <a:prstGeom prst="rect">
            <a:avLst/>
          </a:prstGeom>
          <a:noFill/>
        </p:spPr>
        <p:txBody>
          <a:bodyPr wrap="square" rtlCol="0">
            <a:spAutoFit/>
          </a:bodyPr>
          <a:lstStyle/>
          <a:p>
            <a:pPr algn="ctr"/>
            <a:r>
              <a:rPr lang="zh-CN" altLang="en-US" sz="2000" b="1" dirty="0">
                <a:latin typeface="+mn-ea"/>
              </a:rPr>
              <a:t>神经网络训练</a:t>
            </a:r>
          </a:p>
        </p:txBody>
      </p:sp>
      <p:sp>
        <p:nvSpPr>
          <p:cNvPr id="59" name="左大括号 58">
            <a:extLst>
              <a:ext uri="{FF2B5EF4-FFF2-40B4-BE49-F238E27FC236}">
                <a16:creationId xmlns:a16="http://schemas.microsoft.com/office/drawing/2014/main" id="{37E542B3-C186-37AA-0CFC-A63241D3934D}"/>
              </a:ext>
            </a:extLst>
          </p:cNvPr>
          <p:cNvSpPr/>
          <p:nvPr/>
        </p:nvSpPr>
        <p:spPr>
          <a:xfrm>
            <a:off x="2125795" y="1584251"/>
            <a:ext cx="531627" cy="1356812"/>
          </a:xfrm>
          <a:prstGeom prst="leftBrace">
            <a:avLst>
              <a:gd name="adj1" fmla="val 2072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文本框 60">
            <a:extLst>
              <a:ext uri="{FF2B5EF4-FFF2-40B4-BE49-F238E27FC236}">
                <a16:creationId xmlns:a16="http://schemas.microsoft.com/office/drawing/2014/main" id="{BF89B3FE-71E4-BF93-2B91-21D2914119FD}"/>
              </a:ext>
            </a:extLst>
          </p:cNvPr>
          <p:cNvSpPr txBox="1"/>
          <p:nvPr/>
        </p:nvSpPr>
        <p:spPr>
          <a:xfrm>
            <a:off x="4948832" y="1230308"/>
            <a:ext cx="7151588" cy="707886"/>
          </a:xfrm>
          <a:prstGeom prst="rect">
            <a:avLst/>
          </a:prstGeom>
          <a:solidFill>
            <a:schemeClr val="accent5">
              <a:lumMod val="20000"/>
              <a:lumOff val="80000"/>
            </a:schemeClr>
          </a:solidFill>
          <a:ln w="28575">
            <a:solidFill>
              <a:schemeClr val="tx1"/>
            </a:solidFill>
          </a:ln>
          <a:effectLst>
            <a:outerShdw blurRad="50800" dist="38100" dir="5400000" algn="t" rotWithShape="0">
              <a:prstClr val="black">
                <a:alpha val="40000"/>
              </a:prstClr>
            </a:outerShdw>
          </a:effectLst>
        </p:spPr>
        <p:txBody>
          <a:bodyPr wrap="square">
            <a:spAutoFit/>
          </a:bodyPr>
          <a:lstStyle/>
          <a:p>
            <a:r>
              <a:rPr lang="zh-CN" altLang="en-US" sz="2000" dirty="0">
                <a:latin typeface="+mj-ea"/>
                <a:ea typeface="+mj-ea"/>
              </a:rPr>
              <a:t>深度神经网络分类性能优秀，但线性分类层的遗忘现象明显</a:t>
            </a:r>
            <a:endParaRPr lang="en-US" altLang="zh-CN" sz="2000" dirty="0">
              <a:latin typeface="+mj-ea"/>
              <a:ea typeface="+mj-ea"/>
            </a:endParaRPr>
          </a:p>
          <a:p>
            <a:r>
              <a:rPr lang="zh-CN" altLang="en-US" sz="2000" dirty="0"/>
              <a:t>采用</a:t>
            </a:r>
            <a:r>
              <a:rPr lang="zh-CN" altLang="en-US" sz="2000" b="1" dirty="0">
                <a:solidFill>
                  <a:schemeClr val="accent5">
                    <a:lumMod val="75000"/>
                  </a:schemeClr>
                </a:solidFill>
                <a:latin typeface="+mj-ea"/>
                <a:ea typeface="+mj-ea"/>
              </a:rPr>
              <a:t>非线性单原型分类器</a:t>
            </a:r>
            <a:r>
              <a:rPr lang="zh-CN" altLang="en-US" sz="2000" dirty="0"/>
              <a:t>替代线性分类层对数据进行分类</a:t>
            </a:r>
            <a:endParaRPr lang="en-US" altLang="zh-CN" sz="2000" dirty="0"/>
          </a:p>
        </p:txBody>
      </p:sp>
      <p:sp>
        <p:nvSpPr>
          <p:cNvPr id="65" name="文本框 64">
            <a:extLst>
              <a:ext uri="{FF2B5EF4-FFF2-40B4-BE49-F238E27FC236}">
                <a16:creationId xmlns:a16="http://schemas.microsoft.com/office/drawing/2014/main" id="{FCE9B42D-D627-332F-74A1-7924A692F6F5}"/>
              </a:ext>
            </a:extLst>
          </p:cNvPr>
          <p:cNvSpPr txBox="1"/>
          <p:nvPr/>
        </p:nvSpPr>
        <p:spPr>
          <a:xfrm>
            <a:off x="4948832" y="2719795"/>
            <a:ext cx="7151588" cy="400110"/>
          </a:xfrm>
          <a:prstGeom prst="rect">
            <a:avLst/>
          </a:prstGeom>
          <a:solidFill>
            <a:srgbClr val="FCEED0"/>
          </a:solidFill>
          <a:ln w="28575">
            <a:solidFill>
              <a:schemeClr val="tx1"/>
            </a:solidFill>
          </a:ln>
          <a:effectLst>
            <a:outerShdw blurRad="50800" dist="38100" dir="5400000" algn="t" rotWithShape="0">
              <a:prstClr val="black">
                <a:alpha val="40000"/>
              </a:prstClr>
            </a:outerShdw>
          </a:effectLst>
        </p:spPr>
        <p:txBody>
          <a:bodyPr wrap="square">
            <a:spAutoFit/>
          </a:bodyPr>
          <a:lstStyle/>
          <a:p>
            <a:r>
              <a:rPr lang="zh-CN" altLang="en-US" sz="2000" b="1" dirty="0">
                <a:solidFill>
                  <a:schemeClr val="accent4">
                    <a:lumMod val="75000"/>
                  </a:schemeClr>
                </a:solidFill>
                <a:latin typeface="+mj-ea"/>
                <a:ea typeface="+mj-ea"/>
              </a:rPr>
              <a:t>训练网络</a:t>
            </a:r>
            <a:r>
              <a:rPr lang="zh-CN" altLang="en-US" sz="2000" dirty="0">
                <a:latin typeface="+mn-ea"/>
              </a:rPr>
              <a:t>能够使得嵌入特征更靠近</a:t>
            </a:r>
            <a:r>
              <a:rPr lang="zh-CN" altLang="en-US" sz="2000" b="1" dirty="0">
                <a:latin typeface="+mj-ea"/>
                <a:ea typeface="+mj-ea"/>
              </a:rPr>
              <a:t>同类原型</a:t>
            </a:r>
            <a:r>
              <a:rPr lang="zh-CN" altLang="en-US" sz="2000" dirty="0">
                <a:latin typeface="+mn-ea"/>
              </a:rPr>
              <a:t>，便于分类</a:t>
            </a:r>
          </a:p>
        </p:txBody>
      </p:sp>
      <p:sp>
        <p:nvSpPr>
          <p:cNvPr id="69" name="箭头: 下 68">
            <a:extLst>
              <a:ext uri="{FF2B5EF4-FFF2-40B4-BE49-F238E27FC236}">
                <a16:creationId xmlns:a16="http://schemas.microsoft.com/office/drawing/2014/main" id="{91850A0A-0DF4-B2E8-BD2B-1189FACA884C}"/>
              </a:ext>
            </a:extLst>
          </p:cNvPr>
          <p:cNvSpPr/>
          <p:nvPr/>
        </p:nvSpPr>
        <p:spPr>
          <a:xfrm rot="1776147">
            <a:off x="4279670" y="3604534"/>
            <a:ext cx="563526" cy="672052"/>
          </a:xfrm>
          <a:prstGeom prst="downArrow">
            <a:avLst>
              <a:gd name="adj1" fmla="val 46620"/>
              <a:gd name="adj2" fmla="val 52083"/>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箭头: 右 86">
            <a:extLst>
              <a:ext uri="{FF2B5EF4-FFF2-40B4-BE49-F238E27FC236}">
                <a16:creationId xmlns:a16="http://schemas.microsoft.com/office/drawing/2014/main" id="{1E871695-AFAA-5BD5-6C52-6FE804389A3A}"/>
              </a:ext>
            </a:extLst>
          </p:cNvPr>
          <p:cNvSpPr/>
          <p:nvPr/>
        </p:nvSpPr>
        <p:spPr>
          <a:xfrm>
            <a:off x="4694689" y="1470668"/>
            <a:ext cx="225294" cy="259272"/>
          </a:xfrm>
          <a:prstGeom prst="rightArrow">
            <a:avLst/>
          </a:prstGeom>
          <a:solidFill>
            <a:srgbClr val="7CB8DA"/>
          </a:solidFill>
          <a:ln>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箭头: 右 88">
            <a:extLst>
              <a:ext uri="{FF2B5EF4-FFF2-40B4-BE49-F238E27FC236}">
                <a16:creationId xmlns:a16="http://schemas.microsoft.com/office/drawing/2014/main" id="{1766A506-8FD5-1547-B3AD-3177C627730C}"/>
              </a:ext>
            </a:extLst>
          </p:cNvPr>
          <p:cNvSpPr/>
          <p:nvPr/>
        </p:nvSpPr>
        <p:spPr>
          <a:xfrm>
            <a:off x="4694689" y="2814413"/>
            <a:ext cx="225294" cy="259272"/>
          </a:xfrm>
          <a:prstGeom prst="rightArrow">
            <a:avLst/>
          </a:prstGeom>
          <a:solidFill>
            <a:srgbClr val="F6BD60"/>
          </a:solidFill>
          <a:ln>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a:extLst>
              <a:ext uri="{FF2B5EF4-FFF2-40B4-BE49-F238E27FC236}">
                <a16:creationId xmlns:a16="http://schemas.microsoft.com/office/drawing/2014/main" id="{5C1CBD73-F64A-B237-DC14-735EE870D104}"/>
              </a:ext>
            </a:extLst>
          </p:cNvPr>
          <p:cNvGrpSpPr/>
          <p:nvPr/>
        </p:nvGrpSpPr>
        <p:grpSpPr>
          <a:xfrm>
            <a:off x="655375" y="4347712"/>
            <a:ext cx="3724712" cy="1885862"/>
            <a:chOff x="4160939" y="1036200"/>
            <a:chExt cx="3724712" cy="1885862"/>
          </a:xfrm>
        </p:grpSpPr>
        <p:sp>
          <p:nvSpPr>
            <p:cNvPr id="91" name="矩形 90">
              <a:extLst>
                <a:ext uri="{FF2B5EF4-FFF2-40B4-BE49-F238E27FC236}">
                  <a16:creationId xmlns:a16="http://schemas.microsoft.com/office/drawing/2014/main" id="{A777D217-BBDE-8C0B-2418-DCBE0AC6B26C}"/>
                </a:ext>
              </a:extLst>
            </p:cNvPr>
            <p:cNvSpPr/>
            <p:nvPr/>
          </p:nvSpPr>
          <p:spPr>
            <a:xfrm>
              <a:off x="4160939" y="1036200"/>
              <a:ext cx="3724712" cy="1885862"/>
            </a:xfrm>
            <a:prstGeom prst="rect">
              <a:avLst/>
            </a:prstGeom>
            <a:solidFill>
              <a:srgbClr val="6D439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F5BB8C2F-C6D5-AAAF-4218-FF3CEA4B380B}"/>
                    </a:ext>
                  </a:extLst>
                </p:cNvPr>
                <p:cNvSpPr txBox="1"/>
                <p:nvPr/>
              </p:nvSpPr>
              <p:spPr>
                <a:xfrm>
                  <a:off x="4369972" y="1557654"/>
                  <a:ext cx="3306645" cy="1087990"/>
                </a:xfrm>
                <a:prstGeom prst="rect">
                  <a:avLst/>
                </a:prstGeom>
                <a:solidFill>
                  <a:schemeClr val="bg1"/>
                </a:solidFill>
                <a:ln w="28575">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b="1" i="1" kern="0">
                                <a:solidFill>
                                  <a:prstClr val="black"/>
                                </a:solidFill>
                                <a:latin typeface="Cambria Math" panose="02040503050406030204" pitchFamily="18" charset="0"/>
                              </a:rPr>
                            </m:ctrlPr>
                          </m:funcPr>
                          <m:fName>
                            <m:limLow>
                              <m:limLowPr>
                                <m:ctrlPr>
                                  <a:rPr lang="en-US" altLang="zh-CN" b="1" i="1" kern="0">
                                    <a:solidFill>
                                      <a:prstClr val="black"/>
                                    </a:solidFill>
                                    <a:latin typeface="Cambria Math" panose="02040503050406030204" pitchFamily="18" charset="0"/>
                                  </a:rPr>
                                </m:ctrlPr>
                              </m:limLowPr>
                              <m:e>
                                <m:r>
                                  <m:rPr>
                                    <m:sty m:val="p"/>
                                  </m:rPr>
                                  <a:rPr lang="en-US" altLang="zh-CN" kern="0">
                                    <a:solidFill>
                                      <a:prstClr val="black"/>
                                    </a:solidFill>
                                    <a:latin typeface="Cambria Math" panose="02040503050406030204" pitchFamily="18" charset="0"/>
                                  </a:rPr>
                                  <m:t>min</m:t>
                                </m:r>
                              </m:e>
                              <m:lim>
                                <m:r>
                                  <a:rPr lang="zh-CN" altLang="en-US" i="1" kern="0">
                                    <a:solidFill>
                                      <a:prstClr val="black"/>
                                    </a:solidFill>
                                    <a:latin typeface="Cambria Math" panose="02040503050406030204" pitchFamily="18" charset="0"/>
                                  </a:rPr>
                                  <m:t>𝓟</m:t>
                                </m:r>
                              </m:lim>
                            </m:limLow>
                          </m:fName>
                          <m:e>
                            <m:sSubSup>
                              <m:sSubSupPr>
                                <m:ctrlPr>
                                  <a:rPr lang="en-US" altLang="zh-CN" b="1" i="1" kern="0">
                                    <a:solidFill>
                                      <a:prstClr val="black"/>
                                    </a:solidFill>
                                    <a:latin typeface="Cambria Math" panose="02040503050406030204" pitchFamily="18" charset="0"/>
                                  </a:rPr>
                                </m:ctrlPr>
                              </m:sSubSupPr>
                              <m:e>
                                <m:d>
                                  <m:dPr>
                                    <m:begChr m:val="‖"/>
                                    <m:endChr m:val="‖"/>
                                    <m:ctrlPr>
                                      <a:rPr lang="en-US" altLang="zh-CN" b="1" i="1" kern="0">
                                        <a:solidFill>
                                          <a:prstClr val="black"/>
                                        </a:solidFill>
                                        <a:latin typeface="Cambria Math" panose="02040503050406030204" pitchFamily="18" charset="0"/>
                                      </a:rPr>
                                    </m:ctrlPr>
                                  </m:dPr>
                                  <m:e>
                                    <m:sSub>
                                      <m:sSubPr>
                                        <m:ctrlPr>
                                          <a:rPr lang="en-US" altLang="zh-CN" b="1" i="1" kern="0">
                                            <a:solidFill>
                                              <a:prstClr val="black"/>
                                            </a:solidFill>
                                            <a:latin typeface="Cambria Math" panose="02040503050406030204" pitchFamily="18" charset="0"/>
                                          </a:rPr>
                                        </m:ctrlPr>
                                      </m:sSubPr>
                                      <m:e>
                                        <m:r>
                                          <a:rPr lang="en-US" altLang="zh-CN" b="1" i="1" kern="0">
                                            <a:solidFill>
                                              <a:prstClr val="black"/>
                                            </a:solidFill>
                                            <a:latin typeface="Cambria Math" panose="02040503050406030204" pitchFamily="18" charset="0"/>
                                          </a:rPr>
                                          <m:t>𝒙</m:t>
                                        </m:r>
                                      </m:e>
                                      <m:sub>
                                        <m:r>
                                          <a:rPr lang="en-US" altLang="zh-CN" b="1" i="1" kern="0">
                                            <a:solidFill>
                                              <a:prstClr val="black"/>
                                            </a:solidFill>
                                            <a:latin typeface="Cambria Math" panose="02040503050406030204" pitchFamily="18" charset="0"/>
                                          </a:rPr>
                                          <m:t>𝒊</m:t>
                                        </m:r>
                                      </m:sub>
                                    </m:sSub>
                                    <m:r>
                                      <a:rPr lang="en-US" altLang="zh-CN" b="1" i="1" kern="0">
                                        <a:solidFill>
                                          <a:prstClr val="black"/>
                                        </a:solidFill>
                                        <a:latin typeface="Cambria Math" panose="02040503050406030204" pitchFamily="18" charset="0"/>
                                      </a:rPr>
                                      <m:t>−</m:t>
                                    </m:r>
                                    <m:nary>
                                      <m:naryPr>
                                        <m:chr m:val="∑"/>
                                        <m:ctrlPr>
                                          <a:rPr lang="en-US" altLang="zh-CN" b="1" i="1" kern="0">
                                            <a:solidFill>
                                              <a:prstClr val="black"/>
                                            </a:solidFill>
                                            <a:latin typeface="Cambria Math" panose="02040503050406030204" pitchFamily="18" charset="0"/>
                                          </a:rPr>
                                        </m:ctrlPr>
                                      </m:naryPr>
                                      <m:sub>
                                        <m:r>
                                          <m:rPr>
                                            <m:brk m:alnAt="23"/>
                                          </m:rPr>
                                          <a:rPr lang="en-US" altLang="zh-CN" b="1" i="1" kern="0">
                                            <a:solidFill>
                                              <a:prstClr val="black"/>
                                            </a:solidFill>
                                            <a:latin typeface="Cambria Math" panose="02040503050406030204" pitchFamily="18" charset="0"/>
                                          </a:rPr>
                                          <m:t>𝒋</m:t>
                                        </m:r>
                                        <m:r>
                                          <a:rPr lang="en-US" altLang="zh-CN" b="1" i="1" kern="0">
                                            <a:solidFill>
                                              <a:prstClr val="black"/>
                                            </a:solidFill>
                                            <a:latin typeface="Cambria Math" panose="02040503050406030204" pitchFamily="18" charset="0"/>
                                          </a:rPr>
                                          <m:t>=</m:t>
                                        </m:r>
                                        <m:r>
                                          <a:rPr lang="en-US" altLang="zh-CN" b="1" i="1" kern="0">
                                            <a:solidFill>
                                              <a:prstClr val="black"/>
                                            </a:solidFill>
                                            <a:latin typeface="Cambria Math" panose="02040503050406030204" pitchFamily="18" charset="0"/>
                                          </a:rPr>
                                          <m:t>𝟏</m:t>
                                        </m:r>
                                      </m:sub>
                                      <m:sup>
                                        <m:r>
                                          <a:rPr lang="en-US" altLang="zh-CN" b="1" i="1" kern="0">
                                            <a:solidFill>
                                              <a:prstClr val="black"/>
                                            </a:solidFill>
                                            <a:latin typeface="Cambria Math" panose="02040503050406030204" pitchFamily="18" charset="0"/>
                                          </a:rPr>
                                          <m:t>𝑲</m:t>
                                        </m:r>
                                      </m:sup>
                                      <m:e>
                                        <m:sSubSup>
                                          <m:sSubSupPr>
                                            <m:ctrlPr>
                                              <a:rPr lang="en-US" altLang="zh-CN" i="1" kern="0">
                                                <a:solidFill>
                                                  <a:prstClr val="black"/>
                                                </a:solidFill>
                                                <a:latin typeface="Cambria Math" panose="02040503050406030204" pitchFamily="18" charset="0"/>
                                              </a:rPr>
                                            </m:ctrlPr>
                                          </m:sSubSupPr>
                                          <m:e>
                                            <m:r>
                                              <a:rPr lang="en-US" altLang="zh-CN" i="1" kern="0">
                                                <a:solidFill>
                                                  <a:prstClr val="black"/>
                                                </a:solidFill>
                                                <a:latin typeface="Cambria Math" panose="02040503050406030204" pitchFamily="18" charset="0"/>
                                              </a:rPr>
                                              <m:t>𝑣</m:t>
                                            </m:r>
                                          </m:e>
                                          <m:sub>
                                            <m:r>
                                              <a:rPr lang="en-US" altLang="zh-CN" i="1" kern="0">
                                                <a:solidFill>
                                                  <a:prstClr val="black"/>
                                                </a:solidFill>
                                                <a:latin typeface="Cambria Math" panose="02040503050406030204" pitchFamily="18" charset="0"/>
                                              </a:rPr>
                                              <m:t>𝑗</m:t>
                                            </m:r>
                                          </m:sub>
                                          <m:sup>
                                            <m:r>
                                              <a:rPr lang="en-US" altLang="zh-CN" i="1" kern="0">
                                                <a:solidFill>
                                                  <a:prstClr val="black"/>
                                                </a:solidFill>
                                                <a:latin typeface="Cambria Math" panose="02040503050406030204" pitchFamily="18" charset="0"/>
                                              </a:rPr>
                                              <m:t>𝑖</m:t>
                                            </m:r>
                                          </m:sup>
                                        </m:sSubSup>
                                        <m:sSub>
                                          <m:sSubPr>
                                            <m:ctrlPr>
                                              <a:rPr lang="en-US" altLang="zh-CN" b="1" i="1" kern="0">
                                                <a:solidFill>
                                                  <a:prstClr val="black"/>
                                                </a:solidFill>
                                                <a:latin typeface="Cambria Math" panose="02040503050406030204" pitchFamily="18" charset="0"/>
                                              </a:rPr>
                                            </m:ctrlPr>
                                          </m:sSubPr>
                                          <m:e>
                                            <m:r>
                                              <a:rPr lang="en-US" altLang="zh-CN" b="1" i="1" kern="0">
                                                <a:solidFill>
                                                  <a:prstClr val="black"/>
                                                </a:solidFill>
                                                <a:latin typeface="Cambria Math" panose="02040503050406030204" pitchFamily="18" charset="0"/>
                                              </a:rPr>
                                              <m:t>∙</m:t>
                                            </m:r>
                                            <m:r>
                                              <a:rPr lang="en-US" altLang="zh-CN" b="1" i="1" kern="0">
                                                <a:solidFill>
                                                  <a:prstClr val="black"/>
                                                </a:solidFill>
                                                <a:latin typeface="Cambria Math" panose="02040503050406030204" pitchFamily="18" charset="0"/>
                                              </a:rPr>
                                              <m:t>𝒑</m:t>
                                            </m:r>
                                          </m:e>
                                          <m:sub>
                                            <m:r>
                                              <a:rPr lang="en-US" altLang="zh-CN" b="1" i="1" kern="0">
                                                <a:solidFill>
                                                  <a:prstClr val="black"/>
                                                </a:solidFill>
                                                <a:latin typeface="Cambria Math" panose="02040503050406030204" pitchFamily="18" charset="0"/>
                                              </a:rPr>
                                              <m:t>𝒋</m:t>
                                            </m:r>
                                          </m:sub>
                                        </m:sSub>
                                      </m:e>
                                    </m:nary>
                                  </m:e>
                                </m:d>
                              </m:e>
                              <m:sub>
                                <m:r>
                                  <a:rPr lang="en-US" altLang="zh-CN" b="1" i="1" kern="0">
                                    <a:solidFill>
                                      <a:prstClr val="black"/>
                                    </a:solidFill>
                                    <a:latin typeface="Cambria Math" panose="02040503050406030204" pitchFamily="18" charset="0"/>
                                  </a:rPr>
                                  <m:t>𝟐</m:t>
                                </m:r>
                              </m:sub>
                              <m:sup>
                                <m:r>
                                  <a:rPr lang="en-US" altLang="zh-CN" b="1" i="1" kern="0">
                                    <a:solidFill>
                                      <a:prstClr val="black"/>
                                    </a:solidFill>
                                    <a:latin typeface="Cambria Math" panose="02040503050406030204" pitchFamily="18" charset="0"/>
                                  </a:rPr>
                                  <m:t>𝟐</m:t>
                                </m:r>
                              </m:sup>
                            </m:sSubSup>
                          </m:e>
                        </m:func>
                      </m:oMath>
                    </m:oMathPara>
                  </a14:m>
                  <a:endParaRPr lang="zh-CN" altLang="en-US" dirty="0">
                    <a:solidFill>
                      <a:schemeClr val="tx1"/>
                    </a:solidFill>
                    <a:latin typeface="+mn-ea"/>
                  </a:endParaRPr>
                </a:p>
              </p:txBody>
            </p:sp>
          </mc:Choice>
          <mc:Fallback xmlns="">
            <p:sp>
              <p:nvSpPr>
                <p:cNvPr id="92" name="文本框 91">
                  <a:extLst>
                    <a:ext uri="{FF2B5EF4-FFF2-40B4-BE49-F238E27FC236}">
                      <a16:creationId xmlns:a16="http://schemas.microsoft.com/office/drawing/2014/main" id="{F5BB8C2F-C6D5-AAAF-4218-FF3CEA4B380B}"/>
                    </a:ext>
                  </a:extLst>
                </p:cNvPr>
                <p:cNvSpPr txBox="1">
                  <a:spLocks noRot="1" noChangeAspect="1" noMove="1" noResize="1" noEditPoints="1" noAdjustHandles="1" noChangeArrowheads="1" noChangeShapeType="1" noTextEdit="1"/>
                </p:cNvSpPr>
                <p:nvPr/>
              </p:nvSpPr>
              <p:spPr>
                <a:xfrm>
                  <a:off x="4369972" y="1557654"/>
                  <a:ext cx="3306645" cy="1087990"/>
                </a:xfrm>
                <a:prstGeom prst="rect">
                  <a:avLst/>
                </a:prstGeom>
                <a:blipFill>
                  <a:blip r:embed="rId4"/>
                  <a:stretch>
                    <a:fillRect/>
                  </a:stretch>
                </a:blipFill>
                <a:ln w="28575">
                  <a:solidFill>
                    <a:schemeClr val="tx1"/>
                  </a:solidFill>
                </a:ln>
              </p:spPr>
              <p:txBody>
                <a:bodyPr/>
                <a:lstStyle/>
                <a:p>
                  <a:r>
                    <a:rPr lang="zh-CN" altLang="en-US">
                      <a:noFill/>
                    </a:rPr>
                    <a:t> </a:t>
                  </a:r>
                </a:p>
              </p:txBody>
            </p:sp>
          </mc:Fallback>
        </mc:AlternateContent>
        <p:sp>
          <p:nvSpPr>
            <p:cNvPr id="93" name="文本框 92">
              <a:extLst>
                <a:ext uri="{FF2B5EF4-FFF2-40B4-BE49-F238E27FC236}">
                  <a16:creationId xmlns:a16="http://schemas.microsoft.com/office/drawing/2014/main" id="{61445A57-49AE-F9D2-3CE9-406B81F30E33}"/>
                </a:ext>
              </a:extLst>
            </p:cNvPr>
            <p:cNvSpPr txBox="1"/>
            <p:nvPr/>
          </p:nvSpPr>
          <p:spPr>
            <a:xfrm>
              <a:off x="4160939" y="1045454"/>
              <a:ext cx="3724712" cy="460704"/>
            </a:xfrm>
            <a:prstGeom prst="rect">
              <a:avLst/>
            </a:prstGeom>
            <a:noFill/>
          </p:spPr>
          <p:txBody>
            <a:bodyPr wrap="square">
              <a:spAutoFit/>
            </a:bodyPr>
            <a:lstStyle/>
            <a:p>
              <a:pPr algn="ctr">
                <a:lnSpc>
                  <a:spcPct val="150000"/>
                </a:lnSpc>
              </a:pPr>
              <a:r>
                <a:rPr lang="zh-CN" altLang="en-US" b="1" dirty="0">
                  <a:solidFill>
                    <a:schemeClr val="bg1"/>
                  </a:solidFill>
                  <a:latin typeface="+mj-ea"/>
                  <a:ea typeface="+mj-ea"/>
                </a:rPr>
                <a:t>重构误差为基础的原型学习框架</a:t>
              </a:r>
              <a:endParaRPr lang="en-US" altLang="zh-CN" b="1" dirty="0">
                <a:solidFill>
                  <a:schemeClr val="bg1"/>
                </a:solidFill>
                <a:latin typeface="+mj-ea"/>
                <a:ea typeface="+mj-ea"/>
              </a:endParaRPr>
            </a:p>
          </p:txBody>
        </p:sp>
      </p:grpSp>
      <p:sp>
        <p:nvSpPr>
          <p:cNvPr id="95" name="矩形 94">
            <a:extLst>
              <a:ext uri="{FF2B5EF4-FFF2-40B4-BE49-F238E27FC236}">
                <a16:creationId xmlns:a16="http://schemas.microsoft.com/office/drawing/2014/main" id="{6AAAF76F-51DE-79A7-9F53-D9D1C9E41ED8}"/>
              </a:ext>
            </a:extLst>
          </p:cNvPr>
          <p:cNvSpPr/>
          <p:nvPr/>
        </p:nvSpPr>
        <p:spPr>
          <a:xfrm>
            <a:off x="4807336" y="991806"/>
            <a:ext cx="7293084" cy="2520741"/>
          </a:xfrm>
          <a:prstGeom prst="rect">
            <a:avLst/>
          </a:prstGeom>
          <a:noFill/>
          <a:ln w="285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箭头: 下 95">
            <a:extLst>
              <a:ext uri="{FF2B5EF4-FFF2-40B4-BE49-F238E27FC236}">
                <a16:creationId xmlns:a16="http://schemas.microsoft.com/office/drawing/2014/main" id="{D83FD497-E6A3-E25C-C8D4-203573025903}"/>
              </a:ext>
            </a:extLst>
          </p:cNvPr>
          <p:cNvSpPr/>
          <p:nvPr/>
        </p:nvSpPr>
        <p:spPr>
          <a:xfrm rot="16200000">
            <a:off x="5026670" y="4919924"/>
            <a:ext cx="563526" cy="672052"/>
          </a:xfrm>
          <a:prstGeom prst="downArrow">
            <a:avLst>
              <a:gd name="adj1" fmla="val 46620"/>
              <a:gd name="adj2" fmla="val 52083"/>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0" name="组合 109">
            <a:extLst>
              <a:ext uri="{FF2B5EF4-FFF2-40B4-BE49-F238E27FC236}">
                <a16:creationId xmlns:a16="http://schemas.microsoft.com/office/drawing/2014/main" id="{55C8968F-5A8D-4F3E-0A23-C4B3D8FC2D39}"/>
              </a:ext>
            </a:extLst>
          </p:cNvPr>
          <p:cNvGrpSpPr/>
          <p:nvPr/>
        </p:nvGrpSpPr>
        <p:grpSpPr>
          <a:xfrm>
            <a:off x="6095999" y="4307701"/>
            <a:ext cx="5686425" cy="2045474"/>
            <a:chOff x="6095999" y="4185140"/>
            <a:chExt cx="5078820" cy="2045474"/>
          </a:xfrm>
        </p:grpSpPr>
        <p:sp>
          <p:nvSpPr>
            <p:cNvPr id="98" name="矩形 97">
              <a:extLst>
                <a:ext uri="{FF2B5EF4-FFF2-40B4-BE49-F238E27FC236}">
                  <a16:creationId xmlns:a16="http://schemas.microsoft.com/office/drawing/2014/main" id="{0C1996B2-EF46-F6EF-8B6F-1D82CD79619E}"/>
                </a:ext>
              </a:extLst>
            </p:cNvPr>
            <p:cNvSpPr/>
            <p:nvPr/>
          </p:nvSpPr>
          <p:spPr>
            <a:xfrm>
              <a:off x="6095999" y="4195774"/>
              <a:ext cx="5078820" cy="2034840"/>
            </a:xfrm>
            <a:prstGeom prst="rect">
              <a:avLst/>
            </a:prstGeom>
            <a:solidFill>
              <a:srgbClr val="D0E6A5"/>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CB8707FA-7376-D660-4E08-2BB7605697C4}"/>
                    </a:ext>
                  </a:extLst>
                </p:cNvPr>
                <p:cNvSpPr txBox="1"/>
                <p:nvPr/>
              </p:nvSpPr>
              <p:spPr>
                <a:xfrm>
                  <a:off x="6317188" y="4656478"/>
                  <a:ext cx="4638096" cy="1325235"/>
                </a:xfrm>
                <a:prstGeom prst="rect">
                  <a:avLst/>
                </a:prstGeom>
                <a:solidFill>
                  <a:schemeClr val="bg1"/>
                </a:solidFill>
                <a:ln w="28575">
                  <a:solidFill>
                    <a:schemeClr val="tx1"/>
                  </a:solidFill>
                </a:ln>
              </p:spPr>
              <p:txBody>
                <a:bodyPr wrap="square" rtlCol="0">
                  <a:spAutoFit/>
                </a:bodyPr>
                <a:lstStyle/>
                <a:p>
                  <a:pPr lvl="0"/>
                  <a14:m>
                    <m:oMathPara xmlns:m="http://schemas.openxmlformats.org/officeDocument/2006/math">
                      <m:oMathParaPr>
                        <m:jc m:val="centerGroup"/>
                      </m:oMathParaPr>
                      <m:oMath xmlns:m="http://schemas.openxmlformats.org/officeDocument/2006/math">
                        <m:func>
                          <m:funcPr>
                            <m:ctrlPr>
                              <a:rPr lang="en-US" altLang="zh-CN" sz="2000" b="1" i="1" kern="0">
                                <a:solidFill>
                                  <a:prstClr val="black"/>
                                </a:solidFill>
                                <a:latin typeface="Cambria Math" panose="02040503050406030204" pitchFamily="18" charset="0"/>
                                <a:ea typeface="楷体" panose="02010609060101010101" pitchFamily="49" charset="-122"/>
                              </a:rPr>
                            </m:ctrlPr>
                          </m:funcPr>
                          <m:fName>
                            <m:limLow>
                              <m:limLowPr>
                                <m:ctrlPr>
                                  <a:rPr lang="en-US" altLang="zh-CN" sz="2000" b="1" i="1" kern="0">
                                    <a:solidFill>
                                      <a:prstClr val="black"/>
                                    </a:solidFill>
                                    <a:latin typeface="Cambria Math" panose="02040503050406030204" pitchFamily="18" charset="0"/>
                                    <a:ea typeface="楷体" panose="02010609060101010101" pitchFamily="49" charset="-122"/>
                                  </a:rPr>
                                </m:ctrlPr>
                              </m:limLowPr>
                              <m:e>
                                <m:r>
                                  <m:rPr>
                                    <m:sty m:val="p"/>
                                  </m:rPr>
                                  <a:rPr lang="en-US" altLang="zh-CN" sz="2000" kern="0">
                                    <a:solidFill>
                                      <a:prstClr val="black"/>
                                    </a:solidFill>
                                    <a:latin typeface="Cambria Math" panose="02040503050406030204" pitchFamily="18" charset="0"/>
                                    <a:ea typeface="楷体" panose="02010609060101010101" pitchFamily="49" charset="-122"/>
                                  </a:rPr>
                                  <m:t>min</m:t>
                                </m:r>
                              </m:e>
                              <m:lim>
                                <m:r>
                                  <a:rPr lang="zh-CN" altLang="en-US" sz="2000" i="1" kern="0">
                                    <a:solidFill>
                                      <a:prstClr val="black"/>
                                    </a:solidFill>
                                    <a:latin typeface="Cambria Math" panose="02040503050406030204" pitchFamily="18" charset="0"/>
                                    <a:ea typeface="楷体" panose="02010609060101010101" pitchFamily="49" charset="-122"/>
                                  </a:rPr>
                                  <m:t>𝒫</m:t>
                                </m:r>
                              </m:lim>
                            </m:limLow>
                          </m:fName>
                          <m:e>
                            <m:sSubSup>
                              <m:sSubSupPr>
                                <m:ctrlPr>
                                  <a:rPr lang="en-US" altLang="zh-CN" sz="2000" b="1" i="1" kern="0">
                                    <a:solidFill>
                                      <a:prstClr val="black"/>
                                    </a:solidFill>
                                    <a:latin typeface="Cambria Math" panose="02040503050406030204" pitchFamily="18" charset="0"/>
                                    <a:ea typeface="楷体" panose="02010609060101010101" pitchFamily="49" charset="-122"/>
                                  </a:rPr>
                                </m:ctrlPr>
                              </m:sSubSupPr>
                              <m:e>
                                <m:d>
                                  <m:dPr>
                                    <m:begChr m:val="‖"/>
                                    <m:endChr m:val="‖"/>
                                    <m:ctrlPr>
                                      <a:rPr lang="en-US" altLang="zh-CN" sz="2000" b="1" i="1" kern="0">
                                        <a:solidFill>
                                          <a:prstClr val="black"/>
                                        </a:solidFill>
                                        <a:latin typeface="Cambria Math" panose="02040503050406030204" pitchFamily="18" charset="0"/>
                                        <a:ea typeface="楷体" panose="02010609060101010101" pitchFamily="49" charset="-122"/>
                                      </a:rPr>
                                    </m:ctrlPr>
                                  </m:dPr>
                                  <m:e>
                                    <m:sSub>
                                      <m:sSubPr>
                                        <m:ctrlPr>
                                          <a:rPr lang="en-US" altLang="zh-CN" sz="2000" b="1" i="1" kern="0">
                                            <a:solidFill>
                                              <a:prstClr val="black"/>
                                            </a:solidFill>
                                            <a:latin typeface="Cambria Math" panose="02040503050406030204" pitchFamily="18" charset="0"/>
                                            <a:ea typeface="楷体" panose="02010609060101010101" pitchFamily="49" charset="-122"/>
                                          </a:rPr>
                                        </m:ctrlPr>
                                      </m:sSubPr>
                                      <m:e>
                                        <m:r>
                                          <a:rPr lang="en-US" altLang="zh-CN" sz="2000" b="1" i="1" kern="0">
                                            <a:solidFill>
                                              <a:prstClr val="black"/>
                                            </a:solidFill>
                                            <a:latin typeface="Cambria Math" panose="02040503050406030204" pitchFamily="18" charset="0"/>
                                            <a:ea typeface="楷体" panose="02010609060101010101" pitchFamily="49" charset="-122"/>
                                          </a:rPr>
                                          <m:t>𝒙</m:t>
                                        </m:r>
                                      </m:e>
                                      <m:sub>
                                        <m:r>
                                          <a:rPr lang="en-US" altLang="zh-CN" sz="2000" b="1" i="1" kern="0">
                                            <a:solidFill>
                                              <a:prstClr val="black"/>
                                            </a:solidFill>
                                            <a:latin typeface="Cambria Math" panose="02040503050406030204" pitchFamily="18" charset="0"/>
                                            <a:ea typeface="楷体" panose="02010609060101010101" pitchFamily="49" charset="-122"/>
                                          </a:rPr>
                                          <m:t>𝒊</m:t>
                                        </m:r>
                                      </m:sub>
                                    </m:sSub>
                                    <m:r>
                                      <a:rPr lang="en-US" altLang="zh-CN" sz="2000" b="1" i="1" kern="0">
                                        <a:solidFill>
                                          <a:prstClr val="black"/>
                                        </a:solidFill>
                                        <a:latin typeface="Cambria Math" panose="02040503050406030204" pitchFamily="18" charset="0"/>
                                        <a:ea typeface="楷体" panose="02010609060101010101" pitchFamily="49" charset="-122"/>
                                      </a:rPr>
                                      <m:t>−</m:t>
                                    </m:r>
                                    <m:sSub>
                                      <m:sSubPr>
                                        <m:ctrlPr>
                                          <a:rPr lang="en-US" altLang="zh-CN" sz="2000" b="1" i="1" kern="0">
                                            <a:solidFill>
                                              <a:prstClr val="black"/>
                                            </a:solidFill>
                                            <a:latin typeface="Cambria Math" panose="02040503050406030204" pitchFamily="18" charset="0"/>
                                            <a:ea typeface="楷体" panose="02010609060101010101" pitchFamily="49" charset="-122"/>
                                          </a:rPr>
                                        </m:ctrlPr>
                                      </m:sSubPr>
                                      <m:e>
                                        <m:r>
                                          <a:rPr lang="en-US" altLang="zh-CN" sz="2000" b="1" i="1" kern="0">
                                            <a:solidFill>
                                              <a:srgbClr val="C00000"/>
                                            </a:solidFill>
                                            <a:latin typeface="Cambria Math" panose="02040503050406030204" pitchFamily="18" charset="0"/>
                                            <a:ea typeface="楷体" panose="02010609060101010101" pitchFamily="49" charset="-122"/>
                                          </a:rPr>
                                          <m:t>𝟏</m:t>
                                        </m:r>
                                        <m:r>
                                          <a:rPr lang="en-US" altLang="zh-CN" sz="2000" b="1" i="1" kern="0">
                                            <a:solidFill>
                                              <a:prstClr val="black"/>
                                            </a:solidFill>
                                            <a:latin typeface="Cambria Math" panose="02040503050406030204" pitchFamily="18" charset="0"/>
                                          </a:rPr>
                                          <m:t>∙</m:t>
                                        </m:r>
                                        <m:r>
                                          <a:rPr lang="en-US" altLang="zh-CN" sz="2000" b="1" i="1" kern="0">
                                            <a:solidFill>
                                              <a:prstClr val="black"/>
                                            </a:solidFill>
                                            <a:latin typeface="Cambria Math" panose="02040503050406030204" pitchFamily="18" charset="0"/>
                                            <a:ea typeface="楷体" panose="02010609060101010101" pitchFamily="49" charset="-122"/>
                                          </a:rPr>
                                          <m:t>𝒑</m:t>
                                        </m:r>
                                      </m:e>
                                      <m:sub>
                                        <m:sSub>
                                          <m:sSubPr>
                                            <m:ctrlPr>
                                              <a:rPr lang="en-US" altLang="zh-CN" sz="2000" b="1" i="1" kern="0">
                                                <a:solidFill>
                                                  <a:prstClr val="black"/>
                                                </a:solidFill>
                                                <a:latin typeface="Cambria Math" panose="02040503050406030204" pitchFamily="18" charset="0"/>
                                                <a:ea typeface="楷体" panose="02010609060101010101" pitchFamily="49" charset="-122"/>
                                              </a:rPr>
                                            </m:ctrlPr>
                                          </m:sSubPr>
                                          <m:e>
                                            <m:r>
                                              <a:rPr lang="en-US" altLang="zh-CN" sz="2000" i="1" kern="0">
                                                <a:solidFill>
                                                  <a:prstClr val="black"/>
                                                </a:solidFill>
                                                <a:latin typeface="Cambria Math" panose="02040503050406030204" pitchFamily="18" charset="0"/>
                                                <a:ea typeface="楷体" panose="02010609060101010101" pitchFamily="49" charset="-122"/>
                                              </a:rPr>
                                              <m:t>𝑦</m:t>
                                            </m:r>
                                          </m:e>
                                          <m:sub>
                                            <m:r>
                                              <a:rPr lang="en-US" altLang="zh-CN" sz="2000" b="1" i="1" kern="0">
                                                <a:solidFill>
                                                  <a:prstClr val="black"/>
                                                </a:solidFill>
                                                <a:latin typeface="Cambria Math" panose="02040503050406030204" pitchFamily="18" charset="0"/>
                                                <a:ea typeface="楷体" panose="02010609060101010101" pitchFamily="49" charset="-122"/>
                                              </a:rPr>
                                              <m:t>𝒊</m:t>
                                            </m:r>
                                          </m:sub>
                                        </m:sSub>
                                      </m:sub>
                                    </m:sSub>
                                  </m:e>
                                </m:d>
                              </m:e>
                              <m:sub>
                                <m:r>
                                  <a:rPr lang="en-US" altLang="zh-CN" sz="2000" b="1" i="1" kern="0">
                                    <a:solidFill>
                                      <a:prstClr val="black"/>
                                    </a:solidFill>
                                    <a:latin typeface="Cambria Math" panose="02040503050406030204" pitchFamily="18" charset="0"/>
                                    <a:ea typeface="楷体" panose="02010609060101010101" pitchFamily="49" charset="-122"/>
                                  </a:rPr>
                                  <m:t>𝟐</m:t>
                                </m:r>
                              </m:sub>
                              <m:sup>
                                <m:r>
                                  <a:rPr lang="en-US" altLang="zh-CN" sz="2000" b="1" i="1" kern="0">
                                    <a:solidFill>
                                      <a:prstClr val="black"/>
                                    </a:solidFill>
                                    <a:latin typeface="Cambria Math" panose="02040503050406030204" pitchFamily="18" charset="0"/>
                                    <a:ea typeface="楷体" panose="02010609060101010101" pitchFamily="49" charset="-122"/>
                                  </a:rPr>
                                  <m:t>𝟐</m:t>
                                </m:r>
                              </m:sup>
                            </m:sSubSup>
                          </m:e>
                        </m:func>
                      </m:oMath>
                    </m:oMathPara>
                  </a14:m>
                  <a:endParaRPr lang="en-US" altLang="zh-CN" sz="2000" kern="0" dirty="0">
                    <a:solidFill>
                      <a:prstClr val="black"/>
                    </a:solidFill>
                  </a:endParaRPr>
                </a:p>
                <a:p>
                  <a:pPr lvl="0">
                    <a:defRPr/>
                  </a:pPr>
                  <a14:m>
                    <m:oMathPara xmlns:m="http://schemas.openxmlformats.org/officeDocument/2006/math">
                      <m:oMathParaPr>
                        <m:jc m:val="centerGroup"/>
                      </m:oMathParaPr>
                      <m:oMath xmlns:m="http://schemas.openxmlformats.org/officeDocument/2006/math">
                        <m:sSub>
                          <m:sSubPr>
                            <m:ctrlPr>
                              <a:rPr lang="en-US" altLang="zh-CN" sz="2000" b="1" i="1" kern="0">
                                <a:solidFill>
                                  <a:prstClr val="black"/>
                                </a:solidFill>
                                <a:latin typeface="Cambria Math" panose="02040503050406030204" pitchFamily="18" charset="0"/>
                                <a:ea typeface="楷体" panose="02010609060101010101" pitchFamily="49" charset="-122"/>
                              </a:rPr>
                            </m:ctrlPr>
                          </m:sSubPr>
                          <m:e>
                            <m:r>
                              <a:rPr lang="zh-CN" altLang="en-US" sz="2000" b="1" i="1" kern="0">
                                <a:solidFill>
                                  <a:prstClr val="black"/>
                                </a:solidFill>
                                <a:latin typeface="Cambria Math" panose="02040503050406030204" pitchFamily="18" charset="0"/>
                                <a:ea typeface="楷体" panose="02010609060101010101" pitchFamily="49" charset="-122"/>
                              </a:rPr>
                              <m:t>𝓛</m:t>
                            </m:r>
                          </m:e>
                          <m:sub>
                            <m:r>
                              <a:rPr lang="en-US" altLang="zh-CN" sz="2000" b="1" i="1" kern="0">
                                <a:solidFill>
                                  <a:prstClr val="black"/>
                                </a:solidFill>
                                <a:latin typeface="Cambria Math" panose="02040503050406030204" pitchFamily="18" charset="0"/>
                                <a:ea typeface="楷体" panose="02010609060101010101" pitchFamily="49" charset="-122"/>
                              </a:rPr>
                              <m:t>𝑷𝑹𝑳</m:t>
                            </m:r>
                          </m:sub>
                        </m:sSub>
                        <m:d>
                          <m:dPr>
                            <m:ctrlPr>
                              <a:rPr lang="en-US" altLang="zh-CN" sz="2000" b="1" i="1" kern="0">
                                <a:solidFill>
                                  <a:prstClr val="black"/>
                                </a:solidFill>
                                <a:latin typeface="Cambria Math" panose="02040503050406030204" pitchFamily="18" charset="0"/>
                                <a:ea typeface="楷体" panose="02010609060101010101" pitchFamily="49" charset="-122"/>
                              </a:rPr>
                            </m:ctrlPr>
                          </m:dPr>
                          <m:e>
                            <m:r>
                              <m:rPr>
                                <m:sty m:val="p"/>
                              </m:rPr>
                              <a:rPr lang="en-US" altLang="zh-CN" sz="2000" b="1" i="1" kern="0">
                                <a:solidFill>
                                  <a:prstClr val="black"/>
                                </a:solidFill>
                                <a:latin typeface="Cambria Math" panose="02040503050406030204" pitchFamily="18" charset="0"/>
                                <a:ea typeface="楷体" panose="02010609060101010101" pitchFamily="49" charset="-122"/>
                              </a:rPr>
                              <m:t>Enc</m:t>
                            </m:r>
                          </m:e>
                        </m:d>
                        <m:r>
                          <a:rPr lang="en-US" altLang="zh-CN" sz="2000" b="1" i="1" kern="0">
                            <a:solidFill>
                              <a:prstClr val="black"/>
                            </a:solidFill>
                            <a:latin typeface="Cambria Math" panose="02040503050406030204" pitchFamily="18" charset="0"/>
                            <a:ea typeface="楷体" panose="02010609060101010101" pitchFamily="49" charset="-122"/>
                          </a:rPr>
                          <m:t>=−</m:t>
                        </m:r>
                        <m:r>
                          <m:rPr>
                            <m:sty m:val="p"/>
                          </m:rPr>
                          <a:rPr lang="en-US" altLang="zh-CN" sz="2000" kern="0">
                            <a:solidFill>
                              <a:prstClr val="black"/>
                            </a:solidFill>
                            <a:latin typeface="Cambria Math" panose="02040503050406030204" pitchFamily="18" charset="0"/>
                            <a:ea typeface="楷体" panose="02010609060101010101" pitchFamily="49" charset="-122"/>
                          </a:rPr>
                          <m:t>log</m:t>
                        </m:r>
                        <m:f>
                          <m:fPr>
                            <m:ctrlPr>
                              <a:rPr lang="en-US" altLang="zh-CN" sz="2000" b="1" i="1" kern="0">
                                <a:solidFill>
                                  <a:prstClr val="black"/>
                                </a:solidFill>
                                <a:latin typeface="Cambria Math" panose="02040503050406030204" pitchFamily="18" charset="0"/>
                                <a:ea typeface="楷体" panose="02010609060101010101" pitchFamily="49" charset="-122"/>
                              </a:rPr>
                            </m:ctrlPr>
                          </m:fPr>
                          <m:num>
                            <m:r>
                              <m:rPr>
                                <m:sty m:val="p"/>
                              </m:rPr>
                              <a:rPr lang="en-US" altLang="zh-CN" sz="2000" kern="0">
                                <a:solidFill>
                                  <a:prstClr val="black"/>
                                </a:solidFill>
                                <a:latin typeface="Cambria Math" panose="02040503050406030204" pitchFamily="18" charset="0"/>
                                <a:ea typeface="楷体" panose="02010609060101010101" pitchFamily="49" charset="-122"/>
                              </a:rPr>
                              <m:t>exp</m:t>
                            </m:r>
                            <m:r>
                              <a:rPr lang="en-US" altLang="zh-CN" sz="2000" b="1" i="1" kern="0">
                                <a:solidFill>
                                  <a:prstClr val="black"/>
                                </a:solidFill>
                                <a:latin typeface="Cambria Math" panose="02040503050406030204" pitchFamily="18" charset="0"/>
                                <a:ea typeface="楷体" panose="02010609060101010101" pitchFamily="49" charset="-122"/>
                              </a:rPr>
                              <m:t>(</m:t>
                            </m:r>
                            <m:f>
                              <m:fPr>
                                <m:type m:val="lin"/>
                                <m:ctrlPr>
                                  <a:rPr lang="en-US" altLang="zh-CN" sz="2000" b="1" i="1" kern="0">
                                    <a:solidFill>
                                      <a:prstClr val="black"/>
                                    </a:solidFill>
                                    <a:latin typeface="Cambria Math" panose="02040503050406030204" pitchFamily="18" charset="0"/>
                                    <a:ea typeface="Cambria Math" panose="02040503050406030204" pitchFamily="18" charset="0"/>
                                  </a:rPr>
                                </m:ctrlPr>
                              </m:fPr>
                              <m:num>
                                <m:r>
                                  <a:rPr lang="en-US" altLang="zh-CN" sz="2000" b="1" i="1" kern="0">
                                    <a:solidFill>
                                      <a:prstClr val="black"/>
                                    </a:solidFill>
                                    <a:latin typeface="Cambria Math" panose="02040503050406030204" pitchFamily="18" charset="0"/>
                                    <a:ea typeface="楷体" panose="02010609060101010101" pitchFamily="49" charset="-122"/>
                                  </a:rPr>
                                  <m:t>𝑬𝒏𝒄</m:t>
                                </m:r>
                                <m:r>
                                  <a:rPr lang="en-US" altLang="zh-CN" sz="2000" b="1" i="1" kern="0">
                                    <a:solidFill>
                                      <a:prstClr val="black"/>
                                    </a:solidFill>
                                    <a:latin typeface="Cambria Math" panose="02040503050406030204" pitchFamily="18" charset="0"/>
                                    <a:ea typeface="楷体" panose="02010609060101010101" pitchFamily="49" charset="-122"/>
                                  </a:rPr>
                                  <m:t>(</m:t>
                                </m:r>
                                <m:sSub>
                                  <m:sSubPr>
                                    <m:ctrlPr>
                                      <a:rPr lang="en-US" altLang="zh-CN" sz="2000" b="1" i="1" kern="0">
                                        <a:solidFill>
                                          <a:prstClr val="black"/>
                                        </a:solidFill>
                                        <a:latin typeface="Cambria Math" panose="02040503050406030204" pitchFamily="18" charset="0"/>
                                        <a:ea typeface="楷体" panose="02010609060101010101" pitchFamily="49" charset="-122"/>
                                      </a:rPr>
                                    </m:ctrlPr>
                                  </m:sSubPr>
                                  <m:e>
                                    <m:r>
                                      <a:rPr lang="en-US" altLang="zh-CN" sz="2000" b="1" i="1" kern="0">
                                        <a:solidFill>
                                          <a:prstClr val="black"/>
                                        </a:solidFill>
                                        <a:latin typeface="Cambria Math" panose="02040503050406030204" pitchFamily="18" charset="0"/>
                                        <a:ea typeface="楷体" panose="02010609060101010101" pitchFamily="49" charset="-122"/>
                                      </a:rPr>
                                      <m:t>𝒙</m:t>
                                    </m:r>
                                  </m:e>
                                  <m:sub>
                                    <m:r>
                                      <a:rPr lang="en-US" altLang="zh-CN" sz="2000" b="1" i="1" kern="0">
                                        <a:solidFill>
                                          <a:prstClr val="black"/>
                                        </a:solidFill>
                                        <a:latin typeface="Cambria Math" panose="02040503050406030204" pitchFamily="18" charset="0"/>
                                        <a:ea typeface="楷体" panose="02010609060101010101" pitchFamily="49" charset="-122"/>
                                      </a:rPr>
                                      <m:t>𝒊</m:t>
                                    </m:r>
                                  </m:sub>
                                </m:sSub>
                                <m:r>
                                  <a:rPr lang="en-US" altLang="zh-CN" sz="2000" b="1" i="1" kern="0">
                                    <a:solidFill>
                                      <a:prstClr val="black"/>
                                    </a:solidFill>
                                    <a:latin typeface="Cambria Math" panose="02040503050406030204" pitchFamily="18" charset="0"/>
                                    <a:ea typeface="楷体" panose="02010609060101010101" pitchFamily="49" charset="-122"/>
                                  </a:rPr>
                                  <m:t>)</m:t>
                                </m:r>
                                <m:r>
                                  <a:rPr lang="en-US" altLang="zh-CN" sz="2000" b="1" i="1" kern="0">
                                    <a:solidFill>
                                      <a:prstClr val="black"/>
                                    </a:solidFill>
                                    <a:latin typeface="Cambria Math" panose="02040503050406030204" pitchFamily="18" charset="0"/>
                                    <a:ea typeface="Cambria Math" panose="02040503050406030204" pitchFamily="18" charset="0"/>
                                  </a:rPr>
                                  <m:t>∙</m:t>
                                </m:r>
                                <m:sSubSup>
                                  <m:sSubSupPr>
                                    <m:ctrlPr>
                                      <a:rPr lang="en-US" altLang="zh-CN" sz="2000" b="1" i="1" kern="0">
                                        <a:solidFill>
                                          <a:prstClr val="black"/>
                                        </a:solidFill>
                                        <a:latin typeface="Cambria Math" panose="02040503050406030204" pitchFamily="18" charset="0"/>
                                        <a:ea typeface="Cambria Math" panose="02040503050406030204" pitchFamily="18" charset="0"/>
                                      </a:rPr>
                                    </m:ctrlPr>
                                  </m:sSubSupPr>
                                  <m:e>
                                    <m:r>
                                      <a:rPr lang="en-US" altLang="zh-CN" sz="2000" b="1" i="1" kern="0">
                                        <a:solidFill>
                                          <a:prstClr val="black"/>
                                        </a:solidFill>
                                        <a:latin typeface="Cambria Math" panose="02040503050406030204" pitchFamily="18" charset="0"/>
                                        <a:ea typeface="Cambria Math" panose="02040503050406030204" pitchFamily="18" charset="0"/>
                                      </a:rPr>
                                      <m:t>𝒑</m:t>
                                    </m:r>
                                  </m:e>
                                  <m:sub>
                                    <m:sSub>
                                      <m:sSubPr>
                                        <m:ctrlPr>
                                          <a:rPr lang="en-US" altLang="zh-CN" sz="2000" b="1" i="1" kern="0">
                                            <a:solidFill>
                                              <a:prstClr val="black"/>
                                            </a:solidFill>
                                            <a:latin typeface="Cambria Math" panose="02040503050406030204" pitchFamily="18" charset="0"/>
                                            <a:ea typeface="Cambria Math" panose="02040503050406030204" pitchFamily="18" charset="0"/>
                                          </a:rPr>
                                        </m:ctrlPr>
                                      </m:sSubPr>
                                      <m:e>
                                        <m:r>
                                          <a:rPr lang="en-US" altLang="zh-CN" sz="2000" b="1" i="1" kern="0">
                                            <a:solidFill>
                                              <a:prstClr val="black"/>
                                            </a:solidFill>
                                            <a:latin typeface="Cambria Math" panose="02040503050406030204" pitchFamily="18" charset="0"/>
                                            <a:ea typeface="Cambria Math" panose="02040503050406030204" pitchFamily="18" charset="0"/>
                                          </a:rPr>
                                          <m:t>𝒚</m:t>
                                        </m:r>
                                      </m:e>
                                      <m:sub>
                                        <m:r>
                                          <a:rPr lang="en-US" altLang="zh-CN" sz="2000" b="1" i="1" kern="0">
                                            <a:solidFill>
                                              <a:prstClr val="black"/>
                                            </a:solidFill>
                                            <a:latin typeface="Cambria Math" panose="02040503050406030204" pitchFamily="18" charset="0"/>
                                            <a:ea typeface="Cambria Math" panose="02040503050406030204" pitchFamily="18" charset="0"/>
                                          </a:rPr>
                                          <m:t>𝒊</m:t>
                                        </m:r>
                                      </m:sub>
                                    </m:sSub>
                                  </m:sub>
                                  <m:sup>
                                    <m:r>
                                      <a:rPr lang="en-US" altLang="zh-CN" sz="2000" b="1" i="1" kern="0">
                                        <a:solidFill>
                                          <a:prstClr val="black"/>
                                        </a:solidFill>
                                        <a:latin typeface="Cambria Math" panose="02040503050406030204" pitchFamily="18" charset="0"/>
                                        <a:ea typeface="Cambria Math" panose="02040503050406030204" pitchFamily="18" charset="0"/>
                                      </a:rPr>
                                      <m:t>𝒕</m:t>
                                    </m:r>
                                  </m:sup>
                                </m:sSubSup>
                              </m:num>
                              <m:den>
                                <m:r>
                                  <a:rPr lang="zh-CN" altLang="en-US" sz="2000" i="1" kern="0">
                                    <a:solidFill>
                                      <a:prstClr val="black"/>
                                    </a:solidFill>
                                    <a:latin typeface="Cambria Math" panose="02040503050406030204" pitchFamily="18" charset="0"/>
                                    <a:ea typeface="Cambria Math" panose="02040503050406030204" pitchFamily="18" charset="0"/>
                                  </a:rPr>
                                  <m:t>𝜏</m:t>
                                </m:r>
                              </m:den>
                            </m:f>
                            <m:r>
                              <a:rPr lang="en-US" altLang="zh-CN" sz="2000" b="1" i="1" kern="0">
                                <a:solidFill>
                                  <a:prstClr val="black"/>
                                </a:solidFill>
                                <a:latin typeface="Cambria Math" panose="02040503050406030204" pitchFamily="18" charset="0"/>
                                <a:ea typeface="楷体" panose="02010609060101010101" pitchFamily="49" charset="-122"/>
                              </a:rPr>
                              <m:t>)</m:t>
                            </m:r>
                          </m:num>
                          <m:den>
                            <m:nary>
                              <m:naryPr>
                                <m:chr m:val="∑"/>
                                <m:limLoc m:val="subSup"/>
                                <m:supHide m:val="on"/>
                                <m:ctrlPr>
                                  <a:rPr lang="en-US" altLang="zh-CN" sz="2000" b="1" i="1" kern="0">
                                    <a:solidFill>
                                      <a:prstClr val="black"/>
                                    </a:solidFill>
                                    <a:latin typeface="Cambria Math" panose="02040503050406030204" pitchFamily="18" charset="0"/>
                                    <a:ea typeface="楷体" panose="02010609060101010101" pitchFamily="49" charset="-122"/>
                                  </a:rPr>
                                </m:ctrlPr>
                              </m:naryPr>
                              <m:sub>
                                <m:r>
                                  <m:rPr>
                                    <m:brk m:alnAt="9"/>
                                  </m:rPr>
                                  <a:rPr lang="en-US" altLang="zh-CN" sz="2000" b="1" i="1" kern="0">
                                    <a:solidFill>
                                      <a:prstClr val="black"/>
                                    </a:solidFill>
                                    <a:latin typeface="Cambria Math" panose="02040503050406030204" pitchFamily="18" charset="0"/>
                                    <a:ea typeface="楷体" panose="02010609060101010101" pitchFamily="49" charset="-122"/>
                                  </a:rPr>
                                  <m:t>𝒋</m:t>
                                </m:r>
                              </m:sub>
                              <m:sup/>
                              <m:e>
                                <m:r>
                                  <m:rPr>
                                    <m:sty m:val="p"/>
                                  </m:rPr>
                                  <a:rPr lang="en-US" altLang="zh-CN" sz="2000" kern="0">
                                    <a:solidFill>
                                      <a:prstClr val="black"/>
                                    </a:solidFill>
                                    <a:latin typeface="Cambria Math" panose="02040503050406030204" pitchFamily="18" charset="0"/>
                                    <a:ea typeface="楷体" panose="02010609060101010101" pitchFamily="49" charset="-122"/>
                                  </a:rPr>
                                  <m:t>exp</m:t>
                                </m:r>
                                <m:r>
                                  <a:rPr lang="en-US" altLang="zh-CN" sz="2000" b="1" i="1" kern="0">
                                    <a:solidFill>
                                      <a:prstClr val="black"/>
                                    </a:solidFill>
                                    <a:latin typeface="Cambria Math" panose="02040503050406030204" pitchFamily="18" charset="0"/>
                                    <a:ea typeface="楷体" panose="02010609060101010101" pitchFamily="49" charset="-122"/>
                                  </a:rPr>
                                  <m:t>(</m:t>
                                </m:r>
                                <m:f>
                                  <m:fPr>
                                    <m:type m:val="lin"/>
                                    <m:ctrlPr>
                                      <a:rPr lang="en-US" altLang="zh-CN" sz="2000" b="1" i="1" kern="0">
                                        <a:solidFill>
                                          <a:prstClr val="black"/>
                                        </a:solidFill>
                                        <a:latin typeface="Cambria Math" panose="02040503050406030204" pitchFamily="18" charset="0"/>
                                        <a:ea typeface="Cambria Math" panose="02040503050406030204" pitchFamily="18" charset="0"/>
                                      </a:rPr>
                                    </m:ctrlPr>
                                  </m:fPr>
                                  <m:num>
                                    <m:r>
                                      <a:rPr lang="en-US" altLang="zh-CN" sz="2000" b="1" i="1" kern="0">
                                        <a:solidFill>
                                          <a:prstClr val="black"/>
                                        </a:solidFill>
                                        <a:latin typeface="Cambria Math" panose="02040503050406030204" pitchFamily="18" charset="0"/>
                                        <a:ea typeface="楷体" panose="02010609060101010101" pitchFamily="49" charset="-122"/>
                                      </a:rPr>
                                      <m:t>𝑬𝒏𝒄</m:t>
                                    </m:r>
                                    <m:r>
                                      <a:rPr lang="en-US" altLang="zh-CN" sz="2000" b="1" i="1" kern="0">
                                        <a:solidFill>
                                          <a:prstClr val="black"/>
                                        </a:solidFill>
                                        <a:latin typeface="Cambria Math" panose="02040503050406030204" pitchFamily="18" charset="0"/>
                                        <a:ea typeface="楷体" panose="02010609060101010101" pitchFamily="49" charset="-122"/>
                                      </a:rPr>
                                      <m:t>(</m:t>
                                    </m:r>
                                    <m:sSub>
                                      <m:sSubPr>
                                        <m:ctrlPr>
                                          <a:rPr lang="en-US" altLang="zh-CN" sz="2000" b="1" i="1" kern="0">
                                            <a:solidFill>
                                              <a:prstClr val="black"/>
                                            </a:solidFill>
                                            <a:latin typeface="Cambria Math" panose="02040503050406030204" pitchFamily="18" charset="0"/>
                                            <a:ea typeface="楷体" panose="02010609060101010101" pitchFamily="49" charset="-122"/>
                                          </a:rPr>
                                        </m:ctrlPr>
                                      </m:sSubPr>
                                      <m:e>
                                        <m:r>
                                          <a:rPr lang="en-US" altLang="zh-CN" sz="2000" b="1" i="1" kern="0">
                                            <a:solidFill>
                                              <a:prstClr val="black"/>
                                            </a:solidFill>
                                            <a:latin typeface="Cambria Math" panose="02040503050406030204" pitchFamily="18" charset="0"/>
                                            <a:ea typeface="楷体" panose="02010609060101010101" pitchFamily="49" charset="-122"/>
                                          </a:rPr>
                                          <m:t>𝒙</m:t>
                                        </m:r>
                                      </m:e>
                                      <m:sub>
                                        <m:r>
                                          <a:rPr lang="en-US" altLang="zh-CN" sz="2000" b="1" i="1" kern="0">
                                            <a:solidFill>
                                              <a:prstClr val="black"/>
                                            </a:solidFill>
                                            <a:latin typeface="Cambria Math" panose="02040503050406030204" pitchFamily="18" charset="0"/>
                                            <a:ea typeface="楷体" panose="02010609060101010101" pitchFamily="49" charset="-122"/>
                                          </a:rPr>
                                          <m:t>𝒊</m:t>
                                        </m:r>
                                      </m:sub>
                                    </m:sSub>
                                    <m:r>
                                      <a:rPr lang="en-US" altLang="zh-CN" sz="2000" b="1" i="1" kern="0">
                                        <a:solidFill>
                                          <a:prstClr val="black"/>
                                        </a:solidFill>
                                        <a:latin typeface="Cambria Math" panose="02040503050406030204" pitchFamily="18" charset="0"/>
                                        <a:ea typeface="楷体" panose="02010609060101010101" pitchFamily="49" charset="-122"/>
                                      </a:rPr>
                                      <m:t>)</m:t>
                                    </m:r>
                                    <m:r>
                                      <a:rPr lang="en-US" altLang="zh-CN" sz="2000" b="1" i="1" kern="0">
                                        <a:solidFill>
                                          <a:prstClr val="black"/>
                                        </a:solidFill>
                                        <a:latin typeface="Cambria Math" panose="02040503050406030204" pitchFamily="18" charset="0"/>
                                        <a:ea typeface="Cambria Math" panose="02040503050406030204" pitchFamily="18" charset="0"/>
                                      </a:rPr>
                                      <m:t>∙</m:t>
                                    </m:r>
                                    <m:sSubSup>
                                      <m:sSubSupPr>
                                        <m:ctrlPr>
                                          <a:rPr lang="en-US" altLang="zh-CN" sz="2000" b="1" i="1" kern="0">
                                            <a:solidFill>
                                              <a:prstClr val="black"/>
                                            </a:solidFill>
                                            <a:latin typeface="Cambria Math" panose="02040503050406030204" pitchFamily="18" charset="0"/>
                                            <a:ea typeface="Cambria Math" panose="02040503050406030204" pitchFamily="18" charset="0"/>
                                          </a:rPr>
                                        </m:ctrlPr>
                                      </m:sSubSupPr>
                                      <m:e>
                                        <m:r>
                                          <a:rPr lang="en-US" altLang="zh-CN" sz="2000" b="1" i="1" kern="0">
                                            <a:solidFill>
                                              <a:prstClr val="black"/>
                                            </a:solidFill>
                                            <a:latin typeface="Cambria Math" panose="02040503050406030204" pitchFamily="18" charset="0"/>
                                            <a:ea typeface="Cambria Math" panose="02040503050406030204" pitchFamily="18" charset="0"/>
                                          </a:rPr>
                                          <m:t>𝒑</m:t>
                                        </m:r>
                                      </m:e>
                                      <m:sub>
                                        <m:r>
                                          <a:rPr lang="en-US" altLang="zh-CN" sz="2000" b="1" i="1" kern="0">
                                            <a:solidFill>
                                              <a:prstClr val="black"/>
                                            </a:solidFill>
                                            <a:latin typeface="Cambria Math" panose="02040503050406030204" pitchFamily="18" charset="0"/>
                                            <a:ea typeface="Cambria Math" panose="02040503050406030204" pitchFamily="18" charset="0"/>
                                          </a:rPr>
                                          <m:t>𝒋</m:t>
                                        </m:r>
                                      </m:sub>
                                      <m:sup>
                                        <m:r>
                                          <a:rPr lang="en-US" altLang="zh-CN" sz="2000" b="1" i="1" kern="0">
                                            <a:solidFill>
                                              <a:prstClr val="black"/>
                                            </a:solidFill>
                                            <a:latin typeface="Cambria Math" panose="02040503050406030204" pitchFamily="18" charset="0"/>
                                            <a:ea typeface="Cambria Math" panose="02040503050406030204" pitchFamily="18" charset="0"/>
                                          </a:rPr>
                                          <m:t>𝒕</m:t>
                                        </m:r>
                                      </m:sup>
                                    </m:sSubSup>
                                  </m:num>
                                  <m:den>
                                    <m:r>
                                      <a:rPr lang="zh-CN" altLang="en-US" sz="2000" i="1" kern="0">
                                        <a:solidFill>
                                          <a:prstClr val="black"/>
                                        </a:solidFill>
                                        <a:latin typeface="Cambria Math" panose="02040503050406030204" pitchFamily="18" charset="0"/>
                                        <a:ea typeface="Cambria Math" panose="02040503050406030204" pitchFamily="18" charset="0"/>
                                      </a:rPr>
                                      <m:t>𝜏</m:t>
                                    </m:r>
                                  </m:den>
                                </m:f>
                                <m:r>
                                  <a:rPr lang="en-US" altLang="zh-CN" sz="2000" b="1" i="1" kern="0">
                                    <a:solidFill>
                                      <a:prstClr val="black"/>
                                    </a:solidFill>
                                    <a:latin typeface="Cambria Math" panose="02040503050406030204" pitchFamily="18" charset="0"/>
                                    <a:ea typeface="楷体" panose="02010609060101010101" pitchFamily="49" charset="-122"/>
                                  </a:rPr>
                                  <m:t>)</m:t>
                                </m:r>
                              </m:e>
                            </m:nary>
                          </m:den>
                        </m:f>
                      </m:oMath>
                    </m:oMathPara>
                  </a14:m>
                  <a:endParaRPr lang="en-US" altLang="zh-CN" sz="2000" b="1" dirty="0">
                    <a:solidFill>
                      <a:schemeClr val="tx1"/>
                    </a:solidFill>
                    <a:latin typeface="+mj-ea"/>
                    <a:ea typeface="+mj-ea"/>
                  </a:endParaRPr>
                </a:p>
              </p:txBody>
            </p:sp>
          </mc:Choice>
          <mc:Fallback xmlns="">
            <p:sp>
              <p:nvSpPr>
                <p:cNvPr id="99" name="文本框 98">
                  <a:extLst>
                    <a:ext uri="{FF2B5EF4-FFF2-40B4-BE49-F238E27FC236}">
                      <a16:creationId xmlns:a16="http://schemas.microsoft.com/office/drawing/2014/main" id="{CB8707FA-7376-D660-4E08-2BB7605697C4}"/>
                    </a:ext>
                  </a:extLst>
                </p:cNvPr>
                <p:cNvSpPr txBox="1">
                  <a:spLocks noRot="1" noChangeAspect="1" noMove="1" noResize="1" noEditPoints="1" noAdjustHandles="1" noChangeArrowheads="1" noChangeShapeType="1" noTextEdit="1"/>
                </p:cNvSpPr>
                <p:nvPr/>
              </p:nvSpPr>
              <p:spPr>
                <a:xfrm>
                  <a:off x="6317188" y="4656478"/>
                  <a:ext cx="4638096" cy="1325235"/>
                </a:xfrm>
                <a:prstGeom prst="rect">
                  <a:avLst/>
                </a:prstGeom>
                <a:blipFill>
                  <a:blip r:embed="rId5"/>
                  <a:stretch>
                    <a:fillRect/>
                  </a:stretch>
                </a:blipFill>
                <a:ln w="28575">
                  <a:solidFill>
                    <a:schemeClr val="tx1"/>
                  </a:solidFill>
                </a:ln>
              </p:spPr>
              <p:txBody>
                <a:bodyPr/>
                <a:lstStyle/>
                <a:p>
                  <a:r>
                    <a:rPr lang="zh-CN" altLang="en-US">
                      <a:noFill/>
                    </a:rPr>
                    <a:t> </a:t>
                  </a:r>
                </a:p>
              </p:txBody>
            </p:sp>
          </mc:Fallback>
        </mc:AlternateContent>
        <p:sp>
          <p:nvSpPr>
            <p:cNvPr id="100" name="文本框 99">
              <a:extLst>
                <a:ext uri="{FF2B5EF4-FFF2-40B4-BE49-F238E27FC236}">
                  <a16:creationId xmlns:a16="http://schemas.microsoft.com/office/drawing/2014/main" id="{5B8783EE-0839-7BBA-0F38-0D7E016FEE76}"/>
                </a:ext>
              </a:extLst>
            </p:cNvPr>
            <p:cNvSpPr txBox="1"/>
            <p:nvPr/>
          </p:nvSpPr>
          <p:spPr>
            <a:xfrm>
              <a:off x="6095999" y="4185140"/>
              <a:ext cx="5078819" cy="460704"/>
            </a:xfrm>
            <a:prstGeom prst="rect">
              <a:avLst/>
            </a:prstGeom>
            <a:noFill/>
          </p:spPr>
          <p:txBody>
            <a:bodyPr wrap="square">
              <a:spAutoFit/>
            </a:bodyPr>
            <a:lstStyle/>
            <a:p>
              <a:pPr algn="ctr" defTabSz="914377" fontAlgn="base">
                <a:lnSpc>
                  <a:spcPct val="150000"/>
                </a:lnSpc>
                <a:spcBef>
                  <a:spcPct val="0"/>
                </a:spcBef>
                <a:spcAft>
                  <a:spcPct val="0"/>
                </a:spcAft>
                <a:defRPr/>
              </a:pPr>
              <a:r>
                <a:rPr lang="zh-CN" altLang="en-US" sz="1800" b="1" dirty="0">
                  <a:latin typeface="微软雅黑"/>
                  <a:ea typeface="微软雅黑"/>
                </a:rPr>
                <a:t>单</a:t>
              </a:r>
              <a:r>
                <a:rPr lang="zh-CN" altLang="en-US" b="1" dirty="0">
                  <a:latin typeface="+mj-ea"/>
                  <a:ea typeface="+mj-ea"/>
                </a:rPr>
                <a:t>原型学习框架</a:t>
              </a:r>
              <a:r>
                <a:rPr lang="zh-CN" altLang="en-US" sz="1800" b="1" dirty="0">
                  <a:latin typeface="微软雅黑"/>
                  <a:ea typeface="微软雅黑"/>
                </a:rPr>
                <a:t>与原型重构损失函数</a:t>
              </a:r>
            </a:p>
          </p:txBody>
        </p:sp>
      </p:grpSp>
      <p:sp>
        <p:nvSpPr>
          <p:cNvPr id="5" name="Text Placeholder 2">
            <a:extLst>
              <a:ext uri="{FF2B5EF4-FFF2-40B4-BE49-F238E27FC236}">
                <a16:creationId xmlns:a16="http://schemas.microsoft.com/office/drawing/2014/main" id="{60211C8C-286B-985C-2269-1D042065177F}"/>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a:t>
            </a:r>
            <a:r>
              <a:rPr lang="zh-CN" altLang="en-US" dirty="0">
                <a:solidFill>
                  <a:srgbClr val="7030A0"/>
                </a:solidFill>
              </a:rPr>
              <a:t>原型模型</a:t>
            </a:r>
            <a:r>
              <a:rPr lang="zh-CN" altLang="en-US" dirty="0">
                <a:solidFill>
                  <a:srgbClr val="7F7F7F"/>
                </a:solidFill>
              </a:rPr>
              <a:t>   网络训练   实验验证   本章总结</a:t>
            </a:r>
            <a:r>
              <a:rPr lang="zh-CN" altLang="en-US" dirty="0">
                <a:solidFill>
                  <a:srgbClr val="6D439B"/>
                </a:solidFill>
              </a:rPr>
              <a:t> </a:t>
            </a:r>
            <a:endParaRPr lang="zh-CN" altLang="en-US" dirty="0">
              <a:solidFill>
                <a:srgbClr val="7F7F7F"/>
              </a:solidFill>
            </a:endParaRPr>
          </a:p>
        </p:txBody>
      </p:sp>
    </p:spTree>
    <p:custDataLst>
      <p:tags r:id="rId1"/>
    </p:custDataLst>
    <p:extLst>
      <p:ext uri="{BB962C8B-B14F-4D97-AF65-F5344CB8AC3E}">
        <p14:creationId xmlns:p14="http://schemas.microsoft.com/office/powerpoint/2010/main" val="427746128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fade">
                                      <p:cBhvr>
                                        <p:cTn id="2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95" grpId="0" animBg="1"/>
      <p:bldP spid="9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80B3463-6777-4F3C-31D5-F59A4E5A2AB1}"/>
              </a:ext>
            </a:extLst>
          </p:cNvPr>
          <p:cNvSpPr txBox="1"/>
          <p:nvPr/>
        </p:nvSpPr>
        <p:spPr>
          <a:xfrm>
            <a:off x="5393899" y="1589674"/>
            <a:ext cx="6648576" cy="175432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en-US" sz="2000" b="1" dirty="0">
                <a:latin typeface="+mj-ea"/>
                <a:ea typeface="+mj-ea"/>
              </a:rPr>
              <a:t>固定内存，</a:t>
            </a:r>
            <a:r>
              <a:rPr lang="zh-CN" altLang="en-US" dirty="0"/>
              <a:t>根据类别数量</a:t>
            </a:r>
            <a:r>
              <a:rPr lang="zh-CN" altLang="en-US" b="1" dirty="0"/>
              <a:t>平均分配</a:t>
            </a:r>
            <a:r>
              <a:rPr lang="zh-CN" altLang="en-US" dirty="0"/>
              <a:t>每个类别的样本数量上限</a:t>
            </a:r>
            <a:endParaRPr lang="en-US" altLang="zh-CN" dirty="0"/>
          </a:p>
          <a:p>
            <a:pPr marL="342900" indent="-342900">
              <a:lnSpc>
                <a:spcPct val="150000"/>
              </a:lnSpc>
              <a:buFont typeface="Arial" panose="020B0604020202020204" pitchFamily="34" charset="0"/>
              <a:buChar char="•"/>
            </a:pPr>
            <a:r>
              <a:rPr lang="zh-CN" altLang="en-US" sz="2000" b="1" dirty="0">
                <a:latin typeface="+mj-ea"/>
                <a:ea typeface="+mj-ea"/>
              </a:rPr>
              <a:t>从训练样本中随机采样样本加入回放内存</a:t>
            </a:r>
            <a:endParaRPr lang="en-US" altLang="zh-CN" sz="2000" b="1" dirty="0">
              <a:latin typeface="+mj-ea"/>
              <a:ea typeface="+mj-ea"/>
            </a:endParaRPr>
          </a:p>
          <a:p>
            <a:pPr marL="342900" indent="-342900">
              <a:lnSpc>
                <a:spcPct val="150000"/>
              </a:lnSpc>
              <a:buFont typeface="Arial" panose="020B0604020202020204" pitchFamily="34" charset="0"/>
              <a:buChar char="•"/>
            </a:pPr>
            <a:r>
              <a:rPr lang="zh-CN" altLang="en-US" sz="2000" b="1" dirty="0">
                <a:solidFill>
                  <a:schemeClr val="accent5">
                    <a:lumMod val="75000"/>
                  </a:schemeClr>
                </a:solidFill>
                <a:latin typeface="+mj-ea"/>
                <a:ea typeface="+mj-ea"/>
              </a:rPr>
              <a:t>训练过程中</a:t>
            </a:r>
            <a:r>
              <a:rPr lang="zh-CN" altLang="en-US" sz="2000" dirty="0">
                <a:latin typeface="+mn-ea"/>
              </a:rPr>
              <a:t>，</a:t>
            </a:r>
            <a:r>
              <a:rPr lang="zh-CN" altLang="en-US" sz="2000" b="1" dirty="0"/>
              <a:t>随机选取</a:t>
            </a:r>
            <a:r>
              <a:rPr lang="zh-CN" altLang="en-US" sz="2000" b="1" dirty="0">
                <a:solidFill>
                  <a:srgbClr val="0070C0"/>
                </a:solidFill>
              </a:rPr>
              <a:t>回放样本</a:t>
            </a:r>
            <a:r>
              <a:rPr lang="zh-CN" altLang="en-US" sz="2000" b="1" dirty="0"/>
              <a:t>提升训练批样本数量</a:t>
            </a:r>
            <a:endParaRPr lang="en-US" altLang="zh-CN" sz="2000" b="1" dirty="0"/>
          </a:p>
          <a:p>
            <a:pPr marL="285750" indent="-285750">
              <a:buFont typeface="Arial" panose="020B0604020202020204" pitchFamily="34" charset="0"/>
              <a:buChar char="•"/>
            </a:pPr>
            <a:endParaRPr lang="en-US" altLang="zh-CN" dirty="0">
              <a:latin typeface="+mn-ea"/>
            </a:endParaRPr>
          </a:p>
        </p:txBody>
      </p:sp>
      <p:sp>
        <p:nvSpPr>
          <p:cNvPr id="8" name="矩形 7">
            <a:extLst>
              <a:ext uri="{FF2B5EF4-FFF2-40B4-BE49-F238E27FC236}">
                <a16:creationId xmlns:a16="http://schemas.microsoft.com/office/drawing/2014/main" id="{7C189CE4-A37D-A2CE-9235-E0A69404440F}"/>
              </a:ext>
            </a:extLst>
          </p:cNvPr>
          <p:cNvSpPr/>
          <p:nvPr/>
        </p:nvSpPr>
        <p:spPr>
          <a:xfrm>
            <a:off x="688841" y="1704090"/>
            <a:ext cx="4011791" cy="1327378"/>
          </a:xfrm>
          <a:prstGeom prst="rect">
            <a:avLst/>
          </a:prstGeom>
          <a:solidFill>
            <a:schemeClr val="accent5">
              <a:lumMod val="20000"/>
              <a:lumOff val="80000"/>
            </a:schemeClr>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FCB37764-A2D0-D13E-9411-3AC3303FA33B}"/>
              </a:ext>
            </a:extLst>
          </p:cNvPr>
          <p:cNvCxnSpPr>
            <a:cxnSpLocks/>
          </p:cNvCxnSpPr>
          <p:nvPr/>
        </p:nvCxnSpPr>
        <p:spPr>
          <a:xfrm>
            <a:off x="2181138" y="1701754"/>
            <a:ext cx="0" cy="1329714"/>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4F94B7A7-AB58-C9BC-D255-B8384F425FCF}"/>
              </a:ext>
            </a:extLst>
          </p:cNvPr>
          <p:cNvCxnSpPr>
            <a:cxnSpLocks/>
          </p:cNvCxnSpPr>
          <p:nvPr/>
        </p:nvCxnSpPr>
        <p:spPr>
          <a:xfrm flipH="1">
            <a:off x="3195965" y="1701754"/>
            <a:ext cx="10028" cy="1329714"/>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6" name="文本框 25">
            <a:extLst>
              <a:ext uri="{FF2B5EF4-FFF2-40B4-BE49-F238E27FC236}">
                <a16:creationId xmlns:a16="http://schemas.microsoft.com/office/drawing/2014/main" id="{2BFBC29C-2331-FDB3-B3F2-F8BD20642B0A}"/>
              </a:ext>
            </a:extLst>
          </p:cNvPr>
          <p:cNvSpPr txBox="1"/>
          <p:nvPr/>
        </p:nvSpPr>
        <p:spPr>
          <a:xfrm>
            <a:off x="2488814" y="2148589"/>
            <a:ext cx="411846" cy="400110"/>
          </a:xfrm>
          <a:prstGeom prst="rect">
            <a:avLst/>
          </a:prstGeom>
          <a:noFill/>
        </p:spPr>
        <p:txBody>
          <a:bodyPr wrap="square" rtlCol="0">
            <a:spAutoFit/>
          </a:bodyPr>
          <a:lstStyle/>
          <a:p>
            <a:pPr algn="ctr"/>
            <a:r>
              <a:rPr lang="en-US" altLang="zh-CN" sz="2000" b="1" dirty="0"/>
              <a:t>···</a:t>
            </a:r>
            <a:endParaRPr lang="zh-CN" altLang="en-US" sz="2000" b="1" dirty="0"/>
          </a:p>
        </p:txBody>
      </p: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9E7DC456-8202-F6F2-ABAB-04F57429A912}"/>
                  </a:ext>
                </a:extLst>
              </p:cNvPr>
              <p:cNvSpPr txBox="1"/>
              <p:nvPr/>
            </p:nvSpPr>
            <p:spPr>
              <a:xfrm>
                <a:off x="4791127" y="2210144"/>
                <a:ext cx="4031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𝑀</m:t>
                      </m:r>
                      <m:r>
                        <a:rPr lang="en-US" altLang="zh-CN" b="0" i="1" smtClean="0">
                          <a:latin typeface="Cambria Math" panose="02040503050406030204" pitchFamily="18" charset="0"/>
                        </a:rPr>
                        <m:t>|</m:t>
                      </m:r>
                    </m:oMath>
                  </m:oMathPara>
                </a14:m>
                <a:endParaRPr lang="zh-CN" altLang="en-US" dirty="0"/>
              </a:p>
            </p:txBody>
          </p:sp>
        </mc:Choice>
        <mc:Fallback xmlns="">
          <p:sp>
            <p:nvSpPr>
              <p:cNvPr id="66" name="文本框 65">
                <a:extLst>
                  <a:ext uri="{FF2B5EF4-FFF2-40B4-BE49-F238E27FC236}">
                    <a16:creationId xmlns:a16="http://schemas.microsoft.com/office/drawing/2014/main" id="{9E7DC456-8202-F6F2-ABAB-04F57429A912}"/>
                  </a:ext>
                </a:extLst>
              </p:cNvPr>
              <p:cNvSpPr txBox="1">
                <a:spLocks noRot="1" noChangeAspect="1" noMove="1" noResize="1" noEditPoints="1" noAdjustHandles="1" noChangeArrowheads="1" noChangeShapeType="1" noTextEdit="1"/>
              </p:cNvSpPr>
              <p:nvPr/>
            </p:nvSpPr>
            <p:spPr>
              <a:xfrm>
                <a:off x="4791127" y="2210144"/>
                <a:ext cx="403187" cy="276999"/>
              </a:xfrm>
              <a:prstGeom prst="rect">
                <a:avLst/>
              </a:prstGeom>
              <a:blipFill>
                <a:blip r:embed="rId4"/>
                <a:stretch>
                  <a:fillRect l="-21212" t="-4444" r="-19697" b="-35556"/>
                </a:stretch>
              </a:blipFill>
            </p:spPr>
            <p:txBody>
              <a:bodyPr/>
              <a:lstStyle/>
              <a:p>
                <a:r>
                  <a:rPr lang="zh-CN" altLang="en-US">
                    <a:noFill/>
                  </a:rPr>
                  <a:t> </a:t>
                </a:r>
              </a:p>
            </p:txBody>
          </p:sp>
        </mc:Fallback>
      </mc:AlternateContent>
      <p:sp>
        <p:nvSpPr>
          <p:cNvPr id="70" name="文本框 69">
            <a:extLst>
              <a:ext uri="{FF2B5EF4-FFF2-40B4-BE49-F238E27FC236}">
                <a16:creationId xmlns:a16="http://schemas.microsoft.com/office/drawing/2014/main" id="{F9BD5DE5-3CFF-3994-68F9-F6BE84C817B6}"/>
              </a:ext>
            </a:extLst>
          </p:cNvPr>
          <p:cNvSpPr txBox="1"/>
          <p:nvPr/>
        </p:nvSpPr>
        <p:spPr>
          <a:xfrm>
            <a:off x="1590379" y="941119"/>
            <a:ext cx="1422529" cy="369332"/>
          </a:xfrm>
          <a:prstGeom prst="rect">
            <a:avLst/>
          </a:prstGeom>
          <a:noFill/>
        </p:spPr>
        <p:txBody>
          <a:bodyPr wrap="square">
            <a:spAutoFit/>
          </a:bodyPr>
          <a:lstStyle/>
          <a:p>
            <a:r>
              <a:rPr lang="zh-CN" altLang="en-US" sz="1800" b="1" dirty="0"/>
              <a:t>训练数据流</a:t>
            </a:r>
            <a:endParaRPr lang="en-US" altLang="zh-CN" sz="1800" b="1" dirty="0"/>
          </a:p>
        </p:txBody>
      </p:sp>
      <p:pic>
        <p:nvPicPr>
          <p:cNvPr id="71" name="图片 70">
            <a:extLst>
              <a:ext uri="{FF2B5EF4-FFF2-40B4-BE49-F238E27FC236}">
                <a16:creationId xmlns:a16="http://schemas.microsoft.com/office/drawing/2014/main" id="{9F7C8612-C1AF-6D86-4BBE-F8117A3BD01D}"/>
              </a:ext>
            </a:extLst>
          </p:cNvPr>
          <p:cNvPicPr>
            <a:picLocks noChangeAspect="1"/>
          </p:cNvPicPr>
          <p:nvPr/>
        </p:nvPicPr>
        <p:blipFill>
          <a:blip r:embed="rId5"/>
          <a:stretch>
            <a:fillRect/>
          </a:stretch>
        </p:blipFill>
        <p:spPr>
          <a:xfrm>
            <a:off x="2861818" y="955946"/>
            <a:ext cx="869235" cy="437220"/>
          </a:xfrm>
          <a:prstGeom prst="rect">
            <a:avLst/>
          </a:prstGeom>
        </p:spPr>
      </p:pic>
      <p:sp>
        <p:nvSpPr>
          <p:cNvPr id="72" name="箭头: 下 71">
            <a:extLst>
              <a:ext uri="{FF2B5EF4-FFF2-40B4-BE49-F238E27FC236}">
                <a16:creationId xmlns:a16="http://schemas.microsoft.com/office/drawing/2014/main" id="{B3A916A5-627B-7292-0945-55568EDA7FB7}"/>
              </a:ext>
            </a:extLst>
          </p:cNvPr>
          <p:cNvSpPr/>
          <p:nvPr/>
        </p:nvSpPr>
        <p:spPr>
          <a:xfrm>
            <a:off x="2541864" y="1416346"/>
            <a:ext cx="283295" cy="252812"/>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a:extLst>
              <a:ext uri="{FF2B5EF4-FFF2-40B4-BE49-F238E27FC236}">
                <a16:creationId xmlns:a16="http://schemas.microsoft.com/office/drawing/2014/main" id="{D2FAE50C-302F-CFD7-60E4-95EF5AE41A53}"/>
              </a:ext>
            </a:extLst>
          </p:cNvPr>
          <p:cNvSpPr txBox="1"/>
          <p:nvPr/>
        </p:nvSpPr>
        <p:spPr>
          <a:xfrm>
            <a:off x="2834616" y="1332422"/>
            <a:ext cx="1422529" cy="369332"/>
          </a:xfrm>
          <a:prstGeom prst="rect">
            <a:avLst/>
          </a:prstGeom>
          <a:noFill/>
        </p:spPr>
        <p:txBody>
          <a:bodyPr wrap="square">
            <a:spAutoFit/>
          </a:bodyPr>
          <a:lstStyle/>
          <a:p>
            <a:r>
              <a:rPr lang="zh-CN" altLang="en-US" dirty="0"/>
              <a:t>随机采样</a:t>
            </a:r>
          </a:p>
        </p:txBody>
      </p:sp>
      <p:sp>
        <p:nvSpPr>
          <p:cNvPr id="74" name="文本框 73">
            <a:extLst>
              <a:ext uri="{FF2B5EF4-FFF2-40B4-BE49-F238E27FC236}">
                <a16:creationId xmlns:a16="http://schemas.microsoft.com/office/drawing/2014/main" id="{9C4D1E5A-83A9-A9A4-842E-1EEC0C7CC0DE}"/>
              </a:ext>
            </a:extLst>
          </p:cNvPr>
          <p:cNvSpPr txBox="1"/>
          <p:nvPr/>
        </p:nvSpPr>
        <p:spPr>
          <a:xfrm>
            <a:off x="34720" y="3727506"/>
            <a:ext cx="2290194" cy="2031325"/>
          </a:xfrm>
          <a:prstGeom prst="rect">
            <a:avLst/>
          </a:prstGeom>
          <a:noFill/>
        </p:spPr>
        <p:txBody>
          <a:bodyPr wrap="square" rtlCol="0">
            <a:spAutoFit/>
          </a:bodyPr>
          <a:lstStyle/>
          <a:p>
            <a:pPr>
              <a:buFont typeface="+mj-ea"/>
              <a:buAutoNum type="circleNumDbPlain"/>
            </a:pPr>
            <a:r>
              <a:rPr lang="zh-CN" altLang="en-US" b="1" dirty="0">
                <a:solidFill>
                  <a:srgbClr val="6D439B"/>
                </a:solidFill>
              </a:rPr>
              <a:t>类均值分类器</a:t>
            </a:r>
            <a:r>
              <a:rPr lang="zh-CN" altLang="en-US" dirty="0"/>
              <a:t>：</a:t>
            </a:r>
            <a:endParaRPr lang="en-US" altLang="zh-CN" dirty="0"/>
          </a:p>
          <a:p>
            <a:r>
              <a:rPr lang="zh-CN" altLang="en-US" dirty="0"/>
              <a:t>计算</a:t>
            </a:r>
            <a:r>
              <a:rPr lang="zh-CN" altLang="en-US" b="1" dirty="0"/>
              <a:t>回放内存</a:t>
            </a:r>
            <a:r>
              <a:rPr lang="zh-CN" altLang="en-US" dirty="0"/>
              <a:t>中每个类别的所有样本的</a:t>
            </a:r>
            <a:r>
              <a:rPr lang="zh-CN" altLang="en-US" b="1" dirty="0"/>
              <a:t>特征均值</a:t>
            </a:r>
            <a:r>
              <a:rPr lang="zh-CN" altLang="en-US" dirty="0"/>
              <a:t>作为</a:t>
            </a:r>
            <a:r>
              <a:rPr lang="zh-CN" altLang="en-US" b="1" dirty="0"/>
              <a:t>分类原型</a:t>
            </a:r>
            <a:endParaRPr lang="en-US" altLang="zh-CN" b="1" dirty="0"/>
          </a:p>
          <a:p>
            <a:endParaRPr lang="en-US" altLang="zh-CN" dirty="0"/>
          </a:p>
          <a:p>
            <a:r>
              <a:rPr lang="zh-CN" altLang="en-US" dirty="0"/>
              <a:t>该分类器仅在预测时会被使用</a:t>
            </a:r>
            <a:endParaRPr lang="en-US" altLang="zh-CN" dirty="0"/>
          </a:p>
        </p:txBody>
      </p:sp>
      <p:sp>
        <p:nvSpPr>
          <p:cNvPr id="75" name="箭头: 下 74">
            <a:extLst>
              <a:ext uri="{FF2B5EF4-FFF2-40B4-BE49-F238E27FC236}">
                <a16:creationId xmlns:a16="http://schemas.microsoft.com/office/drawing/2014/main" id="{A2991B6E-0A66-27B1-A673-E33CD1DD8725}"/>
              </a:ext>
            </a:extLst>
          </p:cNvPr>
          <p:cNvSpPr/>
          <p:nvPr/>
        </p:nvSpPr>
        <p:spPr>
          <a:xfrm rot="2586189">
            <a:off x="1531293" y="3028584"/>
            <a:ext cx="391295" cy="644229"/>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连接符 76">
            <a:extLst>
              <a:ext uri="{FF2B5EF4-FFF2-40B4-BE49-F238E27FC236}">
                <a16:creationId xmlns:a16="http://schemas.microsoft.com/office/drawing/2014/main" id="{DA94E000-C3C1-1013-B025-6C313B40484E}"/>
              </a:ext>
            </a:extLst>
          </p:cNvPr>
          <p:cNvCxnSpPr>
            <a:cxnSpLocks/>
          </p:cNvCxnSpPr>
          <p:nvPr/>
        </p:nvCxnSpPr>
        <p:spPr>
          <a:xfrm>
            <a:off x="2328801" y="3805777"/>
            <a:ext cx="0" cy="2280998"/>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56128807-9BDC-1B59-CE4C-EBE39B828D83}"/>
              </a:ext>
            </a:extLst>
          </p:cNvPr>
          <p:cNvSpPr txBox="1"/>
          <p:nvPr/>
        </p:nvSpPr>
        <p:spPr>
          <a:xfrm>
            <a:off x="2291166" y="3720336"/>
            <a:ext cx="3102733" cy="1200329"/>
          </a:xfrm>
          <a:prstGeom prst="rect">
            <a:avLst/>
          </a:prstGeom>
          <a:noFill/>
        </p:spPr>
        <p:txBody>
          <a:bodyPr wrap="square" rtlCol="0">
            <a:spAutoFit/>
          </a:bodyPr>
          <a:lstStyle/>
          <a:p>
            <a:pPr marL="342900" indent="-342900">
              <a:buFont typeface="+mj-ea"/>
              <a:buAutoNum type="circleNumDbPlain" startAt="2"/>
            </a:pPr>
            <a:r>
              <a:rPr lang="zh-CN" altLang="en-US" b="1" dirty="0">
                <a:solidFill>
                  <a:srgbClr val="6D439B"/>
                </a:solidFill>
              </a:rPr>
              <a:t>单原型分类器</a:t>
            </a:r>
            <a:r>
              <a:rPr lang="zh-CN" altLang="en-US" b="1" dirty="0"/>
              <a:t>：</a:t>
            </a:r>
            <a:r>
              <a:rPr lang="zh-CN" altLang="en-US" dirty="0"/>
              <a:t>原型向所有同类的输入特征靠近，在训练过程中更新</a:t>
            </a:r>
            <a:endParaRPr lang="en-US" altLang="zh-CN" dirty="0"/>
          </a:p>
          <a:p>
            <a:r>
              <a:rPr lang="en-US" altLang="zh-CN" dirty="0"/>
              <a:t>       </a:t>
            </a:r>
            <a:endParaRPr lang="zh-CN" altLang="en-US" dirty="0"/>
          </a:p>
        </p:txBody>
      </p:sp>
      <p:sp>
        <p:nvSpPr>
          <p:cNvPr id="83" name="椭圆 82">
            <a:extLst>
              <a:ext uri="{FF2B5EF4-FFF2-40B4-BE49-F238E27FC236}">
                <a16:creationId xmlns:a16="http://schemas.microsoft.com/office/drawing/2014/main" id="{0EB63025-AE3E-5B10-6AE8-F503E7F18DBF}"/>
              </a:ext>
            </a:extLst>
          </p:cNvPr>
          <p:cNvSpPr/>
          <p:nvPr/>
        </p:nvSpPr>
        <p:spPr>
          <a:xfrm>
            <a:off x="2795188" y="5149393"/>
            <a:ext cx="144000" cy="144000"/>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B11427BB-9EF5-7B7A-4C81-AE3AF414D01F}"/>
              </a:ext>
            </a:extLst>
          </p:cNvPr>
          <p:cNvSpPr/>
          <p:nvPr/>
        </p:nvSpPr>
        <p:spPr>
          <a:xfrm>
            <a:off x="3403188" y="5008681"/>
            <a:ext cx="144000" cy="144000"/>
          </a:xfrm>
          <a:prstGeom prst="ellipse">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D64DD0A8-1340-A9B3-8316-785B63397877}"/>
              </a:ext>
            </a:extLst>
          </p:cNvPr>
          <p:cNvSpPr/>
          <p:nvPr/>
        </p:nvSpPr>
        <p:spPr>
          <a:xfrm>
            <a:off x="3195965" y="4717501"/>
            <a:ext cx="144000" cy="144000"/>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a:extLst>
              <a:ext uri="{FF2B5EF4-FFF2-40B4-BE49-F238E27FC236}">
                <a16:creationId xmlns:a16="http://schemas.microsoft.com/office/drawing/2014/main" id="{241E0987-A8E9-E9BD-E6D8-807CD161527C}"/>
              </a:ext>
            </a:extLst>
          </p:cNvPr>
          <p:cNvSpPr/>
          <p:nvPr/>
        </p:nvSpPr>
        <p:spPr>
          <a:xfrm>
            <a:off x="3587746" y="5871492"/>
            <a:ext cx="180000" cy="144262"/>
          </a:xfrm>
          <a:prstGeom prst="triangl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a:extLst>
              <a:ext uri="{FF2B5EF4-FFF2-40B4-BE49-F238E27FC236}">
                <a16:creationId xmlns:a16="http://schemas.microsoft.com/office/drawing/2014/main" id="{F47568A0-9F36-B3ED-00B0-DF72BCA2CD3C}"/>
              </a:ext>
            </a:extLst>
          </p:cNvPr>
          <p:cNvSpPr/>
          <p:nvPr/>
        </p:nvSpPr>
        <p:spPr>
          <a:xfrm>
            <a:off x="3136721" y="5942513"/>
            <a:ext cx="180000" cy="144262"/>
          </a:xfrm>
          <a:prstGeom prst="triangle">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8A28D512-FC10-E418-E70D-5110814247F5}"/>
              </a:ext>
            </a:extLst>
          </p:cNvPr>
          <p:cNvSpPr/>
          <p:nvPr/>
        </p:nvSpPr>
        <p:spPr>
          <a:xfrm>
            <a:off x="4419801" y="5221393"/>
            <a:ext cx="144000" cy="144000"/>
          </a:xfrm>
          <a:prstGeom prst="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a:extLst>
              <a:ext uri="{FF2B5EF4-FFF2-40B4-BE49-F238E27FC236}">
                <a16:creationId xmlns:a16="http://schemas.microsoft.com/office/drawing/2014/main" id="{9133BF66-0203-AE77-A835-28C23288830A}"/>
              </a:ext>
            </a:extLst>
          </p:cNvPr>
          <p:cNvSpPr/>
          <p:nvPr/>
        </p:nvSpPr>
        <p:spPr>
          <a:xfrm>
            <a:off x="4584473" y="5594237"/>
            <a:ext cx="144000" cy="144000"/>
          </a:xfrm>
          <a:prstGeom prst="rect">
            <a:avLst/>
          </a:prstGeom>
          <a:solidFill>
            <a:schemeClr val="accent6">
              <a:lumMod val="40000"/>
              <a:lumOff val="6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箭头连接符 89">
            <a:extLst>
              <a:ext uri="{FF2B5EF4-FFF2-40B4-BE49-F238E27FC236}">
                <a16:creationId xmlns:a16="http://schemas.microsoft.com/office/drawing/2014/main" id="{B14551A1-DF31-E877-A72E-E63C4E0EDA4B}"/>
              </a:ext>
            </a:extLst>
          </p:cNvPr>
          <p:cNvCxnSpPr>
            <a:cxnSpLocks/>
          </p:cNvCxnSpPr>
          <p:nvPr/>
        </p:nvCxnSpPr>
        <p:spPr>
          <a:xfrm>
            <a:off x="4590789" y="5391281"/>
            <a:ext cx="76705" cy="187390"/>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44" name="直接箭头连接符 143">
            <a:extLst>
              <a:ext uri="{FF2B5EF4-FFF2-40B4-BE49-F238E27FC236}">
                <a16:creationId xmlns:a16="http://schemas.microsoft.com/office/drawing/2014/main" id="{DC01FBD1-0403-E867-72B6-2893B278B8F2}"/>
              </a:ext>
            </a:extLst>
          </p:cNvPr>
          <p:cNvCxnSpPr>
            <a:cxnSpLocks/>
          </p:cNvCxnSpPr>
          <p:nvPr/>
        </p:nvCxnSpPr>
        <p:spPr>
          <a:xfrm flipH="1" flipV="1">
            <a:off x="3314087" y="4882719"/>
            <a:ext cx="78098" cy="102628"/>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47" name="直接箭头连接符 146">
            <a:extLst>
              <a:ext uri="{FF2B5EF4-FFF2-40B4-BE49-F238E27FC236}">
                <a16:creationId xmlns:a16="http://schemas.microsoft.com/office/drawing/2014/main" id="{EE204025-70FE-30BF-ED2F-FE1E26F5FE5F}"/>
              </a:ext>
            </a:extLst>
          </p:cNvPr>
          <p:cNvCxnSpPr>
            <a:cxnSpLocks/>
          </p:cNvCxnSpPr>
          <p:nvPr/>
        </p:nvCxnSpPr>
        <p:spPr>
          <a:xfrm flipH="1">
            <a:off x="3032188" y="5101384"/>
            <a:ext cx="281899" cy="106791"/>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50" name="直接箭头连接符 149">
            <a:extLst>
              <a:ext uri="{FF2B5EF4-FFF2-40B4-BE49-F238E27FC236}">
                <a16:creationId xmlns:a16="http://schemas.microsoft.com/office/drawing/2014/main" id="{8ED9DA0C-2752-1C9A-8593-4CE0472A7F47}"/>
              </a:ext>
            </a:extLst>
          </p:cNvPr>
          <p:cNvCxnSpPr>
            <a:cxnSpLocks/>
            <a:endCxn id="87" idx="5"/>
          </p:cNvCxnSpPr>
          <p:nvPr/>
        </p:nvCxnSpPr>
        <p:spPr>
          <a:xfrm flipH="1">
            <a:off x="3271721" y="5976035"/>
            <a:ext cx="247036" cy="38609"/>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3" name="文本框 152">
                <a:extLst>
                  <a:ext uri="{FF2B5EF4-FFF2-40B4-BE49-F238E27FC236}">
                    <a16:creationId xmlns:a16="http://schemas.microsoft.com/office/drawing/2014/main" id="{3248FD9B-B266-7DE4-F354-FCFB65F86001}"/>
                  </a:ext>
                </a:extLst>
              </p:cNvPr>
              <p:cNvSpPr txBox="1"/>
              <p:nvPr/>
            </p:nvSpPr>
            <p:spPr>
              <a:xfrm>
                <a:off x="3502855" y="4676329"/>
                <a:ext cx="297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1</m:t>
                          </m:r>
                        </m:sub>
                      </m:sSub>
                    </m:oMath>
                  </m:oMathPara>
                </a14:m>
                <a:endParaRPr lang="zh-CN" altLang="en-US" dirty="0"/>
              </a:p>
            </p:txBody>
          </p:sp>
        </mc:Choice>
        <mc:Fallback xmlns="">
          <p:sp>
            <p:nvSpPr>
              <p:cNvPr id="153" name="文本框 152">
                <a:extLst>
                  <a:ext uri="{FF2B5EF4-FFF2-40B4-BE49-F238E27FC236}">
                    <a16:creationId xmlns:a16="http://schemas.microsoft.com/office/drawing/2014/main" id="{3248FD9B-B266-7DE4-F354-FCFB65F86001}"/>
                  </a:ext>
                </a:extLst>
              </p:cNvPr>
              <p:cNvSpPr txBox="1">
                <a:spLocks noRot="1" noChangeAspect="1" noMove="1" noResize="1" noEditPoints="1" noAdjustHandles="1" noChangeArrowheads="1" noChangeShapeType="1" noTextEdit="1"/>
              </p:cNvSpPr>
              <p:nvPr/>
            </p:nvSpPr>
            <p:spPr>
              <a:xfrm>
                <a:off x="3502855" y="4676329"/>
                <a:ext cx="297582" cy="276999"/>
              </a:xfrm>
              <a:prstGeom prst="rect">
                <a:avLst/>
              </a:prstGeom>
              <a:blipFill>
                <a:blip r:embed="rId6"/>
                <a:stretch>
                  <a:fillRect l="-20833" r="-8333"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4" name="文本框 153">
                <a:extLst>
                  <a:ext uri="{FF2B5EF4-FFF2-40B4-BE49-F238E27FC236}">
                    <a16:creationId xmlns:a16="http://schemas.microsoft.com/office/drawing/2014/main" id="{85FADB1A-7BDE-E855-2509-8E5A0A13BB21}"/>
                  </a:ext>
                </a:extLst>
              </p:cNvPr>
              <p:cNvSpPr txBox="1"/>
              <p:nvPr/>
            </p:nvSpPr>
            <p:spPr>
              <a:xfrm>
                <a:off x="3539630" y="5511089"/>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2</m:t>
                          </m:r>
                        </m:sub>
                      </m:sSub>
                    </m:oMath>
                  </m:oMathPara>
                </a14:m>
                <a:endParaRPr lang="zh-CN" altLang="en-US" dirty="0"/>
              </a:p>
            </p:txBody>
          </p:sp>
        </mc:Choice>
        <mc:Fallback xmlns="">
          <p:sp>
            <p:nvSpPr>
              <p:cNvPr id="154" name="文本框 153">
                <a:extLst>
                  <a:ext uri="{FF2B5EF4-FFF2-40B4-BE49-F238E27FC236}">
                    <a16:creationId xmlns:a16="http://schemas.microsoft.com/office/drawing/2014/main" id="{85FADB1A-7BDE-E855-2509-8E5A0A13BB21}"/>
                  </a:ext>
                </a:extLst>
              </p:cNvPr>
              <p:cNvSpPr txBox="1">
                <a:spLocks noRot="1" noChangeAspect="1" noMove="1" noResize="1" noEditPoints="1" noAdjustHandles="1" noChangeArrowheads="1" noChangeShapeType="1" noTextEdit="1"/>
              </p:cNvSpPr>
              <p:nvPr/>
            </p:nvSpPr>
            <p:spPr>
              <a:xfrm>
                <a:off x="3539630" y="5511089"/>
                <a:ext cx="302903" cy="276999"/>
              </a:xfrm>
              <a:prstGeom prst="rect">
                <a:avLst/>
              </a:prstGeom>
              <a:blipFill>
                <a:blip r:embed="rId7"/>
                <a:stretch>
                  <a:fillRect l="-20408" r="-816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5" name="文本框 154">
                <a:extLst>
                  <a:ext uri="{FF2B5EF4-FFF2-40B4-BE49-F238E27FC236}">
                    <a16:creationId xmlns:a16="http://schemas.microsoft.com/office/drawing/2014/main" id="{EACEAFF3-BA05-63D1-5955-4AE467E9EFE0}"/>
                  </a:ext>
                </a:extLst>
              </p:cNvPr>
              <p:cNvSpPr txBox="1"/>
              <p:nvPr/>
            </p:nvSpPr>
            <p:spPr>
              <a:xfrm>
                <a:off x="4149858" y="4891545"/>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3</m:t>
                          </m:r>
                        </m:sub>
                      </m:sSub>
                    </m:oMath>
                  </m:oMathPara>
                </a14:m>
                <a:endParaRPr lang="zh-CN" altLang="en-US" dirty="0"/>
              </a:p>
            </p:txBody>
          </p:sp>
        </mc:Choice>
        <mc:Fallback xmlns="">
          <p:sp>
            <p:nvSpPr>
              <p:cNvPr id="155" name="文本框 154">
                <a:extLst>
                  <a:ext uri="{FF2B5EF4-FFF2-40B4-BE49-F238E27FC236}">
                    <a16:creationId xmlns:a16="http://schemas.microsoft.com/office/drawing/2014/main" id="{EACEAFF3-BA05-63D1-5955-4AE467E9EFE0}"/>
                  </a:ext>
                </a:extLst>
              </p:cNvPr>
              <p:cNvSpPr txBox="1">
                <a:spLocks noRot="1" noChangeAspect="1" noMove="1" noResize="1" noEditPoints="1" noAdjustHandles="1" noChangeArrowheads="1" noChangeShapeType="1" noTextEdit="1"/>
              </p:cNvSpPr>
              <p:nvPr/>
            </p:nvSpPr>
            <p:spPr>
              <a:xfrm>
                <a:off x="4149858" y="4891545"/>
                <a:ext cx="302903" cy="276999"/>
              </a:xfrm>
              <a:prstGeom prst="rect">
                <a:avLst/>
              </a:prstGeom>
              <a:blipFill>
                <a:blip r:embed="rId8"/>
                <a:stretch>
                  <a:fillRect l="-20408" r="-8163" b="-23913"/>
                </a:stretch>
              </a:blipFill>
            </p:spPr>
            <p:txBody>
              <a:bodyPr/>
              <a:lstStyle/>
              <a:p>
                <a:r>
                  <a:rPr lang="zh-CN" altLang="en-US">
                    <a:noFill/>
                  </a:rPr>
                  <a:t> </a:t>
                </a:r>
              </a:p>
            </p:txBody>
          </p:sp>
        </mc:Fallback>
      </mc:AlternateContent>
      <p:sp>
        <p:nvSpPr>
          <p:cNvPr id="157" name="矩形 156">
            <a:extLst>
              <a:ext uri="{FF2B5EF4-FFF2-40B4-BE49-F238E27FC236}">
                <a16:creationId xmlns:a16="http://schemas.microsoft.com/office/drawing/2014/main" id="{641193DB-9DBD-EF4B-61F5-F29D541246BD}"/>
              </a:ext>
            </a:extLst>
          </p:cNvPr>
          <p:cNvSpPr/>
          <p:nvPr/>
        </p:nvSpPr>
        <p:spPr>
          <a:xfrm>
            <a:off x="5438381" y="1102682"/>
            <a:ext cx="1236939" cy="383300"/>
          </a:xfrm>
          <a:prstGeom prst="rect">
            <a:avLst/>
          </a:prstGeom>
          <a:solidFill>
            <a:srgbClr val="ABD1E7"/>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tx1"/>
                </a:solidFill>
                <a:latin typeface="+mj-ea"/>
                <a:ea typeface="+mj-ea"/>
              </a:rPr>
              <a:t>回放内存</a:t>
            </a:r>
          </a:p>
        </p:txBody>
      </p:sp>
      <p:sp>
        <p:nvSpPr>
          <p:cNvPr id="158" name="矩形 157">
            <a:extLst>
              <a:ext uri="{FF2B5EF4-FFF2-40B4-BE49-F238E27FC236}">
                <a16:creationId xmlns:a16="http://schemas.microsoft.com/office/drawing/2014/main" id="{22FB4ABC-C305-F839-AE89-80AE99B4F3FD}"/>
              </a:ext>
            </a:extLst>
          </p:cNvPr>
          <p:cNvSpPr/>
          <p:nvPr/>
        </p:nvSpPr>
        <p:spPr>
          <a:xfrm>
            <a:off x="5465258" y="3253464"/>
            <a:ext cx="1539933"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原型分类器</a:t>
            </a:r>
          </a:p>
        </p:txBody>
      </p:sp>
      <p:sp>
        <p:nvSpPr>
          <p:cNvPr id="159" name="文本框 158">
            <a:extLst>
              <a:ext uri="{FF2B5EF4-FFF2-40B4-BE49-F238E27FC236}">
                <a16:creationId xmlns:a16="http://schemas.microsoft.com/office/drawing/2014/main" id="{50CF0D73-73F7-DC07-F34E-D9BC47117102}"/>
              </a:ext>
            </a:extLst>
          </p:cNvPr>
          <p:cNvSpPr txBox="1"/>
          <p:nvPr/>
        </p:nvSpPr>
        <p:spPr>
          <a:xfrm>
            <a:off x="1931159" y="3201346"/>
            <a:ext cx="1692178" cy="369332"/>
          </a:xfrm>
          <a:prstGeom prst="rect">
            <a:avLst/>
          </a:prstGeom>
          <a:noFill/>
        </p:spPr>
        <p:txBody>
          <a:bodyPr wrap="square">
            <a:spAutoFit/>
          </a:bodyPr>
          <a:lstStyle/>
          <a:p>
            <a:r>
              <a:rPr lang="zh-CN" altLang="en-US" dirty="0"/>
              <a:t>模型预测阶段</a:t>
            </a:r>
          </a:p>
        </p:txBody>
      </p:sp>
      <p:sp>
        <p:nvSpPr>
          <p:cNvPr id="163" name="文本框 162">
            <a:extLst>
              <a:ext uri="{FF2B5EF4-FFF2-40B4-BE49-F238E27FC236}">
                <a16:creationId xmlns:a16="http://schemas.microsoft.com/office/drawing/2014/main" id="{FE80A862-5160-1614-2887-5F36A31F858A}"/>
              </a:ext>
            </a:extLst>
          </p:cNvPr>
          <p:cNvSpPr txBox="1"/>
          <p:nvPr/>
        </p:nvSpPr>
        <p:spPr>
          <a:xfrm>
            <a:off x="5393899" y="3742694"/>
            <a:ext cx="6648576" cy="96289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en-US" sz="2000" b="1" dirty="0">
                <a:solidFill>
                  <a:srgbClr val="674196"/>
                </a:solidFill>
                <a:latin typeface="+mj-ea"/>
                <a:ea typeface="+mj-ea"/>
              </a:rPr>
              <a:t>类均值分类器：</a:t>
            </a:r>
            <a:endParaRPr lang="en-US" altLang="zh-CN" sz="2000" b="1" dirty="0">
              <a:solidFill>
                <a:srgbClr val="674196"/>
              </a:solidFill>
              <a:latin typeface="+mj-ea"/>
              <a:ea typeface="+mj-ea"/>
            </a:endParaRPr>
          </a:p>
          <a:p>
            <a:pPr marL="342900" indent="-342900">
              <a:lnSpc>
                <a:spcPct val="150000"/>
              </a:lnSpc>
              <a:buFont typeface="Arial" panose="020B0604020202020204" pitchFamily="34" charset="0"/>
              <a:buChar char="•"/>
            </a:pPr>
            <a:r>
              <a:rPr lang="zh-CN" altLang="en-US" sz="2000" b="1" dirty="0">
                <a:solidFill>
                  <a:srgbClr val="6D439B"/>
                </a:solidFill>
                <a:latin typeface="+mj-ea"/>
                <a:ea typeface="+mj-ea"/>
              </a:rPr>
              <a:t>原型分类器：</a:t>
            </a:r>
            <a:endParaRPr lang="zh-CN" altLang="en-US" dirty="0">
              <a:latin typeface="+mn-ea"/>
            </a:endParaRPr>
          </a:p>
        </p:txBody>
      </p:sp>
      <p:pic>
        <p:nvPicPr>
          <p:cNvPr id="165" name="图片 164">
            <a:extLst>
              <a:ext uri="{FF2B5EF4-FFF2-40B4-BE49-F238E27FC236}">
                <a16:creationId xmlns:a16="http://schemas.microsoft.com/office/drawing/2014/main" id="{118E0001-A694-78F4-EFE5-D7E0847C7F7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650345" y="3831977"/>
            <a:ext cx="3917809" cy="446438"/>
          </a:xfrm>
          <a:prstGeom prst="rect">
            <a:avLst/>
          </a:prstGeom>
        </p:spPr>
      </p:pic>
      <mc:AlternateContent xmlns:mc="http://schemas.openxmlformats.org/markup-compatibility/2006" xmlns:a14="http://schemas.microsoft.com/office/drawing/2010/main">
        <mc:Choice Requires="a14">
          <p:sp>
            <p:nvSpPr>
              <p:cNvPr id="169" name="文本框 168">
                <a:extLst>
                  <a:ext uri="{FF2B5EF4-FFF2-40B4-BE49-F238E27FC236}">
                    <a16:creationId xmlns:a16="http://schemas.microsoft.com/office/drawing/2014/main" id="{6466067E-7D8C-A2C3-48E4-125A4939DE29}"/>
                  </a:ext>
                </a:extLst>
              </p:cNvPr>
              <p:cNvSpPr txBox="1"/>
              <p:nvPr/>
            </p:nvSpPr>
            <p:spPr>
              <a:xfrm>
                <a:off x="5743320" y="4798605"/>
                <a:ext cx="6107184" cy="369332"/>
              </a:xfrm>
              <a:prstGeom prst="rect">
                <a:avLst/>
              </a:prstGeom>
              <a:noFill/>
            </p:spPr>
            <p:txBody>
              <a:bodyPr wrap="square">
                <a:spAutoFit/>
              </a:bodyPr>
              <a:lstStyle/>
              <a:p>
                <a:r>
                  <a:rPr lang="zh-CN" altLang="en-US" dirty="0">
                    <a:latin typeface="+mn-ea"/>
                  </a:rPr>
                  <a:t>训练过程中根据输入</a:t>
                </a:r>
                <a14:m>
                  <m:oMath xmlns:m="http://schemas.openxmlformats.org/officeDocument/2006/math">
                    <m:sSub>
                      <m:sSubPr>
                        <m:ctrlPr>
                          <a:rPr lang="en-US" altLang="zh-CN" sz="1800" b="1" i="1" smtClean="0">
                            <a:latin typeface="Cambria Math" panose="02040503050406030204" pitchFamily="18" charset="0"/>
                            <a:ea typeface="楷体" panose="02010609060101010101" pitchFamily="49" charset="-122"/>
                          </a:rPr>
                        </m:ctrlPr>
                      </m:sSubPr>
                      <m:e>
                        <m:r>
                          <a:rPr lang="en-US" altLang="zh-CN" sz="1800" b="1" i="1">
                            <a:latin typeface="Cambria Math" panose="02040503050406030204" pitchFamily="18" charset="0"/>
                            <a:ea typeface="楷体" panose="02010609060101010101" pitchFamily="49" charset="-122"/>
                          </a:rPr>
                          <m:t>𝒙</m:t>
                        </m:r>
                      </m:e>
                      <m:sub>
                        <m:r>
                          <a:rPr lang="en-US" altLang="zh-CN" sz="1800" b="1" i="1" smtClean="0">
                            <a:latin typeface="Cambria Math" panose="02040503050406030204" pitchFamily="18" charset="0"/>
                            <a:ea typeface="楷体" panose="02010609060101010101" pitchFamily="49" charset="-122"/>
                          </a:rPr>
                          <m:t>𝒕</m:t>
                        </m:r>
                      </m:sub>
                    </m:sSub>
                  </m:oMath>
                </a14:m>
                <a:r>
                  <a:rPr lang="zh-CN" altLang="en-US" dirty="0"/>
                  <a:t>进行随机批量梯度更新：</a:t>
                </a:r>
              </a:p>
            </p:txBody>
          </p:sp>
        </mc:Choice>
        <mc:Fallback xmlns="">
          <p:sp>
            <p:nvSpPr>
              <p:cNvPr id="169" name="文本框 168">
                <a:extLst>
                  <a:ext uri="{FF2B5EF4-FFF2-40B4-BE49-F238E27FC236}">
                    <a16:creationId xmlns:a16="http://schemas.microsoft.com/office/drawing/2014/main" id="{6466067E-7D8C-A2C3-48E4-125A4939DE29}"/>
                  </a:ext>
                </a:extLst>
              </p:cNvPr>
              <p:cNvSpPr txBox="1">
                <a:spLocks noRot="1" noChangeAspect="1" noMove="1" noResize="1" noEditPoints="1" noAdjustHandles="1" noChangeArrowheads="1" noChangeShapeType="1" noTextEdit="1"/>
              </p:cNvSpPr>
              <p:nvPr/>
            </p:nvSpPr>
            <p:spPr>
              <a:xfrm>
                <a:off x="5743320" y="4798605"/>
                <a:ext cx="6107184" cy="369332"/>
              </a:xfrm>
              <a:prstGeom prst="rect">
                <a:avLst/>
              </a:prstGeom>
              <a:blipFill>
                <a:blip r:embed="rId10"/>
                <a:stretch>
                  <a:fillRect l="-798" t="-9836" b="-22951"/>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0E6EB64D-D77E-7200-BD58-786CA4CF72B4}"/>
              </a:ext>
            </a:extLst>
          </p:cNvPr>
          <p:cNvSpPr>
            <a:spLocks noGrp="1"/>
          </p:cNvSpPr>
          <p:nvPr>
            <p:ph type="sldNum" sz="quarter" idx="14"/>
          </p:nvPr>
        </p:nvSpPr>
        <p:spPr/>
        <p:txBody>
          <a:bodyPr/>
          <a:lstStyle/>
          <a:p>
            <a:fld id="{CC51C897-CB0F-45BB-8D64-39FCF72693E0}" type="slidenum">
              <a:rPr lang="zh-CN" altLang="en-US" smtClean="0"/>
              <a:t>42</a:t>
            </a:fld>
            <a:endParaRPr lang="zh-CN" altLang="en-US"/>
          </a:p>
        </p:txBody>
      </p:sp>
      <p:sp>
        <p:nvSpPr>
          <p:cNvPr id="10" name="Text Placeholder 2">
            <a:extLst>
              <a:ext uri="{FF2B5EF4-FFF2-40B4-BE49-F238E27FC236}">
                <a16:creationId xmlns:a16="http://schemas.microsoft.com/office/drawing/2014/main" id="{70742E24-9959-7512-73AF-56E6446427F5}"/>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a:t>
            </a:r>
            <a:r>
              <a:rPr lang="zh-CN" altLang="en-US" dirty="0">
                <a:solidFill>
                  <a:srgbClr val="6D439B"/>
                </a:solidFill>
              </a:rPr>
              <a:t>原型模型   </a:t>
            </a:r>
            <a:r>
              <a:rPr lang="zh-CN" altLang="en-US" dirty="0">
                <a:solidFill>
                  <a:srgbClr val="7F7F7F"/>
                </a:solidFill>
              </a:rPr>
              <a:t>网络训练   实验验证   本章总结</a:t>
            </a:r>
            <a:r>
              <a:rPr lang="zh-CN" altLang="en-US" dirty="0">
                <a:solidFill>
                  <a:srgbClr val="6D439B"/>
                </a:solidFill>
              </a:rPr>
              <a:t> </a:t>
            </a:r>
            <a:endParaRPr lang="zh-CN" altLang="en-US" dirty="0">
              <a:solidFill>
                <a:srgbClr val="7F7F7F"/>
              </a:solidFill>
            </a:endParaRPr>
          </a:p>
        </p:txBody>
      </p:sp>
      <p:sp>
        <p:nvSpPr>
          <p:cNvPr id="4" name="矩形 3">
            <a:extLst>
              <a:ext uri="{FF2B5EF4-FFF2-40B4-BE49-F238E27FC236}">
                <a16:creationId xmlns:a16="http://schemas.microsoft.com/office/drawing/2014/main" id="{37FE2B3F-D124-A5CF-B17A-FD35E00DAA73}"/>
              </a:ext>
            </a:extLst>
          </p:cNvPr>
          <p:cNvSpPr/>
          <p:nvPr/>
        </p:nvSpPr>
        <p:spPr>
          <a:xfrm>
            <a:off x="818418" y="1831289"/>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D9484B8-7A9F-4A87-97DA-2536D2ED4258}"/>
              </a:ext>
            </a:extLst>
          </p:cNvPr>
          <p:cNvSpPr/>
          <p:nvPr/>
        </p:nvSpPr>
        <p:spPr>
          <a:xfrm>
            <a:off x="970818" y="1983689"/>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4B26902-8AE3-4240-4AAD-DE6AEF6DE973}"/>
              </a:ext>
            </a:extLst>
          </p:cNvPr>
          <p:cNvSpPr/>
          <p:nvPr/>
        </p:nvSpPr>
        <p:spPr>
          <a:xfrm>
            <a:off x="1123218" y="2136089"/>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07EF66CF-1161-04E3-BC7A-16974C2A8A2A}"/>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1139468" y="2152901"/>
            <a:ext cx="946800" cy="752400"/>
          </a:xfrm>
          <a:prstGeom prst="rect">
            <a:avLst/>
          </a:prstGeom>
        </p:spPr>
      </p:pic>
      <p:sp>
        <p:nvSpPr>
          <p:cNvPr id="12" name="矩形 11">
            <a:extLst>
              <a:ext uri="{FF2B5EF4-FFF2-40B4-BE49-F238E27FC236}">
                <a16:creationId xmlns:a16="http://schemas.microsoft.com/office/drawing/2014/main" id="{6CA71944-E4AD-426D-2763-15AA0309B111}"/>
              </a:ext>
            </a:extLst>
          </p:cNvPr>
          <p:cNvSpPr/>
          <p:nvPr/>
        </p:nvSpPr>
        <p:spPr>
          <a:xfrm>
            <a:off x="3323692" y="1829219"/>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A4E5F3D9-75D2-03EB-B6E8-4B80E3618F54}"/>
              </a:ext>
            </a:extLst>
          </p:cNvPr>
          <p:cNvSpPr/>
          <p:nvPr/>
        </p:nvSpPr>
        <p:spPr>
          <a:xfrm>
            <a:off x="3476092" y="1981619"/>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D4AAD6F6-7DAA-FC42-6196-6F27A6FF2B36}"/>
              </a:ext>
            </a:extLst>
          </p:cNvPr>
          <p:cNvSpPr/>
          <p:nvPr/>
        </p:nvSpPr>
        <p:spPr>
          <a:xfrm>
            <a:off x="3628492" y="2134019"/>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736432F2-A900-A4A9-91A2-BC953DAB1C2A}"/>
              </a:ext>
            </a:extLst>
          </p:cNvPr>
          <p:cNvPicPr>
            <a:picLocks/>
          </p:cNvPicPr>
          <p:nvPr/>
        </p:nvPicPr>
        <p:blipFill rotWithShape="1">
          <a:blip r:embed="rId12">
            <a:extLst>
              <a:ext uri="{28A0092B-C50C-407E-A947-70E740481C1C}">
                <a14:useLocalDpi xmlns:a14="http://schemas.microsoft.com/office/drawing/2010/main" val="0"/>
              </a:ext>
            </a:extLst>
          </a:blip>
          <a:srcRect b="26329"/>
          <a:stretch/>
        </p:blipFill>
        <p:spPr>
          <a:xfrm>
            <a:off x="3640932" y="2148589"/>
            <a:ext cx="946800" cy="752400"/>
          </a:xfrm>
          <a:prstGeom prst="rect">
            <a:avLst/>
          </a:prstGeom>
        </p:spPr>
      </p:pic>
      <p:pic>
        <p:nvPicPr>
          <p:cNvPr id="18" name="图片 17">
            <a:extLst>
              <a:ext uri="{FF2B5EF4-FFF2-40B4-BE49-F238E27FC236}">
                <a16:creationId xmlns:a16="http://schemas.microsoft.com/office/drawing/2014/main" id="{8D5AF3FF-6DCF-5D87-D0D7-7F2598294E2A}"/>
              </a:ext>
            </a:extLst>
          </p:cNvPr>
          <p:cNvPicPr>
            <a:picLocks noChangeAspect="1"/>
          </p:cNvPicPr>
          <p:nvPr/>
        </p:nvPicPr>
        <p:blipFill>
          <a:blip r:embed="rId13"/>
          <a:stretch>
            <a:fillRect/>
          </a:stretch>
        </p:blipFill>
        <p:spPr>
          <a:xfrm>
            <a:off x="7049720" y="5212702"/>
            <a:ext cx="3026932" cy="1317579"/>
          </a:xfrm>
          <a:prstGeom prst="rect">
            <a:avLst/>
          </a:prstGeom>
        </p:spPr>
      </p:pic>
      <p:sp>
        <p:nvSpPr>
          <p:cNvPr id="17" name="文本框 16">
            <a:extLst>
              <a:ext uri="{FF2B5EF4-FFF2-40B4-BE49-F238E27FC236}">
                <a16:creationId xmlns:a16="http://schemas.microsoft.com/office/drawing/2014/main" id="{59D03CB8-043C-CE73-C31D-81051B52F027}"/>
              </a:ext>
            </a:extLst>
          </p:cNvPr>
          <p:cNvSpPr txBox="1"/>
          <p:nvPr/>
        </p:nvSpPr>
        <p:spPr>
          <a:xfrm>
            <a:off x="6823494" y="1102682"/>
            <a:ext cx="5276926" cy="400110"/>
          </a:xfrm>
          <a:prstGeom prst="rect">
            <a:avLst/>
          </a:prstGeom>
          <a:noFill/>
        </p:spPr>
        <p:txBody>
          <a:bodyPr wrap="square">
            <a:spAutoFit/>
          </a:bodyPr>
          <a:lstStyle/>
          <a:p>
            <a:pPr defTabSz="914377"/>
            <a:r>
              <a:rPr lang="zh-CN" altLang="en-US" sz="2000" b="1" dirty="0">
                <a:solidFill>
                  <a:schemeClr val="tx1"/>
                </a:solidFill>
                <a:latin typeface="+mj-ea"/>
                <a:ea typeface="+mj-ea"/>
              </a:rPr>
              <a:t>保存训练样本以对抗遗忘现象和提升分类性能</a:t>
            </a:r>
          </a:p>
        </p:txBody>
      </p:sp>
      <p:sp>
        <p:nvSpPr>
          <p:cNvPr id="19" name="文本框 18">
            <a:extLst>
              <a:ext uri="{FF2B5EF4-FFF2-40B4-BE49-F238E27FC236}">
                <a16:creationId xmlns:a16="http://schemas.microsoft.com/office/drawing/2014/main" id="{0331C6C4-923A-914B-6B6A-F50796A5FFF4}"/>
              </a:ext>
            </a:extLst>
          </p:cNvPr>
          <p:cNvSpPr txBox="1"/>
          <p:nvPr/>
        </p:nvSpPr>
        <p:spPr>
          <a:xfrm>
            <a:off x="7193393" y="3228945"/>
            <a:ext cx="4510813" cy="400110"/>
          </a:xfrm>
          <a:prstGeom prst="rect">
            <a:avLst/>
          </a:prstGeom>
          <a:noFill/>
        </p:spPr>
        <p:txBody>
          <a:bodyPr wrap="square">
            <a:spAutoFit/>
          </a:bodyPr>
          <a:lstStyle/>
          <a:p>
            <a:pPr defTabSz="914377"/>
            <a:r>
              <a:rPr lang="zh-CN" altLang="en-US" sz="2000" b="1" dirty="0">
                <a:solidFill>
                  <a:schemeClr val="tx1"/>
                </a:solidFill>
                <a:latin typeface="+mj-ea"/>
                <a:ea typeface="+mj-ea"/>
              </a:rPr>
              <a:t>替代线性分类层</a:t>
            </a:r>
          </a:p>
        </p:txBody>
      </p:sp>
    </p:spTree>
    <p:extLst>
      <p:ext uri="{BB962C8B-B14F-4D97-AF65-F5344CB8AC3E}">
        <p14:creationId xmlns:p14="http://schemas.microsoft.com/office/powerpoint/2010/main" val="3761959691"/>
      </p:ext>
    </p:extLst>
  </p:cSld>
  <p:clrMapOvr>
    <a:masterClrMapping/>
  </p:clrMapOvr>
  <p:transition spd="med">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80B3463-6777-4F3C-31D5-F59A4E5A2AB1}"/>
              </a:ext>
            </a:extLst>
          </p:cNvPr>
          <p:cNvSpPr txBox="1"/>
          <p:nvPr/>
        </p:nvSpPr>
        <p:spPr>
          <a:xfrm>
            <a:off x="5380279" y="2628286"/>
            <a:ext cx="6648576" cy="400110"/>
          </a:xfrm>
          <a:prstGeom prst="rect">
            <a:avLst/>
          </a:prstGeom>
          <a:noFill/>
        </p:spPr>
        <p:txBody>
          <a:bodyPr wrap="square">
            <a:spAutoFit/>
          </a:bodyPr>
          <a:lstStyle/>
          <a:p>
            <a:pPr marL="342900" indent="-342900">
              <a:buFont typeface="Arial" panose="020B0604020202020204" pitchFamily="34" charset="0"/>
              <a:buChar char="•"/>
            </a:pPr>
            <a:r>
              <a:rPr lang="zh-CN" altLang="en-US" sz="2000" b="1" dirty="0">
                <a:latin typeface="+mj-ea"/>
                <a:ea typeface="+mj-ea"/>
              </a:rPr>
              <a:t>提高</a:t>
            </a:r>
            <a:r>
              <a:rPr lang="zh-CN" altLang="en-US" sz="2000" b="1" dirty="0">
                <a:solidFill>
                  <a:srgbClr val="C00000"/>
                </a:solidFill>
                <a:latin typeface="+mj-ea"/>
                <a:ea typeface="+mj-ea"/>
              </a:rPr>
              <a:t>同类输入特征相似度</a:t>
            </a:r>
            <a:r>
              <a:rPr lang="zh-CN" altLang="en-US" sz="2000" b="1" dirty="0">
                <a:latin typeface="+mj-ea"/>
                <a:ea typeface="+mj-ea"/>
              </a:rPr>
              <a:t>，降低非同类输入特征相似度</a:t>
            </a:r>
            <a:endParaRPr lang="en-US" altLang="zh-CN" sz="2000" b="1" dirty="0">
              <a:latin typeface="+mj-ea"/>
              <a:ea typeface="+mj-ea"/>
            </a:endParaRPr>
          </a:p>
        </p:txBody>
      </p:sp>
      <p:sp>
        <p:nvSpPr>
          <p:cNvPr id="70" name="文本框 69">
            <a:extLst>
              <a:ext uri="{FF2B5EF4-FFF2-40B4-BE49-F238E27FC236}">
                <a16:creationId xmlns:a16="http://schemas.microsoft.com/office/drawing/2014/main" id="{F9BD5DE5-3CFF-3994-68F9-F6BE84C817B6}"/>
              </a:ext>
            </a:extLst>
          </p:cNvPr>
          <p:cNvSpPr txBox="1"/>
          <p:nvPr/>
        </p:nvSpPr>
        <p:spPr>
          <a:xfrm>
            <a:off x="1060993" y="782846"/>
            <a:ext cx="1422529" cy="369332"/>
          </a:xfrm>
          <a:prstGeom prst="rect">
            <a:avLst/>
          </a:prstGeom>
          <a:noFill/>
        </p:spPr>
        <p:txBody>
          <a:bodyPr wrap="square">
            <a:spAutoFit/>
          </a:bodyPr>
          <a:lstStyle/>
          <a:p>
            <a:r>
              <a:rPr lang="zh-CN" altLang="en-US" sz="1800" b="1" dirty="0"/>
              <a:t>训练数据流</a:t>
            </a:r>
            <a:endParaRPr lang="en-US" altLang="zh-CN" sz="1800" b="1" dirty="0"/>
          </a:p>
        </p:txBody>
      </p:sp>
      <p:pic>
        <p:nvPicPr>
          <p:cNvPr id="71" name="图片 70">
            <a:extLst>
              <a:ext uri="{FF2B5EF4-FFF2-40B4-BE49-F238E27FC236}">
                <a16:creationId xmlns:a16="http://schemas.microsoft.com/office/drawing/2014/main" id="{9F7C8612-C1AF-6D86-4BBE-F8117A3BD01D}"/>
              </a:ext>
            </a:extLst>
          </p:cNvPr>
          <p:cNvPicPr>
            <a:picLocks noChangeAspect="1"/>
          </p:cNvPicPr>
          <p:nvPr/>
        </p:nvPicPr>
        <p:blipFill>
          <a:blip r:embed="rId3"/>
          <a:stretch>
            <a:fillRect/>
          </a:stretch>
        </p:blipFill>
        <p:spPr>
          <a:xfrm>
            <a:off x="2340438" y="806516"/>
            <a:ext cx="869235" cy="437220"/>
          </a:xfrm>
          <a:prstGeom prst="rect">
            <a:avLst/>
          </a:prstGeom>
        </p:spPr>
      </p:pic>
      <p:sp>
        <p:nvSpPr>
          <p:cNvPr id="72" name="箭头: 下 71">
            <a:extLst>
              <a:ext uri="{FF2B5EF4-FFF2-40B4-BE49-F238E27FC236}">
                <a16:creationId xmlns:a16="http://schemas.microsoft.com/office/drawing/2014/main" id="{B3A916A5-627B-7292-0945-55568EDA7FB7}"/>
              </a:ext>
            </a:extLst>
          </p:cNvPr>
          <p:cNvSpPr/>
          <p:nvPr/>
        </p:nvSpPr>
        <p:spPr>
          <a:xfrm>
            <a:off x="1804355" y="2922044"/>
            <a:ext cx="283295" cy="252812"/>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a:extLst>
              <a:ext uri="{FF2B5EF4-FFF2-40B4-BE49-F238E27FC236}">
                <a16:creationId xmlns:a16="http://schemas.microsoft.com/office/drawing/2014/main" id="{641193DB-9DBD-EF4B-61F5-F29D541246BD}"/>
              </a:ext>
            </a:extLst>
          </p:cNvPr>
          <p:cNvSpPr/>
          <p:nvPr/>
        </p:nvSpPr>
        <p:spPr>
          <a:xfrm>
            <a:off x="5424761" y="2199563"/>
            <a:ext cx="2186248" cy="383300"/>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b="1" dirty="0">
                <a:solidFill>
                  <a:schemeClr val="tx1"/>
                </a:solidFill>
                <a:latin typeface="+mj-ea"/>
                <a:ea typeface="+mj-ea"/>
              </a:rPr>
              <a:t>监督对比损失函数</a:t>
            </a:r>
          </a:p>
        </p:txBody>
      </p:sp>
      <p:sp>
        <p:nvSpPr>
          <p:cNvPr id="158" name="矩形 157">
            <a:extLst>
              <a:ext uri="{FF2B5EF4-FFF2-40B4-BE49-F238E27FC236}">
                <a16:creationId xmlns:a16="http://schemas.microsoft.com/office/drawing/2014/main" id="{22FB4ABC-C305-F839-AE89-80AE99B4F3FD}"/>
              </a:ext>
            </a:extLst>
          </p:cNvPr>
          <p:cNvSpPr/>
          <p:nvPr/>
        </p:nvSpPr>
        <p:spPr>
          <a:xfrm>
            <a:off x="5423173" y="3728376"/>
            <a:ext cx="2190840"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b="1" dirty="0">
                <a:solidFill>
                  <a:prstClr val="white"/>
                </a:solidFill>
                <a:latin typeface="+mj-ea"/>
                <a:ea typeface="+mj-ea"/>
              </a:rPr>
              <a:t>原型重构损失函数</a:t>
            </a:r>
          </a:p>
        </p:txBody>
      </p:sp>
      <p:sp>
        <p:nvSpPr>
          <p:cNvPr id="163" name="文本框 162">
            <a:extLst>
              <a:ext uri="{FF2B5EF4-FFF2-40B4-BE49-F238E27FC236}">
                <a16:creationId xmlns:a16="http://schemas.microsoft.com/office/drawing/2014/main" id="{FE80A862-5160-1614-2887-5F36A31F858A}"/>
              </a:ext>
            </a:extLst>
          </p:cNvPr>
          <p:cNvSpPr txBox="1"/>
          <p:nvPr/>
        </p:nvSpPr>
        <p:spPr>
          <a:xfrm>
            <a:off x="5423173" y="4197276"/>
            <a:ext cx="6648576" cy="677108"/>
          </a:xfrm>
          <a:prstGeom prst="rect">
            <a:avLst/>
          </a:prstGeom>
          <a:noFill/>
        </p:spPr>
        <p:txBody>
          <a:bodyPr wrap="square">
            <a:spAutoFit/>
          </a:bodyPr>
          <a:lstStyle/>
          <a:p>
            <a:pPr marL="342900" indent="-342900">
              <a:buFont typeface="Arial" panose="020B0604020202020204" pitchFamily="34" charset="0"/>
              <a:buChar char="•"/>
            </a:pPr>
            <a:r>
              <a:rPr lang="zh-CN" altLang="en-US" sz="2000" b="1" dirty="0">
                <a:latin typeface="+mj-ea"/>
                <a:ea typeface="+mj-ea"/>
              </a:rPr>
              <a:t>使得</a:t>
            </a:r>
            <a:r>
              <a:rPr lang="zh-CN" altLang="en-US" sz="2000" b="1" dirty="0">
                <a:solidFill>
                  <a:srgbClr val="7030A0"/>
                </a:solidFill>
                <a:latin typeface="+mj-ea"/>
                <a:ea typeface="+mj-ea"/>
              </a:rPr>
              <a:t>同类原型向量与输入特征的相似度</a:t>
            </a:r>
            <a:r>
              <a:rPr lang="zh-CN" altLang="en-US" sz="2000" b="1" dirty="0">
                <a:latin typeface="+mj-ea"/>
                <a:ea typeface="+mj-ea"/>
              </a:rPr>
              <a:t>尽可能高</a:t>
            </a:r>
            <a:endParaRPr lang="en-US" altLang="zh-CN" sz="2000" b="1" dirty="0">
              <a:latin typeface="+mj-ea"/>
              <a:ea typeface="+mj-ea"/>
            </a:endParaRPr>
          </a:p>
          <a:p>
            <a:r>
              <a:rPr lang="en-US" altLang="zh-CN" dirty="0">
                <a:solidFill>
                  <a:prstClr val="black"/>
                </a:solidFill>
                <a:latin typeface="Calibri Light"/>
                <a:ea typeface="微软雅黑 Light"/>
              </a:rPr>
              <a:t>       </a:t>
            </a:r>
            <a:r>
              <a:rPr kumimoji="0" lang="zh-CN" altLang="en-US" sz="1800" b="0" i="0" u="none" strike="noStrike" kern="1200" cap="none" spc="0" normalizeH="0" baseline="0" noProof="0" dirty="0">
                <a:ln>
                  <a:noFill/>
                </a:ln>
                <a:solidFill>
                  <a:prstClr val="black"/>
                </a:solidFill>
                <a:effectLst/>
                <a:uLnTx/>
                <a:uFillTx/>
                <a:latin typeface="Calibri Light"/>
                <a:ea typeface="微软雅黑 Light"/>
                <a:cs typeface="+mn-cs"/>
              </a:rPr>
              <a:t>使得输入特征尽量靠近对应原型，同时对抗特征漂移</a:t>
            </a:r>
            <a:endParaRPr lang="zh-CN" altLang="en-US" dirty="0">
              <a:latin typeface="+mn-ea"/>
            </a:endParaRPr>
          </a:p>
        </p:txBody>
      </p:sp>
      <p:pic>
        <p:nvPicPr>
          <p:cNvPr id="9" name="图片 8">
            <a:extLst>
              <a:ext uri="{FF2B5EF4-FFF2-40B4-BE49-F238E27FC236}">
                <a16:creationId xmlns:a16="http://schemas.microsoft.com/office/drawing/2014/main" id="{88182ED1-C96F-CFC8-89CC-540819269118}"/>
              </a:ext>
            </a:extLst>
          </p:cNvPr>
          <p:cNvPicPr>
            <a:picLocks noChangeAspect="1"/>
          </p:cNvPicPr>
          <p:nvPr/>
        </p:nvPicPr>
        <p:blipFill>
          <a:blip r:embed="rId4"/>
          <a:stretch>
            <a:fillRect/>
          </a:stretch>
        </p:blipFill>
        <p:spPr>
          <a:xfrm>
            <a:off x="4882263" y="802837"/>
            <a:ext cx="464860" cy="426757"/>
          </a:xfrm>
          <a:prstGeom prst="rect">
            <a:avLst/>
          </a:prstGeom>
        </p:spPr>
      </p:pic>
      <p:sp>
        <p:nvSpPr>
          <p:cNvPr id="14" name="箭头: 下 13">
            <a:extLst>
              <a:ext uri="{FF2B5EF4-FFF2-40B4-BE49-F238E27FC236}">
                <a16:creationId xmlns:a16="http://schemas.microsoft.com/office/drawing/2014/main" id="{754FEBEC-3124-A8B8-4FCC-7C224663D963}"/>
              </a:ext>
            </a:extLst>
          </p:cNvPr>
          <p:cNvSpPr/>
          <p:nvPr/>
        </p:nvSpPr>
        <p:spPr>
          <a:xfrm rot="16200000">
            <a:off x="3296491" y="860193"/>
            <a:ext cx="283295" cy="252812"/>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下 15">
            <a:extLst>
              <a:ext uri="{FF2B5EF4-FFF2-40B4-BE49-F238E27FC236}">
                <a16:creationId xmlns:a16="http://schemas.microsoft.com/office/drawing/2014/main" id="{9418DBAA-1F49-AA98-091C-64BC39399CFA}"/>
              </a:ext>
            </a:extLst>
          </p:cNvPr>
          <p:cNvSpPr/>
          <p:nvPr/>
        </p:nvSpPr>
        <p:spPr>
          <a:xfrm rot="16200000">
            <a:off x="3295125" y="1957399"/>
            <a:ext cx="283295" cy="252812"/>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2B5CEC95-172A-3410-57F6-9C0A033EA811}"/>
              </a:ext>
            </a:extLst>
          </p:cNvPr>
          <p:cNvPicPr>
            <a:picLocks noChangeAspect="1"/>
          </p:cNvPicPr>
          <p:nvPr/>
        </p:nvPicPr>
        <p:blipFill>
          <a:blip r:embed="rId5"/>
          <a:stretch>
            <a:fillRect/>
          </a:stretch>
        </p:blipFill>
        <p:spPr>
          <a:xfrm>
            <a:off x="4868322" y="1891985"/>
            <a:ext cx="464860" cy="430427"/>
          </a:xfrm>
          <a:prstGeom prst="rect">
            <a:avLst/>
          </a:prstGeom>
        </p:spPr>
      </p:pic>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5ED3082B-16EF-7067-C766-DF5192AD40C4}"/>
                  </a:ext>
                </a:extLst>
              </p:cNvPr>
              <p:cNvSpPr txBox="1"/>
              <p:nvPr/>
            </p:nvSpPr>
            <p:spPr>
              <a:xfrm>
                <a:off x="4105498" y="1432558"/>
                <a:ext cx="2260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21" name="文本框 20">
                <a:extLst>
                  <a:ext uri="{FF2B5EF4-FFF2-40B4-BE49-F238E27FC236}">
                    <a16:creationId xmlns:a16="http://schemas.microsoft.com/office/drawing/2014/main" id="{5ED3082B-16EF-7067-C766-DF5192AD40C4}"/>
                  </a:ext>
                </a:extLst>
              </p:cNvPr>
              <p:cNvSpPr txBox="1">
                <a:spLocks noRot="1" noChangeAspect="1" noMove="1" noResize="1" noEditPoints="1" noAdjustHandles="1" noChangeArrowheads="1" noChangeShapeType="1" noTextEdit="1"/>
              </p:cNvSpPr>
              <p:nvPr/>
            </p:nvSpPr>
            <p:spPr>
              <a:xfrm>
                <a:off x="4105498" y="1432558"/>
                <a:ext cx="226024" cy="276999"/>
              </a:xfrm>
              <a:prstGeom prst="rect">
                <a:avLst/>
              </a:prstGeom>
              <a:blipFill>
                <a:blip r:embed="rId7"/>
                <a:stretch>
                  <a:fillRect l="-21053" r="-18421" b="-6667"/>
                </a:stretch>
              </a:blipFill>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2D7D31DA-1590-6820-7437-57A59846AB92}"/>
              </a:ext>
            </a:extLst>
          </p:cNvPr>
          <p:cNvPicPr>
            <a:picLocks noChangeAspect="1"/>
          </p:cNvPicPr>
          <p:nvPr/>
        </p:nvPicPr>
        <p:blipFill>
          <a:blip r:embed="rId8"/>
          <a:stretch>
            <a:fillRect/>
          </a:stretch>
        </p:blipFill>
        <p:spPr>
          <a:xfrm>
            <a:off x="2224792" y="2861916"/>
            <a:ext cx="2913482" cy="338028"/>
          </a:xfrm>
          <a:prstGeom prst="rect">
            <a:avLst/>
          </a:prstGeom>
        </p:spPr>
      </p:pic>
      <p:sp>
        <p:nvSpPr>
          <p:cNvPr id="30" name="文本框 29">
            <a:extLst>
              <a:ext uri="{FF2B5EF4-FFF2-40B4-BE49-F238E27FC236}">
                <a16:creationId xmlns:a16="http://schemas.microsoft.com/office/drawing/2014/main" id="{D2FFE1E4-F3A2-AB23-8818-7E1697FB6606}"/>
              </a:ext>
            </a:extLst>
          </p:cNvPr>
          <p:cNvSpPr txBox="1"/>
          <p:nvPr/>
        </p:nvSpPr>
        <p:spPr>
          <a:xfrm>
            <a:off x="3610530" y="820011"/>
            <a:ext cx="1520081" cy="369332"/>
          </a:xfrm>
          <a:prstGeom prst="rect">
            <a:avLst/>
          </a:prstGeom>
          <a:noFill/>
        </p:spPr>
        <p:txBody>
          <a:bodyPr wrap="square">
            <a:spAutoFit/>
          </a:bodyPr>
          <a:lstStyle/>
          <a:p>
            <a:r>
              <a:rPr lang="zh-CN" altLang="en-US" sz="1800" b="1" dirty="0"/>
              <a:t>训练样本批</a:t>
            </a:r>
            <a:endParaRPr lang="en-US" altLang="zh-CN" sz="1800" b="1" dirty="0"/>
          </a:p>
        </p:txBody>
      </p:sp>
      <p:sp>
        <p:nvSpPr>
          <p:cNvPr id="31" name="文本框 30">
            <a:extLst>
              <a:ext uri="{FF2B5EF4-FFF2-40B4-BE49-F238E27FC236}">
                <a16:creationId xmlns:a16="http://schemas.microsoft.com/office/drawing/2014/main" id="{5F0943EC-7141-324C-F3E4-6FDD2B81EB8B}"/>
              </a:ext>
            </a:extLst>
          </p:cNvPr>
          <p:cNvSpPr txBox="1"/>
          <p:nvPr/>
        </p:nvSpPr>
        <p:spPr>
          <a:xfrm>
            <a:off x="3612917" y="1908442"/>
            <a:ext cx="1520081" cy="369332"/>
          </a:xfrm>
          <a:prstGeom prst="rect">
            <a:avLst/>
          </a:prstGeom>
          <a:noFill/>
        </p:spPr>
        <p:txBody>
          <a:bodyPr wrap="square">
            <a:spAutoFit/>
          </a:bodyPr>
          <a:lstStyle/>
          <a:p>
            <a:r>
              <a:rPr lang="zh-CN" altLang="en-US" sz="1800" b="1" dirty="0"/>
              <a:t>回放样本批</a:t>
            </a:r>
            <a:endParaRPr lang="en-US" altLang="zh-CN" sz="1800" b="1" dirty="0"/>
          </a:p>
        </p:txBody>
      </p:sp>
      <p:sp>
        <p:nvSpPr>
          <p:cNvPr id="32" name="文本框 31">
            <a:extLst>
              <a:ext uri="{FF2B5EF4-FFF2-40B4-BE49-F238E27FC236}">
                <a16:creationId xmlns:a16="http://schemas.microsoft.com/office/drawing/2014/main" id="{09DC4F4F-529D-1598-B3DC-59DE2E570198}"/>
              </a:ext>
            </a:extLst>
          </p:cNvPr>
          <p:cNvSpPr txBox="1"/>
          <p:nvPr/>
        </p:nvSpPr>
        <p:spPr>
          <a:xfrm>
            <a:off x="462706" y="2840296"/>
            <a:ext cx="1520081" cy="369332"/>
          </a:xfrm>
          <a:prstGeom prst="rect">
            <a:avLst/>
          </a:prstGeom>
          <a:noFill/>
        </p:spPr>
        <p:txBody>
          <a:bodyPr wrap="square">
            <a:spAutoFit/>
          </a:bodyPr>
          <a:lstStyle/>
          <a:p>
            <a:r>
              <a:rPr lang="zh-CN" altLang="en-US" sz="1800" b="1" dirty="0"/>
              <a:t>训练数据批</a:t>
            </a:r>
            <a:endParaRPr lang="en-US" altLang="zh-CN" sz="1800" b="1" dirty="0"/>
          </a:p>
        </p:txBody>
      </p:sp>
      <p:grpSp>
        <p:nvGrpSpPr>
          <p:cNvPr id="34" name="组合 33">
            <a:extLst>
              <a:ext uri="{FF2B5EF4-FFF2-40B4-BE49-F238E27FC236}">
                <a16:creationId xmlns:a16="http://schemas.microsoft.com/office/drawing/2014/main" id="{6C1A6847-63EF-2B77-C029-3CAFEA1274E5}"/>
              </a:ext>
            </a:extLst>
          </p:cNvPr>
          <p:cNvGrpSpPr/>
          <p:nvPr/>
        </p:nvGrpSpPr>
        <p:grpSpPr>
          <a:xfrm>
            <a:off x="1185616" y="3327006"/>
            <a:ext cx="2424913" cy="470852"/>
            <a:chOff x="1855598" y="5070715"/>
            <a:chExt cx="2424913" cy="470852"/>
          </a:xfrm>
        </p:grpSpPr>
        <p:sp>
          <p:nvSpPr>
            <p:cNvPr id="35" name="矩形 34">
              <a:extLst>
                <a:ext uri="{FF2B5EF4-FFF2-40B4-BE49-F238E27FC236}">
                  <a16:creationId xmlns:a16="http://schemas.microsoft.com/office/drawing/2014/main" id="{D7357D96-E5CD-4C7E-FEA8-CC3EA7CBC1F8}"/>
                </a:ext>
              </a:extLst>
            </p:cNvPr>
            <p:cNvSpPr/>
            <p:nvPr/>
          </p:nvSpPr>
          <p:spPr>
            <a:xfrm>
              <a:off x="1855598" y="5070715"/>
              <a:ext cx="2424913" cy="470852"/>
            </a:xfrm>
            <a:prstGeom prst="rect">
              <a:avLst/>
            </a:prstGeom>
            <a:solidFill>
              <a:srgbClr val="D0E6A5"/>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AB300986-EABB-0BF5-7740-9A12863959F2}"/>
                    </a:ext>
                  </a:extLst>
                </p:cNvPr>
                <p:cNvSpPr txBox="1"/>
                <p:nvPr/>
              </p:nvSpPr>
              <p:spPr>
                <a:xfrm>
                  <a:off x="2060042" y="5170047"/>
                  <a:ext cx="2099934" cy="276999"/>
                </a:xfrm>
                <a:prstGeom prst="rect">
                  <a:avLst/>
                </a:prstGeom>
                <a:noFill/>
              </p:spPr>
              <p:txBody>
                <a:bodyPr wrap="none" lIns="0" tIns="0" rIns="0" bIns="0" rtlCol="0">
                  <a:spAutoFit/>
                </a:bodyPr>
                <a:lstStyle/>
                <a:p>
                  <a:r>
                    <a:rPr lang="zh-CN" altLang="en-US" b="1" dirty="0">
                      <a:latin typeface="+mj-ea"/>
                      <a:ea typeface="+mj-ea"/>
                    </a:rPr>
                    <a:t>数据增强模块</a:t>
                  </a:r>
                  <a14:m>
                    <m:oMath xmlns:m="http://schemas.openxmlformats.org/officeDocument/2006/math">
                      <m:r>
                        <a:rPr lang="en-US" altLang="zh-CN" b="1" i="1" smtClean="0">
                          <a:latin typeface="Cambria Math" panose="02040503050406030204" pitchFamily="18" charset="0"/>
                          <a:ea typeface="+mj-ea"/>
                        </a:rPr>
                        <m:t>𝑨𝒖𝒈</m:t>
                      </m:r>
                      <m:r>
                        <a:rPr lang="en-US" altLang="zh-CN" b="1" i="1" smtClean="0">
                          <a:latin typeface="Cambria Math" panose="02040503050406030204" pitchFamily="18" charset="0"/>
                          <a:ea typeface="+mj-ea"/>
                        </a:rPr>
                        <m:t>(∙)</m:t>
                      </m:r>
                    </m:oMath>
                  </a14:m>
                  <a:endParaRPr lang="zh-CN" altLang="en-US" b="1" dirty="0">
                    <a:latin typeface="+mj-ea"/>
                    <a:ea typeface="+mj-ea"/>
                  </a:endParaRPr>
                </a:p>
              </p:txBody>
            </p:sp>
          </mc:Choice>
          <mc:Fallback xmlns="">
            <p:sp>
              <p:nvSpPr>
                <p:cNvPr id="36" name="文本框 35">
                  <a:extLst>
                    <a:ext uri="{FF2B5EF4-FFF2-40B4-BE49-F238E27FC236}">
                      <a16:creationId xmlns:a16="http://schemas.microsoft.com/office/drawing/2014/main" id="{AB300986-EABB-0BF5-7740-9A12863959F2}"/>
                    </a:ext>
                  </a:extLst>
                </p:cNvPr>
                <p:cNvSpPr txBox="1">
                  <a:spLocks noRot="1" noChangeAspect="1" noMove="1" noResize="1" noEditPoints="1" noAdjustHandles="1" noChangeArrowheads="1" noChangeShapeType="1" noTextEdit="1"/>
                </p:cNvSpPr>
                <p:nvPr/>
              </p:nvSpPr>
              <p:spPr>
                <a:xfrm>
                  <a:off x="2060042" y="5170047"/>
                  <a:ext cx="2099934" cy="276999"/>
                </a:xfrm>
                <a:prstGeom prst="rect">
                  <a:avLst/>
                </a:prstGeom>
                <a:blipFill>
                  <a:blip r:embed="rId15"/>
                  <a:stretch>
                    <a:fillRect l="-6667" t="-28261" r="-5217" b="-50000"/>
                  </a:stretch>
                </a:blipFill>
              </p:spPr>
              <p:txBody>
                <a:bodyPr/>
                <a:lstStyle/>
                <a:p>
                  <a:r>
                    <a:rPr lang="zh-CN" altLang="en-US">
                      <a:noFill/>
                    </a:rPr>
                    <a:t> </a:t>
                  </a:r>
                </a:p>
              </p:txBody>
            </p:sp>
          </mc:Fallback>
        </mc:AlternateContent>
      </p:grpSp>
      <p:sp>
        <p:nvSpPr>
          <p:cNvPr id="40" name="立方体 39">
            <a:extLst>
              <a:ext uri="{FF2B5EF4-FFF2-40B4-BE49-F238E27FC236}">
                <a16:creationId xmlns:a16="http://schemas.microsoft.com/office/drawing/2014/main" id="{41ACF1D3-0598-D948-C157-067042C7FFE3}"/>
              </a:ext>
            </a:extLst>
          </p:cNvPr>
          <p:cNvSpPr/>
          <p:nvPr/>
        </p:nvSpPr>
        <p:spPr>
          <a:xfrm>
            <a:off x="394633" y="4469597"/>
            <a:ext cx="1352198" cy="903712"/>
          </a:xfrm>
          <a:prstGeom prst="cube">
            <a:avLst/>
          </a:prstGeom>
          <a:solidFill>
            <a:srgbClr val="F6BD60"/>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FB78871D-CECE-30F3-95F8-E4C907E24BA6}"/>
                  </a:ext>
                </a:extLst>
              </p:cNvPr>
              <p:cNvSpPr txBox="1"/>
              <p:nvPr/>
            </p:nvSpPr>
            <p:spPr>
              <a:xfrm>
                <a:off x="514969" y="4778370"/>
                <a:ext cx="923330" cy="553998"/>
              </a:xfrm>
              <a:prstGeom prst="rect">
                <a:avLst/>
              </a:prstGeom>
              <a:noFill/>
            </p:spPr>
            <p:txBody>
              <a:bodyPr wrap="none" lIns="0" tIns="0" rIns="0" bIns="0" rtlCol="0">
                <a:spAutoFit/>
              </a:bodyPr>
              <a:lstStyle/>
              <a:p>
                <a:pPr algn="ctr"/>
                <a:r>
                  <a:rPr lang="zh-CN" altLang="en-US" b="1" dirty="0">
                    <a:latin typeface="+mj-ea"/>
                    <a:ea typeface="+mj-ea"/>
                  </a:rPr>
                  <a:t>神经网络</a:t>
                </a:r>
                <a:endParaRPr lang="en-US" altLang="zh-CN" b="1" dirty="0">
                  <a:latin typeface="+mj-ea"/>
                  <a:ea typeface="+mj-ea"/>
                </a:endParaRPr>
              </a:p>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𝑬𝒏𝒄</m:t>
                      </m:r>
                      <m:r>
                        <a:rPr lang="en-US" altLang="zh-CN" b="1" i="1" smtClean="0">
                          <a:latin typeface="Cambria Math" panose="02040503050406030204" pitchFamily="18" charset="0"/>
                        </a:rPr>
                        <m:t>(∙)</m:t>
                      </m:r>
                    </m:oMath>
                  </m:oMathPara>
                </a14:m>
                <a:endParaRPr lang="zh-CN" altLang="en-US" b="1" dirty="0">
                  <a:latin typeface="+mj-ea"/>
                  <a:ea typeface="+mj-ea"/>
                </a:endParaRPr>
              </a:p>
            </p:txBody>
          </p:sp>
        </mc:Choice>
        <mc:Fallback xmlns="">
          <p:sp>
            <p:nvSpPr>
              <p:cNvPr id="41" name="文本框 40">
                <a:extLst>
                  <a:ext uri="{FF2B5EF4-FFF2-40B4-BE49-F238E27FC236}">
                    <a16:creationId xmlns:a16="http://schemas.microsoft.com/office/drawing/2014/main" id="{FB78871D-CECE-30F3-95F8-E4C907E24BA6}"/>
                  </a:ext>
                </a:extLst>
              </p:cNvPr>
              <p:cNvSpPr txBox="1">
                <a:spLocks noRot="1" noChangeAspect="1" noMove="1" noResize="1" noEditPoints="1" noAdjustHandles="1" noChangeArrowheads="1" noChangeShapeType="1" noTextEdit="1"/>
              </p:cNvSpPr>
              <p:nvPr/>
            </p:nvSpPr>
            <p:spPr>
              <a:xfrm>
                <a:off x="514969" y="4778370"/>
                <a:ext cx="923330" cy="553998"/>
              </a:xfrm>
              <a:prstGeom prst="rect">
                <a:avLst/>
              </a:prstGeom>
              <a:blipFill>
                <a:blip r:embed="rId16"/>
                <a:stretch>
                  <a:fillRect l="-15132" t="-14286" r="-15789" b="-17582"/>
                </a:stretch>
              </a:blipFill>
            </p:spPr>
            <p:txBody>
              <a:bodyPr/>
              <a:lstStyle/>
              <a:p>
                <a:r>
                  <a:rPr lang="zh-CN" altLang="en-US">
                    <a:noFill/>
                  </a:rPr>
                  <a:t> </a:t>
                </a:r>
              </a:p>
            </p:txBody>
          </p:sp>
        </mc:Fallback>
      </mc:AlternateContent>
      <p:sp>
        <p:nvSpPr>
          <p:cNvPr id="42" name="箭头: 下 41">
            <a:extLst>
              <a:ext uri="{FF2B5EF4-FFF2-40B4-BE49-F238E27FC236}">
                <a16:creationId xmlns:a16="http://schemas.microsoft.com/office/drawing/2014/main" id="{06C6EAB5-979C-C68A-03DE-7CAADA63D6FC}"/>
              </a:ext>
            </a:extLst>
          </p:cNvPr>
          <p:cNvSpPr/>
          <p:nvPr/>
        </p:nvSpPr>
        <p:spPr>
          <a:xfrm rot="1804373">
            <a:off x="1794186" y="3904189"/>
            <a:ext cx="283295" cy="506073"/>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B09DC04B-2813-ABF6-265B-BBA58D065505}"/>
              </a:ext>
            </a:extLst>
          </p:cNvPr>
          <p:cNvSpPr txBox="1"/>
          <p:nvPr/>
        </p:nvSpPr>
        <p:spPr>
          <a:xfrm>
            <a:off x="462705" y="3859949"/>
            <a:ext cx="1520081" cy="369332"/>
          </a:xfrm>
          <a:prstGeom prst="rect">
            <a:avLst/>
          </a:prstGeom>
          <a:noFill/>
        </p:spPr>
        <p:txBody>
          <a:bodyPr wrap="square">
            <a:spAutoFit/>
          </a:bodyPr>
          <a:lstStyle/>
          <a:p>
            <a:r>
              <a:rPr lang="zh-CN" altLang="en-US" sz="1800" b="1" dirty="0"/>
              <a:t>增强数据批</a:t>
            </a:r>
            <a:endParaRPr lang="en-US" altLang="zh-CN" sz="1800" b="1" dirty="0"/>
          </a:p>
        </p:txBody>
      </p:sp>
      <p:pic>
        <p:nvPicPr>
          <p:cNvPr id="45" name="图片 44">
            <a:extLst>
              <a:ext uri="{FF2B5EF4-FFF2-40B4-BE49-F238E27FC236}">
                <a16:creationId xmlns:a16="http://schemas.microsoft.com/office/drawing/2014/main" id="{3641800F-7337-24ED-BC20-1D4C0449B8F7}"/>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2224792" y="3848275"/>
            <a:ext cx="2956375" cy="440480"/>
          </a:xfrm>
          <a:prstGeom prst="rect">
            <a:avLst/>
          </a:prstGeom>
        </p:spPr>
      </p:pic>
      <p:pic>
        <p:nvPicPr>
          <p:cNvPr id="47" name="图片 46">
            <a:extLst>
              <a:ext uri="{FF2B5EF4-FFF2-40B4-BE49-F238E27FC236}">
                <a16:creationId xmlns:a16="http://schemas.microsoft.com/office/drawing/2014/main" id="{BE8BB9FF-84BB-B659-2797-CFBD3A224A7F}"/>
              </a:ext>
            </a:extLst>
          </p:cNvPr>
          <p:cNvPicPr>
            <a:picLocks noChangeAspect="1"/>
          </p:cNvPicPr>
          <p:nvPr/>
        </p:nvPicPr>
        <p:blipFill>
          <a:blip r:embed="rId18"/>
          <a:stretch>
            <a:fillRect/>
          </a:stretch>
        </p:blipFill>
        <p:spPr>
          <a:xfrm>
            <a:off x="248128" y="5548375"/>
            <a:ext cx="1645208" cy="369332"/>
          </a:xfrm>
          <a:prstGeom prst="rect">
            <a:avLst/>
          </a:prstGeom>
        </p:spPr>
      </p:pic>
      <p:sp>
        <p:nvSpPr>
          <p:cNvPr id="93" name="椭圆 92">
            <a:extLst>
              <a:ext uri="{FF2B5EF4-FFF2-40B4-BE49-F238E27FC236}">
                <a16:creationId xmlns:a16="http://schemas.microsoft.com/office/drawing/2014/main" id="{B80FA1A5-9903-CD69-DBCE-51A5B7932D26}"/>
              </a:ext>
            </a:extLst>
          </p:cNvPr>
          <p:cNvSpPr/>
          <p:nvPr/>
        </p:nvSpPr>
        <p:spPr>
          <a:xfrm>
            <a:off x="2740603" y="4654548"/>
            <a:ext cx="144000" cy="144000"/>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547CE4C3-C4B1-9C7C-25CB-B775B618B04E}"/>
              </a:ext>
            </a:extLst>
          </p:cNvPr>
          <p:cNvSpPr/>
          <p:nvPr/>
        </p:nvSpPr>
        <p:spPr>
          <a:xfrm>
            <a:off x="3120593" y="4637657"/>
            <a:ext cx="144000" cy="144000"/>
          </a:xfrm>
          <a:prstGeom prst="ellipse">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552C3C20-D92F-F416-EC8A-261EC9E6FEAA}"/>
              </a:ext>
            </a:extLst>
          </p:cNvPr>
          <p:cNvSpPr/>
          <p:nvPr/>
        </p:nvSpPr>
        <p:spPr>
          <a:xfrm>
            <a:off x="2959492" y="4375181"/>
            <a:ext cx="144000" cy="144000"/>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等腰三角形 95">
            <a:extLst>
              <a:ext uri="{FF2B5EF4-FFF2-40B4-BE49-F238E27FC236}">
                <a16:creationId xmlns:a16="http://schemas.microsoft.com/office/drawing/2014/main" id="{3D431365-29C0-8543-5982-57EC62F67241}"/>
              </a:ext>
            </a:extLst>
          </p:cNvPr>
          <p:cNvSpPr/>
          <p:nvPr/>
        </p:nvSpPr>
        <p:spPr>
          <a:xfrm>
            <a:off x="3340189" y="5250516"/>
            <a:ext cx="180000" cy="144262"/>
          </a:xfrm>
          <a:prstGeom prst="triangl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等腰三角形 96">
            <a:extLst>
              <a:ext uri="{FF2B5EF4-FFF2-40B4-BE49-F238E27FC236}">
                <a16:creationId xmlns:a16="http://schemas.microsoft.com/office/drawing/2014/main" id="{26A8785A-390D-3330-5C13-A6CE8FA20D11}"/>
              </a:ext>
            </a:extLst>
          </p:cNvPr>
          <p:cNvSpPr/>
          <p:nvPr/>
        </p:nvSpPr>
        <p:spPr>
          <a:xfrm>
            <a:off x="2979269" y="5253254"/>
            <a:ext cx="180000" cy="144262"/>
          </a:xfrm>
          <a:prstGeom prst="triangle">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a:extLst>
              <a:ext uri="{FF2B5EF4-FFF2-40B4-BE49-F238E27FC236}">
                <a16:creationId xmlns:a16="http://schemas.microsoft.com/office/drawing/2014/main" id="{28E4F9BA-18D2-20FF-0490-5C1DD78DE249}"/>
              </a:ext>
            </a:extLst>
          </p:cNvPr>
          <p:cNvSpPr/>
          <p:nvPr/>
        </p:nvSpPr>
        <p:spPr>
          <a:xfrm>
            <a:off x="3808114" y="4733610"/>
            <a:ext cx="144000" cy="144000"/>
          </a:xfrm>
          <a:prstGeom prst="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a:extLst>
              <a:ext uri="{FF2B5EF4-FFF2-40B4-BE49-F238E27FC236}">
                <a16:creationId xmlns:a16="http://schemas.microsoft.com/office/drawing/2014/main" id="{C8952F1E-DFB6-DCAA-B067-4D9DC3E532AD}"/>
              </a:ext>
            </a:extLst>
          </p:cNvPr>
          <p:cNvSpPr/>
          <p:nvPr/>
        </p:nvSpPr>
        <p:spPr>
          <a:xfrm>
            <a:off x="3802499" y="4988626"/>
            <a:ext cx="144000" cy="144000"/>
          </a:xfrm>
          <a:prstGeom prst="rect">
            <a:avLst/>
          </a:prstGeom>
          <a:solidFill>
            <a:schemeClr val="accent6">
              <a:lumMod val="40000"/>
              <a:lumOff val="6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0" name="直接箭头连接符 99">
            <a:extLst>
              <a:ext uri="{FF2B5EF4-FFF2-40B4-BE49-F238E27FC236}">
                <a16:creationId xmlns:a16="http://schemas.microsoft.com/office/drawing/2014/main" id="{6698D050-CBC6-BE87-AF80-8F9FEC9D478F}"/>
              </a:ext>
            </a:extLst>
          </p:cNvPr>
          <p:cNvCxnSpPr>
            <a:cxnSpLocks/>
            <a:stCxn id="99" idx="1"/>
            <a:endCxn id="93" idx="5"/>
          </p:cNvCxnSpPr>
          <p:nvPr/>
        </p:nvCxnSpPr>
        <p:spPr>
          <a:xfrm flipH="1" flipV="1">
            <a:off x="2863515" y="4777460"/>
            <a:ext cx="938984" cy="283166"/>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1" name="直接箭头连接符 100">
            <a:extLst>
              <a:ext uri="{FF2B5EF4-FFF2-40B4-BE49-F238E27FC236}">
                <a16:creationId xmlns:a16="http://schemas.microsoft.com/office/drawing/2014/main" id="{DB800E6D-CB95-C309-9FE1-3C082C44FD13}"/>
              </a:ext>
            </a:extLst>
          </p:cNvPr>
          <p:cNvCxnSpPr>
            <a:cxnSpLocks/>
            <a:stCxn id="97" idx="0"/>
            <a:endCxn id="93" idx="4"/>
          </p:cNvCxnSpPr>
          <p:nvPr/>
        </p:nvCxnSpPr>
        <p:spPr>
          <a:xfrm flipH="1" flipV="1">
            <a:off x="2812603" y="4798548"/>
            <a:ext cx="256666" cy="454706"/>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2" name="连接符: 曲线 101">
            <a:extLst>
              <a:ext uri="{FF2B5EF4-FFF2-40B4-BE49-F238E27FC236}">
                <a16:creationId xmlns:a16="http://schemas.microsoft.com/office/drawing/2014/main" id="{6F63264C-EBD2-F0E6-3141-1963C97E2DBB}"/>
              </a:ext>
            </a:extLst>
          </p:cNvPr>
          <p:cNvCxnSpPr>
            <a:stCxn id="93" idx="0"/>
            <a:endCxn id="95" idx="2"/>
          </p:cNvCxnSpPr>
          <p:nvPr/>
        </p:nvCxnSpPr>
        <p:spPr>
          <a:xfrm rot="5400000" flipH="1" flipV="1">
            <a:off x="2782364" y="4477421"/>
            <a:ext cx="207367" cy="146889"/>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103" name="椭圆 102">
            <a:extLst>
              <a:ext uri="{FF2B5EF4-FFF2-40B4-BE49-F238E27FC236}">
                <a16:creationId xmlns:a16="http://schemas.microsoft.com/office/drawing/2014/main" id="{755E599C-BD68-CF03-3158-A398B6A34309}"/>
              </a:ext>
            </a:extLst>
          </p:cNvPr>
          <p:cNvSpPr/>
          <p:nvPr/>
        </p:nvSpPr>
        <p:spPr>
          <a:xfrm>
            <a:off x="3066972" y="4484816"/>
            <a:ext cx="372385" cy="326341"/>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 name="椭圆 103">
            <a:extLst>
              <a:ext uri="{FF2B5EF4-FFF2-40B4-BE49-F238E27FC236}">
                <a16:creationId xmlns:a16="http://schemas.microsoft.com/office/drawing/2014/main" id="{2EE07DB8-66C2-D7BE-64F5-FEAC864D82CD}"/>
              </a:ext>
            </a:extLst>
          </p:cNvPr>
          <p:cNvSpPr/>
          <p:nvPr/>
        </p:nvSpPr>
        <p:spPr>
          <a:xfrm>
            <a:off x="3271200" y="5191888"/>
            <a:ext cx="372385" cy="326341"/>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EA3A9AFC-5B02-50B3-0FE0-6FD2BA5D628E}"/>
              </a:ext>
            </a:extLst>
          </p:cNvPr>
          <p:cNvSpPr/>
          <p:nvPr/>
        </p:nvSpPr>
        <p:spPr>
          <a:xfrm>
            <a:off x="3723786" y="4626165"/>
            <a:ext cx="372385" cy="326341"/>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箭头: 下 116">
            <a:extLst>
              <a:ext uri="{FF2B5EF4-FFF2-40B4-BE49-F238E27FC236}">
                <a16:creationId xmlns:a16="http://schemas.microsoft.com/office/drawing/2014/main" id="{2A050115-A431-F57C-73FD-8C10852330D5}"/>
              </a:ext>
            </a:extLst>
          </p:cNvPr>
          <p:cNvSpPr/>
          <p:nvPr/>
        </p:nvSpPr>
        <p:spPr>
          <a:xfrm rot="16200000">
            <a:off x="1904023" y="5785337"/>
            <a:ext cx="283295" cy="589534"/>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118">
            <a:extLst>
              <a:ext uri="{FF2B5EF4-FFF2-40B4-BE49-F238E27FC236}">
                <a16:creationId xmlns:a16="http://schemas.microsoft.com/office/drawing/2014/main" id="{35FB7B85-F5A2-A655-1F60-2915AB78E4C1}"/>
              </a:ext>
            </a:extLst>
          </p:cNvPr>
          <p:cNvSpPr txBox="1"/>
          <p:nvPr/>
        </p:nvSpPr>
        <p:spPr>
          <a:xfrm>
            <a:off x="1604756" y="6259755"/>
            <a:ext cx="965788" cy="307777"/>
          </a:xfrm>
          <a:prstGeom prst="rect">
            <a:avLst/>
          </a:prstGeom>
          <a:noFill/>
        </p:spPr>
        <p:txBody>
          <a:bodyPr wrap="square">
            <a:spAutoFit/>
          </a:bodyPr>
          <a:lstStyle/>
          <a:p>
            <a:r>
              <a:rPr lang="zh-CN" altLang="en-US" sz="1400" b="1" dirty="0"/>
              <a:t>计算损失</a:t>
            </a:r>
            <a:endParaRPr lang="en-US" altLang="zh-CN" sz="1400" b="1" dirty="0"/>
          </a:p>
        </p:txBody>
      </p:sp>
      <p:sp>
        <p:nvSpPr>
          <p:cNvPr id="120" name="箭头: 下 119">
            <a:extLst>
              <a:ext uri="{FF2B5EF4-FFF2-40B4-BE49-F238E27FC236}">
                <a16:creationId xmlns:a16="http://schemas.microsoft.com/office/drawing/2014/main" id="{91DD10E5-128C-4574-1FDF-CA4ED6395BCC}"/>
              </a:ext>
            </a:extLst>
          </p:cNvPr>
          <p:cNvSpPr/>
          <p:nvPr/>
        </p:nvSpPr>
        <p:spPr>
          <a:xfrm rot="5400000">
            <a:off x="1988064" y="4614350"/>
            <a:ext cx="283295" cy="589534"/>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a:extLst>
              <a:ext uri="{FF2B5EF4-FFF2-40B4-BE49-F238E27FC236}">
                <a16:creationId xmlns:a16="http://schemas.microsoft.com/office/drawing/2014/main" id="{E974C654-8F59-88A2-EE2C-38830B8B6850}"/>
              </a:ext>
            </a:extLst>
          </p:cNvPr>
          <p:cNvSpPr txBox="1"/>
          <p:nvPr/>
        </p:nvSpPr>
        <p:spPr>
          <a:xfrm>
            <a:off x="1733895" y="5073180"/>
            <a:ext cx="965788" cy="307777"/>
          </a:xfrm>
          <a:prstGeom prst="rect">
            <a:avLst/>
          </a:prstGeom>
          <a:noFill/>
        </p:spPr>
        <p:txBody>
          <a:bodyPr wrap="square">
            <a:spAutoFit/>
          </a:bodyPr>
          <a:lstStyle/>
          <a:p>
            <a:r>
              <a:rPr lang="zh-CN" altLang="en-US" sz="1400" b="1" dirty="0"/>
              <a:t>训练网络</a:t>
            </a:r>
            <a:endParaRPr lang="en-US" altLang="zh-CN" sz="1400" b="1" dirty="0"/>
          </a:p>
        </p:txBody>
      </p:sp>
      <p:sp>
        <p:nvSpPr>
          <p:cNvPr id="3" name="椭圆 2">
            <a:extLst>
              <a:ext uri="{FF2B5EF4-FFF2-40B4-BE49-F238E27FC236}">
                <a16:creationId xmlns:a16="http://schemas.microsoft.com/office/drawing/2014/main" id="{107A28C4-6CAC-DC2C-BB75-530E62CC2754}"/>
              </a:ext>
            </a:extLst>
          </p:cNvPr>
          <p:cNvSpPr/>
          <p:nvPr/>
        </p:nvSpPr>
        <p:spPr>
          <a:xfrm>
            <a:off x="2740603" y="6019721"/>
            <a:ext cx="144000" cy="144000"/>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5160414C-E525-8FF6-8FEC-7AED49F0F484}"/>
              </a:ext>
            </a:extLst>
          </p:cNvPr>
          <p:cNvSpPr/>
          <p:nvPr/>
        </p:nvSpPr>
        <p:spPr>
          <a:xfrm>
            <a:off x="3120593" y="6002830"/>
            <a:ext cx="144000" cy="144000"/>
          </a:xfrm>
          <a:prstGeom prst="ellipse">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EFF3F42C-76BE-F505-FA75-22B84685814E}"/>
              </a:ext>
            </a:extLst>
          </p:cNvPr>
          <p:cNvSpPr/>
          <p:nvPr/>
        </p:nvSpPr>
        <p:spPr>
          <a:xfrm>
            <a:off x="2959492" y="5740354"/>
            <a:ext cx="144000" cy="144000"/>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7641DA18-B9FF-B7C9-A636-D1200AE7AD44}"/>
              </a:ext>
            </a:extLst>
          </p:cNvPr>
          <p:cNvSpPr/>
          <p:nvPr/>
        </p:nvSpPr>
        <p:spPr>
          <a:xfrm>
            <a:off x="3340189" y="6615689"/>
            <a:ext cx="180000" cy="144262"/>
          </a:xfrm>
          <a:prstGeom prst="triangl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id="{7E6347FB-D205-EE13-B23F-EE47CBD408A2}"/>
              </a:ext>
            </a:extLst>
          </p:cNvPr>
          <p:cNvSpPr/>
          <p:nvPr/>
        </p:nvSpPr>
        <p:spPr>
          <a:xfrm>
            <a:off x="2979269" y="6618427"/>
            <a:ext cx="180000" cy="144262"/>
          </a:xfrm>
          <a:prstGeom prst="triangle">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9ADE982A-691E-9B7E-600E-B5A596923B79}"/>
              </a:ext>
            </a:extLst>
          </p:cNvPr>
          <p:cNvSpPr/>
          <p:nvPr/>
        </p:nvSpPr>
        <p:spPr>
          <a:xfrm>
            <a:off x="3815588" y="6130173"/>
            <a:ext cx="144000" cy="144000"/>
          </a:xfrm>
          <a:prstGeom prst="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4B115FE5-598B-AEA5-EED8-207FA47038ED}"/>
              </a:ext>
            </a:extLst>
          </p:cNvPr>
          <p:cNvSpPr/>
          <p:nvPr/>
        </p:nvSpPr>
        <p:spPr>
          <a:xfrm>
            <a:off x="3802499" y="6395538"/>
            <a:ext cx="144000" cy="144000"/>
          </a:xfrm>
          <a:prstGeom prst="rect">
            <a:avLst/>
          </a:prstGeom>
          <a:solidFill>
            <a:schemeClr val="accent6">
              <a:lumMod val="40000"/>
              <a:lumOff val="6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a:extLst>
              <a:ext uri="{FF2B5EF4-FFF2-40B4-BE49-F238E27FC236}">
                <a16:creationId xmlns:a16="http://schemas.microsoft.com/office/drawing/2014/main" id="{E3645D15-3099-267D-7545-56B7FE004504}"/>
              </a:ext>
            </a:extLst>
          </p:cNvPr>
          <p:cNvCxnSpPr>
            <a:cxnSpLocks/>
            <a:stCxn id="19" idx="1"/>
            <a:endCxn id="3" idx="5"/>
          </p:cNvCxnSpPr>
          <p:nvPr/>
        </p:nvCxnSpPr>
        <p:spPr>
          <a:xfrm flipH="1" flipV="1">
            <a:off x="2863515" y="6142633"/>
            <a:ext cx="952073" cy="59540"/>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5" name="直接箭头连接符 24">
            <a:extLst>
              <a:ext uri="{FF2B5EF4-FFF2-40B4-BE49-F238E27FC236}">
                <a16:creationId xmlns:a16="http://schemas.microsoft.com/office/drawing/2014/main" id="{3E7837A5-2487-E539-B102-EA1FAAE47E0A}"/>
              </a:ext>
            </a:extLst>
          </p:cNvPr>
          <p:cNvCxnSpPr>
            <a:cxnSpLocks/>
            <a:stCxn id="17" idx="1"/>
            <a:endCxn id="3" idx="4"/>
          </p:cNvCxnSpPr>
          <p:nvPr/>
        </p:nvCxnSpPr>
        <p:spPr>
          <a:xfrm flipH="1" flipV="1">
            <a:off x="2812603" y="6163721"/>
            <a:ext cx="572586" cy="524099"/>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连接符: 曲线 25">
            <a:extLst>
              <a:ext uri="{FF2B5EF4-FFF2-40B4-BE49-F238E27FC236}">
                <a16:creationId xmlns:a16="http://schemas.microsoft.com/office/drawing/2014/main" id="{521DBAB8-6EC9-CDA0-ECAE-EA1D49E3A7DF}"/>
              </a:ext>
            </a:extLst>
          </p:cNvPr>
          <p:cNvCxnSpPr>
            <a:cxnSpLocks/>
            <a:stCxn id="3" idx="7"/>
            <a:endCxn id="4" idx="2"/>
          </p:cNvCxnSpPr>
          <p:nvPr/>
        </p:nvCxnSpPr>
        <p:spPr>
          <a:xfrm rot="16200000" flipH="1">
            <a:off x="2975043" y="5929280"/>
            <a:ext cx="34021" cy="257078"/>
          </a:xfrm>
          <a:prstGeom prst="curvedConnector4">
            <a:avLst>
              <a:gd name="adj1" fmla="val -80139"/>
              <a:gd name="adj2" fmla="val 73680"/>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41F5DA5A-C0F5-DAC9-4751-EC59C870B833}"/>
                  </a:ext>
                </a:extLst>
              </p:cNvPr>
              <p:cNvSpPr txBox="1"/>
              <p:nvPr/>
            </p:nvSpPr>
            <p:spPr>
              <a:xfrm>
                <a:off x="3167226" y="5682176"/>
                <a:ext cx="297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1</m:t>
                          </m:r>
                        </m:sub>
                      </m:sSub>
                    </m:oMath>
                  </m:oMathPara>
                </a14:m>
                <a:endParaRPr lang="zh-CN" altLang="en-US" dirty="0"/>
              </a:p>
            </p:txBody>
          </p:sp>
        </mc:Choice>
        <mc:Fallback xmlns="">
          <p:sp>
            <p:nvSpPr>
              <p:cNvPr id="44" name="文本框 43">
                <a:extLst>
                  <a:ext uri="{FF2B5EF4-FFF2-40B4-BE49-F238E27FC236}">
                    <a16:creationId xmlns:a16="http://schemas.microsoft.com/office/drawing/2014/main" id="{41F5DA5A-C0F5-DAC9-4751-EC59C870B833}"/>
                  </a:ext>
                </a:extLst>
              </p:cNvPr>
              <p:cNvSpPr txBox="1">
                <a:spLocks noRot="1" noChangeAspect="1" noMove="1" noResize="1" noEditPoints="1" noAdjustHandles="1" noChangeArrowheads="1" noChangeShapeType="1" noTextEdit="1"/>
              </p:cNvSpPr>
              <p:nvPr/>
            </p:nvSpPr>
            <p:spPr>
              <a:xfrm>
                <a:off x="3167226" y="5682176"/>
                <a:ext cx="297582" cy="276999"/>
              </a:xfrm>
              <a:prstGeom prst="rect">
                <a:avLst/>
              </a:prstGeom>
              <a:blipFill>
                <a:blip r:embed="rId19"/>
                <a:stretch>
                  <a:fillRect l="-20833" r="-8333"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F3E3E53D-D51D-3E8D-F338-E8CF7DDEFED9}"/>
                  </a:ext>
                </a:extLst>
              </p:cNvPr>
              <p:cNvSpPr txBox="1"/>
              <p:nvPr/>
            </p:nvSpPr>
            <p:spPr>
              <a:xfrm>
                <a:off x="3288035" y="6262539"/>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2</m:t>
                          </m:r>
                        </m:sub>
                      </m:sSub>
                    </m:oMath>
                  </m:oMathPara>
                </a14:m>
                <a:endParaRPr lang="zh-CN" altLang="en-US" dirty="0"/>
              </a:p>
            </p:txBody>
          </p:sp>
        </mc:Choice>
        <mc:Fallback xmlns="">
          <p:sp>
            <p:nvSpPr>
              <p:cNvPr id="46" name="文本框 45">
                <a:extLst>
                  <a:ext uri="{FF2B5EF4-FFF2-40B4-BE49-F238E27FC236}">
                    <a16:creationId xmlns:a16="http://schemas.microsoft.com/office/drawing/2014/main" id="{F3E3E53D-D51D-3E8D-F338-E8CF7DDEFED9}"/>
                  </a:ext>
                </a:extLst>
              </p:cNvPr>
              <p:cNvSpPr txBox="1">
                <a:spLocks noRot="1" noChangeAspect="1" noMove="1" noResize="1" noEditPoints="1" noAdjustHandles="1" noChangeArrowheads="1" noChangeShapeType="1" noTextEdit="1"/>
              </p:cNvSpPr>
              <p:nvPr/>
            </p:nvSpPr>
            <p:spPr>
              <a:xfrm>
                <a:off x="3288035" y="6262539"/>
                <a:ext cx="302903" cy="276999"/>
              </a:xfrm>
              <a:prstGeom prst="rect">
                <a:avLst/>
              </a:prstGeom>
              <a:blipFill>
                <a:blip r:embed="rId20"/>
                <a:stretch>
                  <a:fillRect l="-20000" r="-8000"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F5181EA7-45C8-FB48-5C27-8B7F63AF3B4E}"/>
                  </a:ext>
                </a:extLst>
              </p:cNvPr>
              <p:cNvSpPr txBox="1"/>
              <p:nvPr/>
            </p:nvSpPr>
            <p:spPr>
              <a:xfrm>
                <a:off x="3747066" y="5616258"/>
                <a:ext cx="302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0" i="1" smtClean="0">
                              <a:solidFill>
                                <a:schemeClr val="tx1"/>
                              </a:solidFill>
                              <a:latin typeface="Cambria Math" panose="02040503050406030204" pitchFamily="18" charset="0"/>
                            </a:rPr>
                            <m:t>3</m:t>
                          </m:r>
                        </m:sub>
                      </m:sSub>
                    </m:oMath>
                  </m:oMathPara>
                </a14:m>
                <a:endParaRPr lang="zh-CN" altLang="en-US" dirty="0"/>
              </a:p>
            </p:txBody>
          </p:sp>
        </mc:Choice>
        <mc:Fallback xmlns="">
          <p:sp>
            <p:nvSpPr>
              <p:cNvPr id="48" name="文本框 47">
                <a:extLst>
                  <a:ext uri="{FF2B5EF4-FFF2-40B4-BE49-F238E27FC236}">
                    <a16:creationId xmlns:a16="http://schemas.microsoft.com/office/drawing/2014/main" id="{F5181EA7-45C8-FB48-5C27-8B7F63AF3B4E}"/>
                  </a:ext>
                </a:extLst>
              </p:cNvPr>
              <p:cNvSpPr txBox="1">
                <a:spLocks noRot="1" noChangeAspect="1" noMove="1" noResize="1" noEditPoints="1" noAdjustHandles="1" noChangeArrowheads="1" noChangeShapeType="1" noTextEdit="1"/>
              </p:cNvSpPr>
              <p:nvPr/>
            </p:nvSpPr>
            <p:spPr>
              <a:xfrm>
                <a:off x="3747066" y="5616258"/>
                <a:ext cx="302903" cy="276999"/>
              </a:xfrm>
              <a:prstGeom prst="rect">
                <a:avLst/>
              </a:prstGeom>
              <a:blipFill>
                <a:blip r:embed="rId21"/>
                <a:stretch>
                  <a:fillRect l="-20408" r="-8163" b="-23913"/>
                </a:stretch>
              </a:blipFill>
            </p:spPr>
            <p:txBody>
              <a:bodyPr/>
              <a:lstStyle/>
              <a:p>
                <a:r>
                  <a:rPr lang="zh-CN" altLang="en-US">
                    <a:noFill/>
                  </a:rPr>
                  <a:t> </a:t>
                </a:r>
              </a:p>
            </p:txBody>
          </p:sp>
        </mc:Fallback>
      </mc:AlternateContent>
      <p:sp>
        <p:nvSpPr>
          <p:cNvPr id="65" name="矩形 64">
            <a:extLst>
              <a:ext uri="{FF2B5EF4-FFF2-40B4-BE49-F238E27FC236}">
                <a16:creationId xmlns:a16="http://schemas.microsoft.com/office/drawing/2014/main" id="{E5DFF861-32B5-771B-530F-43B170709C52}"/>
              </a:ext>
            </a:extLst>
          </p:cNvPr>
          <p:cNvSpPr/>
          <p:nvPr/>
        </p:nvSpPr>
        <p:spPr>
          <a:xfrm>
            <a:off x="5402912" y="5700827"/>
            <a:ext cx="2190840" cy="383300"/>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b="1" dirty="0">
                <a:solidFill>
                  <a:schemeClr val="tx1"/>
                </a:solidFill>
                <a:latin typeface="+mj-ea"/>
                <a:ea typeface="+mj-ea"/>
              </a:rPr>
              <a:t>网络训练损失函数</a:t>
            </a:r>
          </a:p>
        </p:txBody>
      </p:sp>
      <p:grpSp>
        <p:nvGrpSpPr>
          <p:cNvPr id="67" name="组合 66">
            <a:extLst>
              <a:ext uri="{FF2B5EF4-FFF2-40B4-BE49-F238E27FC236}">
                <a16:creationId xmlns:a16="http://schemas.microsoft.com/office/drawing/2014/main" id="{ACCED78D-64E7-018D-27D7-2746389B8208}"/>
              </a:ext>
            </a:extLst>
          </p:cNvPr>
          <p:cNvGrpSpPr/>
          <p:nvPr/>
        </p:nvGrpSpPr>
        <p:grpSpPr>
          <a:xfrm>
            <a:off x="4199121" y="4440041"/>
            <a:ext cx="1059904" cy="923802"/>
            <a:chOff x="1948374" y="5070715"/>
            <a:chExt cx="1059904" cy="923802"/>
          </a:xfrm>
        </p:grpSpPr>
        <p:sp>
          <p:nvSpPr>
            <p:cNvPr id="68" name="矩形 67">
              <a:extLst>
                <a:ext uri="{FF2B5EF4-FFF2-40B4-BE49-F238E27FC236}">
                  <a16:creationId xmlns:a16="http://schemas.microsoft.com/office/drawing/2014/main" id="{EA533629-2817-4064-71FA-BAE6D0AE5A29}"/>
                </a:ext>
              </a:extLst>
            </p:cNvPr>
            <p:cNvSpPr/>
            <p:nvPr/>
          </p:nvSpPr>
          <p:spPr>
            <a:xfrm>
              <a:off x="1948374" y="5070715"/>
              <a:ext cx="1059904" cy="923802"/>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7F39A91E-C125-4C4B-EED8-2310C5B8474F}"/>
                    </a:ext>
                  </a:extLst>
                </p:cNvPr>
                <p:cNvSpPr txBox="1"/>
                <p:nvPr/>
              </p:nvSpPr>
              <p:spPr>
                <a:xfrm>
                  <a:off x="2060042" y="5170047"/>
                  <a:ext cx="852477" cy="738664"/>
                </a:xfrm>
                <a:prstGeom prst="rect">
                  <a:avLst/>
                </a:prstGeom>
                <a:noFill/>
              </p:spPr>
              <p:txBody>
                <a:bodyPr wrap="none" lIns="0" tIns="0" rIns="0" bIns="0" rtlCol="0">
                  <a:spAutoFit/>
                </a:bodyPr>
                <a:lstStyle/>
                <a:p>
                  <a:r>
                    <a:rPr lang="zh-CN" altLang="en-US" sz="1600" b="1" dirty="0">
                      <a:latin typeface="+mj-ea"/>
                      <a:ea typeface="+mj-ea"/>
                    </a:rPr>
                    <a:t>监督对比</a:t>
                  </a:r>
                  <a:endParaRPr lang="en-US" altLang="zh-CN" sz="1600" b="1" dirty="0">
                    <a:latin typeface="+mj-ea"/>
                    <a:ea typeface="+mj-ea"/>
                  </a:endParaRPr>
                </a:p>
                <a:p>
                  <a:r>
                    <a:rPr lang="zh-CN" altLang="en-US" sz="1600" b="1" dirty="0">
                      <a:latin typeface="+mj-ea"/>
                      <a:ea typeface="+mj-ea"/>
                    </a:rPr>
                    <a:t>损失函数</a:t>
                  </a:r>
                  <a:endParaRPr lang="en-US" altLang="zh-CN" sz="1600" b="1" dirty="0">
                    <a:latin typeface="+mj-ea"/>
                    <a:ea typeface="+mj-ea"/>
                  </a:endParaRPr>
                </a:p>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panose="02040503050406030204" pitchFamily="18" charset="0"/>
                                <a:ea typeface="+mj-ea"/>
                              </a:rPr>
                            </m:ctrlPr>
                          </m:sSubPr>
                          <m:e>
                            <m:r>
                              <a:rPr lang="zh-CN" altLang="en-US" sz="1600" b="1" i="1" smtClean="0">
                                <a:latin typeface="Cambria Math" panose="02040503050406030204" pitchFamily="18" charset="0"/>
                                <a:ea typeface="+mj-ea"/>
                              </a:rPr>
                              <m:t>𝓛</m:t>
                            </m:r>
                          </m:e>
                          <m:sub>
                            <m:r>
                              <a:rPr lang="en-US" altLang="zh-CN" sz="1600" b="1" i="1" smtClean="0">
                                <a:latin typeface="Cambria Math" panose="02040503050406030204" pitchFamily="18" charset="0"/>
                                <a:ea typeface="+mj-ea"/>
                              </a:rPr>
                              <m:t>𝑺𝑪</m:t>
                            </m:r>
                          </m:sub>
                        </m:sSub>
                        <m:r>
                          <a:rPr lang="en-US" altLang="zh-CN" sz="1600" b="1" i="1" smtClean="0">
                            <a:latin typeface="Cambria Math" panose="02040503050406030204" pitchFamily="18" charset="0"/>
                            <a:ea typeface="+mj-ea"/>
                          </a:rPr>
                          <m:t>(</m:t>
                        </m:r>
                        <m:sSub>
                          <m:sSubPr>
                            <m:ctrlPr>
                              <a:rPr lang="en-US" altLang="zh-CN" sz="1600" b="1" i="1" smtClean="0">
                                <a:latin typeface="Cambria Math" panose="02040503050406030204" pitchFamily="18" charset="0"/>
                                <a:ea typeface="+mj-ea"/>
                              </a:rPr>
                            </m:ctrlPr>
                          </m:sSubPr>
                          <m:e>
                            <m:r>
                              <a:rPr lang="en-US" altLang="zh-CN" sz="1600" b="1" i="1" smtClean="0">
                                <a:latin typeface="Cambria Math" panose="02040503050406030204" pitchFamily="18" charset="0"/>
                                <a:ea typeface="+mj-ea"/>
                              </a:rPr>
                              <m:t>𝒛</m:t>
                            </m:r>
                          </m:e>
                          <m:sub>
                            <m:r>
                              <a:rPr lang="en-US" altLang="zh-CN" sz="1600" b="1" i="1" smtClean="0">
                                <a:latin typeface="Cambria Math" panose="02040503050406030204" pitchFamily="18" charset="0"/>
                                <a:ea typeface="+mj-ea"/>
                              </a:rPr>
                              <m:t>𝒊</m:t>
                            </m:r>
                          </m:sub>
                        </m:sSub>
                        <m:r>
                          <a:rPr lang="en-US" altLang="zh-CN" sz="1600" b="1" i="1" smtClean="0">
                            <a:latin typeface="Cambria Math" panose="02040503050406030204" pitchFamily="18" charset="0"/>
                            <a:ea typeface="+mj-ea"/>
                          </a:rPr>
                          <m:t>)</m:t>
                        </m:r>
                      </m:oMath>
                    </m:oMathPara>
                  </a14:m>
                  <a:endParaRPr lang="zh-CN" altLang="en-US" sz="1600" b="1" dirty="0">
                    <a:latin typeface="+mj-ea"/>
                    <a:ea typeface="+mj-ea"/>
                  </a:endParaRPr>
                </a:p>
              </p:txBody>
            </p:sp>
          </mc:Choice>
          <mc:Fallback xmlns="">
            <p:sp>
              <p:nvSpPr>
                <p:cNvPr id="69" name="文本框 68">
                  <a:extLst>
                    <a:ext uri="{FF2B5EF4-FFF2-40B4-BE49-F238E27FC236}">
                      <a16:creationId xmlns:a16="http://schemas.microsoft.com/office/drawing/2014/main" id="{7F39A91E-C125-4C4B-EED8-2310C5B8474F}"/>
                    </a:ext>
                  </a:extLst>
                </p:cNvPr>
                <p:cNvSpPr txBox="1">
                  <a:spLocks noRot="1" noChangeAspect="1" noMove="1" noResize="1" noEditPoints="1" noAdjustHandles="1" noChangeArrowheads="1" noChangeShapeType="1" noTextEdit="1"/>
                </p:cNvSpPr>
                <p:nvPr/>
              </p:nvSpPr>
              <p:spPr>
                <a:xfrm>
                  <a:off x="2060042" y="5170047"/>
                  <a:ext cx="852477" cy="738664"/>
                </a:xfrm>
                <a:prstGeom prst="rect">
                  <a:avLst/>
                </a:prstGeom>
                <a:blipFill>
                  <a:blip r:embed="rId22"/>
                  <a:stretch>
                    <a:fillRect l="-14286" t="-9091" r="-9286" b="-10744"/>
                  </a:stretch>
                </a:blipFill>
              </p:spPr>
              <p:txBody>
                <a:bodyPr/>
                <a:lstStyle/>
                <a:p>
                  <a:r>
                    <a:rPr lang="zh-CN" altLang="en-US">
                      <a:noFill/>
                    </a:rPr>
                    <a:t> </a:t>
                  </a:r>
                </a:p>
              </p:txBody>
            </p:sp>
          </mc:Fallback>
        </mc:AlternateContent>
      </p:grpSp>
      <p:grpSp>
        <p:nvGrpSpPr>
          <p:cNvPr id="73" name="组合 72">
            <a:extLst>
              <a:ext uri="{FF2B5EF4-FFF2-40B4-BE49-F238E27FC236}">
                <a16:creationId xmlns:a16="http://schemas.microsoft.com/office/drawing/2014/main" id="{3AE492F2-467E-8A84-EE44-5476A9F89012}"/>
              </a:ext>
            </a:extLst>
          </p:cNvPr>
          <p:cNvGrpSpPr/>
          <p:nvPr/>
        </p:nvGrpSpPr>
        <p:grpSpPr>
          <a:xfrm>
            <a:off x="4216621" y="5753584"/>
            <a:ext cx="1059904" cy="923802"/>
            <a:chOff x="1948374" y="5070715"/>
            <a:chExt cx="1059904" cy="923802"/>
          </a:xfrm>
        </p:grpSpPr>
        <p:sp>
          <p:nvSpPr>
            <p:cNvPr id="74" name="矩形 73">
              <a:extLst>
                <a:ext uri="{FF2B5EF4-FFF2-40B4-BE49-F238E27FC236}">
                  <a16:creationId xmlns:a16="http://schemas.microsoft.com/office/drawing/2014/main" id="{1AFC16DF-E738-1503-A2D1-501448E35048}"/>
                </a:ext>
              </a:extLst>
            </p:cNvPr>
            <p:cNvSpPr/>
            <p:nvPr/>
          </p:nvSpPr>
          <p:spPr>
            <a:xfrm>
              <a:off x="1948374" y="5070715"/>
              <a:ext cx="1059904" cy="923802"/>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E25BA62E-EBA0-2D8C-4ED4-13668C2A59E6}"/>
                    </a:ext>
                  </a:extLst>
                </p:cNvPr>
                <p:cNvSpPr txBox="1"/>
                <p:nvPr/>
              </p:nvSpPr>
              <p:spPr>
                <a:xfrm>
                  <a:off x="2060042" y="5170047"/>
                  <a:ext cx="882165" cy="738664"/>
                </a:xfrm>
                <a:prstGeom prst="rect">
                  <a:avLst/>
                </a:prstGeom>
                <a:noFill/>
              </p:spPr>
              <p:txBody>
                <a:bodyPr wrap="none" lIns="0" tIns="0" rIns="0" bIns="0" rtlCol="0">
                  <a:spAutoFit/>
                </a:bodyPr>
                <a:lstStyle/>
                <a:p>
                  <a:r>
                    <a:rPr lang="zh-CN" altLang="en-US" sz="1600" b="1" dirty="0">
                      <a:solidFill>
                        <a:schemeClr val="bg1"/>
                      </a:solidFill>
                      <a:latin typeface="+mj-ea"/>
                      <a:ea typeface="+mj-ea"/>
                    </a:rPr>
                    <a:t>原型重构</a:t>
                  </a:r>
                  <a:endParaRPr lang="en-US" altLang="zh-CN" sz="1600" b="1" dirty="0">
                    <a:solidFill>
                      <a:schemeClr val="bg1"/>
                    </a:solidFill>
                    <a:latin typeface="+mj-ea"/>
                    <a:ea typeface="+mj-ea"/>
                  </a:endParaRPr>
                </a:p>
                <a:p>
                  <a:r>
                    <a:rPr lang="zh-CN" altLang="en-US" sz="1600" b="1" dirty="0">
                      <a:solidFill>
                        <a:schemeClr val="bg1"/>
                      </a:solidFill>
                      <a:latin typeface="+mj-ea"/>
                      <a:ea typeface="+mj-ea"/>
                    </a:rPr>
                    <a:t>损失函数</a:t>
                  </a:r>
                  <a:endParaRPr lang="en-US" altLang="zh-CN" sz="1600" b="1" dirty="0">
                    <a:solidFill>
                      <a:schemeClr val="bg1"/>
                    </a:solidFill>
                    <a:latin typeface="+mj-ea"/>
                    <a:ea typeface="+mj-ea"/>
                  </a:endParaRPr>
                </a:p>
                <a:p>
                  <a:pPr/>
                  <a14:m>
                    <m:oMathPara xmlns:m="http://schemas.openxmlformats.org/officeDocument/2006/math">
                      <m:oMathParaPr>
                        <m:jc m:val="centerGroup"/>
                      </m:oMathParaPr>
                      <m:oMath xmlns:m="http://schemas.openxmlformats.org/officeDocument/2006/math">
                        <m:sSub>
                          <m:sSubPr>
                            <m:ctrlPr>
                              <a:rPr lang="en-US" altLang="zh-CN" sz="1600" b="1" i="1" smtClean="0">
                                <a:solidFill>
                                  <a:schemeClr val="bg1"/>
                                </a:solidFill>
                                <a:latin typeface="Cambria Math" panose="02040503050406030204" pitchFamily="18" charset="0"/>
                                <a:ea typeface="+mj-ea"/>
                              </a:rPr>
                            </m:ctrlPr>
                          </m:sSubPr>
                          <m:e>
                            <m:r>
                              <a:rPr lang="zh-CN" altLang="en-US" sz="1600" b="1" i="1" smtClean="0">
                                <a:solidFill>
                                  <a:schemeClr val="bg1"/>
                                </a:solidFill>
                                <a:latin typeface="Cambria Math" panose="02040503050406030204" pitchFamily="18" charset="0"/>
                                <a:ea typeface="+mj-ea"/>
                              </a:rPr>
                              <m:t>𝓛</m:t>
                            </m:r>
                          </m:e>
                          <m:sub>
                            <m:r>
                              <a:rPr lang="en-US" altLang="zh-CN" sz="1600" b="1" i="1" smtClean="0">
                                <a:solidFill>
                                  <a:schemeClr val="bg1"/>
                                </a:solidFill>
                                <a:latin typeface="Cambria Math" panose="02040503050406030204" pitchFamily="18" charset="0"/>
                                <a:ea typeface="+mj-ea"/>
                              </a:rPr>
                              <m:t>𝑷𝑹𝑳</m:t>
                            </m:r>
                          </m:sub>
                        </m:sSub>
                        <m:r>
                          <a:rPr lang="en-US" altLang="zh-CN" sz="1600" b="1" i="1" smtClean="0">
                            <a:solidFill>
                              <a:schemeClr val="bg1"/>
                            </a:solidFill>
                            <a:latin typeface="Cambria Math" panose="02040503050406030204" pitchFamily="18" charset="0"/>
                            <a:ea typeface="+mj-ea"/>
                          </a:rPr>
                          <m:t>(</m:t>
                        </m:r>
                        <m:sSub>
                          <m:sSubPr>
                            <m:ctrlPr>
                              <a:rPr lang="en-US" altLang="zh-CN" sz="1600" b="1" i="1" smtClean="0">
                                <a:solidFill>
                                  <a:schemeClr val="bg1"/>
                                </a:solidFill>
                                <a:latin typeface="Cambria Math" panose="02040503050406030204" pitchFamily="18" charset="0"/>
                                <a:ea typeface="+mj-ea"/>
                              </a:rPr>
                            </m:ctrlPr>
                          </m:sSubPr>
                          <m:e>
                            <m:r>
                              <a:rPr lang="en-US" altLang="zh-CN" sz="1600" b="1" i="1" smtClean="0">
                                <a:solidFill>
                                  <a:schemeClr val="bg1"/>
                                </a:solidFill>
                                <a:latin typeface="Cambria Math" panose="02040503050406030204" pitchFamily="18" charset="0"/>
                                <a:ea typeface="+mj-ea"/>
                              </a:rPr>
                              <m:t>𝒛</m:t>
                            </m:r>
                          </m:e>
                          <m:sub>
                            <m:r>
                              <a:rPr lang="en-US" altLang="zh-CN" sz="1600" b="1" i="1" smtClean="0">
                                <a:solidFill>
                                  <a:schemeClr val="bg1"/>
                                </a:solidFill>
                                <a:latin typeface="Cambria Math" panose="02040503050406030204" pitchFamily="18" charset="0"/>
                                <a:ea typeface="+mj-ea"/>
                              </a:rPr>
                              <m:t>𝒊</m:t>
                            </m:r>
                          </m:sub>
                        </m:sSub>
                        <m:r>
                          <a:rPr lang="en-US" altLang="zh-CN" sz="1600" b="1" i="1" smtClean="0">
                            <a:solidFill>
                              <a:schemeClr val="bg1"/>
                            </a:solidFill>
                            <a:latin typeface="Cambria Math" panose="02040503050406030204" pitchFamily="18" charset="0"/>
                            <a:ea typeface="+mj-ea"/>
                          </a:rPr>
                          <m:t>)</m:t>
                        </m:r>
                      </m:oMath>
                    </m:oMathPara>
                  </a14:m>
                  <a:endParaRPr lang="zh-CN" altLang="en-US" sz="1600" b="1" dirty="0">
                    <a:solidFill>
                      <a:schemeClr val="bg1"/>
                    </a:solidFill>
                    <a:latin typeface="+mj-ea"/>
                    <a:ea typeface="+mj-ea"/>
                  </a:endParaRPr>
                </a:p>
              </p:txBody>
            </p:sp>
          </mc:Choice>
          <mc:Fallback xmlns="">
            <p:sp>
              <p:nvSpPr>
                <p:cNvPr id="75" name="文本框 74">
                  <a:extLst>
                    <a:ext uri="{FF2B5EF4-FFF2-40B4-BE49-F238E27FC236}">
                      <a16:creationId xmlns:a16="http://schemas.microsoft.com/office/drawing/2014/main" id="{E25BA62E-EBA0-2D8C-4ED4-13668C2A59E6}"/>
                    </a:ext>
                  </a:extLst>
                </p:cNvPr>
                <p:cNvSpPr txBox="1">
                  <a:spLocks noRot="1" noChangeAspect="1" noMove="1" noResize="1" noEditPoints="1" noAdjustHandles="1" noChangeArrowheads="1" noChangeShapeType="1" noTextEdit="1"/>
                </p:cNvSpPr>
                <p:nvPr/>
              </p:nvSpPr>
              <p:spPr>
                <a:xfrm>
                  <a:off x="2060042" y="5170047"/>
                  <a:ext cx="882165" cy="738664"/>
                </a:xfrm>
                <a:prstGeom prst="rect">
                  <a:avLst/>
                </a:prstGeom>
                <a:blipFill>
                  <a:blip r:embed="rId23"/>
                  <a:stretch>
                    <a:fillRect l="-13793" t="-8197" r="-5517" b="-10656"/>
                  </a:stretch>
                </a:blipFill>
              </p:spPr>
              <p:txBody>
                <a:bodyPr/>
                <a:lstStyle/>
                <a:p>
                  <a:r>
                    <a:rPr lang="zh-CN" altLang="en-US">
                      <a:noFill/>
                    </a:rPr>
                    <a:t> </a:t>
                  </a:r>
                </a:p>
              </p:txBody>
            </p:sp>
          </mc:Fallback>
        </mc:AlternateContent>
      </p:grpSp>
      <p:sp>
        <p:nvSpPr>
          <p:cNvPr id="77" name="文本框 76">
            <a:extLst>
              <a:ext uri="{FF2B5EF4-FFF2-40B4-BE49-F238E27FC236}">
                <a16:creationId xmlns:a16="http://schemas.microsoft.com/office/drawing/2014/main" id="{08FC8D19-B682-0BF6-BD0C-F674E58E597D}"/>
              </a:ext>
            </a:extLst>
          </p:cNvPr>
          <p:cNvSpPr txBox="1"/>
          <p:nvPr/>
        </p:nvSpPr>
        <p:spPr>
          <a:xfrm>
            <a:off x="7740392" y="5777352"/>
            <a:ext cx="3299519" cy="400110"/>
          </a:xfrm>
          <a:prstGeom prst="rect">
            <a:avLst/>
          </a:prstGeom>
          <a:noFill/>
        </p:spPr>
        <p:txBody>
          <a:bodyPr wrap="square">
            <a:spAutoFit/>
          </a:bodyPr>
          <a:lstStyle/>
          <a:p>
            <a:r>
              <a:rPr lang="zh-CN" altLang="en-US" sz="2000" b="1" dirty="0">
                <a:latin typeface="+mj-ea"/>
                <a:ea typeface="+mj-ea"/>
              </a:rPr>
              <a:t>整合上述两个损失函数训练</a:t>
            </a:r>
            <a:endParaRPr lang="zh-CN" altLang="en-US" dirty="0">
              <a:latin typeface="+mn-ea"/>
            </a:endParaRPr>
          </a:p>
        </p:txBody>
      </p:sp>
      <p:sp>
        <p:nvSpPr>
          <p:cNvPr id="78" name="矩形 77">
            <a:extLst>
              <a:ext uri="{FF2B5EF4-FFF2-40B4-BE49-F238E27FC236}">
                <a16:creationId xmlns:a16="http://schemas.microsoft.com/office/drawing/2014/main" id="{FE404F9D-FC0F-FEF8-4AF0-F7826CF8D8DD}"/>
              </a:ext>
            </a:extLst>
          </p:cNvPr>
          <p:cNvSpPr/>
          <p:nvPr/>
        </p:nvSpPr>
        <p:spPr>
          <a:xfrm>
            <a:off x="5416784" y="813027"/>
            <a:ext cx="2186248" cy="383300"/>
          </a:xfrm>
          <a:prstGeom prst="rect">
            <a:avLst/>
          </a:prstGeom>
          <a:solidFill>
            <a:srgbClr val="D0E6A5"/>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b="1" dirty="0">
                <a:solidFill>
                  <a:schemeClr val="tx1"/>
                </a:solidFill>
                <a:latin typeface="+mj-ea"/>
                <a:ea typeface="+mj-ea"/>
              </a:rPr>
              <a:t>数据增强模块</a:t>
            </a:r>
          </a:p>
        </p:txBody>
      </p:sp>
      <p:sp>
        <p:nvSpPr>
          <p:cNvPr id="79" name="文本框 78">
            <a:extLst>
              <a:ext uri="{FF2B5EF4-FFF2-40B4-BE49-F238E27FC236}">
                <a16:creationId xmlns:a16="http://schemas.microsoft.com/office/drawing/2014/main" id="{CA242F24-6C5D-BC7C-F634-EF7CC40B8979}"/>
              </a:ext>
            </a:extLst>
          </p:cNvPr>
          <p:cNvSpPr txBox="1"/>
          <p:nvPr/>
        </p:nvSpPr>
        <p:spPr>
          <a:xfrm>
            <a:off x="5380279" y="1247815"/>
            <a:ext cx="6648576" cy="677108"/>
          </a:xfrm>
          <a:prstGeom prst="rect">
            <a:avLst/>
          </a:prstGeom>
          <a:noFill/>
        </p:spPr>
        <p:txBody>
          <a:bodyPr wrap="square">
            <a:spAutoFit/>
          </a:bodyPr>
          <a:lstStyle/>
          <a:p>
            <a:pPr marL="342900" indent="-342900">
              <a:buFont typeface="Arial" panose="020B0604020202020204" pitchFamily="34" charset="0"/>
              <a:buChar char="•"/>
            </a:pPr>
            <a:r>
              <a:rPr lang="zh-CN" altLang="en-US" sz="2000" b="1" dirty="0">
                <a:latin typeface="+mj-ea"/>
                <a:ea typeface="+mj-ea"/>
              </a:rPr>
              <a:t>对每张图像进行</a:t>
            </a:r>
            <a:r>
              <a:rPr lang="zh-CN" altLang="en-US" sz="2000" b="1" dirty="0">
                <a:solidFill>
                  <a:schemeClr val="accent6">
                    <a:lumMod val="75000"/>
                  </a:schemeClr>
                </a:solidFill>
                <a:latin typeface="+mj-ea"/>
                <a:ea typeface="+mj-ea"/>
              </a:rPr>
              <a:t>随机</a:t>
            </a:r>
            <a:r>
              <a:rPr lang="zh-CN" altLang="en-US" sz="2000" b="1" dirty="0">
                <a:latin typeface="+mj-ea"/>
                <a:ea typeface="+mj-ea"/>
              </a:rPr>
              <a:t>的变换操作生成</a:t>
            </a:r>
            <a:r>
              <a:rPr lang="zh-CN" altLang="en-US" sz="2000" b="1" dirty="0">
                <a:solidFill>
                  <a:schemeClr val="accent6">
                    <a:lumMod val="75000"/>
                  </a:schemeClr>
                </a:solidFill>
                <a:latin typeface="+mj-ea"/>
                <a:ea typeface="+mj-ea"/>
              </a:rPr>
              <a:t>两张增强图像</a:t>
            </a:r>
            <a:endParaRPr lang="en-US" altLang="zh-CN" sz="2000" b="1" dirty="0">
              <a:solidFill>
                <a:schemeClr val="accent6">
                  <a:lumMod val="75000"/>
                </a:schemeClr>
              </a:solidFill>
              <a:latin typeface="+mj-ea"/>
              <a:ea typeface="+mj-ea"/>
            </a:endParaRPr>
          </a:p>
          <a:p>
            <a:r>
              <a:rPr lang="zh-CN" altLang="en-US" dirty="0"/>
              <a:t>      包含反转、裁剪、旋转等，不能影响图像所表示的语义</a:t>
            </a:r>
            <a:endParaRPr lang="en-US" altLang="zh-CN" dirty="0"/>
          </a:p>
        </p:txBody>
      </p:sp>
      <p:pic>
        <p:nvPicPr>
          <p:cNvPr id="83" name="图片 82">
            <a:extLst>
              <a:ext uri="{FF2B5EF4-FFF2-40B4-BE49-F238E27FC236}">
                <a16:creationId xmlns:a16="http://schemas.microsoft.com/office/drawing/2014/main" id="{DAEF0ABF-61AB-7685-4A33-E37877BA9CCE}"/>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6323343" y="3030336"/>
            <a:ext cx="4848235" cy="674718"/>
          </a:xfrm>
          <a:prstGeom prst="rect">
            <a:avLst/>
          </a:prstGeom>
        </p:spPr>
      </p:pic>
      <p:pic>
        <p:nvPicPr>
          <p:cNvPr id="85" name="图片 84">
            <a:extLst>
              <a:ext uri="{FF2B5EF4-FFF2-40B4-BE49-F238E27FC236}">
                <a16:creationId xmlns:a16="http://schemas.microsoft.com/office/drawing/2014/main" id="{DE362758-71E0-C5E8-F023-B152A921FBD9}"/>
              </a:ext>
            </a:extLst>
          </p:cNvPr>
          <p:cNvPicPr>
            <a:picLocks noChangeAspect="1"/>
          </p:cNvPicPr>
          <p:nvPr/>
        </p:nvPicPr>
        <p:blipFill>
          <a:blip r:embed="rId25"/>
          <a:stretch>
            <a:fillRect/>
          </a:stretch>
        </p:blipFill>
        <p:spPr>
          <a:xfrm>
            <a:off x="7058270" y="6196911"/>
            <a:ext cx="2567303" cy="470925"/>
          </a:xfrm>
          <a:prstGeom prst="rect">
            <a:avLst/>
          </a:prstGeom>
        </p:spPr>
      </p:pic>
      <p:sp>
        <p:nvSpPr>
          <p:cNvPr id="6" name="灯片编号占位符 5">
            <a:extLst>
              <a:ext uri="{FF2B5EF4-FFF2-40B4-BE49-F238E27FC236}">
                <a16:creationId xmlns:a16="http://schemas.microsoft.com/office/drawing/2014/main" id="{993F64C7-5301-366B-A91D-92CC5578C36C}"/>
              </a:ext>
            </a:extLst>
          </p:cNvPr>
          <p:cNvSpPr>
            <a:spLocks noGrp="1"/>
          </p:cNvSpPr>
          <p:nvPr>
            <p:ph type="sldNum" sz="quarter" idx="14"/>
          </p:nvPr>
        </p:nvSpPr>
        <p:spPr/>
        <p:txBody>
          <a:bodyPr/>
          <a:lstStyle/>
          <a:p>
            <a:fld id="{CC51C897-CB0F-45BB-8D64-39FCF72693E0}" type="slidenum">
              <a:rPr lang="zh-CN" altLang="en-US" smtClean="0"/>
              <a:t>43</a:t>
            </a:fld>
            <a:endParaRPr lang="zh-CN" altLang="en-US"/>
          </a:p>
        </p:txBody>
      </p:sp>
      <p:sp>
        <p:nvSpPr>
          <p:cNvPr id="37" name="Text Placeholder 2">
            <a:extLst>
              <a:ext uri="{FF2B5EF4-FFF2-40B4-BE49-F238E27FC236}">
                <a16:creationId xmlns:a16="http://schemas.microsoft.com/office/drawing/2014/main" id="{D872E882-0F4C-5D5C-A9E5-9B85E7E64D82}"/>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a:t>
            </a:r>
            <a:r>
              <a:rPr lang="zh-CN" altLang="en-US" dirty="0">
                <a:solidFill>
                  <a:srgbClr val="6D439B"/>
                </a:solidFill>
              </a:rPr>
              <a:t>网络训练   </a:t>
            </a:r>
            <a:r>
              <a:rPr lang="zh-CN" altLang="en-US" dirty="0">
                <a:solidFill>
                  <a:srgbClr val="7F7F7F"/>
                </a:solidFill>
              </a:rPr>
              <a:t>实验验证   本章总结</a:t>
            </a:r>
            <a:r>
              <a:rPr lang="zh-CN" altLang="en-US" dirty="0">
                <a:solidFill>
                  <a:srgbClr val="6D439B"/>
                </a:solidFill>
              </a:rPr>
              <a:t> </a:t>
            </a:r>
            <a:endParaRPr lang="zh-CN" altLang="en-US" dirty="0">
              <a:solidFill>
                <a:srgbClr val="7F7F7F"/>
              </a:solidFill>
            </a:endParaRPr>
          </a:p>
        </p:txBody>
      </p:sp>
      <p:sp>
        <p:nvSpPr>
          <p:cNvPr id="54" name="矩形 53">
            <a:extLst>
              <a:ext uri="{FF2B5EF4-FFF2-40B4-BE49-F238E27FC236}">
                <a16:creationId xmlns:a16="http://schemas.microsoft.com/office/drawing/2014/main" id="{8492A070-5888-C0BA-8CF9-03BBAEDB7186}"/>
              </a:ext>
            </a:extLst>
          </p:cNvPr>
          <p:cNvSpPr/>
          <p:nvPr/>
        </p:nvSpPr>
        <p:spPr>
          <a:xfrm>
            <a:off x="660451" y="1384811"/>
            <a:ext cx="2489970" cy="1327378"/>
          </a:xfrm>
          <a:prstGeom prst="rect">
            <a:avLst/>
          </a:prstGeom>
          <a:solidFill>
            <a:schemeClr val="accent5">
              <a:lumMod val="20000"/>
              <a:lumOff val="80000"/>
            </a:schemeClr>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a:extLst>
              <a:ext uri="{FF2B5EF4-FFF2-40B4-BE49-F238E27FC236}">
                <a16:creationId xmlns:a16="http://schemas.microsoft.com/office/drawing/2014/main" id="{5EA4BAE7-BF8B-73F1-72ED-C87020B5A478}"/>
              </a:ext>
            </a:extLst>
          </p:cNvPr>
          <p:cNvCxnSpPr>
            <a:cxnSpLocks/>
          </p:cNvCxnSpPr>
          <p:nvPr/>
        </p:nvCxnSpPr>
        <p:spPr>
          <a:xfrm>
            <a:off x="2152747" y="1382475"/>
            <a:ext cx="0" cy="1329714"/>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8" name="矩形 57">
            <a:extLst>
              <a:ext uri="{FF2B5EF4-FFF2-40B4-BE49-F238E27FC236}">
                <a16:creationId xmlns:a16="http://schemas.microsoft.com/office/drawing/2014/main" id="{1E92F88A-356E-D39E-496E-B98A13A28B93}"/>
              </a:ext>
            </a:extLst>
          </p:cNvPr>
          <p:cNvSpPr/>
          <p:nvPr/>
        </p:nvSpPr>
        <p:spPr>
          <a:xfrm>
            <a:off x="790027" y="1512010"/>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988A4CAF-428A-2B31-4CB6-0F4D02A6F3A5}"/>
              </a:ext>
            </a:extLst>
          </p:cNvPr>
          <p:cNvSpPr/>
          <p:nvPr/>
        </p:nvSpPr>
        <p:spPr>
          <a:xfrm>
            <a:off x="942427" y="1664410"/>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963DE78E-88D7-CCD1-5498-F74FC9DDB3B3}"/>
              </a:ext>
            </a:extLst>
          </p:cNvPr>
          <p:cNvSpPr/>
          <p:nvPr/>
        </p:nvSpPr>
        <p:spPr>
          <a:xfrm>
            <a:off x="1094827" y="1816810"/>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 name="图片 60">
            <a:extLst>
              <a:ext uri="{FF2B5EF4-FFF2-40B4-BE49-F238E27FC236}">
                <a16:creationId xmlns:a16="http://schemas.microsoft.com/office/drawing/2014/main" id="{E800F064-727D-1CAB-4017-9F6574555519}"/>
              </a:ext>
            </a:extLst>
          </p:cNvPr>
          <p:cNvPicPr>
            <a:picLocks/>
          </p:cNvPicPr>
          <p:nvPr/>
        </p:nvPicPr>
        <p:blipFill>
          <a:blip r:embed="rId26">
            <a:extLst>
              <a:ext uri="{28A0092B-C50C-407E-A947-70E740481C1C}">
                <a14:useLocalDpi xmlns:a14="http://schemas.microsoft.com/office/drawing/2010/main" val="0"/>
              </a:ext>
            </a:extLst>
          </a:blip>
          <a:stretch>
            <a:fillRect/>
          </a:stretch>
        </p:blipFill>
        <p:spPr>
          <a:xfrm>
            <a:off x="1111077" y="1833622"/>
            <a:ext cx="946800" cy="752400"/>
          </a:xfrm>
          <a:prstGeom prst="rect">
            <a:avLst/>
          </a:prstGeom>
        </p:spPr>
      </p:pic>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4B9E73E4-1EEF-6B1A-C1B0-C344BBB2D8A2}"/>
                  </a:ext>
                </a:extLst>
              </p:cNvPr>
              <p:cNvSpPr txBox="1"/>
              <p:nvPr/>
            </p:nvSpPr>
            <p:spPr>
              <a:xfrm>
                <a:off x="2398070" y="1890793"/>
                <a:ext cx="5450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𝑴</m:t>
                      </m:r>
                      <m:r>
                        <a:rPr lang="en-US" altLang="zh-CN" sz="2400" b="1" i="1" smtClean="0">
                          <a:latin typeface="Cambria Math" panose="02040503050406030204" pitchFamily="18" charset="0"/>
                        </a:rPr>
                        <m:t>|</m:t>
                      </m:r>
                    </m:oMath>
                  </m:oMathPara>
                </a14:m>
                <a:endParaRPr lang="zh-CN" altLang="en-US" sz="2400" b="1" dirty="0"/>
              </a:p>
            </p:txBody>
          </p:sp>
        </mc:Choice>
        <mc:Fallback xmlns="">
          <p:sp>
            <p:nvSpPr>
              <p:cNvPr id="80" name="文本框 79">
                <a:extLst>
                  <a:ext uri="{FF2B5EF4-FFF2-40B4-BE49-F238E27FC236}">
                    <a16:creationId xmlns:a16="http://schemas.microsoft.com/office/drawing/2014/main" id="{4B9E73E4-1EEF-6B1A-C1B0-C344BBB2D8A2}"/>
                  </a:ext>
                </a:extLst>
              </p:cNvPr>
              <p:cNvSpPr txBox="1">
                <a:spLocks noRot="1" noChangeAspect="1" noMove="1" noResize="1" noEditPoints="1" noAdjustHandles="1" noChangeArrowheads="1" noChangeShapeType="1" noTextEdit="1"/>
              </p:cNvSpPr>
              <p:nvPr/>
            </p:nvSpPr>
            <p:spPr>
              <a:xfrm>
                <a:off x="2398070" y="1890793"/>
                <a:ext cx="545021" cy="369332"/>
              </a:xfrm>
              <a:prstGeom prst="rect">
                <a:avLst/>
              </a:prstGeom>
              <a:blipFill>
                <a:blip r:embed="rId28"/>
                <a:stretch>
                  <a:fillRect l="-18889" r="-20000" b="-34426"/>
                </a:stretch>
              </a:blipFill>
            </p:spPr>
            <p:txBody>
              <a:bodyPr/>
              <a:lstStyle/>
              <a:p>
                <a:r>
                  <a:rPr lang="zh-CN" altLang="en-US">
                    <a:noFill/>
                  </a:rPr>
                  <a:t> </a:t>
                </a:r>
              </a:p>
            </p:txBody>
          </p:sp>
        </mc:Fallback>
      </mc:AlternateContent>
      <p:sp>
        <p:nvSpPr>
          <p:cNvPr id="82" name="左大括号 81">
            <a:extLst>
              <a:ext uri="{FF2B5EF4-FFF2-40B4-BE49-F238E27FC236}">
                <a16:creationId xmlns:a16="http://schemas.microsoft.com/office/drawing/2014/main" id="{C777B9BB-DAD9-F70F-B124-85FF2E20B477}"/>
              </a:ext>
            </a:extLst>
          </p:cNvPr>
          <p:cNvSpPr/>
          <p:nvPr/>
        </p:nvSpPr>
        <p:spPr>
          <a:xfrm>
            <a:off x="2508807" y="4811157"/>
            <a:ext cx="190876" cy="1463016"/>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10CF0434-4DEC-DF69-A42E-9D70722FAF8C}"/>
              </a:ext>
            </a:extLst>
          </p:cNvPr>
          <p:cNvSpPr txBox="1"/>
          <p:nvPr/>
        </p:nvSpPr>
        <p:spPr>
          <a:xfrm>
            <a:off x="7740392" y="829484"/>
            <a:ext cx="4510813" cy="400110"/>
          </a:xfrm>
          <a:prstGeom prst="rect">
            <a:avLst/>
          </a:prstGeom>
          <a:noFill/>
        </p:spPr>
        <p:txBody>
          <a:bodyPr wrap="square">
            <a:spAutoFit/>
          </a:bodyPr>
          <a:lstStyle/>
          <a:p>
            <a:pPr defTabSz="914377"/>
            <a:r>
              <a:rPr lang="zh-CN" altLang="en-US" sz="2000" b="1" dirty="0">
                <a:solidFill>
                  <a:schemeClr val="tx1"/>
                </a:solidFill>
                <a:latin typeface="+mj-ea"/>
                <a:ea typeface="+mj-ea"/>
              </a:rPr>
              <a:t>增加训练样本，提升网络泛化性能</a:t>
            </a:r>
          </a:p>
        </p:txBody>
      </p:sp>
      <p:pic>
        <p:nvPicPr>
          <p:cNvPr id="12" name="图片 11">
            <a:extLst>
              <a:ext uri="{FF2B5EF4-FFF2-40B4-BE49-F238E27FC236}">
                <a16:creationId xmlns:a16="http://schemas.microsoft.com/office/drawing/2014/main" id="{0365E774-B14C-2E68-D980-0DE4ACAD0773}"/>
              </a:ext>
            </a:extLst>
          </p:cNvPr>
          <p:cNvPicPr>
            <a:picLocks noChangeAspect="1"/>
          </p:cNvPicPr>
          <p:nvPr/>
        </p:nvPicPr>
        <p:blipFill>
          <a:blip r:embed="rId29"/>
          <a:stretch>
            <a:fillRect/>
          </a:stretch>
        </p:blipFill>
        <p:spPr>
          <a:xfrm>
            <a:off x="6838902" y="4842996"/>
            <a:ext cx="3731329" cy="767189"/>
          </a:xfrm>
          <a:prstGeom prst="rect">
            <a:avLst/>
          </a:prstGeom>
        </p:spPr>
      </p:pic>
    </p:spTree>
    <p:extLst>
      <p:ext uri="{BB962C8B-B14F-4D97-AF65-F5344CB8AC3E}">
        <p14:creationId xmlns:p14="http://schemas.microsoft.com/office/powerpoint/2010/main" val="1263247266"/>
      </p:ext>
    </p:extLst>
  </p:cSld>
  <p:clrMapOvr>
    <a:masterClrMapping/>
  </p:clrMapOvr>
  <p:transition spd="med">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5A3FC26-E514-CE17-5EA1-9625F30A7AC4}"/>
              </a:ext>
            </a:extLst>
          </p:cNvPr>
          <p:cNvSpPr/>
          <p:nvPr/>
        </p:nvSpPr>
        <p:spPr>
          <a:xfrm>
            <a:off x="173094" y="801273"/>
            <a:ext cx="1350906"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数据集</a:t>
            </a:r>
          </a:p>
        </p:txBody>
      </p:sp>
      <p:sp>
        <p:nvSpPr>
          <p:cNvPr id="4" name="矩形 3">
            <a:extLst>
              <a:ext uri="{FF2B5EF4-FFF2-40B4-BE49-F238E27FC236}">
                <a16:creationId xmlns:a16="http://schemas.microsoft.com/office/drawing/2014/main" id="{1E1E6C64-2B21-5D20-D06B-E289F95440B6}"/>
              </a:ext>
            </a:extLst>
          </p:cNvPr>
          <p:cNvSpPr/>
          <p:nvPr/>
        </p:nvSpPr>
        <p:spPr>
          <a:xfrm>
            <a:off x="173091" y="4192259"/>
            <a:ext cx="1350905"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对比方法</a:t>
            </a:r>
          </a:p>
        </p:txBody>
      </p:sp>
      <p:sp>
        <p:nvSpPr>
          <p:cNvPr id="8" name="矩形 7">
            <a:extLst>
              <a:ext uri="{FF2B5EF4-FFF2-40B4-BE49-F238E27FC236}">
                <a16:creationId xmlns:a16="http://schemas.microsoft.com/office/drawing/2014/main" id="{80FF046A-48B2-B307-C24B-A0FA864D984D}"/>
              </a:ext>
            </a:extLst>
          </p:cNvPr>
          <p:cNvSpPr/>
          <p:nvPr/>
        </p:nvSpPr>
        <p:spPr>
          <a:xfrm>
            <a:off x="173091" y="6305304"/>
            <a:ext cx="1350905"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评估指标</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3AA15587-FE4B-FE7C-F591-6D393EFD04A0}"/>
                  </a:ext>
                </a:extLst>
              </p:cNvPr>
              <p:cNvGraphicFramePr>
                <a:graphicFrameLocks noGrp="1"/>
              </p:cNvGraphicFramePr>
              <p:nvPr>
                <p:extLst>
                  <p:ext uri="{D42A27DB-BD31-4B8C-83A1-F6EECF244321}">
                    <p14:modId xmlns:p14="http://schemas.microsoft.com/office/powerpoint/2010/main" val="265203095"/>
                  </p:ext>
                </p:extLst>
              </p:nvPr>
            </p:nvGraphicFramePr>
            <p:xfrm>
              <a:off x="1743742" y="796596"/>
              <a:ext cx="8990933" cy="1981200"/>
            </p:xfrm>
            <a:graphic>
              <a:graphicData uri="http://schemas.openxmlformats.org/drawingml/2006/table">
                <a:tbl>
                  <a:tblPr firstRow="1" bandRow="1">
                    <a:effectLst>
                      <a:outerShdw blurRad="50800" dist="38100" dir="8100000" algn="tr" rotWithShape="0">
                        <a:prstClr val="black">
                          <a:alpha val="40000"/>
                        </a:prstClr>
                      </a:outerShdw>
                    </a:effectLst>
                    <a:tableStyleId>{93296810-A885-4BE3-A3E7-6D5BEEA58F35}</a:tableStyleId>
                  </a:tblPr>
                  <a:tblGrid>
                    <a:gridCol w="2276696">
                      <a:extLst>
                        <a:ext uri="{9D8B030D-6E8A-4147-A177-3AD203B41FA5}">
                          <a16:colId xmlns:a16="http://schemas.microsoft.com/office/drawing/2014/main" val="3140948050"/>
                        </a:ext>
                      </a:extLst>
                    </a:gridCol>
                    <a:gridCol w="1222145">
                      <a:extLst>
                        <a:ext uri="{9D8B030D-6E8A-4147-A177-3AD203B41FA5}">
                          <a16:colId xmlns:a16="http://schemas.microsoft.com/office/drawing/2014/main" val="996759599"/>
                        </a:ext>
                      </a:extLst>
                    </a:gridCol>
                    <a:gridCol w="1318436">
                      <a:extLst>
                        <a:ext uri="{9D8B030D-6E8A-4147-A177-3AD203B41FA5}">
                          <a16:colId xmlns:a16="http://schemas.microsoft.com/office/drawing/2014/main" val="3956383115"/>
                        </a:ext>
                      </a:extLst>
                    </a:gridCol>
                    <a:gridCol w="2021933">
                      <a:extLst>
                        <a:ext uri="{9D8B030D-6E8A-4147-A177-3AD203B41FA5}">
                          <a16:colId xmlns:a16="http://schemas.microsoft.com/office/drawing/2014/main" val="3537773850"/>
                        </a:ext>
                      </a:extLst>
                    </a:gridCol>
                    <a:gridCol w="2151723">
                      <a:extLst>
                        <a:ext uri="{9D8B030D-6E8A-4147-A177-3AD203B41FA5}">
                          <a16:colId xmlns:a16="http://schemas.microsoft.com/office/drawing/2014/main" val="511544379"/>
                        </a:ext>
                      </a:extLst>
                    </a:gridCol>
                  </a:tblGrid>
                  <a:tr h="343767">
                    <a:tc>
                      <a:txBody>
                        <a:bodyPr/>
                        <a:lstStyle/>
                        <a:p>
                          <a:pPr algn="ctr"/>
                          <a:r>
                            <a:rPr lang="zh-CN" altLang="en-US" sz="2000" dirty="0">
                              <a:latin typeface="+mj-ea"/>
                              <a:ea typeface="+mj-ea"/>
                            </a:rPr>
                            <a:t>图像数据集介绍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2000" dirty="0">
                              <a:latin typeface="+mj-ea"/>
                              <a:ea typeface="+mj-ea"/>
                            </a:rPr>
                            <a:t>#</a:t>
                          </a:r>
                          <a:r>
                            <a:rPr lang="zh-CN" altLang="en-US" sz="2000" dirty="0">
                              <a:latin typeface="+mj-ea"/>
                              <a:ea typeface="+mj-ea"/>
                            </a:rPr>
                            <a:t>特征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2000" dirty="0">
                              <a:latin typeface="+mj-ea"/>
                              <a:ea typeface="+mj-ea"/>
                            </a:rPr>
                            <a:t>#</a:t>
                          </a:r>
                          <a:r>
                            <a:rPr lang="zh-CN" altLang="en-US" sz="2000" dirty="0">
                              <a:latin typeface="+mj-ea"/>
                              <a:ea typeface="+mj-ea"/>
                            </a:rPr>
                            <a:t>训练集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2000" dirty="0">
                              <a:latin typeface="+mj-ea"/>
                              <a:ea typeface="+mj-ea"/>
                            </a:rPr>
                            <a:t>#</a:t>
                          </a:r>
                          <a:r>
                            <a:rPr lang="zh-CN" altLang="en-US" sz="2000" dirty="0">
                              <a:latin typeface="+mj-ea"/>
                              <a:ea typeface="+mj-ea"/>
                            </a:rPr>
                            <a:t>测试集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2000" dirty="0">
                              <a:latin typeface="+mj-ea"/>
                              <a:ea typeface="+mj-ea"/>
                            </a:rPr>
                            <a:t>#</a:t>
                          </a:r>
                          <a:r>
                            <a:rPr lang="zh-CN" altLang="en-US" sz="2000" dirty="0">
                              <a:latin typeface="+mj-ea"/>
                              <a:ea typeface="+mj-ea"/>
                            </a:rPr>
                            <a:t>类别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extLst>
                      <a:ext uri="{0D108BD9-81ED-4DB2-BD59-A6C34878D82A}">
                        <a16:rowId xmlns:a16="http://schemas.microsoft.com/office/drawing/2014/main" val="4133471413"/>
                      </a:ext>
                    </a:extLst>
                  </a:tr>
                  <a:tr h="339059">
                    <a:tc>
                      <a:txBody>
                        <a:bodyPr/>
                        <a:lstStyle/>
                        <a:p>
                          <a:pPr algn="ctr"/>
                          <a:r>
                            <a:rPr lang="en-US" altLang="zh-CN" sz="2000" b="1" dirty="0"/>
                            <a:t>S-MNIST</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0" dirty="0" smtClean="0">
                                    <a:latin typeface="Cambria Math" panose="02040503050406030204" pitchFamily="18" charset="0"/>
                                  </a:rPr>
                                  <m:t>28</m:t>
                                </m:r>
                                <m:r>
                                  <a:rPr lang="en-US" altLang="zh-CN" sz="2000" b="0" i="1" dirty="0" smtClean="0">
                                    <a:latin typeface="Cambria Math" panose="02040503050406030204" pitchFamily="18" charset="0"/>
                                    <a:ea typeface="Cambria Math" panose="02040503050406030204" pitchFamily="18" charset="0"/>
                                  </a:rPr>
                                  <m:t>×28</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0" dirty="0" smtClean="0">
                                    <a:latin typeface="Cambria Math" panose="02040503050406030204" pitchFamily="18" charset="0"/>
                                  </a:rPr>
                                  <m:t>50000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0" dirty="0" smtClean="0">
                                    <a:latin typeface="Cambria Math" panose="02040503050406030204" pitchFamily="18" charset="0"/>
                                  </a:rPr>
                                  <m:t>10000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0" dirty="0" smtClean="0">
                                    <a:latin typeface="Cambria Math" panose="02040503050406030204" pitchFamily="18" charset="0"/>
                                  </a:rPr>
                                  <m:t>10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854627902"/>
                      </a:ext>
                    </a:extLst>
                  </a:tr>
                  <a:tr h="339059">
                    <a:tc>
                      <a:txBody>
                        <a:bodyPr/>
                        <a:lstStyle/>
                        <a:p>
                          <a:pPr algn="ctr"/>
                          <a:r>
                            <a:rPr lang="en-US" altLang="zh-CN" sz="2000" b="1" dirty="0"/>
                            <a:t>S-CIFAR10</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dirty="0" smtClean="0">
                                    <a:latin typeface="Cambria Math" panose="02040503050406030204" pitchFamily="18" charset="0"/>
                                  </a:rPr>
                                  <m:t>3</m:t>
                                </m:r>
                                <m:r>
                                  <a:rPr lang="en-US" altLang="zh-CN" sz="2000" b="0" i="0" dirty="0" smtClean="0">
                                    <a:latin typeface="Cambria Math" panose="02040503050406030204" pitchFamily="18" charset="0"/>
                                  </a:rPr>
                                  <m:t>2</m:t>
                                </m:r>
                                <m:r>
                                  <a:rPr lang="en-US" altLang="zh-CN" sz="2000" b="0" i="1" dirty="0" smtClean="0">
                                    <a:latin typeface="Cambria Math" panose="02040503050406030204" pitchFamily="18" charset="0"/>
                                    <a:ea typeface="Cambria Math" panose="02040503050406030204" pitchFamily="18" charset="0"/>
                                  </a:rPr>
                                  <m:t>×32</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0" dirty="0" smtClean="0">
                                    <a:latin typeface="Cambria Math" panose="02040503050406030204" pitchFamily="18" charset="0"/>
                                  </a:rPr>
                                  <m:t>50000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0" dirty="0" smtClean="0">
                                    <a:latin typeface="Cambria Math" panose="02040503050406030204" pitchFamily="18" charset="0"/>
                                  </a:rPr>
                                  <m:t>10000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10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extLst>
                      <a:ext uri="{0D108BD9-81ED-4DB2-BD59-A6C34878D82A}">
                        <a16:rowId xmlns:a16="http://schemas.microsoft.com/office/drawing/2014/main" val="4247213082"/>
                      </a:ext>
                    </a:extLst>
                  </a:tr>
                  <a:tr h="339059">
                    <a:tc>
                      <a:txBody>
                        <a:bodyPr/>
                        <a:lstStyle/>
                        <a:p>
                          <a:pPr algn="ctr"/>
                          <a:r>
                            <a:rPr lang="en-US" altLang="zh-CN" sz="2000" b="1" dirty="0"/>
                            <a:t>S-CIFAR100</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32</m:t>
                                </m:r>
                                <m:r>
                                  <a:rPr lang="en-US" altLang="zh-CN" sz="2000" b="0" i="1" smtClean="0">
                                    <a:latin typeface="Cambria Math" panose="02040503050406030204" pitchFamily="18" charset="0"/>
                                    <a:ea typeface="Cambria Math" panose="02040503050406030204" pitchFamily="18" charset="0"/>
                                  </a:rPr>
                                  <m:t>×32</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0" dirty="0" smtClean="0">
                                    <a:latin typeface="Cambria Math" panose="02040503050406030204" pitchFamily="18" charset="0"/>
                                  </a:rPr>
                                  <m:t>50000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0" dirty="0" smtClean="0">
                                    <a:latin typeface="Cambria Math" panose="02040503050406030204" pitchFamily="18" charset="0"/>
                                  </a:rPr>
                                  <m:t>10000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100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4158390100"/>
                      </a:ext>
                    </a:extLst>
                  </a:tr>
                  <a:tr h="339059">
                    <a:tc>
                      <a:txBody>
                        <a:bodyPr/>
                        <a:lstStyle/>
                        <a:p>
                          <a:pPr algn="ctr"/>
                          <a:r>
                            <a:rPr lang="en-US" altLang="zh-CN" sz="2000" b="1" dirty="0"/>
                            <a:t>S-</a:t>
                          </a:r>
                          <a:r>
                            <a:rPr lang="en-US" altLang="zh-CN" sz="2000" b="1" dirty="0" err="1"/>
                            <a:t>MiniImageNet</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mn-ea"/>
                                  </a:rPr>
                                  <m:t>84</m:t>
                                </m:r>
                                <m:r>
                                  <a:rPr lang="en-US" altLang="zh-CN" sz="2000" b="0" i="1" smtClean="0">
                                    <a:latin typeface="Cambria Math" panose="02040503050406030204" pitchFamily="18" charset="0"/>
                                    <a:ea typeface="Cambria Math" panose="02040503050406030204" pitchFamily="18" charset="0"/>
                                  </a:rPr>
                                  <m:t>×84</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0" dirty="0" smtClean="0">
                                    <a:latin typeface="Cambria Math" panose="02040503050406030204" pitchFamily="18" charset="0"/>
                                  </a:rPr>
                                  <m:t>50000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0" dirty="0" smtClean="0">
                                    <a:latin typeface="Cambria Math" panose="02040503050406030204" pitchFamily="18" charset="0"/>
                                  </a:rPr>
                                  <m:t>10000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100</m:t>
                                </m:r>
                              </m:oMath>
                            </m:oMathPara>
                          </a14:m>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extLst>
                      <a:ext uri="{0D108BD9-81ED-4DB2-BD59-A6C34878D82A}">
                        <a16:rowId xmlns:a16="http://schemas.microsoft.com/office/drawing/2014/main" val="1833626670"/>
                      </a:ext>
                    </a:extLst>
                  </a:tr>
                </a:tbl>
              </a:graphicData>
            </a:graphic>
          </p:graphicFrame>
        </mc:Choice>
        <mc:Fallback xmlns="">
          <p:graphicFrame>
            <p:nvGraphicFramePr>
              <p:cNvPr id="2" name="表格 1">
                <a:extLst>
                  <a:ext uri="{FF2B5EF4-FFF2-40B4-BE49-F238E27FC236}">
                    <a16:creationId xmlns:a16="http://schemas.microsoft.com/office/drawing/2014/main" id="{3AA15587-FE4B-FE7C-F591-6D393EFD04A0}"/>
                  </a:ext>
                </a:extLst>
              </p:cNvPr>
              <p:cNvGraphicFramePr>
                <a:graphicFrameLocks noGrp="1"/>
              </p:cNvGraphicFramePr>
              <p:nvPr>
                <p:extLst>
                  <p:ext uri="{D42A27DB-BD31-4B8C-83A1-F6EECF244321}">
                    <p14:modId xmlns:p14="http://schemas.microsoft.com/office/powerpoint/2010/main" val="265203095"/>
                  </p:ext>
                </p:extLst>
              </p:nvPr>
            </p:nvGraphicFramePr>
            <p:xfrm>
              <a:off x="1743742" y="796596"/>
              <a:ext cx="8990933" cy="1981200"/>
            </p:xfrm>
            <a:graphic>
              <a:graphicData uri="http://schemas.openxmlformats.org/drawingml/2006/table">
                <a:tbl>
                  <a:tblPr firstRow="1" bandRow="1">
                    <a:effectLst>
                      <a:outerShdw blurRad="50800" dist="38100" dir="8100000" algn="tr" rotWithShape="0">
                        <a:prstClr val="black">
                          <a:alpha val="40000"/>
                        </a:prstClr>
                      </a:outerShdw>
                    </a:effectLst>
                    <a:tableStyleId>{93296810-A885-4BE3-A3E7-6D5BEEA58F35}</a:tableStyleId>
                  </a:tblPr>
                  <a:tblGrid>
                    <a:gridCol w="2276696">
                      <a:extLst>
                        <a:ext uri="{9D8B030D-6E8A-4147-A177-3AD203B41FA5}">
                          <a16:colId xmlns:a16="http://schemas.microsoft.com/office/drawing/2014/main" val="3140948050"/>
                        </a:ext>
                      </a:extLst>
                    </a:gridCol>
                    <a:gridCol w="1222145">
                      <a:extLst>
                        <a:ext uri="{9D8B030D-6E8A-4147-A177-3AD203B41FA5}">
                          <a16:colId xmlns:a16="http://schemas.microsoft.com/office/drawing/2014/main" val="996759599"/>
                        </a:ext>
                      </a:extLst>
                    </a:gridCol>
                    <a:gridCol w="1318436">
                      <a:extLst>
                        <a:ext uri="{9D8B030D-6E8A-4147-A177-3AD203B41FA5}">
                          <a16:colId xmlns:a16="http://schemas.microsoft.com/office/drawing/2014/main" val="3956383115"/>
                        </a:ext>
                      </a:extLst>
                    </a:gridCol>
                    <a:gridCol w="2021933">
                      <a:extLst>
                        <a:ext uri="{9D8B030D-6E8A-4147-A177-3AD203B41FA5}">
                          <a16:colId xmlns:a16="http://schemas.microsoft.com/office/drawing/2014/main" val="3537773850"/>
                        </a:ext>
                      </a:extLst>
                    </a:gridCol>
                    <a:gridCol w="2151723">
                      <a:extLst>
                        <a:ext uri="{9D8B030D-6E8A-4147-A177-3AD203B41FA5}">
                          <a16:colId xmlns:a16="http://schemas.microsoft.com/office/drawing/2014/main" val="511544379"/>
                        </a:ext>
                      </a:extLst>
                    </a:gridCol>
                  </a:tblGrid>
                  <a:tr h="396240">
                    <a:tc>
                      <a:txBody>
                        <a:bodyPr/>
                        <a:lstStyle/>
                        <a:p>
                          <a:pPr algn="ctr"/>
                          <a:r>
                            <a:rPr lang="zh-CN" altLang="en-US" sz="2000" dirty="0">
                              <a:latin typeface="+mj-ea"/>
                              <a:ea typeface="+mj-ea"/>
                            </a:rPr>
                            <a:t>图像数据集介绍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2000" dirty="0">
                              <a:latin typeface="+mj-ea"/>
                              <a:ea typeface="+mj-ea"/>
                            </a:rPr>
                            <a:t>#</a:t>
                          </a:r>
                          <a:r>
                            <a:rPr lang="zh-CN" altLang="en-US" sz="2000" dirty="0">
                              <a:latin typeface="+mj-ea"/>
                              <a:ea typeface="+mj-ea"/>
                            </a:rPr>
                            <a:t>特征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2000" dirty="0">
                              <a:latin typeface="+mj-ea"/>
                              <a:ea typeface="+mj-ea"/>
                            </a:rPr>
                            <a:t>#</a:t>
                          </a:r>
                          <a:r>
                            <a:rPr lang="zh-CN" altLang="en-US" sz="2000" dirty="0">
                              <a:latin typeface="+mj-ea"/>
                              <a:ea typeface="+mj-ea"/>
                            </a:rPr>
                            <a:t>训练集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2000" dirty="0">
                              <a:latin typeface="+mj-ea"/>
                              <a:ea typeface="+mj-ea"/>
                            </a:rPr>
                            <a:t>#</a:t>
                          </a:r>
                          <a:r>
                            <a:rPr lang="zh-CN" altLang="en-US" sz="2000" dirty="0">
                              <a:latin typeface="+mj-ea"/>
                              <a:ea typeface="+mj-ea"/>
                            </a:rPr>
                            <a:t>测试集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en-US" altLang="zh-CN" sz="2000" dirty="0">
                              <a:latin typeface="+mj-ea"/>
                              <a:ea typeface="+mj-ea"/>
                            </a:rPr>
                            <a:t>#</a:t>
                          </a:r>
                          <a:r>
                            <a:rPr lang="zh-CN" altLang="en-US" sz="2000" dirty="0">
                              <a:latin typeface="+mj-ea"/>
                              <a:ea typeface="+mj-ea"/>
                            </a:rPr>
                            <a:t>类别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extLst>
                      <a:ext uri="{0D108BD9-81ED-4DB2-BD59-A6C34878D82A}">
                        <a16:rowId xmlns:a16="http://schemas.microsoft.com/office/drawing/2014/main" val="4133471413"/>
                      </a:ext>
                    </a:extLst>
                  </a:tr>
                  <a:tr h="396240">
                    <a:tc>
                      <a:txBody>
                        <a:bodyPr/>
                        <a:lstStyle/>
                        <a:p>
                          <a:pPr algn="ctr"/>
                          <a:r>
                            <a:rPr lang="en-US" altLang="zh-CN" sz="2000" b="1" dirty="0"/>
                            <a:t>S-MNIST</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4000" t="-107692" r="-453500" b="-329231"/>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2222" t="-107692" r="-319907" b="-329231"/>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2169" t="-107692" r="-108133" b="-329231"/>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1813" t="-107692" r="-1700" b="-329231"/>
                          </a:stretch>
                        </a:blipFill>
                      </a:tcPr>
                    </a:tc>
                    <a:extLst>
                      <a:ext uri="{0D108BD9-81ED-4DB2-BD59-A6C34878D82A}">
                        <a16:rowId xmlns:a16="http://schemas.microsoft.com/office/drawing/2014/main" val="1854627902"/>
                      </a:ext>
                    </a:extLst>
                  </a:tr>
                  <a:tr h="396240">
                    <a:tc>
                      <a:txBody>
                        <a:bodyPr/>
                        <a:lstStyle/>
                        <a:p>
                          <a:pPr algn="ctr"/>
                          <a:r>
                            <a:rPr lang="en-US" altLang="zh-CN" sz="2000" b="1" dirty="0"/>
                            <a:t>S-CIFAR10</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4000" t="-204545" r="-453500" b="-22424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2222" t="-204545" r="-319907" b="-22424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2169" t="-204545" r="-108133" b="-22424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1813" t="-204545" r="-1700" b="-224242"/>
                          </a:stretch>
                        </a:blipFill>
                      </a:tcPr>
                    </a:tc>
                    <a:extLst>
                      <a:ext uri="{0D108BD9-81ED-4DB2-BD59-A6C34878D82A}">
                        <a16:rowId xmlns:a16="http://schemas.microsoft.com/office/drawing/2014/main" val="4247213082"/>
                      </a:ext>
                    </a:extLst>
                  </a:tr>
                  <a:tr h="396240">
                    <a:tc>
                      <a:txBody>
                        <a:bodyPr/>
                        <a:lstStyle/>
                        <a:p>
                          <a:pPr algn="ctr"/>
                          <a:r>
                            <a:rPr lang="en-US" altLang="zh-CN" sz="2000" b="1" dirty="0"/>
                            <a:t>S-CIFAR100</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4000" t="-309231" r="-453500" b="-12769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2222" t="-309231" r="-319907" b="-12769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2169" t="-309231" r="-108133" b="-12769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1813" t="-309231" r="-1700" b="-127692"/>
                          </a:stretch>
                        </a:blipFill>
                      </a:tcPr>
                    </a:tc>
                    <a:extLst>
                      <a:ext uri="{0D108BD9-81ED-4DB2-BD59-A6C34878D82A}">
                        <a16:rowId xmlns:a16="http://schemas.microsoft.com/office/drawing/2014/main" val="4158390100"/>
                      </a:ext>
                    </a:extLst>
                  </a:tr>
                  <a:tr h="396240">
                    <a:tc>
                      <a:txBody>
                        <a:bodyPr/>
                        <a:lstStyle/>
                        <a:p>
                          <a:pPr algn="ctr"/>
                          <a:r>
                            <a:rPr lang="en-US" altLang="zh-CN" sz="2000" b="1" dirty="0"/>
                            <a:t>S-</a:t>
                          </a:r>
                          <a:r>
                            <a:rPr lang="en-US" altLang="zh-CN" sz="2000" b="1" dirty="0" err="1"/>
                            <a:t>MiniImageNet</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4000" t="-409231" r="-453500" b="-2769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2222" t="-409231" r="-319907" b="-2769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2169" t="-409231" r="-108133" b="-2769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1813" t="-409231" r="-1700" b="-27692"/>
                          </a:stretch>
                        </a:blipFill>
                      </a:tcPr>
                    </a:tc>
                    <a:extLst>
                      <a:ext uri="{0D108BD9-81ED-4DB2-BD59-A6C34878D82A}">
                        <a16:rowId xmlns:a16="http://schemas.microsoft.com/office/drawing/2014/main" val="1833626670"/>
                      </a:ext>
                    </a:extLst>
                  </a:tr>
                </a:tbl>
              </a:graphicData>
            </a:graphic>
          </p:graphicFrame>
        </mc:Fallback>
      </mc:AlternateContent>
      <p:sp>
        <p:nvSpPr>
          <p:cNvPr id="12" name="文本框 11">
            <a:extLst>
              <a:ext uri="{FF2B5EF4-FFF2-40B4-BE49-F238E27FC236}">
                <a16:creationId xmlns:a16="http://schemas.microsoft.com/office/drawing/2014/main" id="{C31519F8-7428-6121-7CB3-A46D05476BA1}"/>
              </a:ext>
            </a:extLst>
          </p:cNvPr>
          <p:cNvSpPr txBox="1"/>
          <p:nvPr/>
        </p:nvSpPr>
        <p:spPr>
          <a:xfrm>
            <a:off x="1699828" y="4048229"/>
            <a:ext cx="8408903" cy="1428596"/>
          </a:xfrm>
          <a:prstGeom prst="rect">
            <a:avLst/>
          </a:prstGeom>
          <a:noFill/>
        </p:spPr>
        <p:txBody>
          <a:bodyPr wrap="square">
            <a:spAutoFit/>
          </a:bodyPr>
          <a:lstStyle/>
          <a:p>
            <a:pPr>
              <a:lnSpc>
                <a:spcPct val="150000"/>
              </a:lnSpc>
            </a:pPr>
            <a:r>
              <a:rPr lang="zh-CN" altLang="en-US" sz="2000" dirty="0"/>
              <a:t>类增量算法：</a:t>
            </a:r>
            <a:r>
              <a:rPr lang="en-US" altLang="zh-CN" sz="2000" b="1" dirty="0" err="1"/>
              <a:t>iCaRL</a:t>
            </a:r>
            <a:r>
              <a:rPr lang="zh-CN" altLang="en-US" sz="2000" b="1" dirty="0"/>
              <a:t>、</a:t>
            </a:r>
            <a:r>
              <a:rPr lang="en-US" altLang="zh-CN" sz="2000" b="1" dirty="0"/>
              <a:t>GEM</a:t>
            </a:r>
          </a:p>
          <a:p>
            <a:pPr>
              <a:lnSpc>
                <a:spcPct val="150000"/>
              </a:lnSpc>
            </a:pPr>
            <a:r>
              <a:rPr lang="zh-CN" altLang="en-US" sz="2000" dirty="0"/>
              <a:t>数据增量算法：</a:t>
            </a:r>
            <a:r>
              <a:rPr lang="en-US" altLang="zh-CN" sz="2000" b="1" dirty="0"/>
              <a:t>Reservoir</a:t>
            </a:r>
            <a:r>
              <a:rPr lang="zh-CN" altLang="en-US" sz="2000" b="1" dirty="0"/>
              <a:t>、</a:t>
            </a:r>
            <a:r>
              <a:rPr lang="en-US" altLang="zh-CN" sz="2000" b="1" dirty="0"/>
              <a:t>MIR</a:t>
            </a:r>
            <a:r>
              <a:rPr lang="zh-CN" altLang="en-US" sz="2000" b="1" dirty="0"/>
              <a:t>、</a:t>
            </a:r>
            <a:r>
              <a:rPr lang="en-US" altLang="zh-CN" sz="2000" b="1" dirty="0"/>
              <a:t>GSS</a:t>
            </a:r>
            <a:r>
              <a:rPr lang="zh-CN" altLang="en-US" sz="2000" b="1" dirty="0"/>
              <a:t>、</a:t>
            </a:r>
            <a:r>
              <a:rPr lang="en-US" altLang="zh-CN" sz="2000" b="1" dirty="0"/>
              <a:t>CN-DPM</a:t>
            </a:r>
            <a:r>
              <a:rPr lang="zh-CN" altLang="en-US" sz="2000" b="1" dirty="0"/>
              <a:t>、</a:t>
            </a:r>
            <a:r>
              <a:rPr lang="en-US" altLang="zh-CN" sz="2000" b="1" dirty="0" err="1"/>
              <a:t>CoPE</a:t>
            </a:r>
            <a:endParaRPr lang="en-US" altLang="zh-CN" sz="2000" b="1" dirty="0"/>
          </a:p>
          <a:p>
            <a:pPr>
              <a:lnSpc>
                <a:spcPct val="150000"/>
              </a:lnSpc>
            </a:pPr>
            <a:r>
              <a:rPr lang="zh-CN" altLang="en-US" sz="2000" dirty="0"/>
              <a:t>本章工作的消融方法：</a:t>
            </a:r>
            <a:endParaRPr lang="zh-CN" altLang="en-US" b="1" dirty="0"/>
          </a:p>
        </p:txBody>
      </p:sp>
      <p:sp>
        <p:nvSpPr>
          <p:cNvPr id="9" name="文本框 8">
            <a:extLst>
              <a:ext uri="{FF2B5EF4-FFF2-40B4-BE49-F238E27FC236}">
                <a16:creationId xmlns:a16="http://schemas.microsoft.com/office/drawing/2014/main" id="{9270727F-C283-9E4A-36B3-856769D6763C}"/>
              </a:ext>
            </a:extLst>
          </p:cNvPr>
          <p:cNvSpPr txBox="1"/>
          <p:nvPr/>
        </p:nvSpPr>
        <p:spPr>
          <a:xfrm>
            <a:off x="1699830" y="6325519"/>
            <a:ext cx="6094602" cy="400110"/>
          </a:xfrm>
          <a:prstGeom prst="rect">
            <a:avLst/>
          </a:prstGeom>
          <a:noFill/>
        </p:spPr>
        <p:txBody>
          <a:bodyPr wrap="square">
            <a:spAutoFit/>
          </a:bodyPr>
          <a:lstStyle/>
          <a:p>
            <a:r>
              <a:rPr lang="zh-CN" altLang="en-US" sz="2000" dirty="0"/>
              <a:t>最终在所有测试图像上的分类准确率</a:t>
            </a:r>
          </a:p>
        </p:txBody>
      </p:sp>
      <p:graphicFrame>
        <p:nvGraphicFramePr>
          <p:cNvPr id="14" name="表格 13">
            <a:extLst>
              <a:ext uri="{FF2B5EF4-FFF2-40B4-BE49-F238E27FC236}">
                <a16:creationId xmlns:a16="http://schemas.microsoft.com/office/drawing/2014/main" id="{1F00B039-02B2-E9A5-1BBC-603191177F04}"/>
              </a:ext>
            </a:extLst>
          </p:cNvPr>
          <p:cNvGraphicFramePr>
            <a:graphicFrameLocks noGrp="1"/>
          </p:cNvGraphicFramePr>
          <p:nvPr>
            <p:extLst>
              <p:ext uri="{D42A27DB-BD31-4B8C-83A1-F6EECF244321}">
                <p14:modId xmlns:p14="http://schemas.microsoft.com/office/powerpoint/2010/main" val="360763001"/>
              </p:ext>
            </p:extLst>
          </p:nvPr>
        </p:nvGraphicFramePr>
        <p:xfrm>
          <a:off x="4741622" y="5034842"/>
          <a:ext cx="7175720" cy="1021885"/>
        </p:xfrm>
        <a:graphic>
          <a:graphicData uri="http://schemas.openxmlformats.org/drawingml/2006/table">
            <a:tbl>
              <a:tblPr firstRow="1" bandRow="1">
                <a:effectLst>
                  <a:outerShdw blurRad="50800" dist="38100" dir="8100000" algn="tr" rotWithShape="0">
                    <a:prstClr val="black">
                      <a:alpha val="40000"/>
                    </a:prstClr>
                  </a:outerShdw>
                </a:effectLst>
                <a:tableStyleId>{93296810-A885-4BE3-A3E7-6D5BEEA58F35}</a:tableStyleId>
              </a:tblPr>
              <a:tblGrid>
                <a:gridCol w="1193114">
                  <a:extLst>
                    <a:ext uri="{9D8B030D-6E8A-4147-A177-3AD203B41FA5}">
                      <a16:colId xmlns:a16="http://schemas.microsoft.com/office/drawing/2014/main" val="3140948050"/>
                    </a:ext>
                  </a:extLst>
                </a:gridCol>
                <a:gridCol w="1509630">
                  <a:extLst>
                    <a:ext uri="{9D8B030D-6E8A-4147-A177-3AD203B41FA5}">
                      <a16:colId xmlns:a16="http://schemas.microsoft.com/office/drawing/2014/main" val="996759599"/>
                    </a:ext>
                  </a:extLst>
                </a:gridCol>
                <a:gridCol w="1861077">
                  <a:extLst>
                    <a:ext uri="{9D8B030D-6E8A-4147-A177-3AD203B41FA5}">
                      <a16:colId xmlns:a16="http://schemas.microsoft.com/office/drawing/2014/main" val="3956383115"/>
                    </a:ext>
                  </a:extLst>
                </a:gridCol>
                <a:gridCol w="2611899">
                  <a:extLst>
                    <a:ext uri="{9D8B030D-6E8A-4147-A177-3AD203B41FA5}">
                      <a16:colId xmlns:a16="http://schemas.microsoft.com/office/drawing/2014/main" val="3537773850"/>
                    </a:ext>
                  </a:extLst>
                </a:gridCol>
              </a:tblGrid>
              <a:tr h="343767">
                <a:tc gridSpan="2">
                  <a:txBody>
                    <a:bodyPr/>
                    <a:lstStyle/>
                    <a:p>
                      <a:pPr algn="ctr"/>
                      <a:r>
                        <a:rPr lang="zh-CN" altLang="en-US" sz="1600" dirty="0">
                          <a:latin typeface="+mj-ea"/>
                          <a:ea typeface="+mj-ea"/>
                        </a:rPr>
                        <a:t>不同设置在实验中的名称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h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zh-CN" altLang="en-US" sz="1600" dirty="0">
                          <a:latin typeface="+mj-ea"/>
                          <a:ea typeface="+mj-ea"/>
                        </a:rPr>
                        <a:t>使用原型重构误差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ctr"/>
                      <a:r>
                        <a:rPr lang="zh-CN" altLang="en-US" sz="1600" dirty="0">
                          <a:latin typeface="+mj-ea"/>
                          <a:ea typeface="+mj-ea"/>
                        </a:rPr>
                        <a:t>不使用原型重构误差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extLst>
                  <a:ext uri="{0D108BD9-81ED-4DB2-BD59-A6C34878D82A}">
                    <a16:rowId xmlns:a16="http://schemas.microsoft.com/office/drawing/2014/main" val="4133471413"/>
                  </a:ext>
                </a:extLst>
              </a:tr>
              <a:tr h="339059">
                <a:tc rowSpan="2">
                  <a:txBody>
                    <a:bodyPr/>
                    <a:lstStyle/>
                    <a:p>
                      <a:pPr algn="ctr"/>
                      <a:r>
                        <a:rPr lang="zh-CN" altLang="en-US" sz="1600" b="1" dirty="0"/>
                        <a:t>预测时</a:t>
                      </a:r>
                      <a:endParaRPr lang="en-US" altLang="zh-CN" sz="1600" b="1" dirty="0"/>
                    </a:p>
                    <a:p>
                      <a:pPr algn="ctr"/>
                      <a:r>
                        <a:rPr lang="zh-CN" altLang="en-US" sz="1600" b="1" dirty="0"/>
                        <a:t>使用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CN" altLang="en-US" sz="1600" b="1" dirty="0"/>
                        <a:t>类均值分类器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1600" b="1" dirty="0"/>
                        <a:t>SCR</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1600" b="1" dirty="0"/>
                        <a:t>SCPR-r</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854627902"/>
                  </a:ext>
                </a:extLst>
              </a:tr>
              <a:tr h="339059">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CN" altLang="en-US" sz="1600" b="1" dirty="0"/>
                        <a:t>单原型分类器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1600" b="1" dirty="0"/>
                        <a:t>SCL</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altLang="zh-CN" sz="1600" b="1" dirty="0"/>
                        <a:t>SCPR</a:t>
                      </a:r>
                      <a:endParaRPr lang="zh-CN"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47213082"/>
                  </a:ext>
                </a:extLst>
              </a:tr>
            </a:tbl>
          </a:graphicData>
        </a:graphic>
      </p:graphicFrame>
      <p:sp>
        <p:nvSpPr>
          <p:cNvPr id="16" name="矩形 15">
            <a:extLst>
              <a:ext uri="{FF2B5EF4-FFF2-40B4-BE49-F238E27FC236}">
                <a16:creationId xmlns:a16="http://schemas.microsoft.com/office/drawing/2014/main" id="{BD80D89F-828A-5A39-0B74-3C39D6AA5C1D}"/>
              </a:ext>
            </a:extLst>
          </p:cNvPr>
          <p:cNvSpPr/>
          <p:nvPr/>
        </p:nvSpPr>
        <p:spPr>
          <a:xfrm>
            <a:off x="173091" y="3089446"/>
            <a:ext cx="1350905" cy="383300"/>
          </a:xfrm>
          <a:prstGeom prst="rect">
            <a:avLst/>
          </a:prstGeom>
          <a:solidFill>
            <a:srgbClr val="7030A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prstClr val="white"/>
                </a:solidFill>
                <a:latin typeface="+mj-ea"/>
                <a:ea typeface="+mj-ea"/>
              </a:rPr>
              <a:t>实验设置</a:t>
            </a:r>
          </a:p>
        </p:txBody>
      </p:sp>
      <p:sp>
        <p:nvSpPr>
          <p:cNvPr id="7" name="灯片编号占位符 6">
            <a:extLst>
              <a:ext uri="{FF2B5EF4-FFF2-40B4-BE49-F238E27FC236}">
                <a16:creationId xmlns:a16="http://schemas.microsoft.com/office/drawing/2014/main" id="{91036BA8-6F75-B0E0-4E80-0CD0B958150E}"/>
              </a:ext>
            </a:extLst>
          </p:cNvPr>
          <p:cNvSpPr>
            <a:spLocks noGrp="1"/>
          </p:cNvSpPr>
          <p:nvPr>
            <p:ph type="sldNum" sz="quarter" idx="14"/>
          </p:nvPr>
        </p:nvSpPr>
        <p:spPr/>
        <p:txBody>
          <a:bodyPr/>
          <a:lstStyle/>
          <a:p>
            <a:fld id="{CC51C897-CB0F-45BB-8D64-39FCF72693E0}" type="slidenum">
              <a:rPr lang="zh-CN" altLang="en-US" smtClean="0"/>
              <a:t>44</a:t>
            </a:fld>
            <a:endParaRPr lang="zh-CN" altLang="en-US"/>
          </a:p>
        </p:txBody>
      </p:sp>
      <p:sp>
        <p:nvSpPr>
          <p:cNvPr id="10" name="Text Placeholder 2">
            <a:extLst>
              <a:ext uri="{FF2B5EF4-FFF2-40B4-BE49-F238E27FC236}">
                <a16:creationId xmlns:a16="http://schemas.microsoft.com/office/drawing/2014/main" id="{8409A4F7-D609-2AE1-CFDB-9AD697F0821E}"/>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网络训练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sp>
        <p:nvSpPr>
          <p:cNvPr id="5" name="文本框 4">
            <a:extLst>
              <a:ext uri="{FF2B5EF4-FFF2-40B4-BE49-F238E27FC236}">
                <a16:creationId xmlns:a16="http://schemas.microsoft.com/office/drawing/2014/main" id="{952CEE41-3737-9926-2301-234E606F9E8D}"/>
              </a:ext>
            </a:extLst>
          </p:cNvPr>
          <p:cNvSpPr txBox="1"/>
          <p:nvPr/>
        </p:nvSpPr>
        <p:spPr>
          <a:xfrm>
            <a:off x="1699829" y="2928153"/>
            <a:ext cx="8720312" cy="966931"/>
          </a:xfrm>
          <a:prstGeom prst="rect">
            <a:avLst/>
          </a:prstGeom>
          <a:noFill/>
        </p:spPr>
        <p:txBody>
          <a:bodyPr wrap="square">
            <a:spAutoFit/>
          </a:bodyPr>
          <a:lstStyle/>
          <a:p>
            <a:pPr>
              <a:lnSpc>
                <a:spcPct val="150000"/>
              </a:lnSpc>
            </a:pPr>
            <a:r>
              <a:rPr lang="zh-CN" altLang="en-US" sz="2000" b="1" dirty="0"/>
              <a:t>为对比增量学习算法，仍进行了任务划分，以数据批大小</a:t>
            </a:r>
            <a:r>
              <a:rPr lang="en-US" altLang="zh-CN" sz="2000" b="1" dirty="0"/>
              <a:t>=10</a:t>
            </a:r>
            <a:r>
              <a:rPr lang="zh-CN" altLang="en-US" sz="2000" b="1" dirty="0"/>
              <a:t>的形式学习</a:t>
            </a:r>
            <a:endParaRPr lang="en-US" altLang="zh-CN" sz="2000" b="1" dirty="0"/>
          </a:p>
          <a:p>
            <a:pPr>
              <a:lnSpc>
                <a:spcPct val="150000"/>
              </a:lnSpc>
            </a:pPr>
            <a:r>
              <a:rPr lang="zh-CN" altLang="en-US" sz="2000" b="1" dirty="0"/>
              <a:t>分别在</a:t>
            </a:r>
            <a:r>
              <a:rPr lang="zh-CN" altLang="en-US" sz="2000" b="1" dirty="0">
                <a:solidFill>
                  <a:srgbClr val="0070C0"/>
                </a:solidFill>
              </a:rPr>
              <a:t>平衡数据流</a:t>
            </a:r>
            <a:r>
              <a:rPr lang="zh-CN" altLang="en-US" sz="2000" b="1" dirty="0"/>
              <a:t>和</a:t>
            </a:r>
            <a:r>
              <a:rPr lang="zh-CN" altLang="en-US" sz="2000" b="1" dirty="0">
                <a:solidFill>
                  <a:schemeClr val="accent6">
                    <a:lumMod val="75000"/>
                  </a:schemeClr>
                </a:solidFill>
              </a:rPr>
              <a:t>非平衡数据流</a:t>
            </a:r>
            <a:r>
              <a:rPr lang="zh-CN" altLang="en-US" sz="2000" b="1" dirty="0"/>
              <a:t>上进行</a:t>
            </a:r>
          </a:p>
        </p:txBody>
      </p:sp>
    </p:spTree>
    <p:extLst>
      <p:ext uri="{BB962C8B-B14F-4D97-AF65-F5344CB8AC3E}">
        <p14:creationId xmlns:p14="http://schemas.microsoft.com/office/powerpoint/2010/main" val="3441935853"/>
      </p:ext>
    </p:extLst>
  </p:cSld>
  <p:clrMapOvr>
    <a:masterClrMapping/>
  </p:clrMapOvr>
  <p:transition spd="med">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553434EC-EBED-7693-4858-2172AB0BD620}"/>
              </a:ext>
            </a:extLst>
          </p:cNvPr>
          <p:cNvPicPr>
            <a:picLocks noChangeAspect="1"/>
          </p:cNvPicPr>
          <p:nvPr/>
        </p:nvPicPr>
        <p:blipFill>
          <a:blip r:embed="rId3"/>
          <a:stretch>
            <a:fillRect/>
          </a:stretch>
        </p:blipFill>
        <p:spPr>
          <a:xfrm>
            <a:off x="100236" y="2062716"/>
            <a:ext cx="6844865" cy="3508744"/>
          </a:xfrm>
          <a:prstGeom prst="rect">
            <a:avLst/>
          </a:prstGeom>
        </p:spPr>
      </p:pic>
      <p:sp>
        <p:nvSpPr>
          <p:cNvPr id="2" name="文本框 1">
            <a:extLst>
              <a:ext uri="{FF2B5EF4-FFF2-40B4-BE49-F238E27FC236}">
                <a16:creationId xmlns:a16="http://schemas.microsoft.com/office/drawing/2014/main" id="{7FE2D0D8-9224-C274-F717-2F526474B9E1}"/>
              </a:ext>
            </a:extLst>
          </p:cNvPr>
          <p:cNvSpPr txBox="1"/>
          <p:nvPr/>
        </p:nvSpPr>
        <p:spPr>
          <a:xfrm>
            <a:off x="6945101" y="1316659"/>
            <a:ext cx="5227574" cy="5439438"/>
          </a:xfrm>
          <a:prstGeom prst="rect">
            <a:avLst/>
          </a:prstGeom>
          <a:solidFill>
            <a:schemeClr val="bg1"/>
          </a:solidFill>
          <a:ln w="38100">
            <a:solidFill>
              <a:srgbClr val="7030A0"/>
            </a:solidFill>
          </a:ln>
          <a:effectLst>
            <a:outerShdw blurRad="50800" dist="38100" dir="5400000" algn="t" rotWithShape="0">
              <a:prstClr val="black">
                <a:alpha val="40000"/>
              </a:prstClr>
            </a:outerShdw>
          </a:effectLst>
        </p:spPr>
        <p:txBody>
          <a:bodyPr wrap="square">
            <a:spAutoFit/>
          </a:bodyPr>
          <a:lstStyle/>
          <a:p>
            <a:pPr marL="342900" indent="-342900">
              <a:lnSpc>
                <a:spcPct val="150000"/>
              </a:lnSpc>
              <a:buFont typeface="+mj-ea"/>
              <a:buAutoNum type="circleNumDbPlain"/>
            </a:pPr>
            <a:r>
              <a:rPr lang="zh-CN" altLang="en-US" dirty="0">
                <a:solidFill>
                  <a:srgbClr val="FF0000"/>
                </a:solidFill>
              </a:rPr>
              <a:t>本章工作与其他</a:t>
            </a:r>
            <a:r>
              <a:rPr lang="en-US" altLang="zh-CN" dirty="0">
                <a:solidFill>
                  <a:srgbClr val="FF0000"/>
                </a:solidFill>
              </a:rPr>
              <a:t>baseline</a:t>
            </a:r>
            <a:r>
              <a:rPr lang="zh-CN" altLang="en-US" dirty="0">
                <a:solidFill>
                  <a:srgbClr val="FF0000"/>
                </a:solidFill>
              </a:rPr>
              <a:t>对比</a:t>
            </a:r>
            <a:endParaRPr lang="en-US" altLang="zh-CN" dirty="0">
              <a:solidFill>
                <a:srgbClr val="FF0000"/>
              </a:solidFill>
            </a:endParaRPr>
          </a:p>
          <a:p>
            <a:pPr>
              <a:lnSpc>
                <a:spcPct val="150000"/>
              </a:lnSpc>
            </a:pPr>
            <a:r>
              <a:rPr lang="zh-CN" altLang="en-US" sz="2000" b="1" dirty="0"/>
              <a:t>本章工作在</a:t>
            </a:r>
            <a:r>
              <a:rPr lang="zh-CN" altLang="en-US" sz="2000" b="1" dirty="0">
                <a:solidFill>
                  <a:srgbClr val="C00000"/>
                </a:solidFill>
                <a:latin typeface="+mj-ea"/>
                <a:ea typeface="+mj-ea"/>
              </a:rPr>
              <a:t>所有数据集的分类准确性上优于其他算法</a:t>
            </a:r>
            <a:endParaRPr lang="en-US" altLang="zh-CN" sz="2000" b="1" dirty="0">
              <a:solidFill>
                <a:srgbClr val="C00000"/>
              </a:solidFill>
              <a:latin typeface="+mj-ea"/>
              <a:ea typeface="+mj-ea"/>
            </a:endParaRPr>
          </a:p>
          <a:p>
            <a:pPr>
              <a:lnSpc>
                <a:spcPct val="150000"/>
              </a:lnSpc>
            </a:pPr>
            <a:r>
              <a:rPr lang="en-US" altLang="zh-CN" sz="2000" dirty="0"/>
              <a:t>Offline</a:t>
            </a:r>
            <a:r>
              <a:rPr lang="zh-CN" altLang="en-US" sz="2000" dirty="0"/>
              <a:t>（非增量学习）是在线学习的上界</a:t>
            </a:r>
            <a:endParaRPr lang="en-US" altLang="zh-CN" sz="2000" dirty="0"/>
          </a:p>
          <a:p>
            <a:pPr>
              <a:lnSpc>
                <a:spcPct val="150000"/>
              </a:lnSpc>
            </a:pPr>
            <a:endParaRPr lang="en-US" altLang="zh-CN" dirty="0"/>
          </a:p>
          <a:p>
            <a:pPr marL="342900" indent="-342900">
              <a:lnSpc>
                <a:spcPct val="150000"/>
              </a:lnSpc>
              <a:buFont typeface="+mj-ea"/>
              <a:buAutoNum type="circleNumDbPlain" startAt="2"/>
            </a:pPr>
            <a:r>
              <a:rPr lang="zh-CN" altLang="en-US" dirty="0">
                <a:solidFill>
                  <a:srgbClr val="7030A0"/>
                </a:solidFill>
              </a:rPr>
              <a:t>本章工作的消融实验对比</a:t>
            </a:r>
            <a:endParaRPr lang="en-US" altLang="zh-CN" dirty="0">
              <a:solidFill>
                <a:srgbClr val="7030A0"/>
              </a:solidFill>
            </a:endParaRPr>
          </a:p>
          <a:p>
            <a:pPr>
              <a:lnSpc>
                <a:spcPct val="150000"/>
              </a:lnSpc>
            </a:pPr>
            <a:r>
              <a:rPr lang="zh-CN" altLang="en-US" sz="2000" b="1" dirty="0"/>
              <a:t>只使用对比学习</a:t>
            </a:r>
            <a:r>
              <a:rPr lang="zh-CN" altLang="en-US" sz="2000" dirty="0"/>
              <a:t>：</a:t>
            </a:r>
            <a:r>
              <a:rPr lang="zh-CN" altLang="en-US" sz="2000" b="1" dirty="0">
                <a:solidFill>
                  <a:srgbClr val="7030A0"/>
                </a:solidFill>
                <a:latin typeface="+mj-ea"/>
                <a:ea typeface="+mj-ea"/>
              </a:rPr>
              <a:t>除</a:t>
            </a:r>
            <a:r>
              <a:rPr lang="en-US" altLang="zh-CN" sz="2000" b="1" dirty="0">
                <a:solidFill>
                  <a:srgbClr val="7030A0"/>
                </a:solidFill>
                <a:latin typeface="+mj-ea"/>
                <a:ea typeface="+mj-ea"/>
              </a:rPr>
              <a:t>MNIST</a:t>
            </a:r>
            <a:r>
              <a:rPr lang="zh-CN" altLang="en-US" sz="2000" b="1" dirty="0">
                <a:solidFill>
                  <a:srgbClr val="7030A0"/>
                </a:solidFill>
                <a:latin typeface="+mj-ea"/>
                <a:ea typeface="+mj-ea"/>
              </a:rPr>
              <a:t>外其他数据集的使用均值原型分类器效果更好</a:t>
            </a:r>
            <a:r>
              <a:rPr lang="zh-CN" altLang="en-US" sz="2000" dirty="0"/>
              <a:t>，且对比学习损失对性能提升明显</a:t>
            </a:r>
            <a:endParaRPr lang="en-US" altLang="zh-CN" sz="2000" dirty="0"/>
          </a:p>
          <a:p>
            <a:pPr>
              <a:lnSpc>
                <a:spcPct val="150000"/>
              </a:lnSpc>
            </a:pPr>
            <a:r>
              <a:rPr lang="zh-CN" altLang="en-US" sz="2000" b="1" dirty="0"/>
              <a:t>加入原型重构损失函数：</a:t>
            </a:r>
            <a:r>
              <a:rPr lang="zh-CN" altLang="en-US" sz="2000" dirty="0"/>
              <a:t>重新计算的原型分类器更适用于大型图像数据集，</a:t>
            </a:r>
            <a:r>
              <a:rPr lang="zh-CN" altLang="en-US" sz="2000" b="1" dirty="0">
                <a:solidFill>
                  <a:srgbClr val="7030A0"/>
                </a:solidFill>
                <a:latin typeface="+mj-ea"/>
                <a:ea typeface="+mj-ea"/>
              </a:rPr>
              <a:t>原型损失函数对分类性能有所提升</a:t>
            </a:r>
            <a:endParaRPr lang="en-US" altLang="zh-CN" sz="2000" b="1" dirty="0">
              <a:solidFill>
                <a:srgbClr val="7030A0"/>
              </a:solidFill>
              <a:latin typeface="+mj-ea"/>
              <a:ea typeface="+mj-ea"/>
            </a:endParaRPr>
          </a:p>
        </p:txBody>
      </p:sp>
      <p:sp>
        <p:nvSpPr>
          <p:cNvPr id="6" name="文本框 5">
            <a:extLst>
              <a:ext uri="{FF2B5EF4-FFF2-40B4-BE49-F238E27FC236}">
                <a16:creationId xmlns:a16="http://schemas.microsoft.com/office/drawing/2014/main" id="{37349834-653A-BD31-955A-2545C0643690}"/>
              </a:ext>
            </a:extLst>
          </p:cNvPr>
          <p:cNvSpPr txBox="1"/>
          <p:nvPr/>
        </p:nvSpPr>
        <p:spPr>
          <a:xfrm>
            <a:off x="3048699" y="854994"/>
            <a:ext cx="6094602" cy="461665"/>
          </a:xfrm>
          <a:prstGeom prst="rect">
            <a:avLst/>
          </a:prstGeom>
          <a:noFill/>
        </p:spPr>
        <p:txBody>
          <a:bodyPr wrap="square">
            <a:spAutoFit/>
          </a:bodyPr>
          <a:lstStyle/>
          <a:p>
            <a:pPr algn="ctr"/>
            <a:r>
              <a:rPr lang="zh-CN" altLang="en-US" sz="2400" b="1" dirty="0">
                <a:solidFill>
                  <a:srgbClr val="0070C0"/>
                </a:solidFill>
                <a:latin typeface="+mj-ea"/>
                <a:ea typeface="+mj-ea"/>
              </a:rPr>
              <a:t>平衡数据流实验结果</a:t>
            </a:r>
          </a:p>
        </p:txBody>
      </p:sp>
      <p:sp>
        <p:nvSpPr>
          <p:cNvPr id="4" name="灯片编号占位符 3">
            <a:extLst>
              <a:ext uri="{FF2B5EF4-FFF2-40B4-BE49-F238E27FC236}">
                <a16:creationId xmlns:a16="http://schemas.microsoft.com/office/drawing/2014/main" id="{606B23A4-73E7-362F-328B-4BEEE024CD6D}"/>
              </a:ext>
            </a:extLst>
          </p:cNvPr>
          <p:cNvSpPr>
            <a:spLocks noGrp="1"/>
          </p:cNvSpPr>
          <p:nvPr>
            <p:ph type="sldNum" sz="quarter" idx="14"/>
          </p:nvPr>
        </p:nvSpPr>
        <p:spPr/>
        <p:txBody>
          <a:bodyPr/>
          <a:lstStyle/>
          <a:p>
            <a:fld id="{CC51C897-CB0F-45BB-8D64-39FCF72693E0}" type="slidenum">
              <a:rPr lang="zh-CN" altLang="en-US" smtClean="0"/>
              <a:t>45</a:t>
            </a:fld>
            <a:endParaRPr lang="zh-CN" altLang="en-US"/>
          </a:p>
        </p:txBody>
      </p:sp>
      <p:sp>
        <p:nvSpPr>
          <p:cNvPr id="8" name="Text Placeholder 2">
            <a:extLst>
              <a:ext uri="{FF2B5EF4-FFF2-40B4-BE49-F238E27FC236}">
                <a16:creationId xmlns:a16="http://schemas.microsoft.com/office/drawing/2014/main" id="{0649BAF4-90E2-4B60-08B3-D02E9996E1BC}"/>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网络训练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sp>
        <p:nvSpPr>
          <p:cNvPr id="7" name="矩形 6">
            <a:extLst>
              <a:ext uri="{FF2B5EF4-FFF2-40B4-BE49-F238E27FC236}">
                <a16:creationId xmlns:a16="http://schemas.microsoft.com/office/drawing/2014/main" id="{79134609-406F-FCFB-7A5B-1FED0FF51106}"/>
              </a:ext>
            </a:extLst>
          </p:cNvPr>
          <p:cNvSpPr/>
          <p:nvPr/>
        </p:nvSpPr>
        <p:spPr>
          <a:xfrm>
            <a:off x="1081836" y="4570839"/>
            <a:ext cx="5736418" cy="1116595"/>
          </a:xfrm>
          <a:prstGeom prst="rect">
            <a:avLst/>
          </a:prstGeom>
          <a:noFill/>
          <a:ln w="28575">
            <a:solidFill>
              <a:srgbClr val="6D4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007513"/>
      </p:ext>
    </p:extLst>
  </p:cSld>
  <p:clrMapOvr>
    <a:masterClrMapping/>
  </p:clrMapOvr>
  <p:transition spd="med">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05D8ACA-CBE8-69AE-D92C-9AB001CB63F0}"/>
              </a:ext>
            </a:extLst>
          </p:cNvPr>
          <p:cNvPicPr>
            <a:picLocks noChangeAspect="1"/>
          </p:cNvPicPr>
          <p:nvPr/>
        </p:nvPicPr>
        <p:blipFill>
          <a:blip r:embed="rId3"/>
          <a:stretch>
            <a:fillRect/>
          </a:stretch>
        </p:blipFill>
        <p:spPr>
          <a:xfrm>
            <a:off x="1053850" y="1112768"/>
            <a:ext cx="10084299" cy="5557537"/>
          </a:xfrm>
          <a:prstGeom prst="rect">
            <a:avLst/>
          </a:prstGeom>
        </p:spPr>
      </p:pic>
      <p:sp>
        <p:nvSpPr>
          <p:cNvPr id="2" name="文本框 1">
            <a:extLst>
              <a:ext uri="{FF2B5EF4-FFF2-40B4-BE49-F238E27FC236}">
                <a16:creationId xmlns:a16="http://schemas.microsoft.com/office/drawing/2014/main" id="{1ECEA0AA-5F8F-252E-1BD9-F2346851F690}"/>
              </a:ext>
            </a:extLst>
          </p:cNvPr>
          <p:cNvSpPr txBox="1"/>
          <p:nvPr/>
        </p:nvSpPr>
        <p:spPr>
          <a:xfrm>
            <a:off x="3048698" y="760347"/>
            <a:ext cx="6094602" cy="400110"/>
          </a:xfrm>
          <a:prstGeom prst="rect">
            <a:avLst/>
          </a:prstGeom>
          <a:noFill/>
        </p:spPr>
        <p:txBody>
          <a:bodyPr wrap="square">
            <a:spAutoFit/>
          </a:bodyPr>
          <a:lstStyle/>
          <a:p>
            <a:pPr algn="ctr"/>
            <a:r>
              <a:rPr lang="zh-CN" altLang="en-US" sz="2000" b="1" dirty="0">
                <a:solidFill>
                  <a:schemeClr val="accent6">
                    <a:lumMod val="75000"/>
                  </a:schemeClr>
                </a:solidFill>
                <a:latin typeface="+mj-ea"/>
                <a:ea typeface="+mj-ea"/>
              </a:rPr>
              <a:t>非平衡数据流实验结果</a:t>
            </a:r>
          </a:p>
        </p:txBody>
      </p:sp>
      <p:sp>
        <p:nvSpPr>
          <p:cNvPr id="3" name="文本框 2">
            <a:extLst>
              <a:ext uri="{FF2B5EF4-FFF2-40B4-BE49-F238E27FC236}">
                <a16:creationId xmlns:a16="http://schemas.microsoft.com/office/drawing/2014/main" id="{E3BD4CA7-6F0F-EC7D-B14F-1445CDB915E9}"/>
              </a:ext>
            </a:extLst>
          </p:cNvPr>
          <p:cNvSpPr txBox="1"/>
          <p:nvPr/>
        </p:nvSpPr>
        <p:spPr>
          <a:xfrm>
            <a:off x="563526" y="4233891"/>
            <a:ext cx="11398102" cy="2255554"/>
          </a:xfrm>
          <a:prstGeom prst="rect">
            <a:avLst/>
          </a:prstGeom>
          <a:solidFill>
            <a:schemeClr val="bg1"/>
          </a:solidFill>
          <a:ln w="57150">
            <a:solidFill>
              <a:srgbClr val="7030A0"/>
            </a:solidFill>
          </a:ln>
          <a:effectLst>
            <a:outerShdw blurRad="50800" dist="38100" dir="5400000" algn="t" rotWithShape="0">
              <a:prstClr val="black">
                <a:alpha val="40000"/>
              </a:prstClr>
            </a:outerShdw>
          </a:effectLst>
        </p:spPr>
        <p:txBody>
          <a:bodyPr wrap="square">
            <a:spAutoFit/>
          </a:bodyPr>
          <a:lstStyle/>
          <a:p>
            <a:pPr marL="342900" indent="-342900">
              <a:lnSpc>
                <a:spcPct val="150000"/>
              </a:lnSpc>
              <a:buFont typeface="+mj-ea"/>
              <a:buAutoNum type="circleNumDbPlain"/>
            </a:pPr>
            <a:r>
              <a:rPr lang="zh-CN" altLang="en-US" dirty="0">
                <a:solidFill>
                  <a:srgbClr val="FF0000"/>
                </a:solidFill>
              </a:rPr>
              <a:t>本章工作与其他</a:t>
            </a:r>
            <a:r>
              <a:rPr lang="en-US" altLang="zh-CN" dirty="0">
                <a:solidFill>
                  <a:srgbClr val="FF0000"/>
                </a:solidFill>
              </a:rPr>
              <a:t>baseline</a:t>
            </a:r>
            <a:r>
              <a:rPr lang="zh-CN" altLang="en-US" dirty="0">
                <a:solidFill>
                  <a:srgbClr val="FF0000"/>
                </a:solidFill>
              </a:rPr>
              <a:t>对比</a:t>
            </a:r>
            <a:endParaRPr lang="en-US" altLang="zh-CN" dirty="0">
              <a:solidFill>
                <a:srgbClr val="FF0000"/>
              </a:solidFill>
            </a:endParaRPr>
          </a:p>
          <a:p>
            <a:pPr>
              <a:lnSpc>
                <a:spcPct val="150000"/>
              </a:lnSpc>
            </a:pPr>
            <a:r>
              <a:rPr lang="zh-CN" altLang="en-US" sz="2000" dirty="0"/>
              <a:t>本章工作</a:t>
            </a:r>
            <a:r>
              <a:rPr lang="zh-CN" altLang="en-US" sz="2000" b="1" dirty="0">
                <a:solidFill>
                  <a:srgbClr val="C00000"/>
                </a:solidFill>
                <a:latin typeface="+mj-ea"/>
                <a:ea typeface="+mj-ea"/>
              </a:rPr>
              <a:t>在所有数据集的分类准确性上优于其他算法</a:t>
            </a:r>
            <a:endParaRPr lang="en-US" altLang="zh-CN" sz="2000" b="1" dirty="0">
              <a:solidFill>
                <a:srgbClr val="C00000"/>
              </a:solidFill>
              <a:latin typeface="+mj-ea"/>
              <a:ea typeface="+mj-ea"/>
            </a:endParaRPr>
          </a:p>
          <a:p>
            <a:pPr marL="342900" indent="-342900">
              <a:lnSpc>
                <a:spcPct val="150000"/>
              </a:lnSpc>
              <a:buFont typeface="+mj-ea"/>
              <a:buAutoNum type="circleNumDbPlain" startAt="2"/>
            </a:pPr>
            <a:r>
              <a:rPr lang="zh-CN" altLang="en-US" dirty="0">
                <a:solidFill>
                  <a:srgbClr val="7030A0"/>
                </a:solidFill>
              </a:rPr>
              <a:t>本章工作的消融实验对比</a:t>
            </a:r>
            <a:endParaRPr lang="en-US" altLang="zh-CN" dirty="0">
              <a:solidFill>
                <a:srgbClr val="7030A0"/>
              </a:solidFill>
            </a:endParaRPr>
          </a:p>
          <a:p>
            <a:pPr>
              <a:lnSpc>
                <a:spcPct val="150000"/>
              </a:lnSpc>
            </a:pPr>
            <a:r>
              <a:rPr lang="zh-CN" altLang="en-US" sz="2000" b="1" dirty="0"/>
              <a:t>只使用对比学习</a:t>
            </a:r>
            <a:r>
              <a:rPr lang="zh-CN" altLang="en-US" sz="2000" dirty="0"/>
              <a:t>：</a:t>
            </a:r>
            <a:r>
              <a:rPr lang="zh-CN" altLang="en-US" sz="2000" dirty="0">
                <a:solidFill>
                  <a:srgbClr val="7030A0"/>
                </a:solidFill>
              </a:rPr>
              <a:t>两种原型分类器的分类性能各有优劣</a:t>
            </a:r>
            <a:r>
              <a:rPr lang="zh-CN" altLang="en-US" sz="2000" dirty="0"/>
              <a:t>，且对比学习损失对性能提升明显</a:t>
            </a:r>
            <a:endParaRPr lang="en-US" altLang="zh-CN" sz="2000" dirty="0"/>
          </a:p>
          <a:p>
            <a:pPr>
              <a:lnSpc>
                <a:spcPct val="150000"/>
              </a:lnSpc>
            </a:pPr>
            <a:r>
              <a:rPr lang="zh-CN" altLang="en-US" sz="2000" b="1" dirty="0"/>
              <a:t>加入原型重构损失函数：</a:t>
            </a:r>
            <a:r>
              <a:rPr lang="zh-CN" altLang="en-US" sz="2000" dirty="0"/>
              <a:t>两种原型分类器的分类性能各有优劣，</a:t>
            </a:r>
            <a:r>
              <a:rPr lang="zh-CN" altLang="en-US" sz="2000" b="1" dirty="0">
                <a:solidFill>
                  <a:srgbClr val="7030A0"/>
                </a:solidFill>
                <a:latin typeface="+mj-ea"/>
                <a:ea typeface="+mj-ea"/>
              </a:rPr>
              <a:t>原型损失函数对分类性能有所提升</a:t>
            </a:r>
            <a:endParaRPr lang="en-US" altLang="zh-CN" sz="2000" b="1" dirty="0">
              <a:solidFill>
                <a:srgbClr val="7030A0"/>
              </a:solidFill>
              <a:latin typeface="+mj-ea"/>
              <a:ea typeface="+mj-ea"/>
            </a:endParaRPr>
          </a:p>
        </p:txBody>
      </p:sp>
      <p:sp>
        <p:nvSpPr>
          <p:cNvPr id="7" name="灯片编号占位符 6">
            <a:extLst>
              <a:ext uri="{FF2B5EF4-FFF2-40B4-BE49-F238E27FC236}">
                <a16:creationId xmlns:a16="http://schemas.microsoft.com/office/drawing/2014/main" id="{E37A56B8-C9BB-68D6-933E-61C7C630C71C}"/>
              </a:ext>
            </a:extLst>
          </p:cNvPr>
          <p:cNvSpPr>
            <a:spLocks noGrp="1"/>
          </p:cNvSpPr>
          <p:nvPr>
            <p:ph type="sldNum" sz="quarter" idx="14"/>
          </p:nvPr>
        </p:nvSpPr>
        <p:spPr/>
        <p:txBody>
          <a:bodyPr/>
          <a:lstStyle/>
          <a:p>
            <a:fld id="{CC51C897-CB0F-45BB-8D64-39FCF72693E0}" type="slidenum">
              <a:rPr lang="zh-CN" altLang="en-US" smtClean="0"/>
              <a:t>46</a:t>
            </a:fld>
            <a:endParaRPr lang="zh-CN" altLang="en-US"/>
          </a:p>
        </p:txBody>
      </p:sp>
      <p:sp>
        <p:nvSpPr>
          <p:cNvPr id="8" name="Text Placeholder 2">
            <a:extLst>
              <a:ext uri="{FF2B5EF4-FFF2-40B4-BE49-F238E27FC236}">
                <a16:creationId xmlns:a16="http://schemas.microsoft.com/office/drawing/2014/main" id="{E5E35CB1-8E16-042B-38AB-587FD492F1CF}"/>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网络训练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spTree>
    <p:extLst>
      <p:ext uri="{BB962C8B-B14F-4D97-AF65-F5344CB8AC3E}">
        <p14:creationId xmlns:p14="http://schemas.microsoft.com/office/powerpoint/2010/main" val="395768632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1ECEA0AA-5F8F-252E-1BD9-F2346851F690}"/>
                  </a:ext>
                </a:extLst>
              </p:cNvPr>
              <p:cNvSpPr txBox="1"/>
              <p:nvPr/>
            </p:nvSpPr>
            <p:spPr>
              <a:xfrm>
                <a:off x="7276152" y="799731"/>
                <a:ext cx="4763449" cy="4562275"/>
              </a:xfrm>
              <a:prstGeom prst="rect">
                <a:avLst/>
              </a:prstGeom>
              <a:solidFill>
                <a:schemeClr val="bg1"/>
              </a:solidFill>
              <a:ln w="28575">
                <a:solidFill>
                  <a:srgbClr val="7030A0"/>
                </a:solidFill>
              </a:ln>
              <a:effectLst>
                <a:outerShdw blurRad="50800" dist="38100" dir="5400000" algn="t" rotWithShape="0">
                  <a:prstClr val="black">
                    <a:alpha val="40000"/>
                  </a:prstClr>
                </a:outerShdw>
              </a:effectLst>
            </p:spPr>
            <p:txBody>
              <a:bodyPr wrap="square">
                <a:spAutoFit/>
              </a:bodyPr>
              <a:lstStyle/>
              <a:p>
                <a:pPr algn="ctr"/>
                <a:r>
                  <a:rPr lang="zh-CN" altLang="en-US" sz="2400" b="1" dirty="0">
                    <a:solidFill>
                      <a:schemeClr val="tx1">
                        <a:lumMod val="95000"/>
                        <a:lumOff val="5000"/>
                      </a:schemeClr>
                    </a:solidFill>
                    <a:latin typeface="+mj-ea"/>
                    <a:ea typeface="+mj-ea"/>
                  </a:rPr>
                  <a:t>参数敏感性分析</a:t>
                </a:r>
                <a:endParaRPr lang="en-US" altLang="zh-CN" sz="2000" b="1" dirty="0">
                  <a:solidFill>
                    <a:schemeClr val="tx1">
                      <a:lumMod val="95000"/>
                      <a:lumOff val="5000"/>
                    </a:schemeClr>
                  </a:solidFill>
                  <a:latin typeface="+mn-ea"/>
                </a:endParaRPr>
              </a:p>
              <a:p>
                <a:pPr marL="457200" indent="-457200">
                  <a:lnSpc>
                    <a:spcPct val="150000"/>
                  </a:lnSpc>
                  <a:buFont typeface="+mj-ea"/>
                  <a:buAutoNum type="circleNumDbPlain"/>
                </a:pPr>
                <a:r>
                  <a:rPr lang="zh-CN" altLang="en-US" sz="2000" b="1" dirty="0">
                    <a:solidFill>
                      <a:srgbClr val="0070C0"/>
                    </a:solidFill>
                    <a:latin typeface="+mn-ea"/>
                  </a:rPr>
                  <a:t>回放内存大小</a:t>
                </a:r>
                <a14:m>
                  <m:oMath xmlns:m="http://schemas.openxmlformats.org/officeDocument/2006/math">
                    <m:r>
                      <a:rPr lang="en-US" altLang="zh-CN" sz="2000" b="1" i="1" smtClean="0">
                        <a:solidFill>
                          <a:srgbClr val="0070C0"/>
                        </a:solidFill>
                        <a:latin typeface="Cambria Math" panose="02040503050406030204" pitchFamily="18" charset="0"/>
                      </a:rPr>
                      <m:t>|</m:t>
                    </m:r>
                    <m:r>
                      <a:rPr lang="en-US" altLang="zh-CN" sz="2000" b="1" i="1" smtClean="0">
                        <a:solidFill>
                          <a:srgbClr val="0070C0"/>
                        </a:solidFill>
                        <a:latin typeface="Cambria Math" panose="02040503050406030204" pitchFamily="18" charset="0"/>
                      </a:rPr>
                      <m:t>𝑴</m:t>
                    </m:r>
                    <m:r>
                      <a:rPr lang="en-US" altLang="zh-CN" sz="2000" b="1" i="1" smtClean="0">
                        <a:solidFill>
                          <a:srgbClr val="0070C0"/>
                        </a:solidFill>
                        <a:latin typeface="Cambria Math" panose="02040503050406030204" pitchFamily="18" charset="0"/>
                      </a:rPr>
                      <m:t>|</m:t>
                    </m:r>
                  </m:oMath>
                </a14:m>
                <a:r>
                  <a:rPr lang="zh-CN" altLang="en-US" sz="2000" b="1" dirty="0">
                    <a:solidFill>
                      <a:srgbClr val="0070C0"/>
                    </a:solidFill>
                    <a:latin typeface="+mn-ea"/>
                  </a:rPr>
                  <a:t>：</a:t>
                </a:r>
                <a:endParaRPr lang="en-US" altLang="zh-CN" sz="2000" b="1" dirty="0">
                  <a:solidFill>
                    <a:srgbClr val="0070C0"/>
                  </a:solidFill>
                  <a:latin typeface="+mn-ea"/>
                </a:endParaRPr>
              </a:p>
              <a:p>
                <a:pPr>
                  <a:lnSpc>
                    <a:spcPct val="150000"/>
                  </a:lnSpc>
                </a:pPr>
                <a:r>
                  <a:rPr lang="zh-CN" altLang="en-US" sz="2000" b="1" dirty="0">
                    <a:latin typeface="+mj-ea"/>
                    <a:ea typeface="+mj-ea"/>
                  </a:rPr>
                  <a:t>回放内存的大小与最终分类性能</a:t>
                </a:r>
                <a:r>
                  <a:rPr lang="zh-CN" altLang="en-US" sz="2000" b="1" dirty="0">
                    <a:solidFill>
                      <a:srgbClr val="0070C0"/>
                    </a:solidFill>
                    <a:latin typeface="+mj-ea"/>
                    <a:ea typeface="+mj-ea"/>
                  </a:rPr>
                  <a:t>正相关</a:t>
                </a:r>
                <a:endParaRPr lang="en-US" altLang="zh-CN" sz="2000" b="1" dirty="0">
                  <a:solidFill>
                    <a:srgbClr val="0070C0"/>
                  </a:solidFill>
                  <a:latin typeface="+mj-ea"/>
                  <a:ea typeface="+mj-ea"/>
                </a:endParaRPr>
              </a:p>
              <a:p>
                <a:pPr marL="457200" marR="0" lvl="0" indent="-457200" algn="l" defTabSz="914400" rtl="0" eaLnBrk="1" fontAlgn="auto" latinLnBrk="0" hangingPunct="1">
                  <a:lnSpc>
                    <a:spcPct val="150000"/>
                  </a:lnSpc>
                  <a:spcBef>
                    <a:spcPts val="0"/>
                  </a:spcBef>
                  <a:spcAft>
                    <a:spcPts val="0"/>
                  </a:spcAft>
                  <a:buClrTx/>
                  <a:buSzTx/>
                  <a:buFont typeface="+mj-ea"/>
                  <a:buAutoNum type="circleNumDbPlain" startAt="2"/>
                  <a:tabLst/>
                  <a:defRPr/>
                </a:pPr>
                <a:r>
                  <a:rPr kumimoji="0" lang="zh-CN" altLang="en-US" sz="2000" b="1" i="0" u="none" strike="noStrike" kern="1200" cap="none" spc="0" normalizeH="0" baseline="0" noProof="0" dirty="0">
                    <a:ln>
                      <a:noFill/>
                    </a:ln>
                    <a:effectLst/>
                    <a:uLnTx/>
                    <a:uFillTx/>
                    <a:latin typeface="微软雅黑 Light"/>
                    <a:ea typeface="微软雅黑 Light"/>
                    <a:cs typeface="+mn-cs"/>
                  </a:rPr>
                  <a:t>训练轮数：</a:t>
                </a:r>
                <a:endParaRPr kumimoji="0" lang="en-US" altLang="zh-CN" sz="2000" b="1" i="0" u="none" strike="noStrike" kern="1200" cap="none" spc="0" normalizeH="0" baseline="0" noProof="0" dirty="0">
                  <a:ln>
                    <a:noFill/>
                  </a:ln>
                  <a:effectLst/>
                  <a:uLnTx/>
                  <a:uFillTx/>
                  <a:latin typeface="微软雅黑 Light"/>
                  <a:ea typeface="微软雅黑 Light"/>
                  <a:cs typeface="+mn-cs"/>
                </a:endParaRPr>
              </a:p>
              <a:p>
                <a:pPr marR="0" lvl="0" algn="l" defTabSz="914400" rtl="0" eaLnBrk="1" fontAlgn="auto" latinLnBrk="0" hangingPunct="1">
                  <a:lnSpc>
                    <a:spcPct val="150000"/>
                  </a:lnSpc>
                  <a:spcBef>
                    <a:spcPts val="0"/>
                  </a:spcBef>
                  <a:spcAft>
                    <a:spcPts val="0"/>
                  </a:spcAft>
                  <a:buClrTx/>
                  <a:buSzTx/>
                  <a:tabLst/>
                  <a:defRPr/>
                </a:pPr>
                <a:r>
                  <a:rPr kumimoji="0" lang="zh-CN" altLang="en-US" sz="2000" b="1" i="0" u="none" strike="noStrike" kern="1200" cap="none" spc="0" normalizeH="0" baseline="0" noProof="0" dirty="0">
                    <a:ln>
                      <a:noFill/>
                    </a:ln>
                    <a:effectLst/>
                    <a:uLnTx/>
                    <a:uFillTx/>
                    <a:latin typeface="+mj-ea"/>
                    <a:ea typeface="+mj-ea"/>
                    <a:cs typeface="+mn-cs"/>
                  </a:rPr>
                  <a:t>在线训练时，分类性能下降</a:t>
                </a:r>
                <a:endParaRPr kumimoji="0" lang="en-US" altLang="zh-CN" sz="2000" b="1" i="0" u="none" strike="noStrike" kern="1200" cap="none" spc="0" normalizeH="0" baseline="0" noProof="0" dirty="0">
                  <a:ln>
                    <a:noFill/>
                  </a:ln>
                  <a:effectLst/>
                  <a:uLnTx/>
                  <a:uFillTx/>
                  <a:latin typeface="+mj-ea"/>
                  <a:ea typeface="+mj-ea"/>
                  <a:cs typeface="+mn-cs"/>
                </a:endParaRPr>
              </a:p>
              <a:p>
                <a:pPr marL="457200" marR="0" lvl="0" indent="-457200" algn="l" defTabSz="914400" rtl="0" eaLnBrk="1" fontAlgn="auto" latinLnBrk="0" hangingPunct="1">
                  <a:lnSpc>
                    <a:spcPct val="150000"/>
                  </a:lnSpc>
                  <a:spcBef>
                    <a:spcPts val="0"/>
                  </a:spcBef>
                  <a:spcAft>
                    <a:spcPts val="0"/>
                  </a:spcAft>
                  <a:buClrTx/>
                  <a:buSzTx/>
                  <a:buFont typeface="+mj-ea"/>
                  <a:buAutoNum type="circleNumDbPlain" startAt="3"/>
                  <a:tabLst/>
                  <a:defRPr/>
                </a:pPr>
                <a:r>
                  <a:rPr kumimoji="0" lang="zh-CN" altLang="en-US" sz="2000" b="1" i="0" u="none" strike="noStrike" kern="1200" cap="none" spc="0" normalizeH="0" baseline="0" noProof="0" dirty="0">
                    <a:ln>
                      <a:noFill/>
                    </a:ln>
                    <a:solidFill>
                      <a:srgbClr val="7030A0"/>
                    </a:solidFill>
                    <a:effectLst/>
                    <a:uLnTx/>
                    <a:uFillTx/>
                    <a:latin typeface="微软雅黑 Light"/>
                    <a:ea typeface="微软雅黑 Light"/>
                    <a:cs typeface="+mn-cs"/>
                  </a:rPr>
                  <a:t>训练批大小</a:t>
                </a:r>
                <a14:m>
                  <m:oMath xmlns:m="http://schemas.openxmlformats.org/officeDocument/2006/math">
                    <m:sSub>
                      <m:sSubPr>
                        <m:ctrlPr>
                          <a:rPr kumimoji="0" lang="en-US" altLang="zh-CN" sz="2000" b="1" i="1" u="none" strike="noStrike" kern="1200" cap="none" spc="0" normalizeH="0" baseline="0" noProof="0" smtClean="0">
                            <a:ln>
                              <a:noFill/>
                            </a:ln>
                            <a:solidFill>
                              <a:srgbClr val="7030A0"/>
                            </a:solidFill>
                            <a:effectLst/>
                            <a:uLnTx/>
                            <a:uFillTx/>
                            <a:latin typeface="Cambria Math" panose="02040503050406030204" pitchFamily="18" charset="0"/>
                            <a:ea typeface="微软雅黑 Light"/>
                            <a:cs typeface="+mn-cs"/>
                          </a:rPr>
                        </m:ctrlPr>
                      </m:sSubPr>
                      <m:e>
                        <m:r>
                          <a:rPr kumimoji="0" lang="en-US" altLang="zh-CN" sz="2000" b="1" i="1" u="none" strike="noStrike" kern="1200" cap="none" spc="0" normalizeH="0" baseline="0" noProof="0" smtClean="0">
                            <a:ln>
                              <a:noFill/>
                            </a:ln>
                            <a:solidFill>
                              <a:srgbClr val="7030A0"/>
                            </a:solidFill>
                            <a:effectLst/>
                            <a:uLnTx/>
                            <a:uFillTx/>
                            <a:latin typeface="Cambria Math" panose="02040503050406030204" pitchFamily="18" charset="0"/>
                            <a:ea typeface="微软雅黑 Light"/>
                            <a:cs typeface="+mn-cs"/>
                          </a:rPr>
                          <m:t>𝑵</m:t>
                        </m:r>
                      </m:e>
                      <m:sub>
                        <m:r>
                          <a:rPr kumimoji="0" lang="en-US" altLang="zh-CN" sz="2000" b="1" i="1" u="none" strike="noStrike" kern="1200" cap="none" spc="0" normalizeH="0" baseline="0" noProof="0" smtClean="0">
                            <a:ln>
                              <a:noFill/>
                            </a:ln>
                            <a:solidFill>
                              <a:srgbClr val="7030A0"/>
                            </a:solidFill>
                            <a:effectLst/>
                            <a:uLnTx/>
                            <a:uFillTx/>
                            <a:latin typeface="Cambria Math" panose="02040503050406030204" pitchFamily="18" charset="0"/>
                            <a:ea typeface="微软雅黑 Light"/>
                            <a:cs typeface="+mn-cs"/>
                          </a:rPr>
                          <m:t>𝒃</m:t>
                        </m:r>
                      </m:sub>
                    </m:sSub>
                  </m:oMath>
                </a14:m>
                <a:r>
                  <a:rPr kumimoji="0" lang="zh-CN" altLang="en-US" sz="2000" b="1" i="0" u="none" strike="noStrike" kern="1200" cap="none" spc="0" normalizeH="0" baseline="0" noProof="0" dirty="0">
                    <a:ln>
                      <a:noFill/>
                    </a:ln>
                    <a:solidFill>
                      <a:srgbClr val="7030A0"/>
                    </a:solidFill>
                    <a:effectLst/>
                    <a:uLnTx/>
                    <a:uFillTx/>
                    <a:latin typeface="微软雅黑 Light"/>
                    <a:ea typeface="微软雅黑 Light"/>
                    <a:cs typeface="+mn-cs"/>
                  </a:rPr>
                  <a:t>：</a:t>
                </a:r>
                <a:endParaRPr kumimoji="0" lang="en-US" altLang="zh-CN" sz="2000" b="1" i="0" u="none" strike="noStrike" kern="1200" cap="none" spc="0" normalizeH="0" baseline="0" noProof="0" dirty="0">
                  <a:ln>
                    <a:noFill/>
                  </a:ln>
                  <a:solidFill>
                    <a:srgbClr val="7030A0"/>
                  </a:solidFill>
                  <a:effectLst/>
                  <a:uLnTx/>
                  <a:uFillTx/>
                  <a:latin typeface="微软雅黑 Light"/>
                  <a:ea typeface="微软雅黑 Light"/>
                  <a:cs typeface="+mn-cs"/>
                </a:endParaRPr>
              </a:p>
              <a:p>
                <a:pPr marR="0" lvl="0" algn="l" defTabSz="914400" rtl="0" eaLnBrk="1" fontAlgn="auto" latinLnBrk="0" hangingPunct="1">
                  <a:lnSpc>
                    <a:spcPct val="150000"/>
                  </a:lnSpc>
                  <a:spcBef>
                    <a:spcPts val="0"/>
                  </a:spcBef>
                  <a:spcAft>
                    <a:spcPts val="0"/>
                  </a:spcAft>
                  <a:buClrTx/>
                  <a:buSzTx/>
                  <a:tabLst/>
                  <a:defRPr/>
                </a:pPr>
                <a:r>
                  <a:rPr kumimoji="0" lang="zh-CN" altLang="en-US" sz="2000" b="1" i="0" u="none" strike="noStrike" kern="1200" cap="none" spc="0" normalizeH="0" baseline="0" noProof="0" dirty="0">
                    <a:ln>
                      <a:noFill/>
                    </a:ln>
                    <a:effectLst/>
                    <a:uLnTx/>
                    <a:uFillTx/>
                    <a:latin typeface="+mj-ea"/>
                    <a:ea typeface="+mj-ea"/>
                    <a:cs typeface="+mn-cs"/>
                  </a:rPr>
                  <a:t>每次训练时采用的</a:t>
                </a:r>
                <a:r>
                  <a:rPr kumimoji="0" lang="zh-CN" altLang="en-US" sz="2000" b="1" i="0" u="none" strike="noStrike" kern="1200" cap="none" spc="0" normalizeH="0" baseline="0" noProof="0" dirty="0">
                    <a:ln>
                      <a:noFill/>
                    </a:ln>
                    <a:solidFill>
                      <a:srgbClr val="7030A0"/>
                    </a:solidFill>
                    <a:effectLst/>
                    <a:uLnTx/>
                    <a:uFillTx/>
                    <a:latin typeface="+mj-ea"/>
                    <a:ea typeface="+mj-ea"/>
                    <a:cs typeface="+mn-cs"/>
                  </a:rPr>
                  <a:t>训练批越大</a:t>
                </a:r>
                <a:r>
                  <a:rPr kumimoji="0" lang="zh-CN" altLang="en-US" sz="2000" b="1" i="0" u="none" strike="noStrike" kern="1200" cap="none" spc="0" normalizeH="0" baseline="0" noProof="0" dirty="0">
                    <a:ln>
                      <a:noFill/>
                    </a:ln>
                    <a:effectLst/>
                    <a:uLnTx/>
                    <a:uFillTx/>
                    <a:latin typeface="+mj-ea"/>
                    <a:ea typeface="+mj-ea"/>
                    <a:cs typeface="+mn-cs"/>
                  </a:rPr>
                  <a:t>，则最终</a:t>
                </a:r>
                <a:r>
                  <a:rPr kumimoji="0" lang="zh-CN" altLang="en-US" sz="2000" b="1" i="0" u="none" strike="noStrike" kern="1200" cap="none" spc="0" normalizeH="0" baseline="0" noProof="0" dirty="0">
                    <a:ln>
                      <a:noFill/>
                    </a:ln>
                    <a:solidFill>
                      <a:srgbClr val="7030A0"/>
                    </a:solidFill>
                    <a:effectLst/>
                    <a:uLnTx/>
                    <a:uFillTx/>
                    <a:latin typeface="+mj-ea"/>
                    <a:ea typeface="+mj-ea"/>
                    <a:cs typeface="+mn-cs"/>
                  </a:rPr>
                  <a:t>分类性能越差</a:t>
                </a:r>
                <a:endParaRPr kumimoji="0" lang="en-US" altLang="zh-CN" sz="2000" b="1" i="0" u="none" strike="noStrike" kern="1200" cap="none" spc="0" normalizeH="0" baseline="0" noProof="0" dirty="0">
                  <a:ln>
                    <a:noFill/>
                  </a:ln>
                  <a:solidFill>
                    <a:srgbClr val="7030A0"/>
                  </a:solidFill>
                  <a:effectLst/>
                  <a:uLnTx/>
                  <a:uFillTx/>
                  <a:latin typeface="+mj-ea"/>
                  <a:ea typeface="+mj-ea"/>
                  <a:cs typeface="+mn-cs"/>
                </a:endParaRPr>
              </a:p>
              <a:p>
                <a:pPr marL="457200" lvl="0" indent="-457200">
                  <a:lnSpc>
                    <a:spcPct val="150000"/>
                  </a:lnSpc>
                  <a:buFont typeface="+mj-ea"/>
                  <a:buAutoNum type="circleNumDbPlain" startAt="4"/>
                  <a:defRPr/>
                </a:pPr>
                <a:r>
                  <a:rPr kumimoji="0" lang="zh-CN" altLang="en-US" sz="2000" b="1" i="0" u="none" strike="noStrike" kern="1200" cap="none" spc="0" normalizeH="0" baseline="0" noProof="0" dirty="0">
                    <a:ln>
                      <a:noFill/>
                    </a:ln>
                    <a:solidFill>
                      <a:srgbClr val="C00000"/>
                    </a:solidFill>
                    <a:effectLst/>
                    <a:uLnTx/>
                    <a:uFillTx/>
                    <a:latin typeface="微软雅黑 Light"/>
                    <a:ea typeface="微软雅黑 Light"/>
                    <a:cs typeface="+mn-cs"/>
                  </a:rPr>
                  <a:t>回放</a:t>
                </a:r>
                <a:r>
                  <a:rPr lang="zh-CN" altLang="en-US" sz="2000" b="1" dirty="0">
                    <a:solidFill>
                      <a:srgbClr val="C00000"/>
                    </a:solidFill>
                    <a:latin typeface="微软雅黑 Light"/>
                  </a:rPr>
                  <a:t>样本批大小</a:t>
                </a:r>
                <a14:m>
                  <m:oMath xmlns:m="http://schemas.openxmlformats.org/officeDocument/2006/math">
                    <m:sSub>
                      <m:sSubPr>
                        <m:ctrlPr>
                          <a:rPr kumimoji="0" lang="en-US" altLang="zh-CN" sz="2000" b="1" i="1" u="none" strike="noStrike" kern="1200" cap="none" spc="0" normalizeH="0" baseline="0" noProof="0" smtClean="0">
                            <a:ln>
                              <a:noFill/>
                            </a:ln>
                            <a:solidFill>
                              <a:srgbClr val="C00000"/>
                            </a:solidFill>
                            <a:effectLst/>
                            <a:uLnTx/>
                            <a:uFillTx/>
                            <a:latin typeface="Cambria Math" panose="02040503050406030204" pitchFamily="18" charset="0"/>
                            <a:ea typeface="微软雅黑 Light"/>
                            <a:cs typeface="+mn-cs"/>
                          </a:rPr>
                        </m:ctrlPr>
                      </m:sSubPr>
                      <m:e>
                        <m:r>
                          <a:rPr kumimoji="0" lang="en-US" altLang="zh-CN" sz="2000" b="1" i="1" u="none" strike="noStrike" kern="1200" cap="none" spc="0" normalizeH="0" baseline="0" noProof="0" smtClean="0">
                            <a:ln>
                              <a:noFill/>
                            </a:ln>
                            <a:solidFill>
                              <a:srgbClr val="C00000"/>
                            </a:solidFill>
                            <a:effectLst/>
                            <a:uLnTx/>
                            <a:uFillTx/>
                            <a:latin typeface="Cambria Math" panose="02040503050406030204" pitchFamily="18" charset="0"/>
                            <a:ea typeface="微软雅黑 Light"/>
                            <a:cs typeface="+mn-cs"/>
                          </a:rPr>
                          <m:t>𝑵</m:t>
                        </m:r>
                      </m:e>
                      <m:sub>
                        <m:r>
                          <a:rPr kumimoji="0" lang="en-US" altLang="zh-CN" sz="2000" b="1" i="1" u="none" strike="noStrike" kern="1200" cap="none" spc="0" normalizeH="0" baseline="0" noProof="0" smtClean="0">
                            <a:ln>
                              <a:noFill/>
                            </a:ln>
                            <a:solidFill>
                              <a:srgbClr val="C00000"/>
                            </a:solidFill>
                            <a:effectLst/>
                            <a:uLnTx/>
                            <a:uFillTx/>
                            <a:latin typeface="Cambria Math" panose="02040503050406030204" pitchFamily="18" charset="0"/>
                            <a:ea typeface="微软雅黑 Light"/>
                            <a:cs typeface="+mn-cs"/>
                          </a:rPr>
                          <m:t>𝒔</m:t>
                        </m:r>
                      </m:sub>
                    </m:sSub>
                  </m:oMath>
                </a14:m>
                <a:r>
                  <a:rPr kumimoji="0" lang="zh-CN" altLang="en-US" sz="2000" b="1" i="0" u="none" strike="noStrike" kern="1200" cap="none" spc="0" normalizeH="0" baseline="0" noProof="0" dirty="0">
                    <a:ln>
                      <a:noFill/>
                    </a:ln>
                    <a:solidFill>
                      <a:srgbClr val="7030A0"/>
                    </a:solidFill>
                    <a:effectLst/>
                    <a:uLnTx/>
                    <a:uFillTx/>
                    <a:latin typeface="微软雅黑 Light"/>
                    <a:ea typeface="微软雅黑 Light"/>
                    <a:cs typeface="+mn-cs"/>
                  </a:rPr>
                  <a:t>：</a:t>
                </a:r>
                <a:endParaRPr kumimoji="0" lang="en-US" altLang="zh-CN" sz="2000" b="1" i="0" u="none" strike="noStrike" kern="1200" cap="none" spc="0" normalizeH="0" baseline="0" noProof="0" dirty="0">
                  <a:ln>
                    <a:noFill/>
                  </a:ln>
                  <a:solidFill>
                    <a:srgbClr val="7030A0"/>
                  </a:solidFill>
                  <a:effectLst/>
                  <a:uLnTx/>
                  <a:uFillTx/>
                  <a:latin typeface="微软雅黑 Light"/>
                  <a:ea typeface="微软雅黑 Light"/>
                  <a:cs typeface="+mn-cs"/>
                </a:endParaRPr>
              </a:p>
              <a:p>
                <a:pPr marR="0" lvl="0" algn="l" defTabSz="914400" rtl="0" eaLnBrk="1" fontAlgn="auto" latinLnBrk="0" hangingPunct="1">
                  <a:lnSpc>
                    <a:spcPct val="150000"/>
                  </a:lnSpc>
                  <a:spcBef>
                    <a:spcPts val="0"/>
                  </a:spcBef>
                  <a:spcAft>
                    <a:spcPts val="0"/>
                  </a:spcAft>
                  <a:buClrTx/>
                  <a:buSzTx/>
                  <a:tabLst/>
                  <a:defRPr/>
                </a:pPr>
                <a:r>
                  <a:rPr lang="zh-CN" altLang="en-US" sz="2000" b="1" dirty="0">
                    <a:latin typeface="+mj-ea"/>
                    <a:ea typeface="+mj-ea"/>
                  </a:rPr>
                  <a:t>对结果的影响取决于具体的数据集</a:t>
                </a:r>
                <a:endParaRPr kumimoji="0" lang="en-US" altLang="zh-CN" sz="2000" b="1" i="0" u="none" strike="noStrike" kern="1200" cap="none" spc="0" normalizeH="0" baseline="0" noProof="0" dirty="0">
                  <a:ln>
                    <a:noFill/>
                  </a:ln>
                  <a:effectLst/>
                  <a:uLnTx/>
                  <a:uFillTx/>
                  <a:latin typeface="+mj-ea"/>
                  <a:ea typeface="+mj-ea"/>
                  <a:cs typeface="+mn-cs"/>
                </a:endParaRPr>
              </a:p>
            </p:txBody>
          </p:sp>
        </mc:Choice>
        <mc:Fallback xmlns="">
          <p:sp>
            <p:nvSpPr>
              <p:cNvPr id="2" name="文本框 1">
                <a:extLst>
                  <a:ext uri="{FF2B5EF4-FFF2-40B4-BE49-F238E27FC236}">
                    <a16:creationId xmlns:a16="http://schemas.microsoft.com/office/drawing/2014/main" id="{1ECEA0AA-5F8F-252E-1BD9-F2346851F690}"/>
                  </a:ext>
                </a:extLst>
              </p:cNvPr>
              <p:cNvSpPr txBox="1">
                <a:spLocks noRot="1" noChangeAspect="1" noMove="1" noResize="1" noEditPoints="1" noAdjustHandles="1" noChangeArrowheads="1" noChangeShapeType="1" noTextEdit="1"/>
              </p:cNvSpPr>
              <p:nvPr/>
            </p:nvSpPr>
            <p:spPr>
              <a:xfrm>
                <a:off x="7276152" y="799731"/>
                <a:ext cx="4763449" cy="4562275"/>
              </a:xfrm>
              <a:prstGeom prst="rect">
                <a:avLst/>
              </a:prstGeom>
              <a:blipFill>
                <a:blip r:embed="rId3"/>
                <a:stretch>
                  <a:fillRect/>
                </a:stretch>
              </a:blipFill>
              <a:ln w="28575">
                <a:solidFill>
                  <a:srgbClr val="7030A0"/>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sp>
        <p:nvSpPr>
          <p:cNvPr id="7" name="灯片编号占位符 6">
            <a:extLst>
              <a:ext uri="{FF2B5EF4-FFF2-40B4-BE49-F238E27FC236}">
                <a16:creationId xmlns:a16="http://schemas.microsoft.com/office/drawing/2014/main" id="{E37A56B8-C9BB-68D6-933E-61C7C630C71C}"/>
              </a:ext>
            </a:extLst>
          </p:cNvPr>
          <p:cNvSpPr>
            <a:spLocks noGrp="1"/>
          </p:cNvSpPr>
          <p:nvPr>
            <p:ph type="sldNum" sz="quarter" idx="14"/>
          </p:nvPr>
        </p:nvSpPr>
        <p:spPr/>
        <p:txBody>
          <a:bodyPr/>
          <a:lstStyle/>
          <a:p>
            <a:fld id="{CC51C897-CB0F-45BB-8D64-39FCF72693E0}" type="slidenum">
              <a:rPr lang="zh-CN" altLang="en-US" smtClean="0"/>
              <a:t>47</a:t>
            </a:fld>
            <a:endParaRPr lang="zh-CN" altLang="en-US" dirty="0"/>
          </a:p>
        </p:txBody>
      </p:sp>
      <p:sp>
        <p:nvSpPr>
          <p:cNvPr id="8" name="Text Placeholder 2">
            <a:extLst>
              <a:ext uri="{FF2B5EF4-FFF2-40B4-BE49-F238E27FC236}">
                <a16:creationId xmlns:a16="http://schemas.microsoft.com/office/drawing/2014/main" id="{E5E35CB1-8E16-042B-38AB-587FD492F1CF}"/>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网络训练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pic>
        <p:nvPicPr>
          <p:cNvPr id="9" name="图片 8">
            <a:extLst>
              <a:ext uri="{FF2B5EF4-FFF2-40B4-BE49-F238E27FC236}">
                <a16:creationId xmlns:a16="http://schemas.microsoft.com/office/drawing/2014/main" id="{12C52FC3-A00B-3D29-C336-6D2BF5C65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894018"/>
            <a:ext cx="6760029" cy="3964335"/>
          </a:xfrm>
          <a:prstGeom prst="rect">
            <a:avLst/>
          </a:prstGeom>
        </p:spPr>
      </p:pic>
      <p:pic>
        <p:nvPicPr>
          <p:cNvPr id="11" name="图片 10">
            <a:extLst>
              <a:ext uri="{FF2B5EF4-FFF2-40B4-BE49-F238E27FC236}">
                <a16:creationId xmlns:a16="http://schemas.microsoft.com/office/drawing/2014/main" id="{0E6D3499-A28C-0A3E-1F74-0A922F3997D8}"/>
              </a:ext>
            </a:extLst>
          </p:cNvPr>
          <p:cNvPicPr>
            <a:picLocks noChangeAspect="1"/>
          </p:cNvPicPr>
          <p:nvPr/>
        </p:nvPicPr>
        <p:blipFill>
          <a:blip r:embed="rId5"/>
          <a:stretch>
            <a:fillRect/>
          </a:stretch>
        </p:blipFill>
        <p:spPr>
          <a:xfrm>
            <a:off x="152399" y="5664795"/>
            <a:ext cx="8162261" cy="893724"/>
          </a:xfrm>
          <a:prstGeom prst="rect">
            <a:avLst/>
          </a:prstGeom>
        </p:spPr>
      </p:pic>
      <p:sp>
        <p:nvSpPr>
          <p:cNvPr id="12" name="矩形 11">
            <a:extLst>
              <a:ext uri="{FF2B5EF4-FFF2-40B4-BE49-F238E27FC236}">
                <a16:creationId xmlns:a16="http://schemas.microsoft.com/office/drawing/2014/main" id="{631DB505-B997-26CC-C6A5-CDD66F505F3C}"/>
              </a:ext>
            </a:extLst>
          </p:cNvPr>
          <p:cNvSpPr/>
          <p:nvPr/>
        </p:nvSpPr>
        <p:spPr>
          <a:xfrm>
            <a:off x="152399" y="894018"/>
            <a:ext cx="6966858" cy="4142592"/>
          </a:xfrm>
          <a:prstGeom prst="rect">
            <a:avLst/>
          </a:prstGeom>
          <a:noFill/>
          <a:ln w="28575">
            <a:solidFill>
              <a:srgbClr val="7CB8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DF65E83C-F77A-A133-6A24-F51D8602F29A}"/>
              </a:ext>
            </a:extLst>
          </p:cNvPr>
          <p:cNvSpPr/>
          <p:nvPr/>
        </p:nvSpPr>
        <p:spPr>
          <a:xfrm>
            <a:off x="1446027" y="5673065"/>
            <a:ext cx="1584252" cy="89372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a:extLst>
              <a:ext uri="{FF2B5EF4-FFF2-40B4-BE49-F238E27FC236}">
                <a16:creationId xmlns:a16="http://schemas.microsoft.com/office/drawing/2014/main" id="{6234AA75-735E-0E75-6A9D-49FBA2CE648B}"/>
              </a:ext>
            </a:extLst>
          </p:cNvPr>
          <p:cNvSpPr/>
          <p:nvPr/>
        </p:nvSpPr>
        <p:spPr>
          <a:xfrm>
            <a:off x="3030280" y="5664795"/>
            <a:ext cx="4023664" cy="901994"/>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endParaRPr>
          </a:p>
        </p:txBody>
      </p:sp>
      <p:sp>
        <p:nvSpPr>
          <p:cNvPr id="15" name="矩形 14">
            <a:extLst>
              <a:ext uri="{FF2B5EF4-FFF2-40B4-BE49-F238E27FC236}">
                <a16:creationId xmlns:a16="http://schemas.microsoft.com/office/drawing/2014/main" id="{5EC8FD7C-3157-2BC2-6BAA-7205AF506FC5}"/>
              </a:ext>
            </a:extLst>
          </p:cNvPr>
          <p:cNvSpPr/>
          <p:nvPr/>
        </p:nvSpPr>
        <p:spPr>
          <a:xfrm>
            <a:off x="7097042" y="5673065"/>
            <a:ext cx="1174519" cy="885454"/>
          </a:xfrm>
          <a:prstGeom prst="rect">
            <a:avLst/>
          </a:prstGeom>
          <a:noFill/>
          <a:ln w="28575">
            <a:solidFill>
              <a:srgbClr val="FA89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endParaRPr>
          </a:p>
        </p:txBody>
      </p:sp>
    </p:spTree>
    <p:extLst>
      <p:ext uri="{BB962C8B-B14F-4D97-AF65-F5344CB8AC3E}">
        <p14:creationId xmlns:p14="http://schemas.microsoft.com/office/powerpoint/2010/main" val="924687865"/>
      </p:ext>
    </p:extLst>
  </p:cSld>
  <p:clrMapOvr>
    <a:masterClrMapping/>
  </p:clrMapOvr>
  <p:transition spd="med">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E6FE05E-696B-BA7A-0AD7-8D2F9268EC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148" y="3930281"/>
            <a:ext cx="4267250" cy="2545680"/>
          </a:xfrm>
          <a:prstGeom prst="rect">
            <a:avLst/>
          </a:prstGeom>
        </p:spPr>
      </p:pic>
      <p:pic>
        <p:nvPicPr>
          <p:cNvPr id="10" name="图片 9">
            <a:extLst>
              <a:ext uri="{FF2B5EF4-FFF2-40B4-BE49-F238E27FC236}">
                <a16:creationId xmlns:a16="http://schemas.microsoft.com/office/drawing/2014/main" id="{E5FDB0D6-5945-A228-CA9A-B2C56D42447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7175" y="3296535"/>
            <a:ext cx="3179426" cy="3179426"/>
          </a:xfrm>
          <a:prstGeom prst="rect">
            <a:avLst/>
          </a:prstGeom>
        </p:spPr>
      </p:pic>
      <p:sp>
        <p:nvSpPr>
          <p:cNvPr id="4" name="文本框 3">
            <a:extLst>
              <a:ext uri="{FF2B5EF4-FFF2-40B4-BE49-F238E27FC236}">
                <a16:creationId xmlns:a16="http://schemas.microsoft.com/office/drawing/2014/main" id="{AB740107-D42D-16E1-F791-AD6AA9DDCE8F}"/>
              </a:ext>
            </a:extLst>
          </p:cNvPr>
          <p:cNvSpPr txBox="1"/>
          <p:nvPr/>
        </p:nvSpPr>
        <p:spPr>
          <a:xfrm>
            <a:off x="8299177" y="941738"/>
            <a:ext cx="3685702" cy="3177280"/>
          </a:xfrm>
          <a:prstGeom prst="rect">
            <a:avLst/>
          </a:prstGeom>
          <a:solidFill>
            <a:schemeClr val="bg1"/>
          </a:solidFill>
          <a:ln w="38100">
            <a:solidFill>
              <a:srgbClr val="7030A0"/>
            </a:solidFill>
          </a:ln>
          <a:effectLst>
            <a:outerShdw blurRad="50800" dist="38100" dir="5400000" algn="t" rotWithShape="0">
              <a:prstClr val="black">
                <a:alpha val="40000"/>
              </a:prstClr>
            </a:outerShdw>
          </a:effectLst>
        </p:spPr>
        <p:txBody>
          <a:bodyPr wrap="square">
            <a:spAutoFit/>
          </a:bodyPr>
          <a:lstStyle/>
          <a:p>
            <a:pPr algn="ctr"/>
            <a:r>
              <a:rPr lang="en-US" altLang="zh-CN" b="1" dirty="0">
                <a:latin typeface="+mj-ea"/>
                <a:ea typeface="+mj-ea"/>
              </a:rPr>
              <a:t>S-CIFAR10</a:t>
            </a:r>
            <a:r>
              <a:rPr lang="zh-CN" altLang="en-US" b="1" dirty="0">
                <a:latin typeface="+mj-ea"/>
                <a:ea typeface="+mj-ea"/>
              </a:rPr>
              <a:t>数据集：</a:t>
            </a:r>
            <a:endParaRPr lang="en-US" altLang="zh-CN" b="1" dirty="0">
              <a:latin typeface="+mj-ea"/>
              <a:ea typeface="+mj-ea"/>
            </a:endParaRPr>
          </a:p>
          <a:p>
            <a:pPr algn="ctr"/>
            <a:r>
              <a:rPr lang="zh-CN" altLang="en-US" b="1" dirty="0">
                <a:latin typeface="+mj-ea"/>
                <a:ea typeface="+mj-ea"/>
              </a:rPr>
              <a:t>三种方法分类结果的混淆矩阵展示</a:t>
            </a:r>
            <a:endParaRPr lang="en-US" altLang="zh-CN" b="1" dirty="0">
              <a:latin typeface="+mj-ea"/>
              <a:ea typeface="+mj-ea"/>
            </a:endParaRPr>
          </a:p>
          <a:p>
            <a:pPr algn="ctr"/>
            <a:endParaRPr lang="en-US" altLang="zh-CN" b="1" dirty="0">
              <a:latin typeface="+mj-ea"/>
              <a:ea typeface="+mj-ea"/>
            </a:endParaRPr>
          </a:p>
          <a:p>
            <a:pPr marL="342900" marR="0" lvl="0" indent="-342900" algn="l" defTabSz="914400" rtl="0" eaLnBrk="1" fontAlgn="auto" latinLnBrk="0" hangingPunct="1">
              <a:lnSpc>
                <a:spcPct val="150000"/>
              </a:lnSpc>
              <a:spcBef>
                <a:spcPts val="0"/>
              </a:spcBef>
              <a:spcAft>
                <a:spcPts val="0"/>
              </a:spcAft>
              <a:buClrTx/>
              <a:buSzTx/>
              <a:buFont typeface="+mj-ea"/>
              <a:buAutoNum type="circleNumDbPlain"/>
              <a:tabLst/>
              <a:defRPr/>
            </a:pPr>
            <a:r>
              <a:rPr kumimoji="0" lang="zh-CN" altLang="en-US" sz="2000" b="0" i="0" u="none" strike="noStrike" kern="1200" cap="none" spc="0" normalizeH="0" baseline="0" noProof="0" dirty="0">
                <a:ln>
                  <a:noFill/>
                </a:ln>
                <a:solidFill>
                  <a:prstClr val="black"/>
                </a:solidFill>
                <a:effectLst/>
                <a:uLnTx/>
                <a:uFillTx/>
                <a:latin typeface="Calibri Light"/>
                <a:ea typeface="微软雅黑 Light"/>
                <a:cs typeface="+mn-cs"/>
              </a:rPr>
              <a:t>直接训练会将所有样本</a:t>
            </a:r>
            <a:r>
              <a:rPr kumimoji="0" lang="zh-CN" altLang="en-US" sz="2000" b="1" i="0" u="none" strike="noStrike" kern="1200" cap="none" spc="0" normalizeH="0" baseline="0" noProof="0" dirty="0">
                <a:ln>
                  <a:noFill/>
                </a:ln>
                <a:solidFill>
                  <a:prstClr val="black"/>
                </a:solidFill>
                <a:effectLst/>
                <a:uLnTx/>
                <a:uFillTx/>
                <a:latin typeface="Calibri Light"/>
                <a:ea typeface="微软雅黑 Light"/>
                <a:cs typeface="+mn-cs"/>
              </a:rPr>
              <a:t>分类为最新学习的两个类别</a:t>
            </a:r>
            <a:endParaRPr kumimoji="0" lang="en-US" altLang="zh-CN" sz="2000" b="1" i="0" u="none" strike="noStrike" kern="1200" cap="none" spc="0" normalizeH="0" baseline="0" noProof="0" dirty="0">
              <a:ln>
                <a:noFill/>
              </a:ln>
              <a:solidFill>
                <a:prstClr val="black"/>
              </a:solidFill>
              <a:effectLst/>
              <a:uLnTx/>
              <a:uFillTx/>
              <a:latin typeface="Calibri Light"/>
              <a:ea typeface="微软雅黑 Light"/>
              <a:cs typeface="+mn-cs"/>
            </a:endParaRPr>
          </a:p>
          <a:p>
            <a:pPr marL="342900" marR="0" lvl="0" indent="-342900" algn="l" defTabSz="914400" rtl="0" eaLnBrk="1" fontAlgn="auto" latinLnBrk="0" hangingPunct="1">
              <a:lnSpc>
                <a:spcPct val="150000"/>
              </a:lnSpc>
              <a:spcBef>
                <a:spcPts val="0"/>
              </a:spcBef>
              <a:spcAft>
                <a:spcPts val="0"/>
              </a:spcAft>
              <a:buClrTx/>
              <a:buSzTx/>
              <a:buFont typeface="+mj-ea"/>
              <a:buAutoNum type="circleNumDbPlain"/>
              <a:tabLst/>
              <a:defRPr/>
            </a:pPr>
            <a:r>
              <a:rPr kumimoji="0" lang="zh-CN" altLang="en-US" sz="2000" b="1" i="0" u="none" strike="noStrike" kern="1200" cap="none" spc="0" normalizeH="0" baseline="0" noProof="0" dirty="0">
                <a:ln>
                  <a:noFill/>
                </a:ln>
                <a:solidFill>
                  <a:prstClr val="black"/>
                </a:solidFill>
                <a:effectLst/>
                <a:uLnTx/>
                <a:uFillTx/>
                <a:latin typeface="微软雅黑"/>
                <a:ea typeface="微软雅黑"/>
                <a:cs typeface="+mn-cs"/>
              </a:rPr>
              <a:t>本章工作能够达到</a:t>
            </a:r>
            <a:r>
              <a:rPr kumimoji="0" lang="zh-CN" altLang="en-US" sz="2000" b="1" i="0" u="none" strike="noStrike" kern="1200" cap="none" spc="0" normalizeH="0" baseline="0" noProof="0" dirty="0">
                <a:ln>
                  <a:noFill/>
                </a:ln>
                <a:solidFill>
                  <a:srgbClr val="C00000"/>
                </a:solidFill>
                <a:effectLst/>
                <a:uLnTx/>
                <a:uFillTx/>
                <a:latin typeface="微软雅黑"/>
                <a:ea typeface="微软雅黑"/>
                <a:cs typeface="+mn-cs"/>
              </a:rPr>
              <a:t>同时提升旧类别和新类别数据上的分类准确率</a:t>
            </a:r>
            <a:endParaRPr kumimoji="0" lang="en-US" altLang="zh-CN" sz="2000" b="1" i="0" u="none" strike="noStrike" kern="1200" cap="none" spc="0" normalizeH="0" baseline="0" noProof="0" dirty="0">
              <a:ln>
                <a:noFill/>
              </a:ln>
              <a:solidFill>
                <a:srgbClr val="C00000"/>
              </a:solidFill>
              <a:effectLst/>
              <a:uLnTx/>
              <a:uFillTx/>
              <a:latin typeface="微软雅黑"/>
              <a:ea typeface="微软雅黑"/>
              <a:cs typeface="+mn-cs"/>
            </a:endParaRPr>
          </a:p>
        </p:txBody>
      </p:sp>
      <p:pic>
        <p:nvPicPr>
          <p:cNvPr id="9" name="图片 8">
            <a:extLst>
              <a:ext uri="{FF2B5EF4-FFF2-40B4-BE49-F238E27FC236}">
                <a16:creationId xmlns:a16="http://schemas.microsoft.com/office/drawing/2014/main" id="{1A1F5AC2-53C3-825E-DC25-B07F524B09C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9268" y="940180"/>
            <a:ext cx="7717170" cy="2479739"/>
          </a:xfrm>
          <a:prstGeom prst="rect">
            <a:avLst/>
          </a:prstGeom>
        </p:spPr>
      </p:pic>
      <p:sp>
        <p:nvSpPr>
          <p:cNvPr id="11" name="文本框 10">
            <a:extLst>
              <a:ext uri="{FF2B5EF4-FFF2-40B4-BE49-F238E27FC236}">
                <a16:creationId xmlns:a16="http://schemas.microsoft.com/office/drawing/2014/main" id="{CD394BF0-D40C-07CD-D0CF-8D07036FD166}"/>
              </a:ext>
            </a:extLst>
          </p:cNvPr>
          <p:cNvSpPr txBox="1"/>
          <p:nvPr/>
        </p:nvSpPr>
        <p:spPr>
          <a:xfrm>
            <a:off x="8206944" y="4175827"/>
            <a:ext cx="3893476" cy="2554545"/>
          </a:xfrm>
          <a:prstGeom prst="rect">
            <a:avLst/>
          </a:prstGeom>
          <a:solidFill>
            <a:schemeClr val="bg1"/>
          </a:solidFill>
          <a:ln w="38100">
            <a:solidFill>
              <a:srgbClr val="7030A0"/>
            </a:solidFill>
          </a:ln>
          <a:effectLst>
            <a:outerShdw blurRad="50800" dist="38100" dir="5400000" algn="t" rotWithShape="0">
              <a:prstClr val="black">
                <a:alpha val="40000"/>
              </a:prstClr>
            </a:outerShdw>
          </a:effectLst>
        </p:spPr>
        <p:txBody>
          <a:bodyPr wrap="square">
            <a:spAutoFit/>
          </a:bodyPr>
          <a:lstStyle/>
          <a:p>
            <a:pPr algn="ctr">
              <a:lnSpc>
                <a:spcPct val="150000"/>
              </a:lnSpc>
            </a:pPr>
            <a:r>
              <a:rPr lang="zh-CN" altLang="en-US" b="1" dirty="0">
                <a:latin typeface="+mj-ea"/>
                <a:ea typeface="+mj-ea"/>
              </a:rPr>
              <a:t>单原型分类器与测试样本的嵌入特征</a:t>
            </a:r>
            <a:endParaRPr lang="en-US" altLang="zh-CN" b="1" dirty="0">
              <a:latin typeface="+mj-ea"/>
              <a:ea typeface="+mj-ea"/>
            </a:endParaRPr>
          </a:p>
          <a:p>
            <a:pPr algn="ctr">
              <a:lnSpc>
                <a:spcPct val="150000"/>
              </a:lnSpc>
            </a:pPr>
            <a:r>
              <a:rPr lang="en-US" altLang="zh-CN" b="1" dirty="0">
                <a:latin typeface="+mj-ea"/>
                <a:ea typeface="+mj-ea"/>
              </a:rPr>
              <a:t>t-SNE</a:t>
            </a:r>
            <a:r>
              <a:rPr lang="zh-CN" altLang="en-US" b="1" dirty="0">
                <a:latin typeface="+mj-ea"/>
                <a:ea typeface="+mj-ea"/>
              </a:rPr>
              <a:t>可视化结果</a:t>
            </a:r>
            <a:endParaRPr lang="en-US" altLang="zh-CN" b="1" dirty="0">
              <a:latin typeface="+mj-ea"/>
              <a:ea typeface="+mj-ea"/>
            </a:endParaRPr>
          </a:p>
          <a:p>
            <a:pPr marL="457200" marR="0" lvl="0" indent="-457200" algn="l" defTabSz="914400" rtl="0" eaLnBrk="1" fontAlgn="auto" latinLnBrk="0" hangingPunct="1">
              <a:lnSpc>
                <a:spcPct val="150000"/>
              </a:lnSpc>
              <a:spcBef>
                <a:spcPts val="0"/>
              </a:spcBef>
              <a:spcAft>
                <a:spcPts val="0"/>
              </a:spcAft>
              <a:buClrTx/>
              <a:buSzTx/>
              <a:buFont typeface="+mj-ea"/>
              <a:buAutoNum type="circleNumDbPlain"/>
              <a:tabLst/>
              <a:defRPr/>
            </a:pPr>
            <a:r>
              <a:rPr kumimoji="0" lang="zh-CN" altLang="en-US" sz="2000" b="1" i="0" u="none" strike="noStrike" kern="1200" cap="none" spc="0" normalizeH="0" baseline="0" noProof="0" dirty="0">
                <a:ln>
                  <a:noFill/>
                </a:ln>
                <a:solidFill>
                  <a:srgbClr val="7030A0"/>
                </a:solidFill>
                <a:effectLst/>
                <a:uLnTx/>
                <a:uFillTx/>
                <a:latin typeface="微软雅黑"/>
                <a:ea typeface="微软雅黑"/>
                <a:cs typeface="+mn-cs"/>
              </a:rPr>
              <a:t>原型向量能够表示数据分布</a:t>
            </a:r>
            <a:endParaRPr kumimoji="0" lang="en-US" altLang="zh-CN" sz="2000" b="1" i="0" u="none" strike="noStrike" kern="1200" cap="none" spc="0" normalizeH="0" baseline="0" noProof="0" dirty="0">
              <a:ln>
                <a:noFill/>
              </a:ln>
              <a:solidFill>
                <a:srgbClr val="7030A0"/>
              </a:solidFill>
              <a:effectLst/>
              <a:uLnTx/>
              <a:uFillTx/>
              <a:latin typeface="微软雅黑"/>
              <a:ea typeface="微软雅黑"/>
              <a:cs typeface="+mn-cs"/>
            </a:endParaRPr>
          </a:p>
          <a:p>
            <a:pPr marL="457200" marR="0" lvl="0" indent="-457200" algn="l" defTabSz="914400" rtl="0" eaLnBrk="1" fontAlgn="auto" latinLnBrk="0" hangingPunct="1">
              <a:lnSpc>
                <a:spcPct val="150000"/>
              </a:lnSpc>
              <a:spcBef>
                <a:spcPts val="0"/>
              </a:spcBef>
              <a:spcAft>
                <a:spcPts val="0"/>
              </a:spcAft>
              <a:buClrTx/>
              <a:buSzTx/>
              <a:buFont typeface="+mj-ea"/>
              <a:buAutoNum type="circleNumDbPlain"/>
              <a:tabLst/>
              <a:defRPr/>
            </a:pPr>
            <a:r>
              <a:rPr kumimoji="0" lang="zh-CN" altLang="en-US" sz="2000" b="1" i="0" u="none" strike="noStrike" kern="1200" cap="none" spc="0" normalizeH="0" baseline="0" noProof="0" dirty="0">
                <a:ln>
                  <a:noFill/>
                </a:ln>
                <a:solidFill>
                  <a:prstClr val="black"/>
                </a:solidFill>
                <a:effectLst/>
                <a:uLnTx/>
                <a:uFillTx/>
                <a:latin typeface="微软雅黑"/>
                <a:ea typeface="微软雅黑"/>
                <a:cs typeface="+mn-cs"/>
              </a:rPr>
              <a:t>嵌入空间中实现</a:t>
            </a:r>
            <a:r>
              <a:rPr kumimoji="0" lang="zh-CN" altLang="en-US" sz="2000" b="1" i="0" u="none" strike="noStrike" kern="1200" cap="none" spc="0" normalizeH="0" baseline="0" noProof="0" dirty="0">
                <a:ln>
                  <a:noFill/>
                </a:ln>
                <a:solidFill>
                  <a:srgbClr val="7030A0"/>
                </a:solidFill>
                <a:effectLst/>
                <a:uLnTx/>
                <a:uFillTx/>
                <a:latin typeface="微软雅黑"/>
                <a:ea typeface="微软雅黑"/>
                <a:cs typeface="+mn-cs"/>
              </a:rPr>
              <a:t>异类特征分离，同类特征聚集</a:t>
            </a:r>
            <a:endParaRPr kumimoji="0" lang="en-US" altLang="zh-CN" sz="2000" b="1" i="0" u="none" strike="noStrike" kern="1200" cap="none" spc="0" normalizeH="0" baseline="0" noProof="0" dirty="0">
              <a:ln>
                <a:noFill/>
              </a:ln>
              <a:solidFill>
                <a:srgbClr val="7030A0"/>
              </a:solidFill>
              <a:effectLst/>
              <a:uLnTx/>
              <a:uFillTx/>
              <a:latin typeface="微软雅黑"/>
              <a:ea typeface="微软雅黑"/>
              <a:cs typeface="+mn-cs"/>
            </a:endParaRPr>
          </a:p>
          <a:p>
            <a:pPr algn="ctr"/>
            <a:endParaRPr lang="zh-CN" altLang="en-US" sz="1600" b="1" dirty="0">
              <a:solidFill>
                <a:srgbClr val="7030A0"/>
              </a:solidFill>
              <a:latin typeface="+mj-ea"/>
              <a:ea typeface="+mj-ea"/>
            </a:endParaRPr>
          </a:p>
        </p:txBody>
      </p:sp>
      <p:sp>
        <p:nvSpPr>
          <p:cNvPr id="13" name="文本框 12">
            <a:extLst>
              <a:ext uri="{FF2B5EF4-FFF2-40B4-BE49-F238E27FC236}">
                <a16:creationId xmlns:a16="http://schemas.microsoft.com/office/drawing/2014/main" id="{287245AF-CDD8-5C27-566D-D2A42591687E}"/>
              </a:ext>
            </a:extLst>
          </p:cNvPr>
          <p:cNvSpPr txBox="1"/>
          <p:nvPr/>
        </p:nvSpPr>
        <p:spPr>
          <a:xfrm>
            <a:off x="2045910" y="6389995"/>
            <a:ext cx="1913693" cy="369332"/>
          </a:xfrm>
          <a:prstGeom prst="rect">
            <a:avLst/>
          </a:prstGeom>
          <a:noFill/>
        </p:spPr>
        <p:txBody>
          <a:bodyPr wrap="square">
            <a:spAutoFit/>
          </a:bodyPr>
          <a:lstStyle/>
          <a:p>
            <a:pPr marL="342900" indent="-342900">
              <a:buFont typeface="+mj-ea"/>
              <a:buAutoNum type="circleNumDbPlain"/>
            </a:pPr>
            <a:r>
              <a:rPr lang="en-US" altLang="zh-CN" dirty="0"/>
              <a:t>MNIST</a:t>
            </a:r>
            <a:r>
              <a:rPr lang="zh-CN" altLang="en-US" dirty="0"/>
              <a:t>数据集</a:t>
            </a:r>
            <a:endParaRPr lang="en-US" altLang="zh-CN" dirty="0"/>
          </a:p>
        </p:txBody>
      </p:sp>
      <p:sp>
        <p:nvSpPr>
          <p:cNvPr id="16" name="文本框 15">
            <a:extLst>
              <a:ext uri="{FF2B5EF4-FFF2-40B4-BE49-F238E27FC236}">
                <a16:creationId xmlns:a16="http://schemas.microsoft.com/office/drawing/2014/main" id="{B287FA53-1092-E1BB-0022-0CB002266E41}"/>
              </a:ext>
            </a:extLst>
          </p:cNvPr>
          <p:cNvSpPr txBox="1"/>
          <p:nvPr/>
        </p:nvSpPr>
        <p:spPr>
          <a:xfrm>
            <a:off x="5390406" y="6389995"/>
            <a:ext cx="2167766" cy="369332"/>
          </a:xfrm>
          <a:prstGeom prst="rect">
            <a:avLst/>
          </a:prstGeom>
          <a:noFill/>
        </p:spPr>
        <p:txBody>
          <a:bodyPr wrap="square">
            <a:spAutoFit/>
          </a:bodyPr>
          <a:lstStyle/>
          <a:p>
            <a:pPr marL="342900" indent="-342900">
              <a:buFont typeface="+mj-ea"/>
              <a:buAutoNum type="circleNumDbPlain" startAt="2"/>
            </a:pPr>
            <a:r>
              <a:rPr lang="en-US" altLang="zh-CN" dirty="0"/>
              <a:t>CIFAR10</a:t>
            </a:r>
            <a:r>
              <a:rPr lang="zh-CN" altLang="en-US" dirty="0"/>
              <a:t>数据集</a:t>
            </a:r>
            <a:endParaRPr lang="en-US" altLang="zh-CN" dirty="0"/>
          </a:p>
        </p:txBody>
      </p:sp>
      <p:sp>
        <p:nvSpPr>
          <p:cNvPr id="2" name="灯片编号占位符 1">
            <a:extLst>
              <a:ext uri="{FF2B5EF4-FFF2-40B4-BE49-F238E27FC236}">
                <a16:creationId xmlns:a16="http://schemas.microsoft.com/office/drawing/2014/main" id="{35EF2665-763C-554B-0A08-5CD50CE47EC4}"/>
              </a:ext>
            </a:extLst>
          </p:cNvPr>
          <p:cNvSpPr>
            <a:spLocks noGrp="1"/>
          </p:cNvSpPr>
          <p:nvPr>
            <p:ph type="sldNum" sz="quarter" idx="14"/>
          </p:nvPr>
        </p:nvSpPr>
        <p:spPr/>
        <p:txBody>
          <a:bodyPr/>
          <a:lstStyle/>
          <a:p>
            <a:fld id="{CC51C897-CB0F-45BB-8D64-39FCF72693E0}" type="slidenum">
              <a:rPr lang="zh-CN" altLang="en-US" smtClean="0"/>
              <a:t>48</a:t>
            </a:fld>
            <a:endParaRPr lang="zh-CN" altLang="en-US" dirty="0"/>
          </a:p>
        </p:txBody>
      </p:sp>
      <p:sp>
        <p:nvSpPr>
          <p:cNvPr id="3" name="Text Placeholder 2">
            <a:extLst>
              <a:ext uri="{FF2B5EF4-FFF2-40B4-BE49-F238E27FC236}">
                <a16:creationId xmlns:a16="http://schemas.microsoft.com/office/drawing/2014/main" id="{F65F0262-C3BB-D94B-27B4-F6883A3C30AD}"/>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网络训练   </a:t>
            </a:r>
            <a:r>
              <a:rPr lang="zh-CN" altLang="en-US" dirty="0">
                <a:solidFill>
                  <a:srgbClr val="6D439B"/>
                </a:solidFill>
              </a:rPr>
              <a:t>实验验证   </a:t>
            </a:r>
            <a:r>
              <a:rPr lang="zh-CN" altLang="en-US" dirty="0">
                <a:solidFill>
                  <a:srgbClr val="7F7F7F"/>
                </a:solidFill>
              </a:rPr>
              <a:t>本章总结</a:t>
            </a:r>
            <a:r>
              <a:rPr lang="zh-CN" altLang="en-US" dirty="0">
                <a:solidFill>
                  <a:srgbClr val="6D439B"/>
                </a:solidFill>
              </a:rPr>
              <a:t> </a:t>
            </a:r>
          </a:p>
        </p:txBody>
      </p:sp>
    </p:spTree>
    <p:extLst>
      <p:ext uri="{BB962C8B-B14F-4D97-AF65-F5344CB8AC3E}">
        <p14:creationId xmlns:p14="http://schemas.microsoft.com/office/powerpoint/2010/main" val="2345003107"/>
      </p:ext>
    </p:extLst>
  </p:cSld>
  <p:clrMapOvr>
    <a:masterClrMapping/>
  </p:clrMapOvr>
  <p:transition spd="med">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766107C-4376-EFCB-BCA5-59F27D5D4568}"/>
              </a:ext>
            </a:extLst>
          </p:cNvPr>
          <p:cNvSpPr>
            <a:spLocks noGrp="1"/>
          </p:cNvSpPr>
          <p:nvPr>
            <p:ph type="sldNum" sz="quarter" idx="14"/>
          </p:nvPr>
        </p:nvSpPr>
        <p:spPr/>
        <p:txBody>
          <a:bodyPr/>
          <a:lstStyle/>
          <a:p>
            <a:fld id="{CC51C897-CB0F-45BB-8D64-39FCF72693E0}" type="slidenum">
              <a:rPr lang="zh-CN" altLang="en-US" smtClean="0"/>
              <a:t>49</a:t>
            </a:fld>
            <a:endParaRPr lang="zh-CN" altLang="en-US"/>
          </a:p>
        </p:txBody>
      </p:sp>
      <p:sp>
        <p:nvSpPr>
          <p:cNvPr id="3" name="Text Placeholder 2">
            <a:extLst>
              <a:ext uri="{FF2B5EF4-FFF2-40B4-BE49-F238E27FC236}">
                <a16:creationId xmlns:a16="http://schemas.microsoft.com/office/drawing/2014/main" id="{39F90CB1-CA03-B5D7-E3F1-FBECF3C20651}"/>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问题背景   原型模型   网络训练   实验验证</a:t>
            </a:r>
            <a:r>
              <a:rPr lang="zh-CN" altLang="en-US" dirty="0">
                <a:solidFill>
                  <a:srgbClr val="6D439B"/>
                </a:solidFill>
              </a:rPr>
              <a:t>   </a:t>
            </a:r>
            <a:r>
              <a:rPr lang="zh-CN" altLang="en-US" dirty="0">
                <a:solidFill>
                  <a:srgbClr val="7030A0"/>
                </a:solidFill>
              </a:rPr>
              <a:t>本章总结 </a:t>
            </a:r>
          </a:p>
        </p:txBody>
      </p:sp>
      <p:sp>
        <p:nvSpPr>
          <p:cNvPr id="5" name="椭圆 4">
            <a:extLst>
              <a:ext uri="{FF2B5EF4-FFF2-40B4-BE49-F238E27FC236}">
                <a16:creationId xmlns:a16="http://schemas.microsoft.com/office/drawing/2014/main" id="{986865F9-F23E-D021-6BEC-E2910CB06A00}"/>
              </a:ext>
            </a:extLst>
          </p:cNvPr>
          <p:cNvSpPr/>
          <p:nvPr/>
        </p:nvSpPr>
        <p:spPr>
          <a:xfrm>
            <a:off x="985289" y="2167085"/>
            <a:ext cx="2160000" cy="2160000"/>
          </a:xfrm>
          <a:prstGeom prst="ellipse">
            <a:avLst/>
          </a:prstGeom>
          <a:solidFill>
            <a:srgbClr val="674196"/>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600" dirty="0">
              <a:solidFill>
                <a:prstClr val="white"/>
              </a:solidFill>
              <a:latin typeface="微软雅黑"/>
              <a:ea typeface="微软雅黑"/>
            </a:endParaRPr>
          </a:p>
        </p:txBody>
      </p:sp>
      <p:sp>
        <p:nvSpPr>
          <p:cNvPr id="6" name="文本框 5">
            <a:extLst>
              <a:ext uri="{FF2B5EF4-FFF2-40B4-BE49-F238E27FC236}">
                <a16:creationId xmlns:a16="http://schemas.microsoft.com/office/drawing/2014/main" id="{0882919D-7014-5594-D733-1CC30D9DBC91}"/>
              </a:ext>
            </a:extLst>
          </p:cNvPr>
          <p:cNvSpPr txBox="1"/>
          <p:nvPr/>
        </p:nvSpPr>
        <p:spPr>
          <a:xfrm>
            <a:off x="1166951" y="2985475"/>
            <a:ext cx="1796675" cy="523220"/>
          </a:xfrm>
          <a:prstGeom prst="rect">
            <a:avLst/>
          </a:prstGeom>
          <a:noFill/>
        </p:spPr>
        <p:txBody>
          <a:bodyPr wrap="square">
            <a:spAutoFit/>
          </a:bodyPr>
          <a:lstStyle/>
          <a:p>
            <a:pPr algn="ctr"/>
            <a:r>
              <a:rPr lang="zh-CN" altLang="en-US" sz="2800" b="1" dirty="0">
                <a:solidFill>
                  <a:schemeClr val="bg1"/>
                </a:solidFill>
                <a:latin typeface="+mj-ea"/>
                <a:ea typeface="+mj-ea"/>
              </a:rPr>
              <a:t>第五章</a:t>
            </a:r>
            <a:endParaRPr lang="en-US" altLang="zh-CN" sz="2800" b="1" dirty="0">
              <a:solidFill>
                <a:schemeClr val="bg1"/>
              </a:solidFill>
              <a:latin typeface="+mj-ea"/>
              <a:ea typeface="+mj-ea"/>
            </a:endParaRPr>
          </a:p>
        </p:txBody>
      </p:sp>
      <p:sp>
        <p:nvSpPr>
          <p:cNvPr id="9" name="矩形: 圆角 8">
            <a:extLst>
              <a:ext uri="{FF2B5EF4-FFF2-40B4-BE49-F238E27FC236}">
                <a16:creationId xmlns:a16="http://schemas.microsoft.com/office/drawing/2014/main" id="{D87E22AC-C449-390D-034C-BF3F5F56E865}"/>
              </a:ext>
            </a:extLst>
          </p:cNvPr>
          <p:cNvSpPr/>
          <p:nvPr/>
        </p:nvSpPr>
        <p:spPr>
          <a:xfrm>
            <a:off x="4081506" y="1321278"/>
            <a:ext cx="7500894" cy="583412"/>
          </a:xfrm>
          <a:prstGeom prst="roundRect">
            <a:avLst>
              <a:gd name="adj" fmla="val 50000"/>
            </a:avLst>
          </a:prstGeom>
          <a:solidFill>
            <a:srgbClr val="7CB8DA"/>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提出了基于原型重构损失及单原型学习框架的数据增量学习算法</a:t>
            </a:r>
          </a:p>
        </p:txBody>
      </p:sp>
      <p:cxnSp>
        <p:nvCxnSpPr>
          <p:cNvPr id="10" name="连接符: 肘形 9">
            <a:extLst>
              <a:ext uri="{FF2B5EF4-FFF2-40B4-BE49-F238E27FC236}">
                <a16:creationId xmlns:a16="http://schemas.microsoft.com/office/drawing/2014/main" id="{8DF21E13-59F1-A29E-CAEE-4B97478DDE6B}"/>
              </a:ext>
            </a:extLst>
          </p:cNvPr>
          <p:cNvCxnSpPr>
            <a:cxnSpLocks/>
            <a:stCxn id="5" idx="6"/>
            <a:endCxn id="9" idx="1"/>
          </p:cNvCxnSpPr>
          <p:nvPr/>
        </p:nvCxnSpPr>
        <p:spPr>
          <a:xfrm flipV="1">
            <a:off x="3145289" y="1612984"/>
            <a:ext cx="936217" cy="1634101"/>
          </a:xfrm>
          <a:prstGeom prst="bentConnector3">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8E98F4C5-79E5-33E4-CA09-561C10DA6B18}"/>
              </a:ext>
            </a:extLst>
          </p:cNvPr>
          <p:cNvSpPr txBox="1"/>
          <p:nvPr/>
        </p:nvSpPr>
        <p:spPr>
          <a:xfrm>
            <a:off x="3936669" y="1962461"/>
            <a:ext cx="7790569" cy="2345322"/>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zh-CN" altLang="en-US" sz="2000" b="1" dirty="0">
                <a:solidFill>
                  <a:schemeClr val="tx1"/>
                </a:solidFill>
              </a:rPr>
              <a:t>使用原型重构损失函数结合对比学习损失函数共同对网络进行训练，提升分类性能</a:t>
            </a:r>
            <a:endParaRPr lang="en-US" altLang="zh-CN" sz="2000" b="1" dirty="0">
              <a:solidFill>
                <a:schemeClr val="tx1"/>
              </a:solidFill>
            </a:endParaRPr>
          </a:p>
          <a:p>
            <a:pPr marL="285750" indent="-285750">
              <a:lnSpc>
                <a:spcPct val="150000"/>
              </a:lnSpc>
              <a:buFont typeface="Wingdings" panose="05000000000000000000" pitchFamily="2" charset="2"/>
              <a:buChar char="ü"/>
            </a:pPr>
            <a:r>
              <a:rPr lang="zh-CN" altLang="en-US" sz="2000" b="1" dirty="0">
                <a:solidFill>
                  <a:schemeClr val="tx1"/>
                </a:solidFill>
              </a:rPr>
              <a:t>该工作对应论文成果：</a:t>
            </a:r>
            <a:endParaRPr lang="en-US" altLang="zh-CN" sz="2000" b="1" dirty="0">
              <a:solidFill>
                <a:schemeClr val="tx1"/>
              </a:solidFill>
            </a:endParaRPr>
          </a:p>
          <a:p>
            <a:pPr marL="0" marR="0" lvl="0" indent="0" algn="l" defTabSz="914400" rtl="0" eaLnBrk="1" fontAlgn="base" latinLnBrk="0" hangingPunct="1">
              <a:lnSpc>
                <a:spcPct val="150000"/>
              </a:lnSpc>
              <a:spcBef>
                <a:spcPct val="0"/>
              </a:spcBef>
              <a:spcAft>
                <a:spcPct val="0"/>
              </a:spcAft>
              <a:buClrTx/>
              <a:buSzTx/>
              <a:buFontTx/>
              <a:buNone/>
              <a:defRPr/>
            </a:pPr>
            <a:r>
              <a:rPr lang="en-US" altLang="zh-CN" sz="20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Zhang T</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Yang S, Shen F, Zhao J. Supervised Contrastive Learning with Prototype Distillation for Data Incremental Learning.</a:t>
            </a:r>
            <a:endParaRPr lang="zh-CN" altLang="en-US"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2" name="矩形: 圆角 11">
            <a:extLst>
              <a:ext uri="{FF2B5EF4-FFF2-40B4-BE49-F238E27FC236}">
                <a16:creationId xmlns:a16="http://schemas.microsoft.com/office/drawing/2014/main" id="{E5D18522-A1D7-5E80-B076-DDAD6700068B}"/>
              </a:ext>
            </a:extLst>
          </p:cNvPr>
          <p:cNvSpPr/>
          <p:nvPr/>
        </p:nvSpPr>
        <p:spPr>
          <a:xfrm>
            <a:off x="4081506" y="4845335"/>
            <a:ext cx="6221442" cy="583412"/>
          </a:xfrm>
          <a:prstGeom prst="roundRect">
            <a:avLst>
              <a:gd name="adj" fmla="val 50000"/>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通过公开数据集指标评估验证了算法的有效性</a:t>
            </a:r>
          </a:p>
        </p:txBody>
      </p:sp>
      <p:cxnSp>
        <p:nvCxnSpPr>
          <p:cNvPr id="13" name="连接符: 肘形 12">
            <a:extLst>
              <a:ext uri="{FF2B5EF4-FFF2-40B4-BE49-F238E27FC236}">
                <a16:creationId xmlns:a16="http://schemas.microsoft.com/office/drawing/2014/main" id="{7E6B33FA-3714-9AEC-8E74-14D536514CCD}"/>
              </a:ext>
            </a:extLst>
          </p:cNvPr>
          <p:cNvCxnSpPr>
            <a:cxnSpLocks/>
            <a:stCxn id="5" idx="6"/>
            <a:endCxn id="12" idx="1"/>
          </p:cNvCxnSpPr>
          <p:nvPr/>
        </p:nvCxnSpPr>
        <p:spPr>
          <a:xfrm>
            <a:off x="3145289" y="3247085"/>
            <a:ext cx="936217" cy="1889956"/>
          </a:xfrm>
          <a:prstGeom prst="bentConnector3">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429712"/>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a:extLst>
              <a:ext uri="{FF2B5EF4-FFF2-40B4-BE49-F238E27FC236}">
                <a16:creationId xmlns:a16="http://schemas.microsoft.com/office/drawing/2014/main" id="{0D36EBCE-A9D3-86E8-2898-023254E75FC0}"/>
              </a:ext>
            </a:extLst>
          </p:cNvPr>
          <p:cNvSpPr txBox="1"/>
          <p:nvPr/>
        </p:nvSpPr>
        <p:spPr>
          <a:xfrm>
            <a:off x="7993613" y="5766150"/>
            <a:ext cx="4100745" cy="1015663"/>
          </a:xfrm>
          <a:prstGeom prst="rect">
            <a:avLst/>
          </a:prstGeom>
          <a:noFill/>
        </p:spPr>
        <p:txBody>
          <a:bodyPr wrap="square">
            <a:spAutoFit/>
          </a:bodyPr>
          <a:lstStyle/>
          <a:p>
            <a:pPr algn="ctr"/>
            <a:r>
              <a:rPr lang="zh-CN" altLang="en-US" b="1" dirty="0"/>
              <a:t>自然语言处理：文本分类</a:t>
            </a:r>
            <a:endParaRPr lang="en-US" altLang="zh-CN" b="1" dirty="0"/>
          </a:p>
          <a:p>
            <a:pPr algn="ctr"/>
            <a:r>
              <a:rPr lang="en-US" altLang="zh-CN" sz="1400" dirty="0"/>
              <a:t>E D </a:t>
            </a:r>
            <a:r>
              <a:rPr lang="en-US" altLang="zh-CN" sz="1400" dirty="0" err="1"/>
              <a:t>Santis</a:t>
            </a:r>
            <a:r>
              <a:rPr lang="en-US" altLang="zh-CN" sz="1400" dirty="0"/>
              <a:t>, et al. Prototype Theory Meets Word Embedding: A Novel Approach for Text Categorization via Granular Computing</a:t>
            </a:r>
            <a:r>
              <a:rPr lang="zh-CN" altLang="en-US" sz="1400" dirty="0"/>
              <a:t>，</a:t>
            </a:r>
            <a:r>
              <a:rPr lang="en-US" altLang="zh-CN" sz="1400" dirty="0"/>
              <a:t>23</a:t>
            </a:r>
            <a:r>
              <a:rPr lang="zh-CN" altLang="en-US" sz="1400" dirty="0"/>
              <a:t>‘</a:t>
            </a:r>
            <a:r>
              <a:rPr lang="en-US" altLang="zh-CN" sz="1400" dirty="0"/>
              <a:t>Cognitive Computation</a:t>
            </a:r>
            <a:endParaRPr lang="zh-CN" altLang="en-US" sz="1400" dirty="0"/>
          </a:p>
        </p:txBody>
      </p:sp>
      <p:sp>
        <p:nvSpPr>
          <p:cNvPr id="2" name="灯片编号占位符 1">
            <a:extLst>
              <a:ext uri="{FF2B5EF4-FFF2-40B4-BE49-F238E27FC236}">
                <a16:creationId xmlns:a16="http://schemas.microsoft.com/office/drawing/2014/main" id="{FA10F3B6-72BD-5296-F5F4-715197ED04B0}"/>
              </a:ext>
            </a:extLst>
          </p:cNvPr>
          <p:cNvSpPr>
            <a:spLocks noGrp="1"/>
          </p:cNvSpPr>
          <p:nvPr>
            <p:ph type="sldNum" sz="quarter" idx="14"/>
          </p:nvPr>
        </p:nvSpPr>
        <p:spPr>
          <a:xfrm>
            <a:off x="9448800" y="6485357"/>
            <a:ext cx="2743200" cy="365125"/>
          </a:xfrm>
        </p:spPr>
        <p:txBody>
          <a:bodyPr/>
          <a:lstStyle/>
          <a:p>
            <a:fld id="{CC51C897-CB0F-45BB-8D64-39FCF72693E0}" type="slidenum">
              <a:rPr lang="zh-CN" altLang="en-US" smtClean="0"/>
              <a:t>5</a:t>
            </a:fld>
            <a:endParaRPr lang="zh-CN" altLang="en-US" dirty="0"/>
          </a:p>
        </p:txBody>
      </p:sp>
      <p:sp>
        <p:nvSpPr>
          <p:cNvPr id="3" name="Text Placeholder 2">
            <a:extLst>
              <a:ext uri="{FF2B5EF4-FFF2-40B4-BE49-F238E27FC236}">
                <a16:creationId xmlns:a16="http://schemas.microsoft.com/office/drawing/2014/main" id="{DD0EDD61-E39C-9A31-B846-12C1936456CA}"/>
              </a:ext>
            </a:extLst>
          </p:cNvPr>
          <p:cNvSpPr>
            <a:spLocks noGrp="1"/>
          </p:cNvSpPr>
          <p:nvPr>
            <p:ph type="body" sz="quarter" idx="13"/>
          </p:nvPr>
        </p:nvSpPr>
        <p:spPr>
          <a:xfrm>
            <a:off x="2016121" y="163973"/>
            <a:ext cx="10084299" cy="468000"/>
          </a:xfrm>
        </p:spPr>
        <p:txBody>
          <a:bodyPr/>
          <a:lstStyle/>
          <a:p>
            <a:r>
              <a:rPr lang="zh-CN" altLang="en-US" dirty="0">
                <a:solidFill>
                  <a:srgbClr val="6D439B"/>
                </a:solidFill>
              </a:rPr>
              <a:t>算法</a:t>
            </a:r>
            <a:r>
              <a:rPr lang="en-CN" dirty="0">
                <a:solidFill>
                  <a:srgbClr val="6D439B"/>
                </a:solidFill>
              </a:rPr>
              <a:t>背景</a:t>
            </a:r>
            <a:r>
              <a:rPr lang="en-US" dirty="0">
                <a:solidFill>
                  <a:srgbClr val="6D439B"/>
                </a:solidFill>
              </a:rPr>
              <a:t>  </a:t>
            </a:r>
            <a:r>
              <a:rPr lang="zh-CN" altLang="en-US" dirty="0">
                <a:solidFill>
                  <a:srgbClr val="7F7F7F"/>
                </a:solidFill>
              </a:rPr>
              <a:t>相关工作  </a:t>
            </a:r>
            <a:r>
              <a:rPr lang="zh-CN" altLang="en-US" dirty="0">
                <a:solidFill>
                  <a:schemeClr val="tx1">
                    <a:lumMod val="50000"/>
                    <a:lumOff val="50000"/>
                  </a:schemeClr>
                </a:solidFill>
              </a:rPr>
              <a:t>算法评估  待解决问题  组织结构</a:t>
            </a:r>
          </a:p>
        </p:txBody>
      </p:sp>
      <p:pic>
        <p:nvPicPr>
          <p:cNvPr id="5" name="图片 4">
            <a:extLst>
              <a:ext uri="{FF2B5EF4-FFF2-40B4-BE49-F238E27FC236}">
                <a16:creationId xmlns:a16="http://schemas.microsoft.com/office/drawing/2014/main" id="{D9938B55-D4D9-B7AA-1C47-1231B393ADD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63171" y="3926351"/>
            <a:ext cx="2573946" cy="1975432"/>
          </a:xfrm>
          <a:prstGeom prst="rect">
            <a:avLst/>
          </a:prstGeom>
        </p:spPr>
      </p:pic>
      <p:sp>
        <p:nvSpPr>
          <p:cNvPr id="8" name="文本框 7">
            <a:extLst>
              <a:ext uri="{FF2B5EF4-FFF2-40B4-BE49-F238E27FC236}">
                <a16:creationId xmlns:a16="http://schemas.microsoft.com/office/drawing/2014/main" id="{E4C7CD3D-B93A-F353-0A9F-3463950F4B4E}"/>
              </a:ext>
            </a:extLst>
          </p:cNvPr>
          <p:cNvSpPr txBox="1"/>
          <p:nvPr/>
        </p:nvSpPr>
        <p:spPr>
          <a:xfrm>
            <a:off x="776644" y="5901783"/>
            <a:ext cx="3558839" cy="800219"/>
          </a:xfrm>
          <a:prstGeom prst="rect">
            <a:avLst/>
          </a:prstGeom>
          <a:noFill/>
        </p:spPr>
        <p:txBody>
          <a:bodyPr wrap="square">
            <a:spAutoFit/>
          </a:bodyPr>
          <a:lstStyle/>
          <a:p>
            <a:pPr algn="ctr"/>
            <a:r>
              <a:rPr lang="zh-CN" altLang="en-US" b="1" dirty="0"/>
              <a:t>图像：人物搜索</a:t>
            </a:r>
            <a:endParaRPr lang="en-US" altLang="zh-CN" b="1" dirty="0"/>
          </a:p>
          <a:p>
            <a:pPr algn="ctr"/>
            <a:r>
              <a:rPr lang="en-US" altLang="zh-CN" sz="1400" dirty="0"/>
              <a:t>H Kim, et al. Prototype-Guided Saliency Feature Learning for Person Search</a:t>
            </a:r>
            <a:r>
              <a:rPr lang="zh-CN" altLang="en-US" sz="1400" dirty="0"/>
              <a:t>，</a:t>
            </a:r>
            <a:r>
              <a:rPr lang="en-US" altLang="zh-CN" sz="1400" dirty="0"/>
              <a:t>21</a:t>
            </a:r>
            <a:r>
              <a:rPr lang="zh-CN" altLang="en-US" sz="1400" dirty="0"/>
              <a:t>‘ </a:t>
            </a:r>
            <a:r>
              <a:rPr lang="en-US" altLang="zh-CN" sz="1400" dirty="0"/>
              <a:t>CVPR</a:t>
            </a:r>
            <a:endParaRPr lang="zh-CN" altLang="en-US" sz="1400" dirty="0"/>
          </a:p>
        </p:txBody>
      </p:sp>
      <p:cxnSp>
        <p:nvCxnSpPr>
          <p:cNvPr id="11" name="直接连接符 10">
            <a:extLst>
              <a:ext uri="{FF2B5EF4-FFF2-40B4-BE49-F238E27FC236}">
                <a16:creationId xmlns:a16="http://schemas.microsoft.com/office/drawing/2014/main" id="{0939B4EE-B545-D746-8F67-DCBB4662F968}"/>
              </a:ext>
            </a:extLst>
          </p:cNvPr>
          <p:cNvCxnSpPr>
            <a:cxnSpLocks/>
          </p:cNvCxnSpPr>
          <p:nvPr/>
        </p:nvCxnSpPr>
        <p:spPr>
          <a:xfrm>
            <a:off x="0" y="3731278"/>
            <a:ext cx="12094358" cy="0"/>
          </a:xfrm>
          <a:prstGeom prst="line">
            <a:avLst/>
          </a:prstGeom>
          <a:ln w="28575"/>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7603D3B1-C9D6-6428-A9E8-4613A5718E93}"/>
              </a:ext>
            </a:extLst>
          </p:cNvPr>
          <p:cNvSpPr txBox="1"/>
          <p:nvPr/>
        </p:nvSpPr>
        <p:spPr>
          <a:xfrm>
            <a:off x="4198388" y="5796501"/>
            <a:ext cx="3962690" cy="1015663"/>
          </a:xfrm>
          <a:prstGeom prst="rect">
            <a:avLst/>
          </a:prstGeom>
          <a:noFill/>
        </p:spPr>
        <p:txBody>
          <a:bodyPr wrap="square">
            <a:spAutoFit/>
          </a:bodyPr>
          <a:lstStyle/>
          <a:p>
            <a:pPr algn="ctr"/>
            <a:r>
              <a:rPr lang="zh-CN" altLang="en-US" b="1" dirty="0"/>
              <a:t>视频：教育视频分类</a:t>
            </a:r>
            <a:endParaRPr lang="en-US" altLang="zh-CN" b="1" dirty="0"/>
          </a:p>
          <a:p>
            <a:pPr algn="ctr"/>
            <a:r>
              <a:rPr lang="en-US" altLang="zh-CN" sz="1400" dirty="0"/>
              <a:t>R Gupta, et al. Class Prototypes based Contrastive Learning for Classifying Multi-Label and Fine-Grained Educational Videos</a:t>
            </a:r>
            <a:r>
              <a:rPr lang="zh-CN" altLang="en-US" sz="1400" dirty="0"/>
              <a:t>，</a:t>
            </a:r>
            <a:r>
              <a:rPr lang="en-US" altLang="zh-CN" sz="1400" dirty="0"/>
              <a:t>23</a:t>
            </a:r>
            <a:r>
              <a:rPr lang="zh-CN" altLang="en-US" sz="1400" dirty="0"/>
              <a:t>‘ </a:t>
            </a:r>
            <a:r>
              <a:rPr lang="en-US" altLang="zh-CN" sz="1400" dirty="0"/>
              <a:t>CVPR</a:t>
            </a:r>
            <a:endParaRPr lang="zh-CN" altLang="en-US" sz="1400" dirty="0"/>
          </a:p>
        </p:txBody>
      </p:sp>
      <p:pic>
        <p:nvPicPr>
          <p:cNvPr id="22" name="图片 21">
            <a:extLst>
              <a:ext uri="{FF2B5EF4-FFF2-40B4-BE49-F238E27FC236}">
                <a16:creationId xmlns:a16="http://schemas.microsoft.com/office/drawing/2014/main" id="{1DD55A80-90EB-428D-5E85-B624B44453DB}"/>
              </a:ext>
            </a:extLst>
          </p:cNvPr>
          <p:cNvPicPr>
            <a:picLocks noChangeAspect="1"/>
          </p:cNvPicPr>
          <p:nvPr/>
        </p:nvPicPr>
        <p:blipFill>
          <a:blip r:embed="rId4"/>
          <a:stretch>
            <a:fillRect/>
          </a:stretch>
        </p:blipFill>
        <p:spPr>
          <a:xfrm>
            <a:off x="4890326" y="3895593"/>
            <a:ext cx="2404077" cy="1751029"/>
          </a:xfrm>
          <a:prstGeom prst="rect">
            <a:avLst/>
          </a:prstGeom>
        </p:spPr>
      </p:pic>
      <p:sp>
        <p:nvSpPr>
          <p:cNvPr id="35" name="AutoShape 2" descr="Fig. 3">
            <a:extLst>
              <a:ext uri="{FF2B5EF4-FFF2-40B4-BE49-F238E27FC236}">
                <a16:creationId xmlns:a16="http://schemas.microsoft.com/office/drawing/2014/main" id="{129AB468-3CDF-911D-FC1B-196CE9B19AE0}"/>
              </a:ext>
            </a:extLst>
          </p:cNvPr>
          <p:cNvSpPr>
            <a:spLocks noChangeAspect="1" noChangeArrowheads="1"/>
          </p:cNvSpPr>
          <p:nvPr/>
        </p:nvSpPr>
        <p:spPr bwMode="auto">
          <a:xfrm>
            <a:off x="6083565"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7" name="图片 36">
            <a:extLst>
              <a:ext uri="{FF2B5EF4-FFF2-40B4-BE49-F238E27FC236}">
                <a16:creationId xmlns:a16="http://schemas.microsoft.com/office/drawing/2014/main" id="{B20771CE-EF41-3B74-6175-DF302127D107}"/>
              </a:ext>
            </a:extLst>
          </p:cNvPr>
          <p:cNvPicPr>
            <a:picLocks noChangeAspect="1"/>
          </p:cNvPicPr>
          <p:nvPr/>
        </p:nvPicPr>
        <p:blipFill rotWithShape="1">
          <a:blip r:embed="rId5"/>
          <a:srcRect t="49359" r="73254"/>
          <a:stretch/>
        </p:blipFill>
        <p:spPr>
          <a:xfrm>
            <a:off x="8978249" y="3776173"/>
            <a:ext cx="1926132" cy="1975433"/>
          </a:xfrm>
          <a:prstGeom prst="rect">
            <a:avLst/>
          </a:prstGeom>
        </p:spPr>
      </p:pic>
      <p:pic>
        <p:nvPicPr>
          <p:cNvPr id="7" name="图片 6">
            <a:extLst>
              <a:ext uri="{FF2B5EF4-FFF2-40B4-BE49-F238E27FC236}">
                <a16:creationId xmlns:a16="http://schemas.microsoft.com/office/drawing/2014/main" id="{A0D55BB1-1DC1-71F8-CB8E-279DADA8F8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027" y="919982"/>
            <a:ext cx="2408703" cy="1918203"/>
          </a:xfrm>
          <a:prstGeom prst="rect">
            <a:avLst/>
          </a:prstGeom>
        </p:spPr>
      </p:pic>
      <p:sp>
        <p:nvSpPr>
          <p:cNvPr id="10" name="文本框 9">
            <a:extLst>
              <a:ext uri="{FF2B5EF4-FFF2-40B4-BE49-F238E27FC236}">
                <a16:creationId xmlns:a16="http://schemas.microsoft.com/office/drawing/2014/main" id="{9A3724B9-0C23-579C-E5A0-304E702B0C02}"/>
              </a:ext>
            </a:extLst>
          </p:cNvPr>
          <p:cNvSpPr txBox="1"/>
          <p:nvPr/>
        </p:nvSpPr>
        <p:spPr>
          <a:xfrm>
            <a:off x="812123" y="2882334"/>
            <a:ext cx="3088074" cy="800219"/>
          </a:xfrm>
          <a:prstGeom prst="rect">
            <a:avLst/>
          </a:prstGeom>
          <a:noFill/>
        </p:spPr>
        <p:txBody>
          <a:bodyPr wrap="square">
            <a:spAutoFit/>
          </a:bodyPr>
          <a:lstStyle/>
          <a:p>
            <a:pPr algn="ctr"/>
            <a:r>
              <a:rPr lang="zh-CN" altLang="en-US" b="1" dirty="0"/>
              <a:t>图像：人脸识别</a:t>
            </a:r>
            <a:endParaRPr lang="en-US" altLang="zh-CN" b="1" dirty="0"/>
          </a:p>
          <a:p>
            <a:pPr algn="ctr"/>
            <a:r>
              <a:rPr lang="en-US" altLang="zh-CN" sz="1400" dirty="0"/>
              <a:t>V. P. </a:t>
            </a:r>
            <a:r>
              <a:rPr lang="en-US" altLang="zh-CN" sz="1400" dirty="0" err="1"/>
              <a:t>Kshirsagar</a:t>
            </a:r>
            <a:r>
              <a:rPr lang="en-US" altLang="zh-CN" sz="1400" dirty="0"/>
              <a:t>, et al. Face recognition using Eigenfaces</a:t>
            </a:r>
            <a:r>
              <a:rPr lang="zh-CN" altLang="en-US" sz="1400" dirty="0"/>
              <a:t>，</a:t>
            </a:r>
            <a:r>
              <a:rPr lang="en-US" altLang="zh-CN" sz="1400" dirty="0"/>
              <a:t>11</a:t>
            </a:r>
            <a:r>
              <a:rPr lang="zh-CN" altLang="en-US" sz="1400" dirty="0"/>
              <a:t>‘ </a:t>
            </a:r>
            <a:r>
              <a:rPr lang="en-US" altLang="zh-CN" sz="1400" dirty="0"/>
              <a:t>ICCRD</a:t>
            </a:r>
            <a:endParaRPr lang="zh-CN" altLang="en-US" sz="1400" dirty="0"/>
          </a:p>
        </p:txBody>
      </p:sp>
      <p:pic>
        <p:nvPicPr>
          <p:cNvPr id="6" name="图片 5">
            <a:extLst>
              <a:ext uri="{FF2B5EF4-FFF2-40B4-BE49-F238E27FC236}">
                <a16:creationId xmlns:a16="http://schemas.microsoft.com/office/drawing/2014/main" id="{ACFAADA6-9341-2C70-67CF-FA0F327268E7}"/>
              </a:ext>
            </a:extLst>
          </p:cNvPr>
          <p:cNvPicPr>
            <a:picLocks noChangeAspect="1"/>
          </p:cNvPicPr>
          <p:nvPr/>
        </p:nvPicPr>
        <p:blipFill>
          <a:blip r:embed="rId7"/>
          <a:stretch>
            <a:fillRect/>
          </a:stretch>
        </p:blipFill>
        <p:spPr>
          <a:xfrm>
            <a:off x="4421998" y="1000255"/>
            <a:ext cx="7672360" cy="2011817"/>
          </a:xfrm>
          <a:prstGeom prst="rect">
            <a:avLst/>
          </a:prstGeom>
        </p:spPr>
      </p:pic>
      <p:sp>
        <p:nvSpPr>
          <p:cNvPr id="12" name="文本框 11">
            <a:extLst>
              <a:ext uri="{FF2B5EF4-FFF2-40B4-BE49-F238E27FC236}">
                <a16:creationId xmlns:a16="http://schemas.microsoft.com/office/drawing/2014/main" id="{EA5474A1-2A03-30CE-8252-A6FA289A9502}"/>
              </a:ext>
            </a:extLst>
          </p:cNvPr>
          <p:cNvSpPr txBox="1"/>
          <p:nvPr/>
        </p:nvSpPr>
        <p:spPr>
          <a:xfrm>
            <a:off x="5231006" y="3012072"/>
            <a:ext cx="6148872" cy="584775"/>
          </a:xfrm>
          <a:prstGeom prst="rect">
            <a:avLst/>
          </a:prstGeom>
          <a:noFill/>
        </p:spPr>
        <p:txBody>
          <a:bodyPr wrap="square">
            <a:spAutoFit/>
          </a:bodyPr>
          <a:lstStyle/>
          <a:p>
            <a:pPr algn="ctr"/>
            <a:r>
              <a:rPr lang="zh-CN" altLang="en-US" b="1" dirty="0"/>
              <a:t>自然语言处理：话题标注</a:t>
            </a:r>
            <a:endParaRPr lang="en-US" altLang="zh-CN" b="1" dirty="0"/>
          </a:p>
          <a:p>
            <a:pPr algn="ctr"/>
            <a:r>
              <a:rPr lang="en-US" altLang="zh-CN" sz="1400" dirty="0"/>
              <a:t>K MacMillan, et al.</a:t>
            </a:r>
            <a:r>
              <a:rPr lang="zh-CN" altLang="en-US" sz="1400" dirty="0"/>
              <a:t> </a:t>
            </a:r>
            <a:r>
              <a:rPr lang="en-US" altLang="zh-CN" sz="1400" dirty="0"/>
              <a:t>Topic supervised non-negative matrix factorization</a:t>
            </a:r>
            <a:r>
              <a:rPr lang="zh-CN" altLang="en-US" sz="1400" dirty="0"/>
              <a:t>，</a:t>
            </a:r>
            <a:r>
              <a:rPr lang="en-US" altLang="zh-CN" sz="1400" dirty="0"/>
              <a:t>17</a:t>
            </a:r>
            <a:r>
              <a:rPr lang="zh-CN" altLang="en-US" sz="1400" dirty="0"/>
              <a:t>‘</a:t>
            </a:r>
            <a:r>
              <a:rPr lang="en-US" altLang="zh-CN" sz="1400" dirty="0" err="1"/>
              <a:t>Arxiv</a:t>
            </a:r>
            <a:endParaRPr lang="zh-CN" altLang="en-US" sz="1400" dirty="0"/>
          </a:p>
        </p:txBody>
      </p:sp>
      <p:sp>
        <p:nvSpPr>
          <p:cNvPr id="19" name="文本框 18">
            <a:extLst>
              <a:ext uri="{FF2B5EF4-FFF2-40B4-BE49-F238E27FC236}">
                <a16:creationId xmlns:a16="http://schemas.microsoft.com/office/drawing/2014/main" id="{698AD013-49BC-3B57-7B08-0C7BD9229E2C}"/>
              </a:ext>
            </a:extLst>
          </p:cNvPr>
          <p:cNvSpPr txBox="1"/>
          <p:nvPr/>
        </p:nvSpPr>
        <p:spPr>
          <a:xfrm>
            <a:off x="0" y="2177443"/>
            <a:ext cx="858411" cy="400110"/>
          </a:xfrm>
          <a:prstGeom prst="rect">
            <a:avLst/>
          </a:prstGeom>
          <a:noFill/>
        </p:spPr>
        <p:txBody>
          <a:bodyPr wrap="square" rtlCol="0">
            <a:spAutoFit/>
          </a:bodyPr>
          <a:lstStyle/>
          <a:p>
            <a:pPr algn="ctr"/>
            <a:r>
              <a:rPr lang="zh-CN" altLang="en-US" sz="2000" b="1" dirty="0">
                <a:latin typeface="+mj-ea"/>
                <a:ea typeface="+mj-ea"/>
              </a:rPr>
              <a:t>浅层</a:t>
            </a:r>
          </a:p>
        </p:txBody>
      </p:sp>
      <p:cxnSp>
        <p:nvCxnSpPr>
          <p:cNvPr id="21" name="直接连接符 20">
            <a:extLst>
              <a:ext uri="{FF2B5EF4-FFF2-40B4-BE49-F238E27FC236}">
                <a16:creationId xmlns:a16="http://schemas.microsoft.com/office/drawing/2014/main" id="{16F3F668-D131-2FA0-2A35-B8910692282C}"/>
              </a:ext>
            </a:extLst>
          </p:cNvPr>
          <p:cNvCxnSpPr>
            <a:cxnSpLocks/>
          </p:cNvCxnSpPr>
          <p:nvPr/>
        </p:nvCxnSpPr>
        <p:spPr>
          <a:xfrm flipH="1">
            <a:off x="812122" y="919982"/>
            <a:ext cx="1" cy="5793115"/>
          </a:xfrm>
          <a:prstGeom prst="line">
            <a:avLst/>
          </a:prstGeom>
          <a:ln w="28575"/>
        </p:spPr>
        <p:style>
          <a:lnRef idx="1">
            <a:schemeClr val="dk1"/>
          </a:lnRef>
          <a:fillRef idx="0">
            <a:schemeClr val="dk1"/>
          </a:fillRef>
          <a:effectRef idx="0">
            <a:schemeClr val="dk1"/>
          </a:effectRef>
          <a:fontRef idx="minor">
            <a:schemeClr val="tx1"/>
          </a:fontRef>
        </p:style>
      </p:cxnSp>
      <p:sp>
        <p:nvSpPr>
          <p:cNvPr id="25" name="文本框 24">
            <a:extLst>
              <a:ext uri="{FF2B5EF4-FFF2-40B4-BE49-F238E27FC236}">
                <a16:creationId xmlns:a16="http://schemas.microsoft.com/office/drawing/2014/main" id="{D35C0DCE-059A-BA6B-2843-0CBBE8D40E2E}"/>
              </a:ext>
            </a:extLst>
          </p:cNvPr>
          <p:cNvSpPr txBox="1"/>
          <p:nvPr/>
        </p:nvSpPr>
        <p:spPr>
          <a:xfrm>
            <a:off x="43489" y="4841556"/>
            <a:ext cx="858411" cy="646331"/>
          </a:xfrm>
          <a:prstGeom prst="rect">
            <a:avLst/>
          </a:prstGeom>
          <a:noFill/>
        </p:spPr>
        <p:txBody>
          <a:bodyPr wrap="square" rtlCol="0">
            <a:spAutoFit/>
          </a:bodyPr>
          <a:lstStyle/>
          <a:p>
            <a:r>
              <a:rPr lang="zh-CN" altLang="en-US" sz="1800" b="1" dirty="0">
                <a:latin typeface="+mj-ea"/>
                <a:ea typeface="+mj-ea"/>
              </a:rPr>
              <a:t>结合</a:t>
            </a:r>
            <a:endParaRPr lang="en-US" altLang="zh-CN" sz="1800" b="1" dirty="0">
              <a:latin typeface="+mj-ea"/>
              <a:ea typeface="+mj-ea"/>
            </a:endParaRPr>
          </a:p>
          <a:p>
            <a:r>
              <a:rPr lang="en-US" altLang="zh-CN" sz="1800" b="1" dirty="0">
                <a:latin typeface="+mj-ea"/>
                <a:ea typeface="+mj-ea"/>
              </a:rPr>
              <a:t>DNN</a:t>
            </a:r>
          </a:p>
        </p:txBody>
      </p:sp>
    </p:spTree>
    <p:extLst>
      <p:ext uri="{BB962C8B-B14F-4D97-AF65-F5344CB8AC3E}">
        <p14:creationId xmlns:p14="http://schemas.microsoft.com/office/powerpoint/2010/main" val="1966847241"/>
      </p:ext>
    </p:extLst>
  </p:cSld>
  <p:clrMapOvr>
    <a:masterClrMapping/>
  </p:clrMapOvr>
  <p:transition spd="med">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98A968AF-271B-C097-7542-89B0460D352B}"/>
              </a:ext>
            </a:extLst>
          </p:cNvPr>
          <p:cNvSpPr txBox="1">
            <a:spLocks noChangeArrowheads="1"/>
          </p:cNvSpPr>
          <p:nvPr/>
        </p:nvSpPr>
        <p:spPr bwMode="auto">
          <a:xfrm>
            <a:off x="4849503" y="2540719"/>
            <a:ext cx="2492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200" b="1" spc="400" dirty="0">
                <a:solidFill>
                  <a:srgbClr val="674196"/>
                </a:solidFill>
                <a:latin typeface="微软雅黑"/>
                <a:ea typeface="微软雅黑"/>
              </a:rPr>
              <a:t>总结与展望</a:t>
            </a:r>
          </a:p>
        </p:txBody>
      </p:sp>
      <p:sp>
        <p:nvSpPr>
          <p:cNvPr id="3" name="圆角矩形 52">
            <a:extLst>
              <a:ext uri="{FF2B5EF4-FFF2-40B4-BE49-F238E27FC236}">
                <a16:creationId xmlns:a16="http://schemas.microsoft.com/office/drawing/2014/main" id="{B36C41DA-6EF2-3FC4-6C65-84E1E6B83AA2}"/>
              </a:ext>
            </a:extLst>
          </p:cNvPr>
          <p:cNvSpPr/>
          <p:nvPr/>
        </p:nvSpPr>
        <p:spPr>
          <a:xfrm>
            <a:off x="5194741" y="3775487"/>
            <a:ext cx="1802512" cy="37701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PART SIX</a:t>
            </a:r>
            <a:endPar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44598801"/>
      </p:ext>
    </p:extLst>
  </p:cSld>
  <p:clrMapOvr>
    <a:masterClrMapping/>
  </p:clrMapOvr>
  <p:transition spd="med">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1C689D2-D50E-5CF0-11DC-ED65FDE2E494}"/>
              </a:ext>
            </a:extLst>
          </p:cNvPr>
          <p:cNvSpPr>
            <a:spLocks noGrp="1"/>
          </p:cNvSpPr>
          <p:nvPr>
            <p:ph type="sldNum" sz="quarter" idx="14"/>
          </p:nvPr>
        </p:nvSpPr>
        <p:spPr/>
        <p:txBody>
          <a:bodyPr/>
          <a:lstStyle/>
          <a:p>
            <a:fld id="{CC51C897-CB0F-45BB-8D64-39FCF72693E0}" type="slidenum">
              <a:rPr lang="zh-CN" altLang="en-US" smtClean="0"/>
              <a:t>51</a:t>
            </a:fld>
            <a:endParaRPr lang="zh-CN" altLang="en-US"/>
          </a:p>
        </p:txBody>
      </p:sp>
      <p:sp>
        <p:nvSpPr>
          <p:cNvPr id="5" name="Text Placeholder 2">
            <a:extLst>
              <a:ext uri="{FF2B5EF4-FFF2-40B4-BE49-F238E27FC236}">
                <a16:creationId xmlns:a16="http://schemas.microsoft.com/office/drawing/2014/main" id="{F9280111-9D18-F848-003E-1BF3904DCFD7}"/>
              </a:ext>
            </a:extLst>
          </p:cNvPr>
          <p:cNvSpPr>
            <a:spLocks noGrp="1"/>
          </p:cNvSpPr>
          <p:nvPr>
            <p:ph type="body" sz="quarter" idx="13"/>
          </p:nvPr>
        </p:nvSpPr>
        <p:spPr>
          <a:xfrm>
            <a:off x="2016121" y="187695"/>
            <a:ext cx="10084299" cy="444277"/>
          </a:xfrm>
        </p:spPr>
        <p:txBody>
          <a:bodyPr/>
          <a:lstStyle/>
          <a:p>
            <a:r>
              <a:rPr lang="zh-CN" altLang="en-US" dirty="0">
                <a:solidFill>
                  <a:srgbClr val="6D439B"/>
                </a:solidFill>
              </a:rPr>
              <a:t>本文总结   </a:t>
            </a:r>
            <a:r>
              <a:rPr lang="zh-CN" altLang="en-US" dirty="0">
                <a:solidFill>
                  <a:srgbClr val="7F7F7F"/>
                </a:solidFill>
              </a:rPr>
              <a:t>研究展望   学术经历</a:t>
            </a:r>
            <a:endParaRPr lang="zh-CN" altLang="en-US" dirty="0">
              <a:solidFill>
                <a:srgbClr val="6D439B"/>
              </a:solidFill>
            </a:endParaRPr>
          </a:p>
        </p:txBody>
      </p:sp>
      <p:sp>
        <p:nvSpPr>
          <p:cNvPr id="2" name="矩形 1">
            <a:extLst>
              <a:ext uri="{FF2B5EF4-FFF2-40B4-BE49-F238E27FC236}">
                <a16:creationId xmlns:a16="http://schemas.microsoft.com/office/drawing/2014/main" id="{0D2A80BC-FF6A-E28E-A8FE-623998ECDFCA}"/>
              </a:ext>
            </a:extLst>
          </p:cNvPr>
          <p:cNvSpPr/>
          <p:nvPr/>
        </p:nvSpPr>
        <p:spPr>
          <a:xfrm>
            <a:off x="354140" y="2790057"/>
            <a:ext cx="4665535" cy="1248544"/>
          </a:xfrm>
          <a:prstGeom prst="rect">
            <a:avLst/>
          </a:prstGeom>
          <a:solidFill>
            <a:srgbClr val="9079AD"/>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4" name="文本框 3">
            <a:extLst>
              <a:ext uri="{FF2B5EF4-FFF2-40B4-BE49-F238E27FC236}">
                <a16:creationId xmlns:a16="http://schemas.microsoft.com/office/drawing/2014/main" id="{72204023-74C7-0848-6FA6-12B4F657CD6C}"/>
              </a:ext>
            </a:extLst>
          </p:cNvPr>
          <p:cNvSpPr txBox="1"/>
          <p:nvPr/>
        </p:nvSpPr>
        <p:spPr>
          <a:xfrm>
            <a:off x="514347" y="3072253"/>
            <a:ext cx="4314828" cy="707886"/>
          </a:xfrm>
          <a:prstGeom prst="rect">
            <a:avLst/>
          </a:prstGeom>
          <a:solidFill>
            <a:schemeClr val="bg1"/>
          </a:solidFill>
          <a:ln w="19050">
            <a:solidFill>
              <a:schemeClr val="tx1"/>
            </a:solidFill>
          </a:ln>
        </p:spPr>
        <p:txBody>
          <a:bodyPr wrap="square" rtlCol="0">
            <a:spAutoFit/>
          </a:bodyPr>
          <a:lstStyle/>
          <a:p>
            <a:pPr marL="285750" indent="-285750">
              <a:buFont typeface="Arial" panose="020B0604020202020204" pitchFamily="34" charset="0"/>
              <a:buChar char="•"/>
            </a:pPr>
            <a:r>
              <a:rPr lang="zh-CN" altLang="en-US" sz="2000" dirty="0">
                <a:solidFill>
                  <a:schemeClr val="tx1"/>
                </a:solidFill>
                <a:latin typeface="+mj-ea"/>
                <a:ea typeface="+mj-ea"/>
              </a:rPr>
              <a:t>总结了</a:t>
            </a:r>
            <a:r>
              <a:rPr lang="zh-CN" altLang="en-US" sz="2000" b="1" dirty="0">
                <a:solidFill>
                  <a:schemeClr val="tx1"/>
                </a:solidFill>
                <a:latin typeface="+mj-ea"/>
                <a:ea typeface="+mj-ea"/>
              </a:rPr>
              <a:t>重构误差学习框架</a:t>
            </a:r>
            <a:endParaRPr lang="en-US" altLang="zh-CN" sz="2000" b="1" dirty="0">
              <a:solidFill>
                <a:schemeClr val="tx1"/>
              </a:solidFill>
              <a:latin typeface="+mj-ea"/>
              <a:ea typeface="+mj-ea"/>
            </a:endParaRPr>
          </a:p>
          <a:p>
            <a:pPr marL="285750" indent="-285750">
              <a:buFont typeface="Arial" panose="020B0604020202020204" pitchFamily="34" charset="0"/>
              <a:buChar char="•"/>
            </a:pPr>
            <a:r>
              <a:rPr lang="zh-CN" altLang="en-US" sz="2000" dirty="0">
                <a:solidFill>
                  <a:schemeClr val="tx1"/>
                </a:solidFill>
                <a:latin typeface="+mj-ea"/>
                <a:ea typeface="+mj-ea"/>
              </a:rPr>
              <a:t>使用实验证实了该学习框架的性能</a:t>
            </a:r>
            <a:endParaRPr lang="en-US" altLang="zh-CN" sz="2000" dirty="0">
              <a:solidFill>
                <a:schemeClr val="tx1"/>
              </a:solidFill>
              <a:latin typeface="+mj-ea"/>
              <a:ea typeface="+mj-ea"/>
            </a:endParaRPr>
          </a:p>
        </p:txBody>
      </p:sp>
      <p:sp>
        <p:nvSpPr>
          <p:cNvPr id="6" name="矩形 5">
            <a:extLst>
              <a:ext uri="{FF2B5EF4-FFF2-40B4-BE49-F238E27FC236}">
                <a16:creationId xmlns:a16="http://schemas.microsoft.com/office/drawing/2014/main" id="{EACD169C-8D84-21AE-B49D-4343FF789ABD}"/>
              </a:ext>
            </a:extLst>
          </p:cNvPr>
          <p:cNvSpPr/>
          <p:nvPr/>
        </p:nvSpPr>
        <p:spPr>
          <a:xfrm>
            <a:off x="6096000" y="1109865"/>
            <a:ext cx="5810250" cy="1248544"/>
          </a:xfrm>
          <a:prstGeom prst="rect">
            <a:avLst/>
          </a:prstGeom>
          <a:solidFill>
            <a:srgbClr val="9AC8E2"/>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7" name="文本框 6">
            <a:extLst>
              <a:ext uri="{FF2B5EF4-FFF2-40B4-BE49-F238E27FC236}">
                <a16:creationId xmlns:a16="http://schemas.microsoft.com/office/drawing/2014/main" id="{0DAA93E2-BEAE-425F-83F0-5EF24ECB2D5E}"/>
              </a:ext>
            </a:extLst>
          </p:cNvPr>
          <p:cNvSpPr txBox="1"/>
          <p:nvPr/>
        </p:nvSpPr>
        <p:spPr>
          <a:xfrm>
            <a:off x="6256207" y="1380194"/>
            <a:ext cx="5516693" cy="707886"/>
          </a:xfrm>
          <a:prstGeom prst="rect">
            <a:avLst/>
          </a:prstGeom>
          <a:solidFill>
            <a:schemeClr val="bg1"/>
          </a:solidFill>
          <a:ln w="19050">
            <a:solidFill>
              <a:schemeClr val="tx1"/>
            </a:solidFill>
          </a:ln>
        </p:spPr>
        <p:txBody>
          <a:bodyPr wrap="square" rtlCol="0">
            <a:spAutoFit/>
          </a:bodyPr>
          <a:lstStyle/>
          <a:p>
            <a:pPr marL="285750" indent="-285750">
              <a:buFont typeface="Arial" panose="020B0604020202020204" pitchFamily="34" charset="0"/>
              <a:buChar char="•"/>
            </a:pPr>
            <a:r>
              <a:rPr lang="zh-CN" altLang="en-US" sz="2000" dirty="0">
                <a:solidFill>
                  <a:schemeClr val="tx1"/>
                </a:solidFill>
                <a:latin typeface="+mj-ea"/>
                <a:ea typeface="+mj-ea"/>
              </a:rPr>
              <a:t>提出了</a:t>
            </a:r>
            <a:r>
              <a:rPr lang="zh-CN" altLang="en-US" sz="2000" b="1" dirty="0">
                <a:solidFill>
                  <a:schemeClr val="tx1"/>
                </a:solidFill>
                <a:latin typeface="+mj-ea"/>
                <a:ea typeface="+mj-ea"/>
              </a:rPr>
              <a:t>模糊原型竞争学习框架</a:t>
            </a:r>
            <a:endParaRPr lang="en-US" altLang="zh-CN" sz="2000" b="1" dirty="0">
              <a:solidFill>
                <a:schemeClr val="tx1"/>
              </a:solidFill>
              <a:latin typeface="+mj-ea"/>
              <a:ea typeface="+mj-ea"/>
            </a:endParaRPr>
          </a:p>
          <a:p>
            <a:pPr marL="285750" indent="-285750">
              <a:buFont typeface="Arial" panose="020B0604020202020204" pitchFamily="34" charset="0"/>
              <a:buChar char="•"/>
            </a:pPr>
            <a:r>
              <a:rPr lang="zh-CN" altLang="en-US" sz="2000" dirty="0">
                <a:solidFill>
                  <a:schemeClr val="tx1"/>
                </a:solidFill>
                <a:latin typeface="+mj-ea"/>
                <a:ea typeface="+mj-ea"/>
              </a:rPr>
              <a:t>结合拓扑结构提出了</a:t>
            </a:r>
            <a:r>
              <a:rPr lang="zh-CN" altLang="en-US" sz="2000" b="1" dirty="0">
                <a:solidFill>
                  <a:schemeClr val="tx1"/>
                </a:solidFill>
                <a:latin typeface="+mj-ea"/>
                <a:ea typeface="+mj-ea"/>
              </a:rPr>
              <a:t>在线增量模糊聚类算法</a:t>
            </a:r>
            <a:endParaRPr lang="en-US" altLang="zh-CN" sz="2000" b="1" dirty="0">
              <a:solidFill>
                <a:schemeClr val="tx1"/>
              </a:solidFill>
              <a:latin typeface="+mj-ea"/>
              <a:ea typeface="+mj-ea"/>
            </a:endParaRPr>
          </a:p>
        </p:txBody>
      </p:sp>
      <p:sp>
        <p:nvSpPr>
          <p:cNvPr id="8" name="矩形 7">
            <a:extLst>
              <a:ext uri="{FF2B5EF4-FFF2-40B4-BE49-F238E27FC236}">
                <a16:creationId xmlns:a16="http://schemas.microsoft.com/office/drawing/2014/main" id="{F14EA015-0807-D5A9-9896-EB1EAC1350F3}"/>
              </a:ext>
            </a:extLst>
          </p:cNvPr>
          <p:cNvSpPr/>
          <p:nvPr/>
        </p:nvSpPr>
        <p:spPr>
          <a:xfrm>
            <a:off x="6096000" y="2783120"/>
            <a:ext cx="5810250" cy="1248544"/>
          </a:xfrm>
          <a:prstGeom prst="rect">
            <a:avLst/>
          </a:prstGeom>
          <a:solidFill>
            <a:srgbClr val="F6BD60"/>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10" name="文本框 9">
            <a:extLst>
              <a:ext uri="{FF2B5EF4-FFF2-40B4-BE49-F238E27FC236}">
                <a16:creationId xmlns:a16="http://schemas.microsoft.com/office/drawing/2014/main" id="{B5A2A1F0-6632-499A-4AF4-1C0C068F2590}"/>
              </a:ext>
            </a:extLst>
          </p:cNvPr>
          <p:cNvSpPr txBox="1"/>
          <p:nvPr/>
        </p:nvSpPr>
        <p:spPr>
          <a:xfrm>
            <a:off x="6256207" y="3053449"/>
            <a:ext cx="5516692" cy="707886"/>
          </a:xfrm>
          <a:prstGeom prst="rect">
            <a:avLst/>
          </a:prstGeom>
          <a:solidFill>
            <a:schemeClr val="bg1"/>
          </a:solidFill>
          <a:ln w="19050">
            <a:solidFill>
              <a:schemeClr val="tx1"/>
            </a:solidFill>
          </a:ln>
        </p:spPr>
        <p:txBody>
          <a:bodyPr wrap="square" rtlCol="0">
            <a:spAutoFit/>
          </a:bodyPr>
          <a:lstStyle/>
          <a:p>
            <a:pPr marL="285750" indent="-285750">
              <a:buFont typeface="Arial" panose="020B0604020202020204" pitchFamily="34" charset="0"/>
              <a:buChar char="•"/>
            </a:pPr>
            <a:r>
              <a:rPr lang="zh-CN" altLang="en-US" sz="2000" dirty="0">
                <a:solidFill>
                  <a:schemeClr val="tx1"/>
                </a:solidFill>
                <a:latin typeface="+mj-ea"/>
                <a:ea typeface="+mj-ea"/>
              </a:rPr>
              <a:t>提出了</a:t>
            </a:r>
            <a:r>
              <a:rPr lang="zh-CN" altLang="en-US" sz="2000" b="1" dirty="0">
                <a:solidFill>
                  <a:schemeClr val="tx1"/>
                </a:solidFill>
                <a:latin typeface="+mj-ea"/>
                <a:ea typeface="+mj-ea"/>
              </a:rPr>
              <a:t>非负原型线性学习框架</a:t>
            </a:r>
            <a:endParaRPr lang="en-US" altLang="zh-CN" sz="2000" b="1" dirty="0">
              <a:solidFill>
                <a:schemeClr val="tx1"/>
              </a:solidFill>
              <a:latin typeface="+mj-ea"/>
              <a:ea typeface="+mj-ea"/>
            </a:endParaRPr>
          </a:p>
          <a:p>
            <a:pPr marL="285750" indent="-285750">
              <a:buFont typeface="Arial" panose="020B0604020202020204" pitchFamily="34" charset="0"/>
              <a:buChar char="•"/>
            </a:pPr>
            <a:r>
              <a:rPr lang="zh-CN" altLang="en-US" sz="2000" dirty="0">
                <a:solidFill>
                  <a:schemeClr val="tx1"/>
                </a:solidFill>
                <a:latin typeface="+mj-ea"/>
                <a:ea typeface="+mj-ea"/>
              </a:rPr>
              <a:t>结合最大熵模型提出了</a:t>
            </a:r>
            <a:r>
              <a:rPr lang="zh-CN" altLang="en-US" sz="2000" b="1" dirty="0">
                <a:solidFill>
                  <a:schemeClr val="tx1"/>
                </a:solidFill>
                <a:latin typeface="+mj-ea"/>
                <a:ea typeface="+mj-ea"/>
              </a:rPr>
              <a:t>标签分布学习算法</a:t>
            </a:r>
            <a:endParaRPr lang="en-US" altLang="zh-CN" sz="2000" b="1" dirty="0">
              <a:solidFill>
                <a:schemeClr val="tx1"/>
              </a:solidFill>
              <a:latin typeface="+mj-ea"/>
              <a:ea typeface="+mj-ea"/>
            </a:endParaRPr>
          </a:p>
        </p:txBody>
      </p:sp>
      <p:sp>
        <p:nvSpPr>
          <p:cNvPr id="11" name="矩形 10">
            <a:extLst>
              <a:ext uri="{FF2B5EF4-FFF2-40B4-BE49-F238E27FC236}">
                <a16:creationId xmlns:a16="http://schemas.microsoft.com/office/drawing/2014/main" id="{C8208DF3-2F29-BCA5-A394-91BA283294D6}"/>
              </a:ext>
            </a:extLst>
          </p:cNvPr>
          <p:cNvSpPr/>
          <p:nvPr/>
        </p:nvSpPr>
        <p:spPr>
          <a:xfrm>
            <a:off x="6096000" y="4463312"/>
            <a:ext cx="5810250" cy="1248544"/>
          </a:xfrm>
          <a:prstGeom prst="rect">
            <a:avLst/>
          </a:prstGeom>
          <a:solidFill>
            <a:srgbClr val="FA897B"/>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12" name="文本框 11">
            <a:extLst>
              <a:ext uri="{FF2B5EF4-FFF2-40B4-BE49-F238E27FC236}">
                <a16:creationId xmlns:a16="http://schemas.microsoft.com/office/drawing/2014/main" id="{44F08298-F879-3D83-25EE-8C976406CCF6}"/>
              </a:ext>
            </a:extLst>
          </p:cNvPr>
          <p:cNvSpPr txBox="1"/>
          <p:nvPr/>
        </p:nvSpPr>
        <p:spPr>
          <a:xfrm>
            <a:off x="6256207" y="4733641"/>
            <a:ext cx="5516692" cy="707886"/>
          </a:xfrm>
          <a:prstGeom prst="rect">
            <a:avLst/>
          </a:prstGeom>
          <a:solidFill>
            <a:schemeClr val="bg1"/>
          </a:solidFill>
          <a:ln w="19050">
            <a:solidFill>
              <a:schemeClr val="tx1"/>
            </a:solidFill>
          </a:ln>
        </p:spPr>
        <p:txBody>
          <a:bodyPr wrap="square" rtlCol="0">
            <a:spAutoFit/>
          </a:bodyPr>
          <a:lstStyle/>
          <a:p>
            <a:pPr marL="285750" indent="-285750">
              <a:buFont typeface="Arial" panose="020B0604020202020204" pitchFamily="34" charset="0"/>
              <a:buChar char="•"/>
            </a:pPr>
            <a:r>
              <a:rPr lang="zh-CN" altLang="en-US" sz="2000" dirty="0">
                <a:solidFill>
                  <a:schemeClr val="tx1"/>
                </a:solidFill>
                <a:latin typeface="+mj-ea"/>
                <a:ea typeface="+mj-ea"/>
              </a:rPr>
              <a:t>提出了基于原型分类器的</a:t>
            </a:r>
            <a:r>
              <a:rPr lang="zh-CN" altLang="en-US" sz="2000" b="1" dirty="0">
                <a:solidFill>
                  <a:schemeClr val="tx1"/>
                </a:solidFill>
                <a:latin typeface="+mj-ea"/>
                <a:ea typeface="+mj-ea"/>
              </a:rPr>
              <a:t>原型重构损失函数</a:t>
            </a:r>
            <a:endParaRPr lang="en-US" altLang="zh-CN" sz="2000" b="1" dirty="0">
              <a:solidFill>
                <a:schemeClr val="tx1"/>
              </a:solidFill>
              <a:latin typeface="+mj-ea"/>
              <a:ea typeface="+mj-ea"/>
            </a:endParaRPr>
          </a:p>
          <a:p>
            <a:pPr marL="285750" indent="-285750">
              <a:buFont typeface="Arial" panose="020B0604020202020204" pitchFamily="34" charset="0"/>
              <a:buChar char="•"/>
            </a:pPr>
            <a:r>
              <a:rPr lang="zh-CN" altLang="en-US" sz="2000" dirty="0">
                <a:solidFill>
                  <a:schemeClr val="tx1"/>
                </a:solidFill>
                <a:latin typeface="+mj-ea"/>
                <a:ea typeface="+mj-ea"/>
              </a:rPr>
              <a:t>结合深度神经网络提出了</a:t>
            </a:r>
            <a:r>
              <a:rPr lang="zh-CN" altLang="en-US" sz="2000" b="1" dirty="0">
                <a:solidFill>
                  <a:schemeClr val="tx1"/>
                </a:solidFill>
                <a:latin typeface="+mj-ea"/>
                <a:ea typeface="+mj-ea"/>
              </a:rPr>
              <a:t>数据增量学习算法</a:t>
            </a:r>
            <a:endParaRPr lang="en-US" altLang="zh-CN" sz="2000" b="1" dirty="0">
              <a:solidFill>
                <a:schemeClr val="tx1"/>
              </a:solidFill>
              <a:latin typeface="+mj-ea"/>
              <a:ea typeface="+mj-ea"/>
            </a:endParaRPr>
          </a:p>
        </p:txBody>
      </p:sp>
      <p:cxnSp>
        <p:nvCxnSpPr>
          <p:cNvPr id="22" name="连接符: 肘形 21">
            <a:extLst>
              <a:ext uri="{FF2B5EF4-FFF2-40B4-BE49-F238E27FC236}">
                <a16:creationId xmlns:a16="http://schemas.microsoft.com/office/drawing/2014/main" id="{312396CF-966C-F76A-D5E7-996BCC47F754}"/>
              </a:ext>
            </a:extLst>
          </p:cNvPr>
          <p:cNvCxnSpPr>
            <a:stCxn id="2" idx="3"/>
            <a:endCxn id="6" idx="1"/>
          </p:cNvCxnSpPr>
          <p:nvPr/>
        </p:nvCxnSpPr>
        <p:spPr>
          <a:xfrm flipV="1">
            <a:off x="5019675" y="1734137"/>
            <a:ext cx="1076325" cy="1680192"/>
          </a:xfrm>
          <a:prstGeom prst="bentConnector3">
            <a:avLst/>
          </a:prstGeom>
          <a:ln w="28575"/>
        </p:spPr>
        <p:style>
          <a:lnRef idx="1">
            <a:schemeClr val="dk1"/>
          </a:lnRef>
          <a:fillRef idx="0">
            <a:schemeClr val="dk1"/>
          </a:fillRef>
          <a:effectRef idx="0">
            <a:schemeClr val="dk1"/>
          </a:effectRef>
          <a:fontRef idx="minor">
            <a:schemeClr val="tx1"/>
          </a:fontRef>
        </p:style>
      </p:cxnSp>
      <p:cxnSp>
        <p:nvCxnSpPr>
          <p:cNvPr id="23" name="连接符: 肘形 22">
            <a:extLst>
              <a:ext uri="{FF2B5EF4-FFF2-40B4-BE49-F238E27FC236}">
                <a16:creationId xmlns:a16="http://schemas.microsoft.com/office/drawing/2014/main" id="{CB929EA8-324F-8999-9C1B-D97FBDD91E75}"/>
              </a:ext>
            </a:extLst>
          </p:cNvPr>
          <p:cNvCxnSpPr>
            <a:cxnSpLocks/>
            <a:stCxn id="2" idx="3"/>
            <a:endCxn id="8" idx="1"/>
          </p:cNvCxnSpPr>
          <p:nvPr/>
        </p:nvCxnSpPr>
        <p:spPr>
          <a:xfrm flipV="1">
            <a:off x="5019675" y="3407392"/>
            <a:ext cx="1076325" cy="6937"/>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26" name="连接符: 肘形 25">
            <a:extLst>
              <a:ext uri="{FF2B5EF4-FFF2-40B4-BE49-F238E27FC236}">
                <a16:creationId xmlns:a16="http://schemas.microsoft.com/office/drawing/2014/main" id="{0A985D92-0C9A-0E4C-FC90-A6EC7A768C35}"/>
              </a:ext>
            </a:extLst>
          </p:cNvPr>
          <p:cNvCxnSpPr>
            <a:cxnSpLocks/>
            <a:stCxn id="2" idx="3"/>
            <a:endCxn id="11" idx="1"/>
          </p:cNvCxnSpPr>
          <p:nvPr/>
        </p:nvCxnSpPr>
        <p:spPr>
          <a:xfrm>
            <a:off x="5019675" y="3414329"/>
            <a:ext cx="1076325" cy="1673255"/>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0959008"/>
      </p:ext>
    </p:extLst>
  </p:cSld>
  <p:clrMapOvr>
    <a:masterClrMapping/>
  </p:clrMapOvr>
  <p:transition spd="med">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876F0A3-D2C8-55AA-CC4A-7DE1EDE6A4AD}"/>
              </a:ext>
            </a:extLst>
          </p:cNvPr>
          <p:cNvSpPr>
            <a:spLocks/>
          </p:cNvSpPr>
          <p:nvPr/>
        </p:nvSpPr>
        <p:spPr bwMode="auto">
          <a:xfrm>
            <a:off x="5446611" y="4665424"/>
            <a:ext cx="906939" cy="297356"/>
          </a:xfrm>
          <a:custGeom>
            <a:avLst/>
            <a:gdLst>
              <a:gd name="T0" fmla="*/ 466 w 466"/>
              <a:gd name="T1" fmla="*/ 0 h 153"/>
              <a:gd name="T2" fmla="*/ 233 w 466"/>
              <a:gd name="T3" fmla="*/ 153 h 153"/>
              <a:gd name="T4" fmla="*/ 0 w 466"/>
              <a:gd name="T5" fmla="*/ 0 h 153"/>
              <a:gd name="T6" fmla="*/ 466 w 466"/>
              <a:gd name="T7" fmla="*/ 0 h 153"/>
            </a:gdLst>
            <a:ahLst/>
            <a:cxnLst>
              <a:cxn ang="0">
                <a:pos x="T0" y="T1"/>
              </a:cxn>
              <a:cxn ang="0">
                <a:pos x="T2" y="T3"/>
              </a:cxn>
              <a:cxn ang="0">
                <a:pos x="T4" y="T5"/>
              </a:cxn>
              <a:cxn ang="0">
                <a:pos x="T6" y="T7"/>
              </a:cxn>
            </a:cxnLst>
            <a:rect l="0" t="0" r="r" b="b"/>
            <a:pathLst>
              <a:path w="466" h="153">
                <a:moveTo>
                  <a:pt x="466" y="0"/>
                </a:moveTo>
                <a:cubicBezTo>
                  <a:pt x="466" y="84"/>
                  <a:pt x="362" y="153"/>
                  <a:pt x="233" y="153"/>
                </a:cubicBezTo>
                <a:cubicBezTo>
                  <a:pt x="104" y="153"/>
                  <a:pt x="0" y="84"/>
                  <a:pt x="0" y="0"/>
                </a:cubicBezTo>
                <a:cubicBezTo>
                  <a:pt x="230" y="0"/>
                  <a:pt x="227" y="0"/>
                  <a:pt x="466" y="0"/>
                </a:cubicBezTo>
                <a:close/>
              </a:path>
            </a:pathLst>
          </a:custGeom>
          <a:solidFill>
            <a:srgbClr val="674196"/>
          </a:solidFill>
          <a:ln>
            <a:noFill/>
          </a:ln>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6" name="Freeform 6">
            <a:extLst>
              <a:ext uri="{FF2B5EF4-FFF2-40B4-BE49-F238E27FC236}">
                <a16:creationId xmlns:a16="http://schemas.microsoft.com/office/drawing/2014/main" id="{BDB2A338-F96B-1AD7-2A05-FFDFFFA1426C}"/>
              </a:ext>
            </a:extLst>
          </p:cNvPr>
          <p:cNvSpPr>
            <a:spLocks/>
          </p:cNvSpPr>
          <p:nvPr/>
        </p:nvSpPr>
        <p:spPr bwMode="auto">
          <a:xfrm>
            <a:off x="7011982" y="3605556"/>
            <a:ext cx="671177" cy="494888"/>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rgbClr val="9079A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7" name="Freeform 7">
            <a:extLst>
              <a:ext uri="{FF2B5EF4-FFF2-40B4-BE49-F238E27FC236}">
                <a16:creationId xmlns:a16="http://schemas.microsoft.com/office/drawing/2014/main" id="{573569E6-B70B-338D-8613-0EA0ECC45B95}"/>
              </a:ext>
            </a:extLst>
          </p:cNvPr>
          <p:cNvSpPr>
            <a:spLocks/>
          </p:cNvSpPr>
          <p:nvPr/>
        </p:nvSpPr>
        <p:spPr bwMode="auto">
          <a:xfrm>
            <a:off x="7235000" y="2556312"/>
            <a:ext cx="728525" cy="31859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5"/>
                  <a:pt x="326" y="110"/>
                </a:cubicBezTo>
                <a:cubicBezTo>
                  <a:pt x="69" y="163"/>
                  <a:pt x="69" y="163"/>
                  <a:pt x="69" y="163"/>
                </a:cubicBezTo>
                <a:cubicBezTo>
                  <a:pt x="65" y="163"/>
                  <a:pt x="62" y="164"/>
                  <a:pt x="58" y="164"/>
                </a:cubicBezTo>
                <a:close/>
              </a:path>
            </a:pathLst>
          </a:custGeom>
          <a:solidFill>
            <a:srgbClr val="9079A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8" name="Freeform 8">
            <a:extLst>
              <a:ext uri="{FF2B5EF4-FFF2-40B4-BE49-F238E27FC236}">
                <a16:creationId xmlns:a16="http://schemas.microsoft.com/office/drawing/2014/main" id="{B97D6E5B-166C-7CA1-F297-7551380B80B6}"/>
              </a:ext>
            </a:extLst>
          </p:cNvPr>
          <p:cNvSpPr>
            <a:spLocks/>
          </p:cNvSpPr>
          <p:nvPr/>
        </p:nvSpPr>
        <p:spPr bwMode="auto">
          <a:xfrm>
            <a:off x="6720998" y="1332899"/>
            <a:ext cx="518252" cy="647813"/>
          </a:xfrm>
          <a:custGeom>
            <a:avLst/>
            <a:gdLst>
              <a:gd name="T0" fmla="*/ 60 w 266"/>
              <a:gd name="T1" fmla="*/ 333 h 333"/>
              <a:gd name="T2" fmla="*/ 31 w 266"/>
              <a:gd name="T3" fmla="*/ 324 h 333"/>
              <a:gd name="T4" fmla="*/ 16 w 266"/>
              <a:gd name="T5" fmla="*/ 250 h 333"/>
              <a:gd name="T6" fmla="*/ 161 w 266"/>
              <a:gd name="T7" fmla="*/ 31 h 333"/>
              <a:gd name="T8" fmla="*/ 235 w 266"/>
              <a:gd name="T9" fmla="*/ 16 h 333"/>
              <a:gd name="T10" fmla="*/ 250 w 266"/>
              <a:gd name="T11" fmla="*/ 90 h 333"/>
              <a:gd name="T12" fmla="*/ 105 w 266"/>
              <a:gd name="T13" fmla="*/ 309 h 333"/>
              <a:gd name="T14" fmla="*/ 60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60" y="333"/>
                </a:moveTo>
                <a:cubicBezTo>
                  <a:pt x="50" y="333"/>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3"/>
                  <a:pt x="60" y="333"/>
                </a:cubicBezTo>
                <a:close/>
              </a:path>
            </a:pathLst>
          </a:custGeom>
          <a:solidFill>
            <a:srgbClr val="9079A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9" name="Freeform 9">
            <a:extLst>
              <a:ext uri="{FF2B5EF4-FFF2-40B4-BE49-F238E27FC236}">
                <a16:creationId xmlns:a16="http://schemas.microsoft.com/office/drawing/2014/main" id="{95252EB0-66A4-2897-2E12-9D0D8F27018E}"/>
              </a:ext>
            </a:extLst>
          </p:cNvPr>
          <p:cNvSpPr>
            <a:spLocks/>
          </p:cNvSpPr>
          <p:nvPr/>
        </p:nvSpPr>
        <p:spPr bwMode="auto">
          <a:xfrm>
            <a:off x="5792819" y="959079"/>
            <a:ext cx="212397" cy="720029"/>
          </a:xfrm>
          <a:custGeom>
            <a:avLst/>
            <a:gdLst>
              <a:gd name="T0" fmla="*/ 56 w 109"/>
              <a:gd name="T1" fmla="*/ 370 h 370"/>
              <a:gd name="T2" fmla="*/ 2 w 109"/>
              <a:gd name="T3" fmla="*/ 317 h 370"/>
              <a:gd name="T4" fmla="*/ 0 w 109"/>
              <a:gd name="T5" fmla="*/ 54 h 370"/>
              <a:gd name="T6" fmla="*/ 53 w 109"/>
              <a:gd name="T7" fmla="*/ 1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1"/>
                </a:cubicBezTo>
                <a:cubicBezTo>
                  <a:pt x="82" y="0"/>
                  <a:pt x="106" y="24"/>
                  <a:pt x="106" y="53"/>
                </a:cubicBezTo>
                <a:cubicBezTo>
                  <a:pt x="109" y="316"/>
                  <a:pt x="109" y="316"/>
                  <a:pt x="109" y="316"/>
                </a:cubicBezTo>
                <a:cubicBezTo>
                  <a:pt x="109" y="345"/>
                  <a:pt x="85" y="369"/>
                  <a:pt x="56" y="370"/>
                </a:cubicBezTo>
                <a:cubicBezTo>
                  <a:pt x="56" y="370"/>
                  <a:pt x="56" y="370"/>
                  <a:pt x="56" y="370"/>
                </a:cubicBezTo>
                <a:close/>
              </a:path>
            </a:pathLst>
          </a:custGeom>
          <a:solidFill>
            <a:srgbClr val="9079A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10" name="Freeform 10">
            <a:extLst>
              <a:ext uri="{FF2B5EF4-FFF2-40B4-BE49-F238E27FC236}">
                <a16:creationId xmlns:a16="http://schemas.microsoft.com/office/drawing/2014/main" id="{0F68B770-D733-0A7B-4402-EFA34A583BEF}"/>
              </a:ext>
            </a:extLst>
          </p:cNvPr>
          <p:cNvSpPr>
            <a:spLocks/>
          </p:cNvSpPr>
          <p:nvPr/>
        </p:nvSpPr>
        <p:spPr bwMode="auto">
          <a:xfrm>
            <a:off x="4070272" y="3601308"/>
            <a:ext cx="669053" cy="494888"/>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5"/>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rgbClr val="9079A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11" name="Freeform 11">
            <a:extLst>
              <a:ext uri="{FF2B5EF4-FFF2-40B4-BE49-F238E27FC236}">
                <a16:creationId xmlns:a16="http://schemas.microsoft.com/office/drawing/2014/main" id="{11EBA85E-8E70-EE43-6B29-F48F7359207F}"/>
              </a:ext>
            </a:extLst>
          </p:cNvPr>
          <p:cNvSpPr>
            <a:spLocks/>
          </p:cNvSpPr>
          <p:nvPr/>
        </p:nvSpPr>
        <p:spPr bwMode="auto">
          <a:xfrm>
            <a:off x="3789907" y="2554188"/>
            <a:ext cx="728525" cy="316473"/>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4"/>
                  <a:pt x="374" y="92"/>
                  <a:pt x="368" y="120"/>
                </a:cubicBezTo>
                <a:cubicBezTo>
                  <a:pt x="363" y="146"/>
                  <a:pt x="341" y="163"/>
                  <a:pt x="316" y="163"/>
                </a:cubicBezTo>
                <a:close/>
              </a:path>
            </a:pathLst>
          </a:custGeom>
          <a:solidFill>
            <a:srgbClr val="9079A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12" name="Freeform 12">
            <a:extLst>
              <a:ext uri="{FF2B5EF4-FFF2-40B4-BE49-F238E27FC236}">
                <a16:creationId xmlns:a16="http://schemas.microsoft.com/office/drawing/2014/main" id="{5A69A47B-5045-B767-BC8B-870235EF2056}"/>
              </a:ext>
            </a:extLst>
          </p:cNvPr>
          <p:cNvSpPr>
            <a:spLocks/>
          </p:cNvSpPr>
          <p:nvPr/>
        </p:nvSpPr>
        <p:spPr bwMode="auto">
          <a:xfrm>
            <a:off x="4514183" y="1328652"/>
            <a:ext cx="518252" cy="649937"/>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8" y="333"/>
                  <a:pt x="172" y="325"/>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rgbClr val="9079A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13" name="Freeform 13">
            <a:extLst>
              <a:ext uri="{FF2B5EF4-FFF2-40B4-BE49-F238E27FC236}">
                <a16:creationId xmlns:a16="http://schemas.microsoft.com/office/drawing/2014/main" id="{D79C6758-1D18-5E3F-C0C8-D91A26A84972}"/>
              </a:ext>
            </a:extLst>
          </p:cNvPr>
          <p:cNvSpPr>
            <a:spLocks noEditPoints="1"/>
          </p:cNvSpPr>
          <p:nvPr/>
        </p:nvSpPr>
        <p:spPr bwMode="auto">
          <a:xfrm>
            <a:off x="4711714" y="1874514"/>
            <a:ext cx="2349121" cy="286949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3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3"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rgbClr val="9079A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14" name="Oval 14">
            <a:extLst>
              <a:ext uri="{FF2B5EF4-FFF2-40B4-BE49-F238E27FC236}">
                <a16:creationId xmlns:a16="http://schemas.microsoft.com/office/drawing/2014/main" id="{DC357677-5989-AEA3-7D2A-6D16901F8070}"/>
              </a:ext>
            </a:extLst>
          </p:cNvPr>
          <p:cNvSpPr>
            <a:spLocks noChangeArrowheads="1"/>
          </p:cNvSpPr>
          <p:nvPr/>
        </p:nvSpPr>
        <p:spPr bwMode="auto">
          <a:xfrm>
            <a:off x="5168368" y="2303559"/>
            <a:ext cx="1501653" cy="1499529"/>
          </a:xfrm>
          <a:prstGeom prst="ellipse">
            <a:avLst/>
          </a:prstGeom>
          <a:solidFill>
            <a:srgbClr val="9079AD"/>
          </a:solidFill>
          <a:ln>
            <a:noFill/>
          </a:ln>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5" name="Oval 15">
            <a:extLst>
              <a:ext uri="{FF2B5EF4-FFF2-40B4-BE49-F238E27FC236}">
                <a16:creationId xmlns:a16="http://schemas.microsoft.com/office/drawing/2014/main" id="{AF45D7D6-113A-D3C6-A775-440276A97DB9}"/>
              </a:ext>
            </a:extLst>
          </p:cNvPr>
          <p:cNvSpPr>
            <a:spLocks noChangeArrowheads="1"/>
          </p:cNvSpPr>
          <p:nvPr/>
        </p:nvSpPr>
        <p:spPr bwMode="auto">
          <a:xfrm>
            <a:off x="5317048" y="2452236"/>
            <a:ext cx="1204297" cy="1202171"/>
          </a:xfrm>
          <a:prstGeom prst="ellipse">
            <a:avLst/>
          </a:prstGeom>
          <a:solidFill>
            <a:srgbClr val="9079AD"/>
          </a:solidFill>
          <a:ln>
            <a:noFill/>
          </a:ln>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6" name="Oval 16">
            <a:extLst>
              <a:ext uri="{FF2B5EF4-FFF2-40B4-BE49-F238E27FC236}">
                <a16:creationId xmlns:a16="http://schemas.microsoft.com/office/drawing/2014/main" id="{63A19E25-7C6D-C735-770A-C2207A350898}"/>
              </a:ext>
            </a:extLst>
          </p:cNvPr>
          <p:cNvSpPr>
            <a:spLocks noChangeArrowheads="1"/>
          </p:cNvSpPr>
          <p:nvPr/>
        </p:nvSpPr>
        <p:spPr bwMode="auto">
          <a:xfrm>
            <a:off x="5446611" y="2581800"/>
            <a:ext cx="947295" cy="945172"/>
          </a:xfrm>
          <a:prstGeom prst="ellipse">
            <a:avLst/>
          </a:prstGeom>
          <a:solidFill>
            <a:srgbClr val="9079AD"/>
          </a:solidFill>
          <a:ln>
            <a:noFill/>
          </a:ln>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7" name="Oval 17">
            <a:extLst>
              <a:ext uri="{FF2B5EF4-FFF2-40B4-BE49-F238E27FC236}">
                <a16:creationId xmlns:a16="http://schemas.microsoft.com/office/drawing/2014/main" id="{78C070CB-4323-22F8-A972-355256006CFF}"/>
              </a:ext>
            </a:extLst>
          </p:cNvPr>
          <p:cNvSpPr>
            <a:spLocks noChangeArrowheads="1"/>
          </p:cNvSpPr>
          <p:nvPr/>
        </p:nvSpPr>
        <p:spPr bwMode="auto">
          <a:xfrm>
            <a:off x="5586793" y="2719859"/>
            <a:ext cx="666929" cy="666929"/>
          </a:xfrm>
          <a:prstGeom prst="ellipse">
            <a:avLst/>
          </a:prstGeom>
          <a:solidFill>
            <a:srgbClr val="9079AD"/>
          </a:solidFill>
          <a:ln>
            <a:noFill/>
          </a:ln>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8" name="Oval 18">
            <a:extLst>
              <a:ext uri="{FF2B5EF4-FFF2-40B4-BE49-F238E27FC236}">
                <a16:creationId xmlns:a16="http://schemas.microsoft.com/office/drawing/2014/main" id="{D5E10228-B91E-08EA-604A-00A7CF91BF20}"/>
              </a:ext>
            </a:extLst>
          </p:cNvPr>
          <p:cNvSpPr>
            <a:spLocks noChangeArrowheads="1"/>
          </p:cNvSpPr>
          <p:nvPr/>
        </p:nvSpPr>
        <p:spPr bwMode="auto">
          <a:xfrm>
            <a:off x="5712107" y="2843050"/>
            <a:ext cx="416299" cy="420548"/>
          </a:xfrm>
          <a:prstGeom prst="ellipse">
            <a:avLst/>
          </a:prstGeom>
          <a:solidFill>
            <a:srgbClr val="9079AD"/>
          </a:solidFill>
          <a:ln>
            <a:noFill/>
          </a:ln>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9" name="Oval 19">
            <a:extLst>
              <a:ext uri="{FF2B5EF4-FFF2-40B4-BE49-F238E27FC236}">
                <a16:creationId xmlns:a16="http://schemas.microsoft.com/office/drawing/2014/main" id="{9D1AB1D2-66CA-90BB-B453-04482B5DE089}"/>
              </a:ext>
            </a:extLst>
          </p:cNvPr>
          <p:cNvSpPr>
            <a:spLocks noChangeArrowheads="1"/>
          </p:cNvSpPr>
          <p:nvPr/>
        </p:nvSpPr>
        <p:spPr bwMode="auto">
          <a:xfrm>
            <a:off x="5841670" y="2976858"/>
            <a:ext cx="157175" cy="155052"/>
          </a:xfrm>
          <a:prstGeom prst="ellipse">
            <a:avLst/>
          </a:prstGeom>
          <a:solidFill>
            <a:srgbClr val="9079AD"/>
          </a:solidFill>
          <a:ln>
            <a:noFill/>
          </a:ln>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20" name="Freeform 20">
            <a:extLst>
              <a:ext uri="{FF2B5EF4-FFF2-40B4-BE49-F238E27FC236}">
                <a16:creationId xmlns:a16="http://schemas.microsoft.com/office/drawing/2014/main" id="{1B498C77-FC6E-06D6-04B8-9386220F59E1}"/>
              </a:ext>
            </a:extLst>
          </p:cNvPr>
          <p:cNvSpPr>
            <a:spLocks/>
          </p:cNvSpPr>
          <p:nvPr/>
        </p:nvSpPr>
        <p:spPr bwMode="auto">
          <a:xfrm>
            <a:off x="5920257" y="2176120"/>
            <a:ext cx="885699" cy="887823"/>
          </a:xfrm>
          <a:custGeom>
            <a:avLst/>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 name="T20" fmla="*/ 286 w 417"/>
              <a:gd name="T21" fmla="*/ 14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lnTo>
                  <a:pt x="286" y="149"/>
                </a:lnTo>
                <a:close/>
              </a:path>
            </a:pathLst>
          </a:custGeom>
          <a:solidFill>
            <a:srgbClr val="9079A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21" name="Freeform 21">
            <a:extLst>
              <a:ext uri="{FF2B5EF4-FFF2-40B4-BE49-F238E27FC236}">
                <a16:creationId xmlns:a16="http://schemas.microsoft.com/office/drawing/2014/main" id="{0D288861-03A0-B85C-08AA-A58F8690BE03}"/>
              </a:ext>
            </a:extLst>
          </p:cNvPr>
          <p:cNvSpPr>
            <a:spLocks/>
          </p:cNvSpPr>
          <p:nvPr/>
        </p:nvSpPr>
        <p:spPr bwMode="auto">
          <a:xfrm>
            <a:off x="5920257" y="2176120"/>
            <a:ext cx="885699" cy="887823"/>
          </a:xfrm>
          <a:custGeom>
            <a:avLst/>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path>
            </a:pathLst>
          </a:custGeom>
          <a:solidFill>
            <a:srgbClr val="DBD0E6"/>
          </a:solidFill>
          <a:ln>
            <a:noFill/>
          </a:ln>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22" name="文本框 5">
            <a:extLst>
              <a:ext uri="{FF2B5EF4-FFF2-40B4-BE49-F238E27FC236}">
                <a16:creationId xmlns:a16="http://schemas.microsoft.com/office/drawing/2014/main" id="{EA9CB0F0-C624-59E0-2874-DAC790E33CF4}"/>
              </a:ext>
            </a:extLst>
          </p:cNvPr>
          <p:cNvSpPr txBox="1">
            <a:spLocks noChangeArrowheads="1"/>
          </p:cNvSpPr>
          <p:nvPr/>
        </p:nvSpPr>
        <p:spPr bwMode="auto">
          <a:xfrm>
            <a:off x="2103278" y="1132770"/>
            <a:ext cx="169784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914377" fontAlgn="base">
              <a:spcBef>
                <a:spcPct val="0"/>
              </a:spcBef>
              <a:spcAft>
                <a:spcPct val="0"/>
              </a:spcAft>
              <a:defRPr/>
            </a:pPr>
            <a:r>
              <a:rPr lang="zh-CN" altLang="en-US" sz="1867" dirty="0">
                <a:solidFill>
                  <a:srgbClr val="674196"/>
                </a:solidFill>
                <a:latin typeface="微软雅黑"/>
                <a:ea typeface="微软雅黑"/>
              </a:rPr>
              <a:t>展望</a:t>
            </a:r>
            <a:r>
              <a:rPr lang="en-US" altLang="zh-CN" sz="1867" dirty="0">
                <a:solidFill>
                  <a:srgbClr val="674196"/>
                </a:solidFill>
                <a:latin typeface="微软雅黑"/>
                <a:ea typeface="微软雅黑"/>
              </a:rPr>
              <a:t>1</a:t>
            </a:r>
            <a:endParaRPr lang="zh-CN" altLang="en-US" sz="1867" dirty="0">
              <a:solidFill>
                <a:srgbClr val="674196"/>
              </a:solidFill>
              <a:latin typeface="微软雅黑"/>
              <a:ea typeface="微软雅黑"/>
            </a:endParaRPr>
          </a:p>
        </p:txBody>
      </p:sp>
      <p:cxnSp>
        <p:nvCxnSpPr>
          <p:cNvPr id="23" name="直接连接符 22">
            <a:extLst>
              <a:ext uri="{FF2B5EF4-FFF2-40B4-BE49-F238E27FC236}">
                <a16:creationId xmlns:a16="http://schemas.microsoft.com/office/drawing/2014/main" id="{66D86B11-FDC5-65D4-9514-B194D96B81C0}"/>
              </a:ext>
            </a:extLst>
          </p:cNvPr>
          <p:cNvCxnSpPr/>
          <p:nvPr/>
        </p:nvCxnSpPr>
        <p:spPr>
          <a:xfrm>
            <a:off x="3397782" y="1573469"/>
            <a:ext cx="268896" cy="0"/>
          </a:xfrm>
          <a:prstGeom prst="line">
            <a:avLst/>
          </a:prstGeom>
          <a:ln w="19050">
            <a:solidFill>
              <a:srgbClr val="674196"/>
            </a:solidFill>
          </a:ln>
        </p:spPr>
        <p:style>
          <a:lnRef idx="1">
            <a:schemeClr val="accent1"/>
          </a:lnRef>
          <a:fillRef idx="0">
            <a:schemeClr val="accent1"/>
          </a:fillRef>
          <a:effectRef idx="0">
            <a:schemeClr val="accent1"/>
          </a:effectRef>
          <a:fontRef idx="minor">
            <a:schemeClr val="tx1"/>
          </a:fontRef>
        </p:style>
      </p:cxnSp>
      <p:sp>
        <p:nvSpPr>
          <p:cNvPr id="24" name="文本框 5">
            <a:extLst>
              <a:ext uri="{FF2B5EF4-FFF2-40B4-BE49-F238E27FC236}">
                <a16:creationId xmlns:a16="http://schemas.microsoft.com/office/drawing/2014/main" id="{BB60E4D3-14E3-3978-E900-05B1DD163082}"/>
              </a:ext>
            </a:extLst>
          </p:cNvPr>
          <p:cNvSpPr txBox="1">
            <a:spLocks noChangeArrowheads="1"/>
          </p:cNvSpPr>
          <p:nvPr/>
        </p:nvSpPr>
        <p:spPr bwMode="auto">
          <a:xfrm>
            <a:off x="2026643" y="3181700"/>
            <a:ext cx="169784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914377" fontAlgn="base">
              <a:spcBef>
                <a:spcPct val="0"/>
              </a:spcBef>
              <a:spcAft>
                <a:spcPct val="0"/>
              </a:spcAft>
              <a:defRPr/>
            </a:pPr>
            <a:r>
              <a:rPr lang="zh-CN" altLang="en-US" sz="1867" dirty="0">
                <a:solidFill>
                  <a:srgbClr val="674196"/>
                </a:solidFill>
                <a:latin typeface="微软雅黑"/>
                <a:ea typeface="微软雅黑"/>
              </a:rPr>
              <a:t>展望</a:t>
            </a:r>
            <a:r>
              <a:rPr lang="en-US" altLang="zh-CN" sz="1867" dirty="0">
                <a:solidFill>
                  <a:srgbClr val="674196"/>
                </a:solidFill>
                <a:latin typeface="微软雅黑"/>
                <a:ea typeface="微软雅黑"/>
              </a:rPr>
              <a:t>2</a:t>
            </a:r>
            <a:endParaRPr lang="zh-CN" altLang="en-US" sz="1867" dirty="0">
              <a:solidFill>
                <a:srgbClr val="674196"/>
              </a:solidFill>
              <a:latin typeface="微软雅黑"/>
              <a:ea typeface="微软雅黑"/>
            </a:endParaRPr>
          </a:p>
        </p:txBody>
      </p:sp>
      <p:cxnSp>
        <p:nvCxnSpPr>
          <p:cNvPr id="25" name="直接连接符 24">
            <a:extLst>
              <a:ext uri="{FF2B5EF4-FFF2-40B4-BE49-F238E27FC236}">
                <a16:creationId xmlns:a16="http://schemas.microsoft.com/office/drawing/2014/main" id="{40FF6F1E-7630-103F-1E87-F46EEA3C7029}"/>
              </a:ext>
            </a:extLst>
          </p:cNvPr>
          <p:cNvCxnSpPr/>
          <p:nvPr/>
        </p:nvCxnSpPr>
        <p:spPr>
          <a:xfrm>
            <a:off x="3321148" y="3622399"/>
            <a:ext cx="268896" cy="0"/>
          </a:xfrm>
          <a:prstGeom prst="line">
            <a:avLst/>
          </a:prstGeom>
          <a:ln w="19050">
            <a:solidFill>
              <a:srgbClr val="674196"/>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BC074FCD-39BA-5172-F1E2-A620FF2008D4}"/>
              </a:ext>
            </a:extLst>
          </p:cNvPr>
          <p:cNvSpPr/>
          <p:nvPr/>
        </p:nvSpPr>
        <p:spPr>
          <a:xfrm>
            <a:off x="8095936" y="1564104"/>
            <a:ext cx="3750385" cy="1527021"/>
          </a:xfrm>
          <a:prstGeom prst="rect">
            <a:avLst/>
          </a:prstGeom>
        </p:spPr>
        <p:txBody>
          <a:bodyPr wrap="square">
            <a:spAutoFit/>
          </a:bodyPr>
          <a:lstStyle/>
          <a:p>
            <a:pPr marL="0" marR="0" lvl="0" indent="0" defTabSz="914377"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可解释性原型模型</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endParaRPr>
          </a:p>
          <a:p>
            <a:pPr marL="0" marR="0" lvl="0" indent="0" defTabSz="914377"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rPr>
              <a:t>许多原型模型具有便于可视化的优点，对将其应用于具体系统中解释模型决策可进行进一步研究</a:t>
            </a:r>
          </a:p>
        </p:txBody>
      </p:sp>
      <p:sp>
        <p:nvSpPr>
          <p:cNvPr id="27" name="文本框 5">
            <a:extLst>
              <a:ext uri="{FF2B5EF4-FFF2-40B4-BE49-F238E27FC236}">
                <a16:creationId xmlns:a16="http://schemas.microsoft.com/office/drawing/2014/main" id="{9300EF7B-4740-AB3E-FDBE-534C3BC8F109}"/>
              </a:ext>
            </a:extLst>
          </p:cNvPr>
          <p:cNvSpPr txBox="1">
            <a:spLocks noChangeArrowheads="1"/>
          </p:cNvSpPr>
          <p:nvPr/>
        </p:nvSpPr>
        <p:spPr bwMode="auto">
          <a:xfrm>
            <a:off x="8095937" y="1170948"/>
            <a:ext cx="1846544"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1867" dirty="0">
                <a:solidFill>
                  <a:srgbClr val="674196"/>
                </a:solidFill>
                <a:latin typeface="微软雅黑"/>
                <a:ea typeface="微软雅黑"/>
              </a:rPr>
              <a:t>展望</a:t>
            </a:r>
            <a:r>
              <a:rPr lang="en-US" altLang="zh-CN" sz="1867" dirty="0">
                <a:solidFill>
                  <a:srgbClr val="674196"/>
                </a:solidFill>
                <a:latin typeface="微软雅黑"/>
                <a:ea typeface="微软雅黑"/>
              </a:rPr>
              <a:t>3</a:t>
            </a:r>
            <a:endParaRPr lang="zh-CN" altLang="en-US" sz="1867" dirty="0">
              <a:solidFill>
                <a:srgbClr val="674196"/>
              </a:solidFill>
              <a:latin typeface="微软雅黑"/>
              <a:ea typeface="微软雅黑"/>
            </a:endParaRPr>
          </a:p>
        </p:txBody>
      </p:sp>
      <p:cxnSp>
        <p:nvCxnSpPr>
          <p:cNvPr id="28" name="直接连接符 27">
            <a:extLst>
              <a:ext uri="{FF2B5EF4-FFF2-40B4-BE49-F238E27FC236}">
                <a16:creationId xmlns:a16="http://schemas.microsoft.com/office/drawing/2014/main" id="{2C3DD09A-98C0-8108-AAC2-4F7E3FA70B14}"/>
              </a:ext>
            </a:extLst>
          </p:cNvPr>
          <p:cNvCxnSpPr/>
          <p:nvPr/>
        </p:nvCxnSpPr>
        <p:spPr>
          <a:xfrm>
            <a:off x="8230384" y="1593721"/>
            <a:ext cx="292446" cy="0"/>
          </a:xfrm>
          <a:prstGeom prst="line">
            <a:avLst/>
          </a:prstGeom>
          <a:ln w="19050">
            <a:solidFill>
              <a:srgbClr val="674196"/>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BBD4E6B9-1A64-9AB0-5CC7-D044DA161CBE}"/>
              </a:ext>
            </a:extLst>
          </p:cNvPr>
          <p:cNvSpPr/>
          <p:nvPr/>
        </p:nvSpPr>
        <p:spPr>
          <a:xfrm>
            <a:off x="8095936" y="3601308"/>
            <a:ext cx="3750385" cy="3001334"/>
          </a:xfrm>
          <a:prstGeom prst="rect">
            <a:avLst/>
          </a:prstGeom>
        </p:spPr>
        <p:txBody>
          <a:bodyPr wrap="square">
            <a:spAutoFit/>
          </a:bodyPr>
          <a:lstStyle/>
          <a:p>
            <a:pPr marL="0" marR="0" lvl="0" indent="0" defTabSz="914377"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原型模型应用的进一步探索</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endParaRPr>
          </a:p>
          <a:p>
            <a:pPr marL="0" marR="0" lvl="0" indent="0" defTabSz="914377"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rPr>
              <a:t>模糊聚类中对评判指标的研究，</a:t>
            </a:r>
            <a:endParaRPr kumimoji="0" lang="en-US" altLang="zh-CN"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endParaRPr>
          </a:p>
          <a:p>
            <a:pPr marL="0" marR="0" lvl="0" indent="0" defTabSz="914377"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rPr>
              <a:t>标签分布学习中是否可以增加原型</a:t>
            </a:r>
            <a:endParaRPr kumimoji="0" lang="en-US" altLang="zh-CN"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endParaRPr>
          </a:p>
          <a:p>
            <a:pPr marL="0" marR="0" lvl="0" indent="0" defTabSz="914377"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rPr>
              <a:t>数量以算法性能，</a:t>
            </a:r>
            <a:endParaRPr kumimoji="0" lang="en-US" altLang="zh-CN"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endParaRPr>
          </a:p>
          <a:p>
            <a:pPr marL="0" marR="0" lvl="0" indent="0" defTabSz="914377"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rPr>
              <a:t>数据增量问题中对非平衡数据</a:t>
            </a:r>
            <a:endParaRPr kumimoji="0" lang="en-US" altLang="zh-CN"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endParaRPr>
          </a:p>
          <a:p>
            <a:pPr marL="0" marR="0" lvl="0" indent="0" defTabSz="914377"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rPr>
              <a:t>集的处理，</a:t>
            </a:r>
            <a:endParaRPr kumimoji="0" lang="en-US" altLang="zh-CN"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endParaRPr>
          </a:p>
          <a:p>
            <a:pPr marL="0" marR="0" lvl="0" indent="0" defTabSz="914377"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rPr>
              <a:t>以及对原型学习框架更深入的理论探讨</a:t>
            </a:r>
            <a:endParaRPr kumimoji="0" lang="en-US" altLang="zh-CN"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endParaRPr>
          </a:p>
          <a:p>
            <a:pPr marL="0" marR="0" lvl="0" indent="0" defTabSz="914377" rtl="0" eaLnBrk="1" fontAlgn="auto" latinLnBrk="0" hangingPunct="1">
              <a:lnSpc>
                <a:spcPct val="150000"/>
              </a:lnSpc>
              <a:spcBef>
                <a:spcPts val="0"/>
              </a:spcBef>
              <a:spcAft>
                <a:spcPts val="0"/>
              </a:spcAft>
              <a:buClrTx/>
              <a:buSzTx/>
              <a:buFontTx/>
              <a:buNone/>
              <a:tabLst/>
              <a:defRPr/>
            </a:pPr>
            <a:r>
              <a:rPr lang="en-US" altLang="zh-CN" sz="1600" dirty="0">
                <a:solidFill>
                  <a:prstClr val="black">
                    <a:lumMod val="85000"/>
                    <a:lumOff val="15000"/>
                  </a:prstClr>
                </a:solidFill>
                <a:latin typeface="Arial" panose="020B0604020202020204" pitchFamily="34" charset="0"/>
                <a:ea typeface="微软雅黑 Light"/>
                <a:cs typeface="Arial" panose="020B0604020202020204" pitchFamily="34" charset="0"/>
              </a:rPr>
              <a:t>··· ···</a:t>
            </a:r>
            <a:endParaRPr kumimoji="0" lang="en-US" altLang="zh-CN"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endParaRPr>
          </a:p>
        </p:txBody>
      </p:sp>
      <p:cxnSp>
        <p:nvCxnSpPr>
          <p:cNvPr id="30" name="直接连接符 29">
            <a:extLst>
              <a:ext uri="{FF2B5EF4-FFF2-40B4-BE49-F238E27FC236}">
                <a16:creationId xmlns:a16="http://schemas.microsoft.com/office/drawing/2014/main" id="{9A2D3CDA-4CCB-8036-1FA0-83FDA4EBA465}"/>
              </a:ext>
            </a:extLst>
          </p:cNvPr>
          <p:cNvCxnSpPr/>
          <p:nvPr/>
        </p:nvCxnSpPr>
        <p:spPr>
          <a:xfrm>
            <a:off x="8230384" y="3632762"/>
            <a:ext cx="292446" cy="0"/>
          </a:xfrm>
          <a:prstGeom prst="line">
            <a:avLst/>
          </a:prstGeom>
          <a:ln w="19050">
            <a:solidFill>
              <a:srgbClr val="674196"/>
            </a:solidFill>
          </a:ln>
        </p:spPr>
        <p:style>
          <a:lnRef idx="1">
            <a:schemeClr val="accent1"/>
          </a:lnRef>
          <a:fillRef idx="0">
            <a:schemeClr val="accent1"/>
          </a:fillRef>
          <a:effectRef idx="0">
            <a:schemeClr val="accent1"/>
          </a:effectRef>
          <a:fontRef idx="minor">
            <a:schemeClr val="tx1"/>
          </a:fontRef>
        </p:style>
      </p:cxnSp>
      <p:sp>
        <p:nvSpPr>
          <p:cNvPr id="31" name="文本框 5">
            <a:extLst>
              <a:ext uri="{FF2B5EF4-FFF2-40B4-BE49-F238E27FC236}">
                <a16:creationId xmlns:a16="http://schemas.microsoft.com/office/drawing/2014/main" id="{04293452-94A6-A2EC-BCC0-9E8263907323}"/>
              </a:ext>
            </a:extLst>
          </p:cNvPr>
          <p:cNvSpPr txBox="1">
            <a:spLocks noChangeArrowheads="1"/>
          </p:cNvSpPr>
          <p:nvPr/>
        </p:nvSpPr>
        <p:spPr bwMode="auto">
          <a:xfrm>
            <a:off x="8095937" y="3208152"/>
            <a:ext cx="1846544"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1867" dirty="0">
                <a:solidFill>
                  <a:srgbClr val="674196"/>
                </a:solidFill>
                <a:latin typeface="微软雅黑"/>
                <a:ea typeface="微软雅黑"/>
              </a:rPr>
              <a:t>展望</a:t>
            </a:r>
            <a:r>
              <a:rPr lang="en-US" altLang="zh-CN" sz="1867" dirty="0">
                <a:solidFill>
                  <a:srgbClr val="674196"/>
                </a:solidFill>
                <a:latin typeface="微软雅黑"/>
                <a:ea typeface="微软雅黑"/>
              </a:rPr>
              <a:t>4</a:t>
            </a:r>
            <a:endParaRPr lang="zh-CN" altLang="en-US" sz="1867" dirty="0">
              <a:solidFill>
                <a:srgbClr val="674196"/>
              </a:solidFill>
              <a:latin typeface="微软雅黑"/>
              <a:ea typeface="微软雅黑"/>
            </a:endParaRPr>
          </a:p>
        </p:txBody>
      </p:sp>
      <p:sp>
        <p:nvSpPr>
          <p:cNvPr id="32" name="矩形 31">
            <a:extLst>
              <a:ext uri="{FF2B5EF4-FFF2-40B4-BE49-F238E27FC236}">
                <a16:creationId xmlns:a16="http://schemas.microsoft.com/office/drawing/2014/main" id="{1D0688F5-FD46-C802-6A44-EE1D011EB72F}"/>
              </a:ext>
            </a:extLst>
          </p:cNvPr>
          <p:cNvSpPr/>
          <p:nvPr/>
        </p:nvSpPr>
        <p:spPr>
          <a:xfrm>
            <a:off x="352745" y="1525926"/>
            <a:ext cx="3448381" cy="1157689"/>
          </a:xfrm>
          <a:prstGeom prst="rect">
            <a:avLst/>
          </a:prstGeom>
        </p:spPr>
        <p:txBody>
          <a:bodyPr wrap="square">
            <a:spAutoFit/>
          </a:bodyPr>
          <a:lstStyle/>
          <a:p>
            <a:pPr marL="0" marR="0" lvl="0" indent="0" algn="r" defTabSz="914377"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原型模型与大模型的结合值得期待</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endParaRPr>
          </a:p>
          <a:p>
            <a:pPr marL="0" marR="0" lvl="0" indent="0" algn="r" defTabSz="914377"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rPr>
              <a:t>本文验证了该结合模式在增量学习上的性能，但两个模块都有扩展的空间</a:t>
            </a:r>
          </a:p>
        </p:txBody>
      </p:sp>
      <p:sp>
        <p:nvSpPr>
          <p:cNvPr id="3" name="矩形 2">
            <a:extLst>
              <a:ext uri="{FF2B5EF4-FFF2-40B4-BE49-F238E27FC236}">
                <a16:creationId xmlns:a16="http://schemas.microsoft.com/office/drawing/2014/main" id="{AF72FA1E-2DBE-F271-D8EA-4F3818A2CF71}"/>
              </a:ext>
            </a:extLst>
          </p:cNvPr>
          <p:cNvSpPr/>
          <p:nvPr/>
        </p:nvSpPr>
        <p:spPr>
          <a:xfrm>
            <a:off x="345679" y="3573967"/>
            <a:ext cx="3448381" cy="1527021"/>
          </a:xfrm>
          <a:prstGeom prst="rect">
            <a:avLst/>
          </a:prstGeom>
        </p:spPr>
        <p:txBody>
          <a:bodyPr wrap="square">
            <a:spAutoFit/>
          </a:bodyPr>
          <a:lstStyle/>
          <a:p>
            <a:pPr marL="0" marR="0" lvl="0" indent="0" algn="r" defTabSz="914377"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非平衡数据环境下的原型模型学习</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endParaRPr>
          </a:p>
          <a:p>
            <a:pPr marL="0" marR="0" lvl="0" indent="0" algn="r" defTabSz="914377"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a:cs typeface="Arial" panose="020B0604020202020204" pitchFamily="34" charset="0"/>
              </a:rPr>
              <a:t>如何进一步提升非平衡中对于少量数据的识别能力，并根据在线学习环境实时调整上述平衡方案仍待研究</a:t>
            </a:r>
          </a:p>
        </p:txBody>
      </p:sp>
      <p:sp>
        <p:nvSpPr>
          <p:cNvPr id="4" name="灯片编号占位符 3">
            <a:extLst>
              <a:ext uri="{FF2B5EF4-FFF2-40B4-BE49-F238E27FC236}">
                <a16:creationId xmlns:a16="http://schemas.microsoft.com/office/drawing/2014/main" id="{05D02D08-5AE0-0462-A2EF-E74E54DEEC0D}"/>
              </a:ext>
            </a:extLst>
          </p:cNvPr>
          <p:cNvSpPr>
            <a:spLocks noGrp="1"/>
          </p:cNvSpPr>
          <p:nvPr>
            <p:ph type="sldNum" sz="quarter" idx="14"/>
          </p:nvPr>
        </p:nvSpPr>
        <p:spPr/>
        <p:txBody>
          <a:bodyPr/>
          <a:lstStyle/>
          <a:p>
            <a:fld id="{CC51C897-CB0F-45BB-8D64-39FCF72693E0}" type="slidenum">
              <a:rPr lang="zh-CN" altLang="en-US" smtClean="0"/>
              <a:t>52</a:t>
            </a:fld>
            <a:endParaRPr lang="zh-CN" altLang="en-US" dirty="0"/>
          </a:p>
        </p:txBody>
      </p:sp>
      <p:sp>
        <p:nvSpPr>
          <p:cNvPr id="33" name="Text Placeholder 2">
            <a:extLst>
              <a:ext uri="{FF2B5EF4-FFF2-40B4-BE49-F238E27FC236}">
                <a16:creationId xmlns:a16="http://schemas.microsoft.com/office/drawing/2014/main" id="{C7151AA9-1C1B-0AFF-E83D-4BF4DC354F43}"/>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本文总结   </a:t>
            </a:r>
            <a:r>
              <a:rPr lang="zh-CN" altLang="en-US" dirty="0">
                <a:solidFill>
                  <a:srgbClr val="6D439B"/>
                </a:solidFill>
              </a:rPr>
              <a:t>研究展望   </a:t>
            </a:r>
            <a:r>
              <a:rPr lang="zh-CN" altLang="en-US" dirty="0">
                <a:solidFill>
                  <a:srgbClr val="7F7F7F"/>
                </a:solidFill>
              </a:rPr>
              <a:t>学术经历</a:t>
            </a:r>
            <a:endParaRPr lang="zh-CN" altLang="en-US" dirty="0">
              <a:solidFill>
                <a:srgbClr val="6D439B"/>
              </a:solidFill>
            </a:endParaRPr>
          </a:p>
        </p:txBody>
      </p:sp>
    </p:spTree>
    <p:extLst>
      <p:ext uri="{BB962C8B-B14F-4D97-AF65-F5344CB8AC3E}">
        <p14:creationId xmlns:p14="http://schemas.microsoft.com/office/powerpoint/2010/main" val="3744460376"/>
      </p:ext>
    </p:extLst>
  </p:cSld>
  <p:clrMapOvr>
    <a:masterClrMapping/>
  </p:clrMapOvr>
  <p:transition spd="med">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5488BA7E-2F5E-DC85-187D-7D63293416DF}"/>
              </a:ext>
            </a:extLst>
          </p:cNvPr>
          <p:cNvSpPr txBox="1"/>
          <p:nvPr/>
        </p:nvSpPr>
        <p:spPr>
          <a:xfrm>
            <a:off x="404038" y="857134"/>
            <a:ext cx="11366204" cy="57246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b="1" noProof="0" dirty="0">
                <a:ln>
                  <a:noFill/>
                </a:ln>
                <a:effectLst/>
                <a:uLnTx/>
                <a:uFillTx/>
                <a:latin typeface="Times New Roman" panose="02020603050405020304" pitchFamily="18" charset="0"/>
                <a:ea typeface="微软雅黑" panose="020B0503020204020204" pitchFamily="34" charset="-122"/>
                <a:sym typeface="+mn-ea"/>
              </a:rPr>
              <a:t>第一作者论文：</a:t>
            </a:r>
            <a:endParaRPr lang="en-US" altLang="zh-CN" b="1" noProof="0" dirty="0">
              <a:ln>
                <a:noFill/>
              </a:ln>
              <a:effectLst/>
              <a:uLnTx/>
              <a:uFillTx/>
              <a:latin typeface="Times New Roman" panose="02020603050405020304" pitchFamily="18" charset="0"/>
              <a:ea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lang="zh-CN" altLang="en-US" b="1" noProof="0" dirty="0">
              <a:ln>
                <a:noFill/>
              </a:ln>
              <a:effectLst/>
              <a:uLnTx/>
              <a:uFillTx/>
              <a:latin typeface="Times New Roman" panose="02020603050405020304" pitchFamily="18" charset="0"/>
              <a:ea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Zhang T, </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Xu B, Shen F. Fuzzy Self-Organizing Incremental Neural Network for Fuzzy Clustering[C] International Conference on Neural Information Processing. Springer, Cham, 2017: 24-32.</a:t>
            </a:r>
          </a:p>
          <a:p>
            <a:pPr marL="0" marR="0" lvl="0" indent="0" algn="l" defTabSz="914400" rtl="0" eaLnBrk="1" fontAlgn="base" latinLnBrk="0" hangingPunct="1">
              <a:lnSpc>
                <a:spcPct val="100000"/>
              </a:lnSpc>
              <a:spcBef>
                <a:spcPct val="0"/>
              </a:spcBef>
              <a:spcAft>
                <a:spcPct val="0"/>
              </a:spcAft>
              <a:buClrTx/>
              <a:buSzTx/>
              <a:buFontTx/>
              <a:buNone/>
              <a:defRPr/>
            </a:pPr>
            <a:endParaRPr lang="zh-CN" altLang="en-US"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Zhang T, </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Shen F, Zhu T, et al. An evolutionary orthogonal component analysis method for incremental dimensionality reduction[J]. IEEE Transactions on Neural Networks and Learning Systems, 2020.</a:t>
            </a:r>
          </a:p>
          <a:p>
            <a:pPr marL="0" marR="0" lvl="0" indent="0" algn="l" defTabSz="914400" rtl="0" eaLnBrk="1" fontAlgn="base" latinLnBrk="0" hangingPunct="1">
              <a:lnSpc>
                <a:spcPct val="100000"/>
              </a:lnSpc>
              <a:spcBef>
                <a:spcPct val="0"/>
              </a:spcBef>
              <a:spcAft>
                <a:spcPct val="0"/>
              </a:spcAft>
              <a:buClrTx/>
              <a:buSzTx/>
              <a:buFontTx/>
              <a:buNone/>
              <a:defRPr/>
            </a:pPr>
            <a:endParaRPr lang="zh-CN" altLang="en-US"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Zhang T, </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Mao Y, Shen F, et al. Label Distribution Learning Through Exploring Nonnegative Components[J]. Neurocomputing, 2022.</a:t>
            </a: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sz="18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专利：</a:t>
            </a:r>
            <a:endParaRPr lang="en-US" altLang="zh-CN" sz="18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sz="18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申富饶</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0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张天玥</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时晓峰</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杨锁荣</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赵健</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一种基于自组织增量图的半监督多媒体数据流分类方法”</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申请号：</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CN202211315078.3</a:t>
            </a: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在投论文：</a:t>
            </a:r>
            <a:endParaRPr lang="en-US" altLang="zh-CN" sz="18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b="1"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Zhang T</a:t>
            </a:r>
            <a:r>
              <a:rPr lang="en-US" altLang="zh-CN"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Yang S, Shen F, Zhao J. Supervised Contrastive Learning with Prototype Distillation for Data Incremental Learning.</a:t>
            </a:r>
            <a:endParaRPr lang="zh-CN" altLang="en-US" sz="2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 name="灯片编号占位符 2">
            <a:extLst>
              <a:ext uri="{FF2B5EF4-FFF2-40B4-BE49-F238E27FC236}">
                <a16:creationId xmlns:a16="http://schemas.microsoft.com/office/drawing/2014/main" id="{A7A898F2-379D-E953-95CF-4C6AEB6B00C9}"/>
              </a:ext>
            </a:extLst>
          </p:cNvPr>
          <p:cNvSpPr>
            <a:spLocks noGrp="1"/>
          </p:cNvSpPr>
          <p:nvPr>
            <p:ph type="sldNum" sz="quarter" idx="14"/>
          </p:nvPr>
        </p:nvSpPr>
        <p:spPr/>
        <p:txBody>
          <a:bodyPr/>
          <a:lstStyle/>
          <a:p>
            <a:fld id="{CC51C897-CB0F-45BB-8D64-39FCF72693E0}" type="slidenum">
              <a:rPr lang="zh-CN" altLang="en-US" smtClean="0"/>
              <a:t>53</a:t>
            </a:fld>
            <a:endParaRPr lang="zh-CN" altLang="en-US"/>
          </a:p>
        </p:txBody>
      </p:sp>
      <p:sp>
        <p:nvSpPr>
          <p:cNvPr id="4" name="Text Placeholder 2">
            <a:extLst>
              <a:ext uri="{FF2B5EF4-FFF2-40B4-BE49-F238E27FC236}">
                <a16:creationId xmlns:a16="http://schemas.microsoft.com/office/drawing/2014/main" id="{6908C067-4B37-C449-7E10-564108E929B7}"/>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本文总结   研究展望   </a:t>
            </a:r>
            <a:r>
              <a:rPr lang="zh-CN" altLang="en-US" dirty="0">
                <a:solidFill>
                  <a:srgbClr val="6D439B"/>
                </a:solidFill>
              </a:rPr>
              <a:t>学术经历</a:t>
            </a:r>
          </a:p>
        </p:txBody>
      </p:sp>
    </p:spTree>
    <p:extLst>
      <p:ext uri="{BB962C8B-B14F-4D97-AF65-F5344CB8AC3E}">
        <p14:creationId xmlns:p14="http://schemas.microsoft.com/office/powerpoint/2010/main" val="3031401185"/>
      </p:ext>
    </p:extLst>
  </p:cSld>
  <p:clrMapOvr>
    <a:masterClrMapping/>
  </p:clrMapOvr>
  <p:transition spd="med">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5488BA7E-2F5E-DC85-187D-7D63293416DF}"/>
              </a:ext>
            </a:extLst>
          </p:cNvPr>
          <p:cNvSpPr txBox="1"/>
          <p:nvPr/>
        </p:nvSpPr>
        <p:spPr>
          <a:xfrm>
            <a:off x="404038" y="857134"/>
            <a:ext cx="11366204" cy="467820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b="1" noProof="0" dirty="0">
                <a:ln>
                  <a:noFill/>
                </a:ln>
                <a:effectLst/>
                <a:uLnTx/>
                <a:uFillTx/>
                <a:latin typeface="Times New Roman" panose="02020603050405020304" pitchFamily="18" charset="0"/>
                <a:ea typeface="微软雅黑" panose="020B0503020204020204" pitchFamily="34" charset="-122"/>
                <a:sym typeface="+mn-ea"/>
              </a:rPr>
              <a:t>参与项目：</a:t>
            </a:r>
            <a:endParaRPr lang="en-US" altLang="zh-CN" b="1" noProof="0" dirty="0">
              <a:ln>
                <a:noFill/>
              </a:ln>
              <a:effectLst/>
              <a:uLnTx/>
              <a:uFillTx/>
              <a:latin typeface="Times New Roman" panose="02020603050405020304" pitchFamily="18" charset="0"/>
              <a:ea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dirty="0">
                <a:latin typeface="+mj-ea"/>
                <a:ea typeface="+mj-ea"/>
              </a:rPr>
              <a:t>2023.1-</a:t>
            </a:r>
            <a:r>
              <a:rPr lang="zh-CN" altLang="en-US" sz="2000" dirty="0">
                <a:latin typeface="+mj-ea"/>
                <a:ea typeface="+mj-ea"/>
              </a:rPr>
              <a:t>至今：国家自然基金面上项目，面向增量式无监督学习的新型神经网络研究，</a:t>
            </a:r>
            <a:r>
              <a:rPr lang="en-US" altLang="zh-CN" sz="2000" dirty="0">
                <a:latin typeface="+mj-ea"/>
                <a:ea typeface="+mj-ea"/>
              </a:rPr>
              <a:t>62276127</a:t>
            </a: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dirty="0">
                <a:latin typeface="+mj-ea"/>
                <a:ea typeface="+mj-ea"/>
              </a:rPr>
              <a:t>项目职责：学术研究，项目报告撰写 </a:t>
            </a:r>
            <a:endParaRPr lang="en-US" altLang="zh-CN" sz="2000" dirty="0">
              <a:latin typeface="+mj-ea"/>
              <a:ea typeface="+mj-ea"/>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sz="2000" dirty="0">
              <a:latin typeface="+mj-ea"/>
              <a:ea typeface="+mj-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dirty="0">
                <a:latin typeface="+mj-ea"/>
                <a:ea typeface="+mj-ea"/>
              </a:rPr>
              <a:t>2019.2-2020.12</a:t>
            </a:r>
            <a:r>
              <a:rPr lang="zh-CN" altLang="en-US" sz="2000" dirty="0">
                <a:latin typeface="+mj-ea"/>
                <a:ea typeface="+mj-ea"/>
              </a:rPr>
              <a:t>：重点实验室项目</a:t>
            </a:r>
            <a:r>
              <a:rPr lang="en-US" altLang="zh-CN" sz="2000" dirty="0">
                <a:latin typeface="+mj-ea"/>
                <a:ea typeface="+mj-ea"/>
              </a:rPr>
              <a:t>, </a:t>
            </a:r>
            <a:r>
              <a:rPr lang="zh-CN" altLang="en-US" sz="2000" dirty="0">
                <a:latin typeface="+mj-ea"/>
                <a:ea typeface="+mj-ea"/>
              </a:rPr>
              <a:t>基于增量神经网络的感知融合海洋目标识别，</a:t>
            </a:r>
            <a:r>
              <a:rPr lang="en-US" altLang="zh-CN" sz="2000" dirty="0">
                <a:latin typeface="+mj-ea"/>
                <a:ea typeface="+mj-ea"/>
              </a:rPr>
              <a:t>6142106180301 </a:t>
            </a:r>
            <a:r>
              <a:rPr lang="zh-CN" altLang="en-US" sz="2000" dirty="0">
                <a:latin typeface="+mj-ea"/>
                <a:ea typeface="+mj-ea"/>
              </a:rPr>
              <a:t>项目职责：算法设计，项目报告撰写 </a:t>
            </a:r>
            <a:endParaRPr lang="en-US" altLang="zh-CN" sz="2000" dirty="0">
              <a:latin typeface="+mj-ea"/>
              <a:ea typeface="+mj-ea"/>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sz="2000" dirty="0">
              <a:latin typeface="+mj-ea"/>
              <a:ea typeface="+mj-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dirty="0">
                <a:latin typeface="+mj-ea"/>
                <a:ea typeface="+mj-ea"/>
              </a:rPr>
              <a:t>2019.1-2022.12</a:t>
            </a:r>
            <a:r>
              <a:rPr lang="zh-CN" altLang="en-US" sz="2000" dirty="0">
                <a:latin typeface="+mj-ea"/>
                <a:ea typeface="+mj-ea"/>
              </a:rPr>
              <a:t>：国家自然基金面上项目，基于深度感知增量式联想记忆神经网络的信息融合系统研究，</a:t>
            </a:r>
            <a:r>
              <a:rPr lang="en-US" altLang="zh-CN" sz="2000" dirty="0">
                <a:latin typeface="+mj-ea"/>
                <a:ea typeface="+mj-ea"/>
              </a:rPr>
              <a:t>61876076</a:t>
            </a: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dirty="0">
                <a:latin typeface="+mj-ea"/>
                <a:ea typeface="+mj-ea"/>
              </a:rPr>
              <a:t>项目职责：学术研究，项目报告撰写</a:t>
            </a:r>
            <a:endParaRPr lang="en-US" altLang="zh-CN" sz="2000" dirty="0">
              <a:latin typeface="+mj-ea"/>
              <a:ea typeface="+mj-ea"/>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sz="2000" noProof="0" dirty="0">
              <a:ln>
                <a:noFill/>
              </a:ln>
              <a:effectLst/>
              <a:uLnTx/>
              <a:uFillTx/>
              <a:latin typeface="+mj-ea"/>
              <a:ea typeface="+mj-ea"/>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noProof="0" dirty="0">
                <a:ln>
                  <a:noFill/>
                </a:ln>
                <a:effectLst/>
                <a:uLnTx/>
                <a:uFillTx/>
                <a:latin typeface="+mj-ea"/>
                <a:ea typeface="+mj-ea"/>
                <a:cs typeface="Times New Roman" panose="02020603050405020304" pitchFamily="18" charset="0"/>
                <a:sym typeface="+mn-ea"/>
              </a:rPr>
              <a:t>奖学金：</a:t>
            </a:r>
            <a:endParaRPr lang="en-US" altLang="zh-CN" sz="2000" b="1" noProof="0" dirty="0">
              <a:ln>
                <a:noFill/>
              </a:ln>
              <a:effectLst/>
              <a:uLnTx/>
              <a:uFillTx/>
              <a:latin typeface="+mj-ea"/>
              <a:ea typeface="+mj-ea"/>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sz="2000" dirty="0"/>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dirty="0">
                <a:latin typeface="+mj-ea"/>
                <a:ea typeface="+mj-ea"/>
              </a:rPr>
              <a:t>新生校长特别奖学金，计算机科学与技术系，南京大学，</a:t>
            </a:r>
            <a:r>
              <a:rPr lang="en-US" altLang="zh-CN" sz="2000" dirty="0">
                <a:latin typeface="+mj-ea"/>
                <a:ea typeface="+mj-ea"/>
              </a:rPr>
              <a:t>2017</a:t>
            </a:r>
            <a:endParaRPr lang="en-US" altLang="zh-CN" sz="2000" b="1" noProof="0" dirty="0">
              <a:ln>
                <a:noFill/>
              </a:ln>
              <a:effectLst/>
              <a:uLnTx/>
              <a:uFillTx/>
              <a:latin typeface="+mj-ea"/>
              <a:ea typeface="+mj-ea"/>
              <a:cs typeface="Times New Roman" panose="02020603050405020304" pitchFamily="18" charset="0"/>
              <a:sym typeface="+mn-ea"/>
            </a:endParaRPr>
          </a:p>
        </p:txBody>
      </p:sp>
      <p:sp>
        <p:nvSpPr>
          <p:cNvPr id="3" name="灯片编号占位符 2">
            <a:extLst>
              <a:ext uri="{FF2B5EF4-FFF2-40B4-BE49-F238E27FC236}">
                <a16:creationId xmlns:a16="http://schemas.microsoft.com/office/drawing/2014/main" id="{A7A898F2-379D-E953-95CF-4C6AEB6B00C9}"/>
              </a:ext>
            </a:extLst>
          </p:cNvPr>
          <p:cNvSpPr>
            <a:spLocks noGrp="1"/>
          </p:cNvSpPr>
          <p:nvPr>
            <p:ph type="sldNum" sz="quarter" idx="14"/>
          </p:nvPr>
        </p:nvSpPr>
        <p:spPr/>
        <p:txBody>
          <a:bodyPr/>
          <a:lstStyle/>
          <a:p>
            <a:fld id="{CC51C897-CB0F-45BB-8D64-39FCF72693E0}" type="slidenum">
              <a:rPr lang="zh-CN" altLang="en-US" smtClean="0"/>
              <a:t>54</a:t>
            </a:fld>
            <a:endParaRPr lang="zh-CN" altLang="en-US"/>
          </a:p>
        </p:txBody>
      </p:sp>
      <p:sp>
        <p:nvSpPr>
          <p:cNvPr id="4" name="Text Placeholder 2">
            <a:extLst>
              <a:ext uri="{FF2B5EF4-FFF2-40B4-BE49-F238E27FC236}">
                <a16:creationId xmlns:a16="http://schemas.microsoft.com/office/drawing/2014/main" id="{6908C067-4B37-C449-7E10-564108E929B7}"/>
              </a:ext>
            </a:extLst>
          </p:cNvPr>
          <p:cNvSpPr>
            <a:spLocks noGrp="1"/>
          </p:cNvSpPr>
          <p:nvPr>
            <p:ph type="body" sz="quarter" idx="13"/>
          </p:nvPr>
        </p:nvSpPr>
        <p:spPr>
          <a:xfrm>
            <a:off x="2016121" y="187695"/>
            <a:ext cx="10084299" cy="444277"/>
          </a:xfrm>
        </p:spPr>
        <p:txBody>
          <a:bodyPr/>
          <a:lstStyle/>
          <a:p>
            <a:r>
              <a:rPr lang="zh-CN" altLang="en-US" dirty="0">
                <a:solidFill>
                  <a:srgbClr val="7F7F7F"/>
                </a:solidFill>
              </a:rPr>
              <a:t>本文总结   研究展望   </a:t>
            </a:r>
            <a:r>
              <a:rPr lang="zh-CN" altLang="en-US" dirty="0">
                <a:solidFill>
                  <a:srgbClr val="6D439B"/>
                </a:solidFill>
              </a:rPr>
              <a:t>学术经历</a:t>
            </a:r>
          </a:p>
        </p:txBody>
      </p:sp>
    </p:spTree>
    <p:extLst>
      <p:ext uri="{BB962C8B-B14F-4D97-AF65-F5344CB8AC3E}">
        <p14:creationId xmlns:p14="http://schemas.microsoft.com/office/powerpoint/2010/main" val="1255641248"/>
      </p:ext>
    </p:extLst>
  </p:cSld>
  <p:clrMapOvr>
    <a:masterClrMapping/>
  </p:clrMapOvr>
  <p:transition spd="med">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1C689D2-D50E-5CF0-11DC-ED65FDE2E494}"/>
              </a:ext>
            </a:extLst>
          </p:cNvPr>
          <p:cNvSpPr>
            <a:spLocks noGrp="1"/>
          </p:cNvSpPr>
          <p:nvPr>
            <p:ph type="sldNum" sz="quarter" idx="14"/>
          </p:nvPr>
        </p:nvSpPr>
        <p:spPr/>
        <p:txBody>
          <a:bodyPr/>
          <a:lstStyle/>
          <a:p>
            <a:fld id="{CC51C897-CB0F-45BB-8D64-39FCF72693E0}" type="slidenum">
              <a:rPr lang="zh-CN" altLang="en-US" smtClean="0"/>
              <a:t>55</a:t>
            </a:fld>
            <a:endParaRPr lang="zh-CN" altLang="en-US"/>
          </a:p>
        </p:txBody>
      </p:sp>
      <p:sp>
        <p:nvSpPr>
          <p:cNvPr id="5" name="Text Placeholder 2">
            <a:extLst>
              <a:ext uri="{FF2B5EF4-FFF2-40B4-BE49-F238E27FC236}">
                <a16:creationId xmlns:a16="http://schemas.microsoft.com/office/drawing/2014/main" id="{F9280111-9D18-F848-003E-1BF3904DCFD7}"/>
              </a:ext>
            </a:extLst>
          </p:cNvPr>
          <p:cNvSpPr>
            <a:spLocks noGrp="1"/>
          </p:cNvSpPr>
          <p:nvPr>
            <p:ph type="body" sz="quarter" idx="13"/>
          </p:nvPr>
        </p:nvSpPr>
        <p:spPr>
          <a:xfrm>
            <a:off x="2016121" y="187695"/>
            <a:ext cx="10084299" cy="444277"/>
          </a:xfrm>
        </p:spPr>
        <p:txBody>
          <a:bodyPr/>
          <a:lstStyle/>
          <a:p>
            <a:r>
              <a:rPr lang="zh-CN" altLang="en-US" dirty="0">
                <a:solidFill>
                  <a:srgbClr val="6D439B"/>
                </a:solidFill>
              </a:rPr>
              <a:t>附录：盲审意见整理</a:t>
            </a:r>
          </a:p>
        </p:txBody>
      </p:sp>
      <p:graphicFrame>
        <p:nvGraphicFramePr>
          <p:cNvPr id="13" name="表格 12">
            <a:extLst>
              <a:ext uri="{FF2B5EF4-FFF2-40B4-BE49-F238E27FC236}">
                <a16:creationId xmlns:a16="http://schemas.microsoft.com/office/drawing/2014/main" id="{5AFCC0C7-8592-1F13-B3FB-F832F2240E73}"/>
              </a:ext>
            </a:extLst>
          </p:cNvPr>
          <p:cNvGraphicFramePr>
            <a:graphicFrameLocks noGrp="1"/>
          </p:cNvGraphicFramePr>
          <p:nvPr>
            <p:extLst>
              <p:ext uri="{D42A27DB-BD31-4B8C-83A1-F6EECF244321}">
                <p14:modId xmlns:p14="http://schemas.microsoft.com/office/powerpoint/2010/main" val="2961266399"/>
              </p:ext>
            </p:extLst>
          </p:nvPr>
        </p:nvGraphicFramePr>
        <p:xfrm>
          <a:off x="1251860" y="1424666"/>
          <a:ext cx="9688279" cy="4578972"/>
        </p:xfrm>
        <a:graphic>
          <a:graphicData uri="http://schemas.openxmlformats.org/drawingml/2006/table">
            <a:tbl>
              <a:tblPr firstRow="1" bandRow="1">
                <a:effectLst>
                  <a:outerShdw blurRad="50800" dist="38100" dir="8100000" algn="tr" rotWithShape="0">
                    <a:prstClr val="black">
                      <a:alpha val="40000"/>
                    </a:prstClr>
                  </a:outerShdw>
                </a:effectLst>
                <a:tableStyleId>{93296810-A885-4BE3-A3E7-6D5BEEA58F35}</a:tableStyleId>
              </a:tblPr>
              <a:tblGrid>
                <a:gridCol w="3225118">
                  <a:extLst>
                    <a:ext uri="{9D8B030D-6E8A-4147-A177-3AD203B41FA5}">
                      <a16:colId xmlns:a16="http://schemas.microsoft.com/office/drawing/2014/main" val="3140948050"/>
                    </a:ext>
                  </a:extLst>
                </a:gridCol>
                <a:gridCol w="1731264">
                  <a:extLst>
                    <a:ext uri="{9D8B030D-6E8A-4147-A177-3AD203B41FA5}">
                      <a16:colId xmlns:a16="http://schemas.microsoft.com/office/drawing/2014/main" val="996759599"/>
                    </a:ext>
                  </a:extLst>
                </a:gridCol>
                <a:gridCol w="1867669">
                  <a:extLst>
                    <a:ext uri="{9D8B030D-6E8A-4147-A177-3AD203B41FA5}">
                      <a16:colId xmlns:a16="http://schemas.microsoft.com/office/drawing/2014/main" val="3956383115"/>
                    </a:ext>
                  </a:extLst>
                </a:gridCol>
                <a:gridCol w="2864228">
                  <a:extLst>
                    <a:ext uri="{9D8B030D-6E8A-4147-A177-3AD203B41FA5}">
                      <a16:colId xmlns:a16="http://schemas.microsoft.com/office/drawing/2014/main" val="3537773850"/>
                    </a:ext>
                  </a:extLst>
                </a:gridCol>
              </a:tblGrid>
              <a:tr h="763162">
                <a:tc>
                  <a:txBody>
                    <a:bodyPr/>
                    <a:lstStyle/>
                    <a:p>
                      <a:pPr algn="ctr"/>
                      <a:endParaRPr lang="zh-CN" altLang="en-US" sz="2000" b="1"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zh-CN" altLang="en-US" sz="2000" b="1" dirty="0">
                          <a:latin typeface="+mj-ea"/>
                          <a:ea typeface="+mj-ea"/>
                        </a:rPr>
                        <a:t>总体评价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zh-CN" altLang="en-US" sz="2000" b="1" dirty="0">
                          <a:latin typeface="+mj-ea"/>
                          <a:ea typeface="+mj-ea"/>
                        </a:rPr>
                        <a:t>总分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tc>
                  <a:txBody>
                    <a:bodyPr/>
                    <a:lstStyle/>
                    <a:p>
                      <a:pPr algn="ctr"/>
                      <a:r>
                        <a:rPr lang="zh-CN" altLang="en-US" sz="2000" b="1" dirty="0">
                          <a:latin typeface="+mj-ea"/>
                          <a:ea typeface="+mj-ea"/>
                        </a:rPr>
                        <a:t>是否同意答辩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439B"/>
                    </a:solidFill>
                  </a:tcPr>
                </a:tc>
                <a:extLst>
                  <a:ext uri="{0D108BD9-81ED-4DB2-BD59-A6C34878D82A}">
                    <a16:rowId xmlns:a16="http://schemas.microsoft.com/office/drawing/2014/main" val="4133471413"/>
                  </a:ext>
                </a:extLst>
              </a:tr>
              <a:tr h="763162">
                <a:tc>
                  <a:txBody>
                    <a:bodyPr/>
                    <a:lstStyle/>
                    <a:p>
                      <a:pPr algn="ctr"/>
                      <a:r>
                        <a:rPr lang="zh-CN" altLang="en-US" sz="2000" b="1" dirty="0">
                          <a:latin typeface="+mj-ea"/>
                          <a:ea typeface="+mj-ea"/>
                        </a:rPr>
                        <a:t>评审专家</a:t>
                      </a:r>
                      <a:r>
                        <a:rPr lang="en-US" altLang="zh-CN" sz="2000" b="1" dirty="0">
                          <a:latin typeface="+mj-ea"/>
                          <a:ea typeface="+mj-ea"/>
                        </a:rPr>
                        <a:t>1</a:t>
                      </a:r>
                      <a:endParaRPr lang="zh-CN" altLang="en-US" sz="2000" b="1"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zh-CN" altLang="en-US" sz="2000" b="1" dirty="0">
                          <a:latin typeface="+mj-ea"/>
                          <a:ea typeface="+mj-ea"/>
                        </a:rPr>
                        <a:t>良好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2000" b="1" dirty="0">
                          <a:latin typeface="+mj-ea"/>
                          <a:ea typeface="+mj-ea"/>
                        </a:rPr>
                        <a:t>80</a:t>
                      </a:r>
                      <a:endParaRPr lang="zh-CN" altLang="en-US" sz="2000" b="1"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zh-CN" altLang="en-US" sz="2000" b="1" dirty="0">
                          <a:latin typeface="+mj-ea"/>
                          <a:ea typeface="+mj-ea"/>
                        </a:rPr>
                        <a:t>修改后直接答辩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854627902"/>
                  </a:ext>
                </a:extLst>
              </a:tr>
              <a:tr h="763162">
                <a:tc>
                  <a:txBody>
                    <a:bodyPr/>
                    <a:lstStyle/>
                    <a:p>
                      <a:pPr algn="ctr"/>
                      <a:r>
                        <a:rPr lang="zh-CN" altLang="en-US" sz="2000" b="1" dirty="0">
                          <a:latin typeface="+mj-ea"/>
                          <a:ea typeface="+mj-ea"/>
                        </a:rPr>
                        <a:t>评审专家</a:t>
                      </a:r>
                      <a:r>
                        <a:rPr lang="en-US" altLang="zh-CN" sz="2000" b="1" dirty="0">
                          <a:latin typeface="+mj-ea"/>
                          <a:ea typeface="+mj-ea"/>
                        </a:rPr>
                        <a:t>2</a:t>
                      </a:r>
                      <a:endParaRPr lang="zh-CN" altLang="en-US" sz="2000" b="1"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zh-CN" altLang="en-US" sz="2000" b="1" dirty="0">
                          <a:latin typeface="+mj-ea"/>
                          <a:ea typeface="+mj-ea"/>
                        </a:rPr>
                        <a:t>良好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en-US" altLang="zh-CN" sz="2000" b="1" dirty="0">
                          <a:latin typeface="+mj-ea"/>
                          <a:ea typeface="+mj-ea"/>
                        </a:rPr>
                        <a:t>85</a:t>
                      </a:r>
                      <a:endParaRPr lang="zh-CN" altLang="en-US" sz="2000" b="1"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zh-CN" altLang="en-US" sz="2000" b="1" dirty="0">
                          <a:latin typeface="+mj-ea"/>
                          <a:ea typeface="+mj-ea"/>
                        </a:rPr>
                        <a:t>修改后直接答辩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extLst>
                  <a:ext uri="{0D108BD9-81ED-4DB2-BD59-A6C34878D82A}">
                    <a16:rowId xmlns:a16="http://schemas.microsoft.com/office/drawing/2014/main" val="4247213082"/>
                  </a:ext>
                </a:extLst>
              </a:tr>
              <a:tr h="763162">
                <a:tc>
                  <a:txBody>
                    <a:bodyPr/>
                    <a:lstStyle/>
                    <a:p>
                      <a:pPr algn="ctr"/>
                      <a:r>
                        <a:rPr lang="zh-CN" altLang="en-US" sz="2000" b="1" dirty="0">
                          <a:latin typeface="+mj-ea"/>
                          <a:ea typeface="+mj-ea"/>
                        </a:rPr>
                        <a:t>评审专家</a:t>
                      </a:r>
                      <a:r>
                        <a:rPr lang="en-US" altLang="zh-CN" sz="2000" b="1" dirty="0">
                          <a:latin typeface="+mj-ea"/>
                          <a:ea typeface="+mj-ea"/>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zh-CN" altLang="en-US" sz="2000" b="1" dirty="0">
                          <a:latin typeface="+mj-ea"/>
                          <a:ea typeface="+mj-ea"/>
                        </a:rPr>
                        <a:t>良好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2000" b="1" dirty="0">
                          <a:latin typeface="+mj-ea"/>
                          <a:ea typeface="+mj-ea"/>
                        </a:rPr>
                        <a:t>81</a:t>
                      </a:r>
                      <a:endParaRPr lang="zh-CN" altLang="en-US" sz="2000" b="1"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zh-CN" altLang="en-US" sz="2000" b="1" dirty="0">
                          <a:latin typeface="+mj-ea"/>
                          <a:ea typeface="+mj-ea"/>
                        </a:rPr>
                        <a:t>修改后直接答辩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4158390100"/>
                  </a:ext>
                </a:extLst>
              </a:tr>
              <a:tr h="763162">
                <a:tc>
                  <a:txBody>
                    <a:bodyPr/>
                    <a:lstStyle/>
                    <a:p>
                      <a:pPr algn="ctr"/>
                      <a:r>
                        <a:rPr lang="zh-CN" altLang="en-US" sz="2000" b="1" dirty="0">
                          <a:latin typeface="+mj-ea"/>
                          <a:ea typeface="+mj-ea"/>
                        </a:rPr>
                        <a:t>评审专家</a:t>
                      </a:r>
                      <a:r>
                        <a:rPr lang="en-US" altLang="zh-CN" sz="2000" b="1" dirty="0">
                          <a:latin typeface="+mj-ea"/>
                          <a:ea typeface="+mj-ea"/>
                        </a:rPr>
                        <a:t>4</a:t>
                      </a:r>
                      <a:endParaRPr lang="zh-CN" altLang="en-US" sz="2000" b="1"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zh-CN" altLang="en-US" sz="2000" b="1" dirty="0">
                          <a:latin typeface="+mj-ea"/>
                          <a:ea typeface="+mj-ea"/>
                        </a:rPr>
                        <a:t>良好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en-US" altLang="zh-CN" sz="2000" b="1" dirty="0">
                          <a:latin typeface="+mj-ea"/>
                          <a:ea typeface="+mj-ea"/>
                        </a:rPr>
                        <a:t>85</a:t>
                      </a:r>
                      <a:endParaRPr lang="zh-CN" altLang="en-US" sz="2000" b="1"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tc>
                  <a:txBody>
                    <a:bodyPr/>
                    <a:lstStyle/>
                    <a:p>
                      <a:pPr algn="ctr"/>
                      <a:r>
                        <a:rPr lang="zh-CN" altLang="en-US" sz="2000" b="1" dirty="0">
                          <a:latin typeface="+mj-ea"/>
                          <a:ea typeface="+mj-ea"/>
                        </a:rPr>
                        <a:t>修改后直接答辩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0E6"/>
                    </a:solidFill>
                  </a:tcPr>
                </a:tc>
                <a:extLst>
                  <a:ext uri="{0D108BD9-81ED-4DB2-BD59-A6C34878D82A}">
                    <a16:rowId xmlns:a16="http://schemas.microsoft.com/office/drawing/2014/main" val="1833626670"/>
                  </a:ext>
                </a:extLst>
              </a:tr>
              <a:tr h="763162">
                <a:tc>
                  <a:txBody>
                    <a:bodyPr/>
                    <a:lstStyle/>
                    <a:p>
                      <a:pPr algn="ctr"/>
                      <a:r>
                        <a:rPr lang="zh-CN" altLang="en-US" sz="2000" b="1" dirty="0">
                          <a:latin typeface="+mj-ea"/>
                          <a:ea typeface="+mj-ea"/>
                        </a:rPr>
                        <a:t>评审专家</a:t>
                      </a:r>
                      <a:r>
                        <a:rPr lang="en-US" altLang="zh-CN" sz="2000" b="1" dirty="0">
                          <a:latin typeface="+mj-ea"/>
                          <a:ea typeface="+mj-ea"/>
                        </a:rPr>
                        <a:t>5</a:t>
                      </a:r>
                      <a:endParaRPr lang="zh-CN" altLang="en-US" sz="2000" b="1"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zh-CN" altLang="en-US" sz="2000" b="1" dirty="0">
                          <a:latin typeface="+mj-ea"/>
                          <a:ea typeface="+mj-ea"/>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altLang="zh-CN" sz="2000" b="1" dirty="0">
                          <a:latin typeface="+mj-ea"/>
                          <a:ea typeface="+mj-ea"/>
                        </a:rPr>
                        <a:t>75</a:t>
                      </a:r>
                      <a:endParaRPr lang="zh-CN" altLang="en-US" sz="2000" b="1"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zh-CN" altLang="en-US" sz="2000" b="1" dirty="0">
                          <a:latin typeface="+mj-ea"/>
                          <a:ea typeface="+mj-ea"/>
                        </a:rPr>
                        <a:t>修改后直接答辩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842694911"/>
                  </a:ext>
                </a:extLst>
              </a:tr>
            </a:tbl>
          </a:graphicData>
        </a:graphic>
      </p:graphicFrame>
    </p:spTree>
    <p:extLst>
      <p:ext uri="{BB962C8B-B14F-4D97-AF65-F5344CB8AC3E}">
        <p14:creationId xmlns:p14="http://schemas.microsoft.com/office/powerpoint/2010/main" val="2342316936"/>
      </p:ext>
    </p:extLst>
  </p:cSld>
  <p:clrMapOvr>
    <a:masterClrMapping/>
  </p:clrMapOvr>
  <p:transition spd="med">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1C689D2-D50E-5CF0-11DC-ED65FDE2E494}"/>
              </a:ext>
            </a:extLst>
          </p:cNvPr>
          <p:cNvSpPr>
            <a:spLocks noGrp="1"/>
          </p:cNvSpPr>
          <p:nvPr>
            <p:ph type="sldNum" sz="quarter" idx="14"/>
          </p:nvPr>
        </p:nvSpPr>
        <p:spPr/>
        <p:txBody>
          <a:bodyPr/>
          <a:lstStyle/>
          <a:p>
            <a:fld id="{CC51C897-CB0F-45BB-8D64-39FCF72693E0}" type="slidenum">
              <a:rPr lang="zh-CN" altLang="en-US" smtClean="0"/>
              <a:t>56</a:t>
            </a:fld>
            <a:endParaRPr lang="zh-CN" altLang="en-US"/>
          </a:p>
        </p:txBody>
      </p:sp>
      <p:sp>
        <p:nvSpPr>
          <p:cNvPr id="5" name="Text Placeholder 2">
            <a:extLst>
              <a:ext uri="{FF2B5EF4-FFF2-40B4-BE49-F238E27FC236}">
                <a16:creationId xmlns:a16="http://schemas.microsoft.com/office/drawing/2014/main" id="{F9280111-9D18-F848-003E-1BF3904DCFD7}"/>
              </a:ext>
            </a:extLst>
          </p:cNvPr>
          <p:cNvSpPr>
            <a:spLocks noGrp="1"/>
          </p:cNvSpPr>
          <p:nvPr>
            <p:ph type="body" sz="quarter" idx="13"/>
          </p:nvPr>
        </p:nvSpPr>
        <p:spPr>
          <a:xfrm>
            <a:off x="2016121" y="187695"/>
            <a:ext cx="10084299" cy="444277"/>
          </a:xfrm>
        </p:spPr>
        <p:txBody>
          <a:bodyPr/>
          <a:lstStyle/>
          <a:p>
            <a:r>
              <a:rPr lang="zh-CN" altLang="en-US" dirty="0">
                <a:solidFill>
                  <a:srgbClr val="6D439B"/>
                </a:solidFill>
              </a:rPr>
              <a:t>附录：盲审意见整理</a:t>
            </a:r>
          </a:p>
        </p:txBody>
      </p:sp>
      <p:sp>
        <p:nvSpPr>
          <p:cNvPr id="2" name="矩形 1">
            <a:extLst>
              <a:ext uri="{FF2B5EF4-FFF2-40B4-BE49-F238E27FC236}">
                <a16:creationId xmlns:a16="http://schemas.microsoft.com/office/drawing/2014/main" id="{FF5411BE-5331-F410-5C85-D2BFF89D9153}"/>
              </a:ext>
            </a:extLst>
          </p:cNvPr>
          <p:cNvSpPr/>
          <p:nvPr/>
        </p:nvSpPr>
        <p:spPr>
          <a:xfrm>
            <a:off x="372455" y="1040987"/>
            <a:ext cx="1844271" cy="519958"/>
          </a:xfrm>
          <a:prstGeom prst="rect">
            <a:avLst/>
          </a:prstGeom>
          <a:solidFill>
            <a:srgbClr val="6D439B"/>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bg1"/>
                </a:solidFill>
                <a:latin typeface="+mj-ea"/>
                <a:ea typeface="+mj-ea"/>
              </a:rPr>
              <a:t>主要评审意见</a:t>
            </a:r>
          </a:p>
        </p:txBody>
      </p:sp>
      <p:sp>
        <p:nvSpPr>
          <p:cNvPr id="4" name="矩形 3">
            <a:extLst>
              <a:ext uri="{FF2B5EF4-FFF2-40B4-BE49-F238E27FC236}">
                <a16:creationId xmlns:a16="http://schemas.microsoft.com/office/drawing/2014/main" id="{2BE52FC6-0DDF-967E-FF23-2C19B3B694D4}"/>
              </a:ext>
            </a:extLst>
          </p:cNvPr>
          <p:cNvSpPr/>
          <p:nvPr/>
        </p:nvSpPr>
        <p:spPr>
          <a:xfrm>
            <a:off x="6096000" y="1040987"/>
            <a:ext cx="1844271" cy="519958"/>
          </a:xfrm>
          <a:prstGeom prst="rect">
            <a:avLst/>
          </a:prstGeom>
          <a:solidFill>
            <a:srgbClr val="6D439B"/>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000" b="1" dirty="0">
                <a:solidFill>
                  <a:schemeClr val="bg1"/>
                </a:solidFill>
                <a:latin typeface="+mj-ea"/>
                <a:ea typeface="+mj-ea"/>
              </a:rPr>
              <a:t>对应修改内容</a:t>
            </a:r>
          </a:p>
        </p:txBody>
      </p:sp>
      <p:cxnSp>
        <p:nvCxnSpPr>
          <p:cNvPr id="7" name="直接连接符 6">
            <a:extLst>
              <a:ext uri="{FF2B5EF4-FFF2-40B4-BE49-F238E27FC236}">
                <a16:creationId xmlns:a16="http://schemas.microsoft.com/office/drawing/2014/main" id="{8E4FA856-62D1-1053-7CF7-B34CD72E6B1F}"/>
              </a:ext>
            </a:extLst>
          </p:cNvPr>
          <p:cNvCxnSpPr/>
          <p:nvPr/>
        </p:nvCxnSpPr>
        <p:spPr>
          <a:xfrm>
            <a:off x="5680364" y="1040987"/>
            <a:ext cx="0" cy="5680364"/>
          </a:xfrm>
          <a:prstGeom prst="line">
            <a:avLst/>
          </a:prstGeom>
          <a:ln w="28575"/>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B83EBEC8-A67F-B24F-842D-799A0F617FB3}"/>
              </a:ext>
            </a:extLst>
          </p:cNvPr>
          <p:cNvSpPr txBox="1"/>
          <p:nvPr/>
        </p:nvSpPr>
        <p:spPr>
          <a:xfrm>
            <a:off x="258957" y="1820468"/>
            <a:ext cx="5347517" cy="4175182"/>
          </a:xfrm>
          <a:prstGeom prst="rect">
            <a:avLst/>
          </a:prstGeom>
          <a:noFill/>
        </p:spPr>
        <p:txBody>
          <a:bodyPr wrap="square">
            <a:spAutoFit/>
          </a:bodyPr>
          <a:lstStyle/>
          <a:p>
            <a:pPr marL="457200" indent="-457200">
              <a:lnSpc>
                <a:spcPct val="150000"/>
              </a:lnSpc>
              <a:buAutoNum type="arabicPeriod"/>
            </a:pPr>
            <a:r>
              <a:rPr lang="zh-CN" altLang="en-US" sz="2000" b="1" dirty="0">
                <a:latin typeface="宋体" panose="02010600030101010101" pitchFamily="2" charset="-122"/>
                <a:ea typeface="宋体" panose="02010600030101010101" pitchFamily="2" charset="-122"/>
              </a:rPr>
              <a:t>文章组织结构、整体工作关联、第二章内容不清等问题</a:t>
            </a:r>
            <a:endParaRPr lang="en-US" altLang="zh-CN" sz="2000" b="1" dirty="0">
              <a:latin typeface="宋体" panose="02010600030101010101" pitchFamily="2" charset="-122"/>
              <a:ea typeface="宋体" panose="02010600030101010101" pitchFamily="2" charset="-122"/>
            </a:endParaRPr>
          </a:p>
          <a:p>
            <a:pPr>
              <a:lnSpc>
                <a:spcPct val="150000"/>
              </a:lnSpc>
            </a:pPr>
            <a:r>
              <a:rPr lang="zh-CN" altLang="en-US" sz="1600" dirty="0">
                <a:latin typeface="宋体" panose="02010600030101010101" pitchFamily="2" charset="-122"/>
                <a:ea typeface="宋体" panose="02010600030101010101" pitchFamily="2" charset="-122"/>
              </a:rPr>
              <a:t>（</a:t>
            </a:r>
            <a:r>
              <a:rPr lang="zh-CN" altLang="zh-CN" sz="1600" kern="0" dirty="0">
                <a:solidFill>
                  <a:srgbClr val="333333"/>
                </a:solidFill>
                <a:effectLst/>
                <a:ea typeface="宋体" panose="02010600030101010101" pitchFamily="2" charset="-122"/>
                <a:cs typeface="宋体" panose="02010600030101010101" pitchFamily="2" charset="-122"/>
              </a:rPr>
              <a:t>本文的三个研究内容之间整体性缺乏关联</a:t>
            </a:r>
            <a:r>
              <a:rPr lang="zh-CN" altLang="en-US" sz="1600" kern="0" dirty="0">
                <a:solidFill>
                  <a:srgbClr val="333333"/>
                </a:solidFill>
                <a:ea typeface="宋体" panose="02010600030101010101" pitchFamily="2" charset="-122"/>
                <a:cs typeface="宋体" panose="02010600030101010101" pitchFamily="2" charset="-122"/>
              </a:rPr>
              <a:t>；</a:t>
            </a:r>
            <a:r>
              <a:rPr lang="zh-CN" altLang="en-US" sz="1600" kern="0" dirty="0">
                <a:solidFill>
                  <a:srgbClr val="333333"/>
                </a:solidFill>
                <a:effectLst/>
                <a:ea typeface="宋体" panose="02010600030101010101" pitchFamily="2" charset="-122"/>
                <a:cs typeface="宋体" panose="02010600030101010101" pitchFamily="2" charset="-122"/>
              </a:rPr>
              <a:t>第二章可以分到对应的三个工作中去；</a:t>
            </a:r>
            <a:r>
              <a:rPr lang="en-US" altLang="zh-CN" sz="1600" kern="0" dirty="0">
                <a:solidFill>
                  <a:srgbClr val="333333"/>
                </a:solidFill>
                <a:effectLst/>
                <a:ea typeface="宋体" panose="02010600030101010101" pitchFamily="2" charset="-122"/>
                <a:cs typeface="宋体" panose="02010600030101010101" pitchFamily="2" charset="-122"/>
              </a:rPr>
              <a:t>1.3</a:t>
            </a:r>
            <a:r>
              <a:rPr lang="zh-CN" altLang="en-US" sz="1600" kern="0" dirty="0">
                <a:solidFill>
                  <a:srgbClr val="333333"/>
                </a:solidFill>
                <a:effectLst/>
                <a:ea typeface="宋体" panose="02010600030101010101" pitchFamily="2" charset="-122"/>
                <a:cs typeface="宋体" panose="02010600030101010101" pitchFamily="2" charset="-122"/>
              </a:rPr>
              <a:t>节和第二章的区分是什么）</a:t>
            </a:r>
            <a:endParaRPr lang="en-US" altLang="zh-CN" sz="2000" b="1" dirty="0">
              <a:latin typeface="宋体" panose="02010600030101010101" pitchFamily="2" charset="-122"/>
              <a:ea typeface="宋体" panose="02010600030101010101" pitchFamily="2" charset="-122"/>
            </a:endParaRPr>
          </a:p>
          <a:p>
            <a:pPr marL="457200" indent="-457200">
              <a:lnSpc>
                <a:spcPct val="150000"/>
              </a:lnSpc>
              <a:buFont typeface="+mj-lt"/>
              <a:buAutoNum type="arabicPeriod" startAt="2"/>
            </a:pPr>
            <a:r>
              <a:rPr lang="zh-CN" altLang="en-US" sz="2000" b="1" dirty="0">
                <a:latin typeface="宋体" panose="02010600030101010101" pitchFamily="2" charset="-122"/>
                <a:ea typeface="宋体" panose="02010600030101010101" pitchFamily="2" charset="-122"/>
              </a:rPr>
              <a:t>实验补充问题</a:t>
            </a:r>
            <a:endParaRPr lang="en-US" altLang="zh-CN" sz="2000" b="1" dirty="0">
              <a:latin typeface="+mj-ea"/>
              <a:ea typeface="+mj-ea"/>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1600" b="0" i="0" u="none" strike="noStrike" kern="0" cap="none" spc="0" normalizeH="0" baseline="0" noProof="0" dirty="0">
                <a:ln>
                  <a:noFill/>
                </a:ln>
                <a:solidFill>
                  <a:srgbClr val="333333"/>
                </a:solidFill>
                <a:effectLst/>
                <a:uLnTx/>
                <a:uFillTx/>
                <a:latin typeface="Calibri Light"/>
                <a:ea typeface="宋体" panose="02010600030101010101" pitchFamily="2" charset="-122"/>
                <a:cs typeface="宋体" panose="02010600030101010101" pitchFamily="2" charset="-122"/>
              </a:rPr>
              <a:t>建议可以适当增加复杂数据集完成实验；作者应将所提算法在更高分辨率下的图像进行测试；建议作者补充算法的时间复杂度与空间复杂度分析）</a:t>
            </a:r>
            <a:endParaRPr lang="en-US" altLang="zh-CN" sz="2000" b="1" dirty="0">
              <a:latin typeface="+mj-ea"/>
              <a:ea typeface="+mj-ea"/>
            </a:endParaRPr>
          </a:p>
          <a:p>
            <a:pPr marL="457200" indent="-457200">
              <a:lnSpc>
                <a:spcPct val="150000"/>
              </a:lnSpc>
              <a:buFont typeface="+mj-lt"/>
              <a:buAutoNum type="arabicPeriod" startAt="3"/>
            </a:pPr>
            <a:r>
              <a:rPr lang="zh-CN" altLang="en-US" sz="2000" b="1" dirty="0">
                <a:latin typeface="宋体" panose="02010600030101010101" pitchFamily="2" charset="-122"/>
                <a:ea typeface="宋体" panose="02010600030101010101" pitchFamily="2" charset="-122"/>
              </a:rPr>
              <a:t>文章格式、写作上的问题</a:t>
            </a:r>
            <a:endParaRPr lang="en-US" altLang="zh-CN" sz="2000" b="1" dirty="0">
              <a:latin typeface="宋体" panose="02010600030101010101" pitchFamily="2" charset="-122"/>
              <a:ea typeface="宋体" panose="02010600030101010101" pitchFamily="2" charset="-122"/>
            </a:endParaRPr>
          </a:p>
          <a:p>
            <a:pPr marL="457200" indent="-457200">
              <a:lnSpc>
                <a:spcPct val="150000"/>
              </a:lnSpc>
              <a:buFont typeface="+mj-lt"/>
              <a:buAutoNum type="arabicPeriod" startAt="3"/>
            </a:pPr>
            <a:r>
              <a:rPr lang="zh-CN" altLang="en-US" sz="2000" b="1" dirty="0">
                <a:latin typeface="宋体" panose="02010600030101010101" pitchFamily="2" charset="-122"/>
                <a:ea typeface="宋体" panose="02010600030101010101" pitchFamily="2" charset="-122"/>
              </a:rPr>
              <a:t>综述不足问题</a:t>
            </a:r>
            <a:endParaRPr lang="en-US" altLang="zh-CN" sz="2000" b="1" dirty="0">
              <a:latin typeface="宋体" panose="02010600030101010101" pitchFamily="2" charset="-122"/>
              <a:ea typeface="宋体" panose="02010600030101010101" pitchFamily="2" charset="-122"/>
            </a:endParaRPr>
          </a:p>
        </p:txBody>
      </p:sp>
      <p:sp>
        <p:nvSpPr>
          <p:cNvPr id="9" name="文本框 8">
            <a:extLst>
              <a:ext uri="{FF2B5EF4-FFF2-40B4-BE49-F238E27FC236}">
                <a16:creationId xmlns:a16="http://schemas.microsoft.com/office/drawing/2014/main" id="{EAD37115-D2A4-55F1-D892-4435EA9891D4}"/>
              </a:ext>
            </a:extLst>
          </p:cNvPr>
          <p:cNvSpPr txBox="1"/>
          <p:nvPr/>
        </p:nvSpPr>
        <p:spPr>
          <a:xfrm>
            <a:off x="5906992" y="1824634"/>
            <a:ext cx="6026051" cy="4898777"/>
          </a:xfrm>
          <a:prstGeom prst="rect">
            <a:avLst/>
          </a:prstGeom>
          <a:noFill/>
        </p:spPr>
        <p:txBody>
          <a:bodyPr wrap="square">
            <a:spAutoFit/>
          </a:bodyPr>
          <a:lstStyle/>
          <a:p>
            <a:pPr marL="342900" lvl="0" indent="-342900" algn="l">
              <a:lnSpc>
                <a:spcPct val="120000"/>
              </a:lnSpc>
              <a:spcAft>
                <a:spcPts val="750"/>
              </a:spcAft>
              <a:buFont typeface="+mj-lt"/>
              <a:buAutoNum type="arabicPeriod"/>
            </a:pPr>
            <a:r>
              <a:rPr lang="zh-CN" altLang="zh-CN" sz="1800" b="1" kern="0" dirty="0">
                <a:solidFill>
                  <a:srgbClr val="333333"/>
                </a:solidFill>
                <a:effectLst/>
                <a:latin typeface="宋体" panose="02010600030101010101" pitchFamily="2" charset="-122"/>
                <a:ea typeface="宋体" panose="02010600030101010101" pitchFamily="2" charset="-122"/>
                <a:cs typeface="宋体" panose="02010600030101010101" pitchFamily="2" charset="-122"/>
              </a:rPr>
              <a:t>本文的组织结构已经进行改进，将基本的原型学习框架定义、实验全部放在第二章节中，并修改子标题为“基于重构误差的原型学习框架”；而将三个改进的原型学习框架讨论放在第三、四、五的对应问题章节中进行论述，具体修改至每个章节的“本章工作”下子标题为“××学习框架”部分</a:t>
            </a:r>
            <a:endParaRPr lang="en-US" altLang="zh-CN" sz="1800" b="1" kern="0" dirty="0">
              <a:solidFill>
                <a:srgbClr val="333333"/>
              </a:solidFill>
              <a:effectLst/>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20000"/>
              </a:lnSpc>
              <a:spcAft>
                <a:spcPts val="750"/>
              </a:spcAft>
              <a:buFont typeface="+mj-lt"/>
              <a:buAutoNum type="arabicPeriod"/>
            </a:pPr>
            <a:r>
              <a:rPr lang="zh-CN" altLang="en-US" sz="1800" b="1" kern="100" dirty="0">
                <a:effectLst/>
                <a:latin typeface="宋体" panose="02010600030101010101" pitchFamily="2" charset="-122"/>
                <a:ea typeface="宋体" panose="02010600030101010101" pitchFamily="2" charset="-122"/>
                <a:cs typeface="Times New Roman" panose="02020603050405020304" pitchFamily="18" charset="0"/>
              </a:rPr>
              <a:t>在第三章节中补充了参数敏感性分析、补充了</a:t>
            </a:r>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21</a:t>
            </a:r>
            <a:r>
              <a:rPr lang="zh-CN" altLang="en-US" sz="1800" b="1" kern="100" dirty="0">
                <a:effectLst/>
                <a:latin typeface="宋体" panose="02010600030101010101" pitchFamily="2" charset="-122"/>
                <a:ea typeface="宋体" panose="02010600030101010101" pitchFamily="2" charset="-122"/>
                <a:cs typeface="Times New Roman" panose="02020603050405020304" pitchFamily="18" charset="0"/>
              </a:rPr>
              <a:t>年新工作</a:t>
            </a:r>
            <a:r>
              <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rPr>
              <a:t>RL-FCM</a:t>
            </a:r>
            <a:r>
              <a:rPr lang="zh-CN" altLang="en-US" sz="1800" b="1" kern="100" dirty="0">
                <a:effectLst/>
                <a:latin typeface="宋体" panose="02010600030101010101" pitchFamily="2" charset="-122"/>
                <a:ea typeface="宋体" panose="02010600030101010101" pitchFamily="2" charset="-122"/>
                <a:cs typeface="Times New Roman" panose="02020603050405020304" pitchFamily="18" charset="0"/>
              </a:rPr>
              <a:t>、加入了实验中的原型数量统计以大致估测算法消耗；第四章节中对本章模型所占空间加入了分析；在第五章节中补充</a:t>
            </a:r>
            <a:r>
              <a:rPr lang="en-US" altLang="zh-CN" sz="1800" b="1" kern="100" dirty="0" err="1">
                <a:effectLst/>
                <a:latin typeface="宋体" panose="02010600030101010101" pitchFamily="2" charset="-122"/>
                <a:ea typeface="宋体" panose="02010600030101010101" pitchFamily="2" charset="-122"/>
                <a:cs typeface="Times New Roman" panose="02020603050405020304" pitchFamily="18" charset="0"/>
              </a:rPr>
              <a:t>MiniImageNet</a:t>
            </a:r>
            <a:r>
              <a:rPr lang="zh-CN" altLang="en-US" sz="1800" b="1" kern="100" dirty="0">
                <a:effectLst/>
                <a:latin typeface="宋体" panose="02010600030101010101" pitchFamily="2" charset="-122"/>
                <a:ea typeface="宋体" panose="02010600030101010101" pitchFamily="2" charset="-122"/>
                <a:cs typeface="Times New Roman" panose="02020603050405020304" pitchFamily="18" charset="0"/>
              </a:rPr>
              <a:t>数据集结果</a:t>
            </a:r>
            <a:endPar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20000"/>
              </a:lnSpc>
              <a:spcAft>
                <a:spcPts val="750"/>
              </a:spcAft>
              <a:buFont typeface="+mj-lt"/>
              <a:buAutoNum type="arabicPeriod"/>
            </a:pPr>
            <a:r>
              <a:rPr lang="zh-CN" altLang="en-US" sz="1800" b="1" kern="100" dirty="0">
                <a:effectLst/>
                <a:latin typeface="宋体" panose="02010600030101010101" pitchFamily="2" charset="-122"/>
                <a:ea typeface="宋体" panose="02010600030101010101" pitchFamily="2" charset="-122"/>
                <a:cs typeface="Times New Roman" panose="02020603050405020304" pitchFamily="18" charset="0"/>
              </a:rPr>
              <a:t>对所有写作、格式问题已进行修改</a:t>
            </a:r>
            <a:endParaRPr lang="en-US" alt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20000"/>
              </a:lnSpc>
              <a:spcAft>
                <a:spcPts val="750"/>
              </a:spcAft>
              <a:buFont typeface="+mj-lt"/>
              <a:buAutoNum type="arabicPeriod"/>
            </a:pPr>
            <a:r>
              <a:rPr lang="zh-CN" altLang="en-US" sz="1800" b="1" kern="100" dirty="0">
                <a:effectLst/>
                <a:latin typeface="宋体" panose="02010600030101010101" pitchFamily="2" charset="-122"/>
                <a:ea typeface="宋体" panose="02010600030101010101" pitchFamily="2" charset="-122"/>
                <a:cs typeface="Times New Roman" panose="02020603050405020304" pitchFamily="18" charset="0"/>
              </a:rPr>
              <a:t>已经补充更多相关算法讨论</a:t>
            </a:r>
            <a:endParaRPr lang="zh-CN" alt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endParaRPr lang="en-US" altLang="zh-CN" sz="2000" b="1" dirty="0">
              <a:latin typeface="+mj-ea"/>
              <a:ea typeface="+mj-ea"/>
            </a:endParaRPr>
          </a:p>
        </p:txBody>
      </p:sp>
    </p:spTree>
    <p:extLst>
      <p:ext uri="{BB962C8B-B14F-4D97-AF65-F5344CB8AC3E}">
        <p14:creationId xmlns:p14="http://schemas.microsoft.com/office/powerpoint/2010/main" val="3611353860"/>
      </p:ext>
    </p:extLst>
  </p:cSld>
  <p:clrMapOvr>
    <a:masterClrMapping/>
  </p:clrMapOvr>
  <p:transition spd="med">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bwMode="auto">
          <a:xfrm>
            <a:off x="4363795" y="2726179"/>
            <a:ext cx="3464410" cy="1405641"/>
          </a:xfrm>
          <a:prstGeom prst="rect">
            <a:avLst/>
          </a:prstGeom>
        </p:spPr>
        <p:txBody>
          <a:bodyPr wrap="none">
            <a:spAutoFit/>
          </a:bodyPr>
          <a:lstStyle/>
          <a:p>
            <a:pPr algn="ctr" defTabSz="914377">
              <a:defRPr/>
            </a:pPr>
            <a:r>
              <a:rPr lang="zh-CN" altLang="en-US"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rPr>
              <a:t>感谢各位老师</a:t>
            </a:r>
            <a:endParaRPr lang="en-US" altLang="zh-CN"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endParaRPr>
          </a:p>
          <a:p>
            <a:pPr algn="ctr" defTabSz="914377">
              <a:defRPr/>
            </a:pPr>
            <a:r>
              <a:rPr lang="zh-CN" altLang="en-US"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rPr>
              <a:t>敬请批评指正</a:t>
            </a:r>
          </a:p>
        </p:txBody>
      </p:sp>
    </p:spTree>
    <p:extLst>
      <p:ext uri="{BB962C8B-B14F-4D97-AF65-F5344CB8AC3E}">
        <p14:creationId xmlns:p14="http://schemas.microsoft.com/office/powerpoint/2010/main" val="1438968097"/>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泪滴形 46">
            <a:extLst>
              <a:ext uri="{FF2B5EF4-FFF2-40B4-BE49-F238E27FC236}">
                <a16:creationId xmlns:a16="http://schemas.microsoft.com/office/drawing/2014/main" id="{974BCAFA-B9FE-1084-0273-085E14EE6864}"/>
              </a:ext>
            </a:extLst>
          </p:cNvPr>
          <p:cNvSpPr/>
          <p:nvPr/>
        </p:nvSpPr>
        <p:spPr>
          <a:xfrm>
            <a:off x="3049172" y="4821385"/>
            <a:ext cx="1680763" cy="1368000"/>
          </a:xfrm>
          <a:prstGeom prst="teardrop">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8BF8B736-D1C4-7FCF-CC2D-83CA20419D43}"/>
              </a:ext>
            </a:extLst>
          </p:cNvPr>
          <p:cNvSpPr/>
          <p:nvPr/>
        </p:nvSpPr>
        <p:spPr>
          <a:xfrm>
            <a:off x="252680" y="2113844"/>
            <a:ext cx="1835442" cy="1008190"/>
          </a:xfrm>
          <a:prstGeom prst="roundRect">
            <a:avLst>
              <a:gd name="adj" fmla="val 43294"/>
            </a:avLst>
          </a:prstGeom>
          <a:solidFill>
            <a:srgbClr val="8058A3"/>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69DBA382-593F-6D7F-1B06-8A8F81AB044B}"/>
              </a:ext>
            </a:extLst>
          </p:cNvPr>
          <p:cNvSpPr txBox="1"/>
          <p:nvPr/>
        </p:nvSpPr>
        <p:spPr>
          <a:xfrm>
            <a:off x="263776" y="2433273"/>
            <a:ext cx="1834739" cy="369332"/>
          </a:xfrm>
          <a:prstGeom prst="rect">
            <a:avLst/>
          </a:prstGeom>
          <a:noFill/>
        </p:spPr>
        <p:txBody>
          <a:bodyPr wrap="square">
            <a:spAutoFit/>
          </a:bodyPr>
          <a:lstStyle/>
          <a:p>
            <a:pPr algn="ctr"/>
            <a:r>
              <a:rPr lang="zh-CN" altLang="en-US" sz="1800" b="1" dirty="0">
                <a:solidFill>
                  <a:schemeClr val="bg1"/>
                </a:solidFill>
                <a:latin typeface="+mj-ea"/>
                <a:ea typeface="+mj-ea"/>
              </a:rPr>
              <a:t>原型学习算法</a:t>
            </a:r>
            <a:endParaRPr lang="zh-CN" altLang="en-US" dirty="0">
              <a:solidFill>
                <a:schemeClr val="bg1"/>
              </a:solidFill>
            </a:endParaRPr>
          </a:p>
        </p:txBody>
      </p:sp>
      <p:sp>
        <p:nvSpPr>
          <p:cNvPr id="8" name="椭圆 7">
            <a:extLst>
              <a:ext uri="{FF2B5EF4-FFF2-40B4-BE49-F238E27FC236}">
                <a16:creationId xmlns:a16="http://schemas.microsoft.com/office/drawing/2014/main" id="{572C1E26-A6ED-3247-E070-EBF00D3EA1A0}"/>
              </a:ext>
            </a:extLst>
          </p:cNvPr>
          <p:cNvSpPr/>
          <p:nvPr/>
        </p:nvSpPr>
        <p:spPr>
          <a:xfrm>
            <a:off x="2526018" y="1045689"/>
            <a:ext cx="1368000" cy="1368000"/>
          </a:xfrm>
          <a:prstGeom prst="ellipse">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E85DD865-F6DC-5DDD-ED97-288FA371D15B}"/>
              </a:ext>
            </a:extLst>
          </p:cNvPr>
          <p:cNvSpPr txBox="1"/>
          <p:nvPr/>
        </p:nvSpPr>
        <p:spPr>
          <a:xfrm>
            <a:off x="2526018" y="1545023"/>
            <a:ext cx="1368000" cy="369332"/>
          </a:xfrm>
          <a:prstGeom prst="rect">
            <a:avLst/>
          </a:prstGeom>
          <a:noFill/>
        </p:spPr>
        <p:txBody>
          <a:bodyPr wrap="square">
            <a:spAutoFit/>
          </a:bodyPr>
          <a:lstStyle/>
          <a:p>
            <a:pPr algn="ctr"/>
            <a:r>
              <a:rPr lang="zh-CN" altLang="en-US" b="1" dirty="0">
                <a:latin typeface="+mj-ea"/>
                <a:ea typeface="+mj-ea"/>
              </a:rPr>
              <a:t>线性模型</a:t>
            </a:r>
          </a:p>
        </p:txBody>
      </p:sp>
      <p:sp>
        <p:nvSpPr>
          <p:cNvPr id="10" name="椭圆 9">
            <a:extLst>
              <a:ext uri="{FF2B5EF4-FFF2-40B4-BE49-F238E27FC236}">
                <a16:creationId xmlns:a16="http://schemas.microsoft.com/office/drawing/2014/main" id="{F93D0919-0C86-9377-5F3A-EFC1B2FFD86B}"/>
              </a:ext>
            </a:extLst>
          </p:cNvPr>
          <p:cNvSpPr/>
          <p:nvPr/>
        </p:nvSpPr>
        <p:spPr>
          <a:xfrm>
            <a:off x="2520084" y="2834586"/>
            <a:ext cx="1368000" cy="1368000"/>
          </a:xfrm>
          <a:prstGeom prst="ellipse">
            <a:avLst/>
          </a:prstGeom>
          <a:solidFill>
            <a:srgbClr val="ABD1E7"/>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214F765B-1216-D63D-5430-F455EE8E77CD}"/>
              </a:ext>
            </a:extLst>
          </p:cNvPr>
          <p:cNvSpPr txBox="1"/>
          <p:nvPr/>
        </p:nvSpPr>
        <p:spPr>
          <a:xfrm>
            <a:off x="2520084" y="3333920"/>
            <a:ext cx="1368000" cy="369332"/>
          </a:xfrm>
          <a:prstGeom prst="rect">
            <a:avLst/>
          </a:prstGeom>
          <a:noFill/>
        </p:spPr>
        <p:txBody>
          <a:bodyPr wrap="square">
            <a:spAutoFit/>
          </a:bodyPr>
          <a:lstStyle/>
          <a:p>
            <a:pPr algn="ctr"/>
            <a:r>
              <a:rPr lang="zh-CN" altLang="en-US" b="1" dirty="0">
                <a:latin typeface="+mj-ea"/>
                <a:ea typeface="+mj-ea"/>
              </a:rPr>
              <a:t>非线性模型</a:t>
            </a:r>
          </a:p>
        </p:txBody>
      </p:sp>
      <p:sp>
        <p:nvSpPr>
          <p:cNvPr id="29" name="文本框 28">
            <a:extLst>
              <a:ext uri="{FF2B5EF4-FFF2-40B4-BE49-F238E27FC236}">
                <a16:creationId xmlns:a16="http://schemas.microsoft.com/office/drawing/2014/main" id="{677ED7D7-075A-E771-E24C-3FF68A616D12}"/>
              </a:ext>
            </a:extLst>
          </p:cNvPr>
          <p:cNvSpPr txBox="1"/>
          <p:nvPr/>
        </p:nvSpPr>
        <p:spPr>
          <a:xfrm>
            <a:off x="4616276" y="1175691"/>
            <a:ext cx="2505976" cy="369332"/>
          </a:xfrm>
          <a:prstGeom prst="rect">
            <a:avLst/>
          </a:prstGeom>
          <a:solidFill>
            <a:schemeClr val="bg1">
              <a:lumMod val="85000"/>
            </a:schemeClr>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r>
              <a:rPr lang="zh-CN" altLang="en-US" b="1" dirty="0">
                <a:latin typeface="+mn-ea"/>
              </a:rPr>
              <a:t>主成分分析（</a:t>
            </a:r>
            <a:r>
              <a:rPr lang="en-US" altLang="zh-CN" b="1" dirty="0">
                <a:latin typeface="+mn-ea"/>
              </a:rPr>
              <a:t>PCA</a:t>
            </a:r>
            <a:r>
              <a:rPr lang="zh-CN" altLang="en-US" b="1" dirty="0">
                <a:latin typeface="+mn-ea"/>
              </a:rPr>
              <a:t>）</a:t>
            </a:r>
          </a:p>
        </p:txBody>
      </p:sp>
      <p:sp>
        <p:nvSpPr>
          <p:cNvPr id="31" name="文本框 30">
            <a:extLst>
              <a:ext uri="{FF2B5EF4-FFF2-40B4-BE49-F238E27FC236}">
                <a16:creationId xmlns:a16="http://schemas.microsoft.com/office/drawing/2014/main" id="{3F91CACD-47F3-6A51-2FA9-4736B2AD1933}"/>
              </a:ext>
            </a:extLst>
          </p:cNvPr>
          <p:cNvSpPr txBox="1"/>
          <p:nvPr/>
        </p:nvSpPr>
        <p:spPr>
          <a:xfrm>
            <a:off x="4616275" y="1914355"/>
            <a:ext cx="2505977" cy="369332"/>
          </a:xfrm>
          <a:prstGeom prst="rect">
            <a:avLst/>
          </a:prstGeom>
          <a:solidFill>
            <a:srgbClr val="D9D9D9"/>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r>
              <a:rPr lang="zh-CN" altLang="en-US" b="1" dirty="0">
                <a:latin typeface="+mn-ea"/>
              </a:rPr>
              <a:t>非负矩阵分解（</a:t>
            </a:r>
            <a:r>
              <a:rPr lang="en-US" altLang="zh-CN" b="1" dirty="0">
                <a:latin typeface="+mn-ea"/>
              </a:rPr>
              <a:t>NMF</a:t>
            </a:r>
            <a:r>
              <a:rPr lang="zh-CN" altLang="en-US" b="1" dirty="0">
                <a:latin typeface="+mn-ea"/>
              </a:rPr>
              <a:t>）</a:t>
            </a:r>
          </a:p>
        </p:txBody>
      </p:sp>
      <p:cxnSp>
        <p:nvCxnSpPr>
          <p:cNvPr id="33" name="连接符: 肘形 32">
            <a:extLst>
              <a:ext uri="{FF2B5EF4-FFF2-40B4-BE49-F238E27FC236}">
                <a16:creationId xmlns:a16="http://schemas.microsoft.com/office/drawing/2014/main" id="{B776DA89-A03B-1A88-E53E-DD20DDFCABC7}"/>
              </a:ext>
            </a:extLst>
          </p:cNvPr>
          <p:cNvCxnSpPr>
            <a:stCxn id="9" idx="3"/>
            <a:endCxn id="29" idx="1"/>
          </p:cNvCxnSpPr>
          <p:nvPr/>
        </p:nvCxnSpPr>
        <p:spPr>
          <a:xfrm flipV="1">
            <a:off x="3894018" y="1360357"/>
            <a:ext cx="722258" cy="369332"/>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连接符: 肘形 33">
            <a:extLst>
              <a:ext uri="{FF2B5EF4-FFF2-40B4-BE49-F238E27FC236}">
                <a16:creationId xmlns:a16="http://schemas.microsoft.com/office/drawing/2014/main" id="{55C1D293-2E4B-0ED5-8A7D-168353779CD7}"/>
              </a:ext>
            </a:extLst>
          </p:cNvPr>
          <p:cNvCxnSpPr>
            <a:cxnSpLocks/>
            <a:stCxn id="9" idx="3"/>
            <a:endCxn id="31" idx="1"/>
          </p:cNvCxnSpPr>
          <p:nvPr/>
        </p:nvCxnSpPr>
        <p:spPr>
          <a:xfrm>
            <a:off x="3894018" y="1729689"/>
            <a:ext cx="722257" cy="369332"/>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D8902323-028E-C980-C931-31BA7F3352F4}"/>
              </a:ext>
            </a:extLst>
          </p:cNvPr>
          <p:cNvSpPr txBox="1"/>
          <p:nvPr/>
        </p:nvSpPr>
        <p:spPr>
          <a:xfrm>
            <a:off x="5269549" y="2486879"/>
            <a:ext cx="2934038" cy="784830"/>
          </a:xfrm>
          <a:prstGeom prst="rect">
            <a:avLst/>
          </a:prstGeom>
          <a:solidFill>
            <a:srgbClr val="D9D9D9"/>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lnSpc>
                <a:spcPct val="150000"/>
              </a:lnSpc>
            </a:pPr>
            <a:r>
              <a:rPr lang="zh-CN" altLang="en-US" b="1" dirty="0">
                <a:latin typeface="+mn-ea"/>
              </a:rPr>
              <a:t>竞争学习：自组织神经网络</a:t>
            </a:r>
            <a:endParaRPr lang="en-US" altLang="zh-CN" b="1" dirty="0">
              <a:latin typeface="+mn-ea"/>
            </a:endParaRPr>
          </a:p>
          <a:p>
            <a:pPr algn="ctr"/>
            <a:endParaRPr lang="en-US" altLang="zh-CN" dirty="0">
              <a:solidFill>
                <a:schemeClr val="bg1"/>
              </a:solidFill>
              <a:latin typeface="+mn-ea"/>
            </a:endParaRPr>
          </a:p>
        </p:txBody>
      </p:sp>
      <p:sp>
        <p:nvSpPr>
          <p:cNvPr id="43" name="文本框 42">
            <a:extLst>
              <a:ext uri="{FF2B5EF4-FFF2-40B4-BE49-F238E27FC236}">
                <a16:creationId xmlns:a16="http://schemas.microsoft.com/office/drawing/2014/main" id="{036EC8B5-F060-EEFA-5060-5AB90AD40B29}"/>
              </a:ext>
            </a:extLst>
          </p:cNvPr>
          <p:cNvSpPr txBox="1"/>
          <p:nvPr/>
        </p:nvSpPr>
        <p:spPr>
          <a:xfrm>
            <a:off x="5269549" y="3690025"/>
            <a:ext cx="2934038" cy="784830"/>
          </a:xfrm>
          <a:prstGeom prst="rect">
            <a:avLst/>
          </a:prstGeom>
          <a:solidFill>
            <a:srgbClr val="D9D9D9"/>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lnSpc>
                <a:spcPct val="150000"/>
              </a:lnSpc>
            </a:pPr>
            <a:r>
              <a:rPr lang="zh-CN" altLang="en-US" b="1" dirty="0">
                <a:latin typeface="+mn-ea"/>
              </a:rPr>
              <a:t>矢量量化</a:t>
            </a:r>
            <a:endParaRPr lang="en-US" altLang="zh-CN" b="1" dirty="0">
              <a:latin typeface="+mn-ea"/>
            </a:endParaRPr>
          </a:p>
          <a:p>
            <a:pPr algn="ctr"/>
            <a:endParaRPr lang="zh-CN" altLang="en-US" dirty="0">
              <a:solidFill>
                <a:schemeClr val="bg1"/>
              </a:solidFill>
              <a:latin typeface="+mn-ea"/>
            </a:endParaRPr>
          </a:p>
        </p:txBody>
      </p:sp>
      <p:sp>
        <p:nvSpPr>
          <p:cNvPr id="46" name="文本框 45">
            <a:extLst>
              <a:ext uri="{FF2B5EF4-FFF2-40B4-BE49-F238E27FC236}">
                <a16:creationId xmlns:a16="http://schemas.microsoft.com/office/drawing/2014/main" id="{2FD75352-1B3E-C705-898E-9CD79E28E0C0}"/>
              </a:ext>
            </a:extLst>
          </p:cNvPr>
          <p:cNvSpPr txBox="1"/>
          <p:nvPr/>
        </p:nvSpPr>
        <p:spPr>
          <a:xfrm>
            <a:off x="3051102" y="5141703"/>
            <a:ext cx="1680764" cy="646331"/>
          </a:xfrm>
          <a:prstGeom prst="rect">
            <a:avLst/>
          </a:prstGeom>
          <a:noFill/>
        </p:spPr>
        <p:txBody>
          <a:bodyPr wrap="square">
            <a:spAutoFit/>
          </a:bodyPr>
          <a:lstStyle/>
          <a:p>
            <a:pPr algn="ctr"/>
            <a:r>
              <a:rPr lang="zh-CN" altLang="en-US" b="1" dirty="0">
                <a:latin typeface="+mj-ea"/>
                <a:ea typeface="+mj-ea"/>
              </a:rPr>
              <a:t>结合</a:t>
            </a:r>
            <a:endParaRPr lang="en-US" altLang="zh-CN" b="1" dirty="0">
              <a:latin typeface="+mj-ea"/>
              <a:ea typeface="+mj-ea"/>
            </a:endParaRPr>
          </a:p>
          <a:p>
            <a:pPr algn="ctr"/>
            <a:r>
              <a:rPr lang="zh-CN" altLang="en-US" b="1" dirty="0">
                <a:latin typeface="+mj-ea"/>
                <a:ea typeface="+mj-ea"/>
              </a:rPr>
              <a:t>深度神经网络</a:t>
            </a:r>
          </a:p>
        </p:txBody>
      </p:sp>
      <p:sp>
        <p:nvSpPr>
          <p:cNvPr id="49" name="文本框 48">
            <a:extLst>
              <a:ext uri="{FF2B5EF4-FFF2-40B4-BE49-F238E27FC236}">
                <a16:creationId xmlns:a16="http://schemas.microsoft.com/office/drawing/2014/main" id="{6B83AA39-FE5F-E7CD-836D-C2519A7667B9}"/>
              </a:ext>
            </a:extLst>
          </p:cNvPr>
          <p:cNvSpPr txBox="1"/>
          <p:nvPr/>
        </p:nvSpPr>
        <p:spPr>
          <a:xfrm>
            <a:off x="6860390" y="4745615"/>
            <a:ext cx="2934038" cy="646331"/>
          </a:xfrm>
          <a:prstGeom prst="rect">
            <a:avLst/>
          </a:prstGeom>
          <a:solidFill>
            <a:srgbClr val="D9D9D9"/>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r>
              <a:rPr lang="zh-CN" altLang="en-US" b="1" dirty="0">
                <a:latin typeface="+mn-ea"/>
              </a:rPr>
              <a:t>最近回放样本均值分类器</a:t>
            </a:r>
            <a:endParaRPr lang="en-US" altLang="zh-CN" b="1" dirty="0">
              <a:latin typeface="+mn-ea"/>
            </a:endParaRPr>
          </a:p>
          <a:p>
            <a:pPr algn="ctr"/>
            <a:endParaRPr lang="zh-CN" altLang="en-US" b="1" dirty="0">
              <a:latin typeface="+mn-ea"/>
            </a:endParaRPr>
          </a:p>
        </p:txBody>
      </p:sp>
      <p:sp>
        <p:nvSpPr>
          <p:cNvPr id="50" name="文本框 49">
            <a:extLst>
              <a:ext uri="{FF2B5EF4-FFF2-40B4-BE49-F238E27FC236}">
                <a16:creationId xmlns:a16="http://schemas.microsoft.com/office/drawing/2014/main" id="{74139A87-7C72-E28B-EC43-66E12B2DB9B6}"/>
              </a:ext>
            </a:extLst>
          </p:cNvPr>
          <p:cNvSpPr txBox="1"/>
          <p:nvPr/>
        </p:nvSpPr>
        <p:spPr>
          <a:xfrm>
            <a:off x="6866726" y="5593309"/>
            <a:ext cx="2934038" cy="646331"/>
          </a:xfrm>
          <a:prstGeom prst="rect">
            <a:avLst/>
          </a:prstGeom>
          <a:solidFill>
            <a:srgbClr val="D9D9D9"/>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r>
              <a:rPr lang="zh-CN" altLang="en-US" b="1" dirty="0">
                <a:latin typeface="+mn-ea"/>
              </a:rPr>
              <a:t>最近原型分类器</a:t>
            </a:r>
            <a:endParaRPr lang="en-US" altLang="zh-CN" b="1" dirty="0">
              <a:latin typeface="+mn-ea"/>
            </a:endParaRPr>
          </a:p>
          <a:p>
            <a:pPr algn="ctr"/>
            <a:endParaRPr lang="zh-CN" altLang="en-US" b="1" dirty="0">
              <a:latin typeface="+mn-ea"/>
            </a:endParaRPr>
          </a:p>
        </p:txBody>
      </p:sp>
      <p:sp>
        <p:nvSpPr>
          <p:cNvPr id="51" name="文本框 50">
            <a:extLst>
              <a:ext uri="{FF2B5EF4-FFF2-40B4-BE49-F238E27FC236}">
                <a16:creationId xmlns:a16="http://schemas.microsoft.com/office/drawing/2014/main" id="{D0B44FD7-281F-C630-1649-9C55F9D14EE3}"/>
              </a:ext>
            </a:extLst>
          </p:cNvPr>
          <p:cNvSpPr txBox="1"/>
          <p:nvPr/>
        </p:nvSpPr>
        <p:spPr>
          <a:xfrm>
            <a:off x="4084392" y="2694628"/>
            <a:ext cx="994783" cy="369332"/>
          </a:xfrm>
          <a:prstGeom prst="rect">
            <a:avLst/>
          </a:prstGeom>
          <a:solidFill>
            <a:srgbClr val="D9D9D9"/>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r>
              <a:rPr lang="zh-CN" altLang="en-US" b="1" dirty="0">
                <a:latin typeface="+mn-ea"/>
              </a:rPr>
              <a:t>无监督</a:t>
            </a:r>
          </a:p>
        </p:txBody>
      </p:sp>
      <p:sp>
        <p:nvSpPr>
          <p:cNvPr id="52" name="文本框 51">
            <a:extLst>
              <a:ext uri="{FF2B5EF4-FFF2-40B4-BE49-F238E27FC236}">
                <a16:creationId xmlns:a16="http://schemas.microsoft.com/office/drawing/2014/main" id="{1F8A84D1-F985-310B-676A-C7CF2D1CF8F4}"/>
              </a:ext>
            </a:extLst>
          </p:cNvPr>
          <p:cNvSpPr txBox="1"/>
          <p:nvPr/>
        </p:nvSpPr>
        <p:spPr>
          <a:xfrm>
            <a:off x="4081425" y="3894865"/>
            <a:ext cx="994783" cy="369332"/>
          </a:xfrm>
          <a:prstGeom prst="rect">
            <a:avLst/>
          </a:prstGeom>
          <a:solidFill>
            <a:srgbClr val="D9D9D9"/>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r>
              <a:rPr lang="zh-CN" altLang="en-US" b="1" dirty="0">
                <a:latin typeface="+mn-ea"/>
              </a:rPr>
              <a:t>有监督</a:t>
            </a:r>
          </a:p>
        </p:txBody>
      </p:sp>
      <p:cxnSp>
        <p:nvCxnSpPr>
          <p:cNvPr id="53" name="连接符: 肘形 52">
            <a:extLst>
              <a:ext uri="{FF2B5EF4-FFF2-40B4-BE49-F238E27FC236}">
                <a16:creationId xmlns:a16="http://schemas.microsoft.com/office/drawing/2014/main" id="{7E2FF167-498E-AE2E-E76E-966D1BB4615F}"/>
              </a:ext>
            </a:extLst>
          </p:cNvPr>
          <p:cNvCxnSpPr>
            <a:cxnSpLocks/>
            <a:stCxn id="12" idx="3"/>
            <a:endCxn id="51" idx="1"/>
          </p:cNvCxnSpPr>
          <p:nvPr/>
        </p:nvCxnSpPr>
        <p:spPr>
          <a:xfrm flipV="1">
            <a:off x="3888084" y="2879294"/>
            <a:ext cx="196308" cy="639292"/>
          </a:xfrm>
          <a:prstGeom prst="bentConnector3">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连接符: 肘形 55">
            <a:extLst>
              <a:ext uri="{FF2B5EF4-FFF2-40B4-BE49-F238E27FC236}">
                <a16:creationId xmlns:a16="http://schemas.microsoft.com/office/drawing/2014/main" id="{F47E7F4E-48F6-D26A-C4D2-21587B7950DE}"/>
              </a:ext>
            </a:extLst>
          </p:cNvPr>
          <p:cNvCxnSpPr>
            <a:cxnSpLocks/>
            <a:stCxn id="12" idx="3"/>
            <a:endCxn id="52" idx="1"/>
          </p:cNvCxnSpPr>
          <p:nvPr/>
        </p:nvCxnSpPr>
        <p:spPr>
          <a:xfrm>
            <a:off x="3888084" y="3518586"/>
            <a:ext cx="193341" cy="560945"/>
          </a:xfrm>
          <a:prstGeom prst="bentConnector3">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C1866586-4080-DEC5-A2C3-4147AF18C8EA}"/>
              </a:ext>
            </a:extLst>
          </p:cNvPr>
          <p:cNvCxnSpPr>
            <a:cxnSpLocks/>
          </p:cNvCxnSpPr>
          <p:nvPr/>
        </p:nvCxnSpPr>
        <p:spPr>
          <a:xfrm>
            <a:off x="8729966" y="3703252"/>
            <a:ext cx="31448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连接符: 肘形 71">
            <a:extLst>
              <a:ext uri="{FF2B5EF4-FFF2-40B4-BE49-F238E27FC236}">
                <a16:creationId xmlns:a16="http://schemas.microsoft.com/office/drawing/2014/main" id="{C960E439-5F40-C6F4-2760-DDB2FF54A287}"/>
              </a:ext>
            </a:extLst>
          </p:cNvPr>
          <p:cNvCxnSpPr>
            <a:cxnSpLocks/>
            <a:stCxn id="46" idx="3"/>
            <a:endCxn id="87" idx="1"/>
          </p:cNvCxnSpPr>
          <p:nvPr/>
        </p:nvCxnSpPr>
        <p:spPr>
          <a:xfrm flipV="1">
            <a:off x="4731866" y="5068781"/>
            <a:ext cx="293857" cy="39608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连接符: 肘形 74">
            <a:extLst>
              <a:ext uri="{FF2B5EF4-FFF2-40B4-BE49-F238E27FC236}">
                <a16:creationId xmlns:a16="http://schemas.microsoft.com/office/drawing/2014/main" id="{10A91590-2DFA-BB8D-DC49-153FA8112EB8}"/>
              </a:ext>
            </a:extLst>
          </p:cNvPr>
          <p:cNvCxnSpPr>
            <a:cxnSpLocks/>
            <a:stCxn id="46" idx="3"/>
            <a:endCxn id="96" idx="1"/>
          </p:cNvCxnSpPr>
          <p:nvPr/>
        </p:nvCxnSpPr>
        <p:spPr>
          <a:xfrm>
            <a:off x="4731866" y="5464869"/>
            <a:ext cx="293858" cy="451606"/>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7" name="文本框 86">
            <a:extLst>
              <a:ext uri="{FF2B5EF4-FFF2-40B4-BE49-F238E27FC236}">
                <a16:creationId xmlns:a16="http://schemas.microsoft.com/office/drawing/2014/main" id="{2E362241-684D-FEB4-C9D4-F79D5823A9AD}"/>
              </a:ext>
            </a:extLst>
          </p:cNvPr>
          <p:cNvSpPr txBox="1"/>
          <p:nvPr/>
        </p:nvSpPr>
        <p:spPr>
          <a:xfrm>
            <a:off x="5025723" y="4884115"/>
            <a:ext cx="1587727" cy="369332"/>
          </a:xfrm>
          <a:prstGeom prst="rect">
            <a:avLst/>
          </a:prstGeom>
          <a:solidFill>
            <a:srgbClr val="D9D9D9"/>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r>
              <a:rPr lang="zh-CN" altLang="en-US" b="1" dirty="0">
                <a:latin typeface="+mn-ea"/>
              </a:rPr>
              <a:t>直接计算均值</a:t>
            </a:r>
          </a:p>
        </p:txBody>
      </p:sp>
      <p:sp>
        <p:nvSpPr>
          <p:cNvPr id="96" name="文本框 95">
            <a:extLst>
              <a:ext uri="{FF2B5EF4-FFF2-40B4-BE49-F238E27FC236}">
                <a16:creationId xmlns:a16="http://schemas.microsoft.com/office/drawing/2014/main" id="{579B5CC1-707F-DF60-6CEA-9134E2117832}"/>
              </a:ext>
            </a:extLst>
          </p:cNvPr>
          <p:cNvSpPr txBox="1"/>
          <p:nvPr/>
        </p:nvSpPr>
        <p:spPr>
          <a:xfrm>
            <a:off x="5025724" y="5731809"/>
            <a:ext cx="1587727" cy="369332"/>
          </a:xfrm>
          <a:prstGeom prst="rect">
            <a:avLst/>
          </a:prstGeom>
          <a:solidFill>
            <a:srgbClr val="D9D9D9"/>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r>
              <a:rPr lang="zh-CN" altLang="en-US" b="1" dirty="0">
                <a:latin typeface="+mn-ea"/>
              </a:rPr>
              <a:t>学习原型集合 </a:t>
            </a:r>
          </a:p>
        </p:txBody>
      </p:sp>
      <p:cxnSp>
        <p:nvCxnSpPr>
          <p:cNvPr id="103" name="直接连接符 102">
            <a:extLst>
              <a:ext uri="{FF2B5EF4-FFF2-40B4-BE49-F238E27FC236}">
                <a16:creationId xmlns:a16="http://schemas.microsoft.com/office/drawing/2014/main" id="{39147DEB-646E-5BC1-D21D-C186C128224A}"/>
              </a:ext>
            </a:extLst>
          </p:cNvPr>
          <p:cNvCxnSpPr>
            <a:cxnSpLocks/>
            <a:stCxn id="51" idx="3"/>
            <a:endCxn id="42" idx="1"/>
          </p:cNvCxnSpPr>
          <p:nvPr/>
        </p:nvCxnSpPr>
        <p:spPr>
          <a:xfrm>
            <a:off x="5079175" y="2879294"/>
            <a:ext cx="190374" cy="0"/>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B2AF21EE-5947-A294-515C-6F428E5A5C81}"/>
              </a:ext>
            </a:extLst>
          </p:cNvPr>
          <p:cNvCxnSpPr>
            <a:cxnSpLocks/>
            <a:stCxn id="52" idx="3"/>
            <a:endCxn id="43" idx="1"/>
          </p:cNvCxnSpPr>
          <p:nvPr/>
        </p:nvCxnSpPr>
        <p:spPr>
          <a:xfrm>
            <a:off x="5076208" y="4079531"/>
            <a:ext cx="193341" cy="2909"/>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D2CD6768-C85B-0AD3-57CB-5CDD404604C7}"/>
              </a:ext>
            </a:extLst>
          </p:cNvPr>
          <p:cNvCxnSpPr>
            <a:cxnSpLocks/>
            <a:stCxn id="87" idx="3"/>
            <a:endCxn id="49" idx="1"/>
          </p:cNvCxnSpPr>
          <p:nvPr/>
        </p:nvCxnSpPr>
        <p:spPr>
          <a:xfrm>
            <a:off x="6613450" y="5068781"/>
            <a:ext cx="246940" cy="0"/>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139C3CA2-FD0F-5F42-69C3-46866DAE352F}"/>
              </a:ext>
            </a:extLst>
          </p:cNvPr>
          <p:cNvCxnSpPr>
            <a:cxnSpLocks/>
            <a:stCxn id="96" idx="3"/>
            <a:endCxn id="50" idx="1"/>
          </p:cNvCxnSpPr>
          <p:nvPr/>
        </p:nvCxnSpPr>
        <p:spPr>
          <a:xfrm>
            <a:off x="6613451" y="5916475"/>
            <a:ext cx="253275" cy="0"/>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文本框 120">
            <a:extLst>
              <a:ext uri="{FF2B5EF4-FFF2-40B4-BE49-F238E27FC236}">
                <a16:creationId xmlns:a16="http://schemas.microsoft.com/office/drawing/2014/main" id="{9080FE4D-FA27-0509-FABA-4343F10F204F}"/>
              </a:ext>
            </a:extLst>
          </p:cNvPr>
          <p:cNvSpPr txBox="1"/>
          <p:nvPr/>
        </p:nvSpPr>
        <p:spPr>
          <a:xfrm>
            <a:off x="5269549" y="2979900"/>
            <a:ext cx="2934038" cy="307777"/>
          </a:xfrm>
          <a:prstGeom prst="rect">
            <a:avLst/>
          </a:prstGeom>
          <a:solidFill>
            <a:schemeClr val="bg1"/>
          </a:solidFill>
          <a:ln w="19050">
            <a:solidFill>
              <a:schemeClr val="tx1"/>
            </a:solidFill>
          </a:ln>
          <a:effectLst>
            <a:outerShdw blurRad="50800" dist="38100" dir="5400000" algn="t" rotWithShape="0">
              <a:prstClr val="black">
                <a:alpha val="40000"/>
              </a:prstClr>
            </a:outerShdw>
          </a:effectLst>
        </p:spPr>
        <p:txBody>
          <a:bodyPr wrap="square">
            <a:spAutoFit/>
          </a:bodyPr>
          <a:lstStyle/>
          <a:p>
            <a:pPr lvl="0"/>
            <a:r>
              <a:rPr lang="en-US" altLang="zh-CN" sz="1400" b="0" dirty="0"/>
              <a:t>e.g., </a:t>
            </a:r>
            <a:r>
              <a:rPr lang="zh-CN" altLang="en-US" sz="1400" b="0" dirty="0"/>
              <a:t>自组织网络</a:t>
            </a:r>
            <a:r>
              <a:rPr lang="en-US" altLang="zh-CN" sz="1400" b="0" dirty="0"/>
              <a:t>-SOM</a:t>
            </a:r>
            <a:r>
              <a:rPr lang="zh-CN" altLang="en-US" sz="1400" b="0" dirty="0"/>
              <a:t>、</a:t>
            </a:r>
            <a:r>
              <a:rPr lang="en-US" altLang="zh-CN" sz="1400" b="0" dirty="0"/>
              <a:t>NG</a:t>
            </a:r>
            <a:r>
              <a:rPr lang="zh-CN" altLang="en-US" sz="1400" b="0" dirty="0"/>
              <a:t>、</a:t>
            </a:r>
            <a:r>
              <a:rPr lang="en-US" altLang="zh-CN" sz="1400" b="0" dirty="0"/>
              <a:t>SOINN</a:t>
            </a:r>
            <a:endParaRPr lang="zh-CN" altLang="en-US" sz="1400" dirty="0"/>
          </a:p>
        </p:txBody>
      </p:sp>
      <p:sp>
        <p:nvSpPr>
          <p:cNvPr id="125" name="文本框 124">
            <a:extLst>
              <a:ext uri="{FF2B5EF4-FFF2-40B4-BE49-F238E27FC236}">
                <a16:creationId xmlns:a16="http://schemas.microsoft.com/office/drawing/2014/main" id="{536B9B58-D423-9CE3-D62F-70D5805800CD}"/>
              </a:ext>
            </a:extLst>
          </p:cNvPr>
          <p:cNvSpPr txBox="1"/>
          <p:nvPr/>
        </p:nvSpPr>
        <p:spPr>
          <a:xfrm>
            <a:off x="5269550" y="4151333"/>
            <a:ext cx="2934037" cy="307777"/>
          </a:xfrm>
          <a:prstGeom prst="rect">
            <a:avLst/>
          </a:prstGeom>
          <a:solidFill>
            <a:schemeClr val="bg1"/>
          </a:solidFill>
          <a:ln w="19050">
            <a:solidFill>
              <a:schemeClr val="tx1"/>
            </a:solidFill>
          </a:ln>
          <a:effectLst>
            <a:outerShdw blurRad="50800" dist="38100" dir="5400000" algn="t" rotWithShape="0">
              <a:prstClr val="black">
                <a:alpha val="40000"/>
              </a:prstClr>
            </a:outerShdw>
          </a:effectLst>
        </p:spPr>
        <p:txBody>
          <a:bodyPr wrap="square">
            <a:spAutoFit/>
          </a:bodyPr>
          <a:lstStyle/>
          <a:p>
            <a:r>
              <a:rPr lang="en-US" altLang="zh-CN" sz="1400" b="0" dirty="0"/>
              <a:t>e.g., </a:t>
            </a:r>
            <a:r>
              <a:rPr lang="zh-CN" altLang="en-US" sz="1400" b="0" dirty="0"/>
              <a:t>学习矢量量化</a:t>
            </a:r>
            <a:r>
              <a:rPr lang="en-US" altLang="zh-CN" sz="1400" b="0" dirty="0"/>
              <a:t>-LVQ</a:t>
            </a:r>
            <a:endParaRPr lang="zh-CN" altLang="en-US" sz="1400" dirty="0"/>
          </a:p>
        </p:txBody>
      </p:sp>
      <p:sp>
        <p:nvSpPr>
          <p:cNvPr id="2" name="灯片编号占位符 1">
            <a:extLst>
              <a:ext uri="{FF2B5EF4-FFF2-40B4-BE49-F238E27FC236}">
                <a16:creationId xmlns:a16="http://schemas.microsoft.com/office/drawing/2014/main" id="{FA10F3B6-72BD-5296-F5F4-715197ED04B0}"/>
              </a:ext>
            </a:extLst>
          </p:cNvPr>
          <p:cNvSpPr>
            <a:spLocks noGrp="1"/>
          </p:cNvSpPr>
          <p:nvPr>
            <p:ph type="sldNum" sz="quarter" idx="14"/>
          </p:nvPr>
        </p:nvSpPr>
        <p:spPr/>
        <p:txBody>
          <a:bodyPr/>
          <a:lstStyle/>
          <a:p>
            <a:fld id="{CC51C897-CB0F-45BB-8D64-39FCF72693E0}" type="slidenum">
              <a:rPr lang="zh-CN" altLang="en-US" smtClean="0"/>
              <a:t>6</a:t>
            </a:fld>
            <a:endParaRPr lang="zh-CN" altLang="en-US"/>
          </a:p>
        </p:txBody>
      </p:sp>
      <p:sp>
        <p:nvSpPr>
          <p:cNvPr id="3" name="Text Placeholder 2">
            <a:extLst>
              <a:ext uri="{FF2B5EF4-FFF2-40B4-BE49-F238E27FC236}">
                <a16:creationId xmlns:a16="http://schemas.microsoft.com/office/drawing/2014/main" id="{DD0EDD61-E39C-9A31-B846-12C1936456CA}"/>
              </a:ext>
            </a:extLst>
          </p:cNvPr>
          <p:cNvSpPr>
            <a:spLocks noGrp="1"/>
          </p:cNvSpPr>
          <p:nvPr>
            <p:ph type="body" sz="quarter" idx="13"/>
          </p:nvPr>
        </p:nvSpPr>
        <p:spPr>
          <a:xfrm>
            <a:off x="2016121" y="163973"/>
            <a:ext cx="10084299" cy="468000"/>
          </a:xfrm>
        </p:spPr>
        <p:txBody>
          <a:bodyPr/>
          <a:lstStyle/>
          <a:p>
            <a:r>
              <a:rPr lang="zh-CN" altLang="en-US" dirty="0">
                <a:solidFill>
                  <a:srgbClr val="7F7F7F"/>
                </a:solidFill>
              </a:rPr>
              <a:t>算法</a:t>
            </a:r>
            <a:r>
              <a:rPr lang="en-CN" altLang="zh-CN" dirty="0">
                <a:solidFill>
                  <a:srgbClr val="7F7F7F"/>
                </a:solidFill>
              </a:rPr>
              <a:t>背景</a:t>
            </a:r>
            <a:r>
              <a:rPr lang="en-US" altLang="zh-CN" dirty="0">
                <a:solidFill>
                  <a:srgbClr val="7F7F7F"/>
                </a:solidFill>
              </a:rPr>
              <a:t>  </a:t>
            </a:r>
            <a:r>
              <a:rPr lang="zh-CN" altLang="en-US" dirty="0">
                <a:solidFill>
                  <a:srgbClr val="6D439B"/>
                </a:solidFill>
              </a:rPr>
              <a:t>相关工作  </a:t>
            </a:r>
            <a:r>
              <a:rPr lang="zh-CN" altLang="en-US" dirty="0">
                <a:solidFill>
                  <a:schemeClr val="tx1">
                    <a:lumMod val="50000"/>
                    <a:lumOff val="50000"/>
                  </a:schemeClr>
                </a:solidFill>
              </a:rPr>
              <a:t>算法评估  待解决问题  组织结构</a:t>
            </a:r>
          </a:p>
        </p:txBody>
      </p:sp>
      <p:sp>
        <p:nvSpPr>
          <p:cNvPr id="18" name="箭头: 下 17">
            <a:extLst>
              <a:ext uri="{FF2B5EF4-FFF2-40B4-BE49-F238E27FC236}">
                <a16:creationId xmlns:a16="http://schemas.microsoft.com/office/drawing/2014/main" id="{22058B11-421C-5DC5-54BA-3407D559AE30}"/>
              </a:ext>
            </a:extLst>
          </p:cNvPr>
          <p:cNvSpPr/>
          <p:nvPr/>
        </p:nvSpPr>
        <p:spPr>
          <a:xfrm rot="20165406">
            <a:off x="3265968" y="4341635"/>
            <a:ext cx="567299" cy="425496"/>
          </a:xfrm>
          <a:prstGeom prst="downArrow">
            <a:avLst>
              <a:gd name="adj1" fmla="val 37238"/>
              <a:gd name="adj2" fmla="val 50000"/>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487E2B33-1A95-547F-3BF8-1FE9FEAB506E}"/>
              </a:ext>
            </a:extLst>
          </p:cNvPr>
          <p:cNvSpPr txBox="1"/>
          <p:nvPr/>
        </p:nvSpPr>
        <p:spPr>
          <a:xfrm>
            <a:off x="1412044" y="4390442"/>
            <a:ext cx="1792040" cy="369332"/>
          </a:xfrm>
          <a:prstGeom prst="rect">
            <a:avLst/>
          </a:prstGeom>
          <a:noFill/>
        </p:spPr>
        <p:txBody>
          <a:bodyPr wrap="square" rtlCol="0">
            <a:spAutoFit/>
          </a:bodyPr>
          <a:lstStyle/>
          <a:p>
            <a:pPr algn="ctr"/>
            <a:r>
              <a:rPr lang="zh-CN" altLang="en-US" b="1" dirty="0"/>
              <a:t>浅层</a:t>
            </a:r>
            <a:r>
              <a:rPr lang="en-US" altLang="zh-CN" b="1" dirty="0"/>
              <a:t>——</a:t>
            </a:r>
            <a:r>
              <a:rPr lang="zh-CN" altLang="en-US" b="1" dirty="0"/>
              <a:t>深层</a:t>
            </a:r>
          </a:p>
        </p:txBody>
      </p:sp>
      <p:sp>
        <p:nvSpPr>
          <p:cNvPr id="5" name="左大括号 4">
            <a:extLst>
              <a:ext uri="{FF2B5EF4-FFF2-40B4-BE49-F238E27FC236}">
                <a16:creationId xmlns:a16="http://schemas.microsoft.com/office/drawing/2014/main" id="{EE5C5DC0-0294-1F69-EFD4-FAFC0E2F976F}"/>
              </a:ext>
            </a:extLst>
          </p:cNvPr>
          <p:cNvSpPr/>
          <p:nvPr/>
        </p:nvSpPr>
        <p:spPr>
          <a:xfrm>
            <a:off x="2104449" y="1729689"/>
            <a:ext cx="405242" cy="1788897"/>
          </a:xfrm>
          <a:prstGeom prst="leftBrace">
            <a:avLst>
              <a:gd name="adj1" fmla="val 66485"/>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9FBCCE44-8E24-86EF-5E06-C5E8D4937B60}"/>
              </a:ext>
            </a:extLst>
          </p:cNvPr>
          <p:cNvSpPr txBox="1"/>
          <p:nvPr/>
        </p:nvSpPr>
        <p:spPr>
          <a:xfrm>
            <a:off x="7695563" y="1549346"/>
            <a:ext cx="4531032" cy="369332"/>
          </a:xfrm>
          <a:prstGeom prst="rect">
            <a:avLst/>
          </a:prstGeom>
          <a:noFill/>
        </p:spPr>
        <p:txBody>
          <a:bodyPr wrap="square">
            <a:spAutoFit/>
          </a:bodyPr>
          <a:lstStyle/>
          <a:p>
            <a:pPr lvl="0"/>
            <a:r>
              <a:rPr lang="zh-CN" altLang="en-US" b="1" dirty="0"/>
              <a:t>原型基底线性组合近似表示输入特征</a:t>
            </a:r>
          </a:p>
        </p:txBody>
      </p:sp>
      <p:sp>
        <p:nvSpPr>
          <p:cNvPr id="13" name="文本框 12">
            <a:extLst>
              <a:ext uri="{FF2B5EF4-FFF2-40B4-BE49-F238E27FC236}">
                <a16:creationId xmlns:a16="http://schemas.microsoft.com/office/drawing/2014/main" id="{6A657BC5-1896-2503-0B78-D6AB471978FE}"/>
              </a:ext>
            </a:extLst>
          </p:cNvPr>
          <p:cNvSpPr txBox="1"/>
          <p:nvPr/>
        </p:nvSpPr>
        <p:spPr>
          <a:xfrm>
            <a:off x="8643696" y="3268781"/>
            <a:ext cx="3231126" cy="369332"/>
          </a:xfrm>
          <a:prstGeom prst="rect">
            <a:avLst/>
          </a:prstGeom>
          <a:noFill/>
        </p:spPr>
        <p:txBody>
          <a:bodyPr wrap="square">
            <a:spAutoFit/>
          </a:bodyPr>
          <a:lstStyle/>
          <a:p>
            <a:pPr lvl="0"/>
            <a:r>
              <a:rPr lang="zh-CN" altLang="en-US" b="1" dirty="0"/>
              <a:t>原型</a:t>
            </a:r>
            <a:r>
              <a:rPr lang="zh-CN" altLang="en-US" dirty="0"/>
              <a:t>表示</a:t>
            </a:r>
            <a:r>
              <a:rPr lang="zh-CN" altLang="en-US" b="1" dirty="0"/>
              <a:t>高密度数据分布趋势</a:t>
            </a:r>
            <a:endParaRPr lang="en-US" altLang="zh-CN" b="1" dirty="0"/>
          </a:p>
        </p:txBody>
      </p:sp>
      <p:sp>
        <p:nvSpPr>
          <p:cNvPr id="24" name="文本框 23">
            <a:extLst>
              <a:ext uri="{FF2B5EF4-FFF2-40B4-BE49-F238E27FC236}">
                <a16:creationId xmlns:a16="http://schemas.microsoft.com/office/drawing/2014/main" id="{6588066F-FAF7-DDB8-5885-8C8881324A13}"/>
              </a:ext>
            </a:extLst>
          </p:cNvPr>
          <p:cNvSpPr txBox="1"/>
          <p:nvPr/>
        </p:nvSpPr>
        <p:spPr>
          <a:xfrm>
            <a:off x="6860390" y="5095137"/>
            <a:ext cx="2934037" cy="307777"/>
          </a:xfrm>
          <a:prstGeom prst="rect">
            <a:avLst/>
          </a:prstGeom>
          <a:solidFill>
            <a:schemeClr val="bg1"/>
          </a:solidFill>
          <a:ln w="19050">
            <a:solidFill>
              <a:schemeClr val="tx1"/>
            </a:solidFill>
          </a:ln>
          <a:effectLst>
            <a:outerShdw blurRad="50800" dist="38100" dir="5400000" algn="t" rotWithShape="0">
              <a:prstClr val="black">
                <a:alpha val="40000"/>
              </a:prstClr>
            </a:outerShdw>
          </a:effectLst>
        </p:spPr>
        <p:txBody>
          <a:bodyPr wrap="square">
            <a:spAutoFit/>
          </a:bodyPr>
          <a:lstStyle/>
          <a:p>
            <a:r>
              <a:rPr lang="en-US" altLang="zh-CN" sz="1400" b="0" dirty="0"/>
              <a:t>e.g., </a:t>
            </a:r>
            <a:r>
              <a:rPr lang="en-US" altLang="zh-CN" sz="1400" dirty="0" err="1"/>
              <a:t>iCaRL</a:t>
            </a:r>
            <a:endParaRPr lang="zh-CN" altLang="en-US" sz="1400" dirty="0"/>
          </a:p>
        </p:txBody>
      </p:sp>
      <p:sp>
        <p:nvSpPr>
          <p:cNvPr id="28" name="文本框 27">
            <a:extLst>
              <a:ext uri="{FF2B5EF4-FFF2-40B4-BE49-F238E27FC236}">
                <a16:creationId xmlns:a16="http://schemas.microsoft.com/office/drawing/2014/main" id="{6D208155-0FC0-5920-6348-990A26107BCA}"/>
              </a:ext>
            </a:extLst>
          </p:cNvPr>
          <p:cNvSpPr txBox="1"/>
          <p:nvPr/>
        </p:nvSpPr>
        <p:spPr>
          <a:xfrm>
            <a:off x="6860390" y="5942033"/>
            <a:ext cx="2934037" cy="307777"/>
          </a:xfrm>
          <a:prstGeom prst="rect">
            <a:avLst/>
          </a:prstGeom>
          <a:solidFill>
            <a:schemeClr val="bg1"/>
          </a:solidFill>
          <a:ln w="19050">
            <a:solidFill>
              <a:schemeClr val="tx1"/>
            </a:solidFill>
          </a:ln>
          <a:effectLst>
            <a:outerShdw blurRad="50800" dist="38100" dir="5400000" algn="t" rotWithShape="0">
              <a:prstClr val="black">
                <a:alpha val="40000"/>
              </a:prstClr>
            </a:outerShdw>
          </a:effectLst>
        </p:spPr>
        <p:txBody>
          <a:bodyPr wrap="square">
            <a:spAutoFit/>
          </a:bodyPr>
          <a:lstStyle/>
          <a:p>
            <a:r>
              <a:rPr lang="en-US" altLang="zh-CN" sz="1400" b="0" dirty="0"/>
              <a:t>e.g., </a:t>
            </a:r>
            <a:r>
              <a:rPr lang="en-US" altLang="zh-CN" sz="1400" b="0" dirty="0" err="1"/>
              <a:t>CoPE</a:t>
            </a:r>
            <a:endParaRPr lang="zh-CN" altLang="en-US" sz="1400" dirty="0"/>
          </a:p>
        </p:txBody>
      </p:sp>
      <p:sp>
        <p:nvSpPr>
          <p:cNvPr id="30" name="文本框 29">
            <a:extLst>
              <a:ext uri="{FF2B5EF4-FFF2-40B4-BE49-F238E27FC236}">
                <a16:creationId xmlns:a16="http://schemas.microsoft.com/office/drawing/2014/main" id="{316CF24C-7740-C270-89FD-3DA512381BA5}"/>
              </a:ext>
            </a:extLst>
          </p:cNvPr>
          <p:cNvSpPr txBox="1"/>
          <p:nvPr/>
        </p:nvSpPr>
        <p:spPr>
          <a:xfrm>
            <a:off x="10302394" y="5043720"/>
            <a:ext cx="1590917" cy="923330"/>
          </a:xfrm>
          <a:prstGeom prst="rect">
            <a:avLst/>
          </a:prstGeom>
          <a:noFill/>
        </p:spPr>
        <p:txBody>
          <a:bodyPr wrap="square">
            <a:spAutoFit/>
          </a:bodyPr>
          <a:lstStyle/>
          <a:p>
            <a:pPr lvl="0"/>
            <a:r>
              <a:rPr lang="zh-CN" altLang="en-US" b="1" dirty="0"/>
              <a:t>原型</a:t>
            </a:r>
            <a:r>
              <a:rPr lang="zh-CN" altLang="en-US" dirty="0"/>
              <a:t>对</a:t>
            </a:r>
            <a:r>
              <a:rPr lang="zh-CN" altLang="en-US" b="1" dirty="0"/>
              <a:t>网络提取后的嵌入特征</a:t>
            </a:r>
            <a:r>
              <a:rPr lang="zh-CN" altLang="en-US" dirty="0"/>
              <a:t>进行表示</a:t>
            </a:r>
          </a:p>
        </p:txBody>
      </p:sp>
      <p:cxnSp>
        <p:nvCxnSpPr>
          <p:cNvPr id="17" name="直接连接符 16">
            <a:extLst>
              <a:ext uri="{FF2B5EF4-FFF2-40B4-BE49-F238E27FC236}">
                <a16:creationId xmlns:a16="http://schemas.microsoft.com/office/drawing/2014/main" id="{FD5FF8A4-3311-5210-32F6-15A0377EE4BA}"/>
              </a:ext>
            </a:extLst>
          </p:cNvPr>
          <p:cNvCxnSpPr>
            <a:stCxn id="29" idx="3"/>
            <a:endCxn id="6" idx="1"/>
          </p:cNvCxnSpPr>
          <p:nvPr/>
        </p:nvCxnSpPr>
        <p:spPr>
          <a:xfrm>
            <a:off x="7122252" y="1360357"/>
            <a:ext cx="573311" cy="373655"/>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A3966E9E-8017-59D5-C0B2-F3F7FABFB45E}"/>
              </a:ext>
            </a:extLst>
          </p:cNvPr>
          <p:cNvCxnSpPr>
            <a:cxnSpLocks/>
            <a:stCxn id="31" idx="3"/>
            <a:endCxn id="6" idx="1"/>
          </p:cNvCxnSpPr>
          <p:nvPr/>
        </p:nvCxnSpPr>
        <p:spPr>
          <a:xfrm flipV="1">
            <a:off x="7122252" y="1734012"/>
            <a:ext cx="573311" cy="365009"/>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45545116-5BC3-66A4-5599-AB281AA66A6E}"/>
              </a:ext>
            </a:extLst>
          </p:cNvPr>
          <p:cNvCxnSpPr>
            <a:cxnSpLocks/>
          </p:cNvCxnSpPr>
          <p:nvPr/>
        </p:nvCxnSpPr>
        <p:spPr>
          <a:xfrm>
            <a:off x="7732745" y="1988605"/>
            <a:ext cx="41420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1EB440A0-8875-4B1B-ADA6-2B4747C622A6}"/>
              </a:ext>
            </a:extLst>
          </p:cNvPr>
          <p:cNvCxnSpPr>
            <a:cxnSpLocks/>
            <a:stCxn id="42" idx="3"/>
            <a:endCxn id="13" idx="1"/>
          </p:cNvCxnSpPr>
          <p:nvPr/>
        </p:nvCxnSpPr>
        <p:spPr>
          <a:xfrm>
            <a:off x="8203587" y="2879294"/>
            <a:ext cx="440109" cy="574153"/>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CC9BE78D-B18B-D575-A52B-21C67F5EC76F}"/>
              </a:ext>
            </a:extLst>
          </p:cNvPr>
          <p:cNvCxnSpPr>
            <a:cxnSpLocks/>
            <a:stCxn id="43" idx="3"/>
            <a:endCxn id="13" idx="1"/>
          </p:cNvCxnSpPr>
          <p:nvPr/>
        </p:nvCxnSpPr>
        <p:spPr>
          <a:xfrm flipV="1">
            <a:off x="8203587" y="3453447"/>
            <a:ext cx="440109" cy="628993"/>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直接连接符 54">
            <a:extLst>
              <a:ext uri="{FF2B5EF4-FFF2-40B4-BE49-F238E27FC236}">
                <a16:creationId xmlns:a16="http://schemas.microsoft.com/office/drawing/2014/main" id="{1B877268-D8A2-DFF7-EA9F-D6DF951F2021}"/>
              </a:ext>
            </a:extLst>
          </p:cNvPr>
          <p:cNvCxnSpPr>
            <a:cxnSpLocks/>
          </p:cNvCxnSpPr>
          <p:nvPr/>
        </p:nvCxnSpPr>
        <p:spPr>
          <a:xfrm>
            <a:off x="10390909" y="5971138"/>
            <a:ext cx="1483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9830B016-1154-0558-2A47-9F80C75A2460}"/>
              </a:ext>
            </a:extLst>
          </p:cNvPr>
          <p:cNvCxnSpPr>
            <a:cxnSpLocks/>
            <a:stCxn id="49" idx="3"/>
            <a:endCxn id="30" idx="1"/>
          </p:cNvCxnSpPr>
          <p:nvPr/>
        </p:nvCxnSpPr>
        <p:spPr>
          <a:xfrm>
            <a:off x="9794428" y="5068781"/>
            <a:ext cx="507966" cy="436604"/>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直接连接符 63">
            <a:extLst>
              <a:ext uri="{FF2B5EF4-FFF2-40B4-BE49-F238E27FC236}">
                <a16:creationId xmlns:a16="http://schemas.microsoft.com/office/drawing/2014/main" id="{60771059-194B-1EF7-46E1-FEDB2588E863}"/>
              </a:ext>
            </a:extLst>
          </p:cNvPr>
          <p:cNvCxnSpPr>
            <a:cxnSpLocks/>
            <a:stCxn id="50" idx="3"/>
            <a:endCxn id="30" idx="1"/>
          </p:cNvCxnSpPr>
          <p:nvPr/>
        </p:nvCxnSpPr>
        <p:spPr>
          <a:xfrm flipV="1">
            <a:off x="9800764" y="5505385"/>
            <a:ext cx="501630" cy="41109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7657500"/>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9FAB7B7-FE7B-D20E-A336-6625CB7AB91A}"/>
              </a:ext>
            </a:extLst>
          </p:cNvPr>
          <p:cNvSpPr>
            <a:spLocks noGrp="1"/>
          </p:cNvSpPr>
          <p:nvPr>
            <p:ph type="sldNum" sz="quarter" idx="14"/>
          </p:nvPr>
        </p:nvSpPr>
        <p:spPr/>
        <p:txBody>
          <a:bodyPr/>
          <a:lstStyle/>
          <a:p>
            <a:fld id="{CC51C897-CB0F-45BB-8D64-39FCF72693E0}" type="slidenum">
              <a:rPr lang="zh-CN" altLang="en-US" smtClean="0"/>
              <a:t>7</a:t>
            </a:fld>
            <a:endParaRPr lang="zh-CN" altLang="en-US"/>
          </a:p>
        </p:txBody>
      </p:sp>
      <p:sp>
        <p:nvSpPr>
          <p:cNvPr id="5" name="Text Placeholder 2">
            <a:extLst>
              <a:ext uri="{FF2B5EF4-FFF2-40B4-BE49-F238E27FC236}">
                <a16:creationId xmlns:a16="http://schemas.microsoft.com/office/drawing/2014/main" id="{33838B2F-DA15-E664-F59B-F3B3FE0EC221}"/>
              </a:ext>
            </a:extLst>
          </p:cNvPr>
          <p:cNvSpPr>
            <a:spLocks noGrp="1"/>
          </p:cNvSpPr>
          <p:nvPr>
            <p:ph type="body" sz="quarter" idx="13"/>
          </p:nvPr>
        </p:nvSpPr>
        <p:spPr>
          <a:xfrm>
            <a:off x="2016121" y="163973"/>
            <a:ext cx="10084299" cy="468000"/>
          </a:xfrm>
        </p:spPr>
        <p:txBody>
          <a:bodyPr/>
          <a:lstStyle/>
          <a:p>
            <a:r>
              <a:rPr lang="zh-CN" altLang="en-US" dirty="0">
                <a:solidFill>
                  <a:srgbClr val="7F7F7F"/>
                </a:solidFill>
              </a:rPr>
              <a:t>算法</a:t>
            </a:r>
            <a:r>
              <a:rPr lang="en-CN" altLang="zh-CN" dirty="0">
                <a:solidFill>
                  <a:srgbClr val="7F7F7F"/>
                </a:solidFill>
              </a:rPr>
              <a:t>背景</a:t>
            </a:r>
            <a:r>
              <a:rPr lang="en-US" altLang="zh-CN" dirty="0">
                <a:solidFill>
                  <a:srgbClr val="7F7F7F"/>
                </a:solidFill>
              </a:rPr>
              <a:t>  </a:t>
            </a:r>
            <a:r>
              <a:rPr lang="zh-CN" altLang="en-US" dirty="0">
                <a:solidFill>
                  <a:srgbClr val="7F7F7F"/>
                </a:solidFill>
              </a:rPr>
              <a:t>相关工作  </a:t>
            </a:r>
            <a:r>
              <a:rPr lang="zh-CN" altLang="en-US" dirty="0">
                <a:solidFill>
                  <a:srgbClr val="6D439B"/>
                </a:solidFill>
              </a:rPr>
              <a:t>算法评估  </a:t>
            </a:r>
            <a:r>
              <a:rPr lang="zh-CN" altLang="en-US" dirty="0">
                <a:solidFill>
                  <a:schemeClr val="tx1">
                    <a:lumMod val="50000"/>
                    <a:lumOff val="50000"/>
                  </a:schemeClr>
                </a:solidFill>
              </a:rPr>
              <a:t>待解决问题  组织结构</a:t>
            </a:r>
          </a:p>
        </p:txBody>
      </p:sp>
      <p:sp>
        <p:nvSpPr>
          <p:cNvPr id="36" name="矩形: 圆角 35">
            <a:extLst>
              <a:ext uri="{FF2B5EF4-FFF2-40B4-BE49-F238E27FC236}">
                <a16:creationId xmlns:a16="http://schemas.microsoft.com/office/drawing/2014/main" id="{95427E93-027E-D490-5749-953828A35841}"/>
              </a:ext>
            </a:extLst>
          </p:cNvPr>
          <p:cNvSpPr/>
          <p:nvPr/>
        </p:nvSpPr>
        <p:spPr>
          <a:xfrm>
            <a:off x="827567" y="3692756"/>
            <a:ext cx="10536865" cy="2175058"/>
          </a:xfrm>
          <a:prstGeom prst="roundRect">
            <a:avLst>
              <a:gd name="adj" fmla="val 0"/>
            </a:avLst>
          </a:prstGeom>
          <a:solidFill>
            <a:srgbClr val="FEEBE8"/>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59868C06-A240-2896-551D-0CF5F513C657}"/>
              </a:ext>
            </a:extLst>
          </p:cNvPr>
          <p:cNvSpPr/>
          <p:nvPr/>
        </p:nvSpPr>
        <p:spPr>
          <a:xfrm>
            <a:off x="827567" y="1528853"/>
            <a:ext cx="10536865" cy="2175058"/>
          </a:xfrm>
          <a:prstGeom prst="roundRect">
            <a:avLst>
              <a:gd name="adj" fmla="val 0"/>
            </a:avLst>
          </a:prstGeom>
          <a:solidFill>
            <a:srgbClr val="FFF8E5"/>
          </a:solidFill>
          <a:ln w="285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2725F9E7-E77C-1971-D340-9422D3E11A5A}"/>
              </a:ext>
            </a:extLst>
          </p:cNvPr>
          <p:cNvSpPr txBox="1"/>
          <p:nvPr/>
        </p:nvSpPr>
        <p:spPr>
          <a:xfrm>
            <a:off x="3347524" y="3883631"/>
            <a:ext cx="4633107" cy="400110"/>
          </a:xfrm>
          <a:prstGeom prst="rect">
            <a:avLst/>
          </a:prstGeom>
          <a:noFill/>
        </p:spPr>
        <p:txBody>
          <a:bodyPr wrap="square" rtlCol="0">
            <a:spAutoFit/>
          </a:bodyPr>
          <a:lstStyle/>
          <a:p>
            <a:r>
              <a:rPr lang="zh-CN" altLang="en-US" sz="2000" b="1" dirty="0"/>
              <a:t>通用性，</a:t>
            </a:r>
            <a:r>
              <a:rPr lang="zh-CN" altLang="en-US" sz="2000" dirty="0"/>
              <a:t>可适用于多种任务场景</a:t>
            </a:r>
          </a:p>
        </p:txBody>
      </p:sp>
      <p:cxnSp>
        <p:nvCxnSpPr>
          <p:cNvPr id="17" name="直接连接符 16">
            <a:extLst>
              <a:ext uri="{FF2B5EF4-FFF2-40B4-BE49-F238E27FC236}">
                <a16:creationId xmlns:a16="http://schemas.microsoft.com/office/drawing/2014/main" id="{CBC29CCD-CCA5-770F-BF3A-05187D661011}"/>
              </a:ext>
            </a:extLst>
          </p:cNvPr>
          <p:cNvCxnSpPr>
            <a:cxnSpLocks/>
          </p:cNvCxnSpPr>
          <p:nvPr/>
        </p:nvCxnSpPr>
        <p:spPr>
          <a:xfrm>
            <a:off x="2457893" y="4415746"/>
            <a:ext cx="89065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0EC900B9-A925-99F5-9931-CC46A1B9363A}"/>
              </a:ext>
            </a:extLst>
          </p:cNvPr>
          <p:cNvSpPr txBox="1"/>
          <p:nvPr/>
        </p:nvSpPr>
        <p:spPr>
          <a:xfrm>
            <a:off x="3318469" y="4612013"/>
            <a:ext cx="7533809" cy="400110"/>
          </a:xfrm>
          <a:prstGeom prst="rect">
            <a:avLst/>
          </a:prstGeom>
          <a:noFill/>
        </p:spPr>
        <p:txBody>
          <a:bodyPr wrap="square" rtlCol="0">
            <a:spAutoFit/>
          </a:bodyPr>
          <a:lstStyle/>
          <a:p>
            <a:r>
              <a:rPr lang="zh-CN" altLang="en-US" sz="2000" b="1" dirty="0"/>
              <a:t>灵活性</a:t>
            </a:r>
            <a:r>
              <a:rPr lang="zh-CN" altLang="en-US" sz="2000" dirty="0"/>
              <a:t>，可更新部分原型与新增原型，实现稳定性</a:t>
            </a:r>
            <a:r>
              <a:rPr lang="en-US" altLang="zh-CN" sz="2000" dirty="0"/>
              <a:t>-</a:t>
            </a:r>
            <a:r>
              <a:rPr lang="zh-CN" altLang="en-US" sz="2000" dirty="0"/>
              <a:t>可塑性的平衡</a:t>
            </a:r>
          </a:p>
        </p:txBody>
      </p:sp>
      <p:cxnSp>
        <p:nvCxnSpPr>
          <p:cNvPr id="18" name="直接连接符 17">
            <a:extLst>
              <a:ext uri="{FF2B5EF4-FFF2-40B4-BE49-F238E27FC236}">
                <a16:creationId xmlns:a16="http://schemas.microsoft.com/office/drawing/2014/main" id="{013C3760-C9CD-AEB2-283E-1FB48FDFB0DB}"/>
              </a:ext>
            </a:extLst>
          </p:cNvPr>
          <p:cNvCxnSpPr>
            <a:cxnSpLocks/>
          </p:cNvCxnSpPr>
          <p:nvPr/>
        </p:nvCxnSpPr>
        <p:spPr>
          <a:xfrm>
            <a:off x="2457893" y="5130880"/>
            <a:ext cx="89065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405A8C02-6853-9BA7-68D1-6994663F4D54}"/>
              </a:ext>
            </a:extLst>
          </p:cNvPr>
          <p:cNvSpPr txBox="1"/>
          <p:nvPr/>
        </p:nvSpPr>
        <p:spPr>
          <a:xfrm>
            <a:off x="3318470" y="5304200"/>
            <a:ext cx="4941115" cy="400110"/>
          </a:xfrm>
          <a:prstGeom prst="rect">
            <a:avLst/>
          </a:prstGeom>
          <a:noFill/>
        </p:spPr>
        <p:txBody>
          <a:bodyPr wrap="square" rtlCol="0">
            <a:spAutoFit/>
          </a:bodyPr>
          <a:lstStyle/>
          <a:p>
            <a:r>
              <a:rPr lang="zh-CN" altLang="en-US" sz="2000" b="1" dirty="0"/>
              <a:t>可扩展性，</a:t>
            </a:r>
            <a:r>
              <a:rPr lang="zh-CN" altLang="en-US" sz="2000" dirty="0"/>
              <a:t>可与其他算法模块共同训练</a:t>
            </a:r>
          </a:p>
        </p:txBody>
      </p:sp>
      <p:sp>
        <p:nvSpPr>
          <p:cNvPr id="47" name="文本框 46">
            <a:extLst>
              <a:ext uri="{FF2B5EF4-FFF2-40B4-BE49-F238E27FC236}">
                <a16:creationId xmlns:a16="http://schemas.microsoft.com/office/drawing/2014/main" id="{0AC98629-F3A5-CB11-6C19-2C392C2C269C}"/>
              </a:ext>
            </a:extLst>
          </p:cNvPr>
          <p:cNvSpPr txBox="1"/>
          <p:nvPr/>
        </p:nvSpPr>
        <p:spPr>
          <a:xfrm>
            <a:off x="5824166" y="3097105"/>
            <a:ext cx="1815480" cy="400110"/>
          </a:xfrm>
          <a:prstGeom prst="rect">
            <a:avLst/>
          </a:prstGeom>
          <a:noFill/>
          <a:ln w="28575">
            <a:noFill/>
          </a:ln>
          <a:effectLst/>
        </p:spPr>
        <p:txBody>
          <a:bodyPr wrap="square">
            <a:spAutoFit/>
          </a:bodyPr>
          <a:lstStyle/>
          <a:p>
            <a:pPr algn="ctr"/>
            <a:r>
              <a:rPr lang="zh-CN" altLang="en-US" sz="2000" b="1" dirty="0">
                <a:latin typeface="+mj-ea"/>
                <a:ea typeface="+mj-ea"/>
              </a:rPr>
              <a:t>降低数据维度</a:t>
            </a:r>
            <a:endParaRPr lang="zh-CN" altLang="en-US" sz="2000" dirty="0"/>
          </a:p>
        </p:txBody>
      </p:sp>
      <p:cxnSp>
        <p:nvCxnSpPr>
          <p:cNvPr id="55" name="直接箭头连接符 54">
            <a:extLst>
              <a:ext uri="{FF2B5EF4-FFF2-40B4-BE49-F238E27FC236}">
                <a16:creationId xmlns:a16="http://schemas.microsoft.com/office/drawing/2014/main" id="{E63BE76F-7E65-E69E-F80F-F43B37244AF5}"/>
              </a:ext>
            </a:extLst>
          </p:cNvPr>
          <p:cNvCxnSpPr/>
          <p:nvPr/>
        </p:nvCxnSpPr>
        <p:spPr>
          <a:xfrm>
            <a:off x="6695312" y="2191287"/>
            <a:ext cx="27247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59" name="组合 58">
            <a:extLst>
              <a:ext uri="{FF2B5EF4-FFF2-40B4-BE49-F238E27FC236}">
                <a16:creationId xmlns:a16="http://schemas.microsoft.com/office/drawing/2014/main" id="{C150772B-8A91-B609-8CEE-8361A7A70A65}"/>
              </a:ext>
            </a:extLst>
          </p:cNvPr>
          <p:cNvGrpSpPr/>
          <p:nvPr/>
        </p:nvGrpSpPr>
        <p:grpSpPr>
          <a:xfrm>
            <a:off x="5593647" y="1684286"/>
            <a:ext cx="935665" cy="952729"/>
            <a:chOff x="3211963" y="2463571"/>
            <a:chExt cx="935665" cy="952729"/>
          </a:xfrm>
        </p:grpSpPr>
        <p:sp>
          <p:nvSpPr>
            <p:cNvPr id="58" name="矩形 57">
              <a:extLst>
                <a:ext uri="{FF2B5EF4-FFF2-40B4-BE49-F238E27FC236}">
                  <a16:creationId xmlns:a16="http://schemas.microsoft.com/office/drawing/2014/main" id="{81244EC4-EEFC-C13C-B87B-BE271CCF012E}"/>
                </a:ext>
              </a:extLst>
            </p:cNvPr>
            <p:cNvSpPr/>
            <p:nvPr/>
          </p:nvSpPr>
          <p:spPr>
            <a:xfrm>
              <a:off x="3211963" y="2463571"/>
              <a:ext cx="935665" cy="952729"/>
            </a:xfrm>
            <a:prstGeom prst="rect">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33385FD5-14EB-3A7A-1026-FD9631D29B39}"/>
                    </a:ext>
                  </a:extLst>
                </p:cNvPr>
                <p:cNvSpPr txBox="1"/>
                <p:nvPr/>
              </p:nvSpPr>
              <p:spPr>
                <a:xfrm>
                  <a:off x="3211963" y="2778173"/>
                  <a:ext cx="935665" cy="4056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i="1" smtClean="0">
                                <a:solidFill>
                                  <a:schemeClr val="tx1"/>
                                </a:solidFill>
                                <a:latin typeface="Cambria Math" panose="02040503050406030204" pitchFamily="18" charset="0"/>
                              </a:rPr>
                            </m:ctrlPr>
                          </m:sSupPr>
                          <m:e>
                            <m:r>
                              <a:rPr lang="en-US" altLang="zh-CN" sz="2000" i="1" smtClean="0">
                                <a:solidFill>
                                  <a:schemeClr val="tx1"/>
                                </a:solidFill>
                                <a:latin typeface="Cambria Math" panose="02040503050406030204" pitchFamily="18" charset="0"/>
                                <a:ea typeface="Cambria Math" panose="02040503050406030204" pitchFamily="18" charset="0"/>
                              </a:rPr>
                              <m:t>ℝ</m:t>
                            </m:r>
                          </m:e>
                          <m:sup>
                            <m:r>
                              <a:rPr lang="en-US" altLang="zh-CN" sz="2000" b="0" i="1" smtClean="0">
                                <a:solidFill>
                                  <a:schemeClr val="tx1"/>
                                </a:solidFill>
                                <a:latin typeface="Cambria Math" panose="02040503050406030204" pitchFamily="18" charset="0"/>
                              </a:rPr>
                              <m:t>𝑁</m:t>
                            </m:r>
                            <m:r>
                              <a:rPr lang="en-US" altLang="zh-CN" sz="2000" b="0" i="1" smtClean="0">
                                <a:solidFill>
                                  <a:schemeClr val="tx1"/>
                                </a:solidFill>
                                <a:latin typeface="Cambria Math" panose="02040503050406030204" pitchFamily="18" charset="0"/>
                                <a:ea typeface="Cambria Math" panose="02040503050406030204" pitchFamily="18" charset="0"/>
                              </a:rPr>
                              <m:t>×</m:t>
                            </m:r>
                            <m:r>
                              <a:rPr lang="en-US" altLang="zh-CN" sz="2000" i="1">
                                <a:solidFill>
                                  <a:srgbClr val="C00000"/>
                                </a:solidFill>
                                <a:latin typeface="Cambria Math" panose="02040503050406030204" pitchFamily="18" charset="0"/>
                              </a:rPr>
                              <m:t>𝑑</m:t>
                            </m:r>
                          </m:sup>
                        </m:sSup>
                      </m:oMath>
                    </m:oMathPara>
                  </a14:m>
                  <a:endParaRPr lang="zh-CN" altLang="en-US" sz="2400" dirty="0"/>
                </a:p>
              </p:txBody>
            </p:sp>
          </mc:Choice>
          <mc:Fallback xmlns="">
            <p:sp>
              <p:nvSpPr>
                <p:cNvPr id="57" name="文本框 56">
                  <a:extLst>
                    <a:ext uri="{FF2B5EF4-FFF2-40B4-BE49-F238E27FC236}">
                      <a16:creationId xmlns:a16="http://schemas.microsoft.com/office/drawing/2014/main" id="{33385FD5-14EB-3A7A-1026-FD9631D29B39}"/>
                    </a:ext>
                  </a:extLst>
                </p:cNvPr>
                <p:cNvSpPr txBox="1">
                  <a:spLocks noRot="1" noChangeAspect="1" noMove="1" noResize="1" noEditPoints="1" noAdjustHandles="1" noChangeArrowheads="1" noChangeShapeType="1" noTextEdit="1"/>
                </p:cNvSpPr>
                <p:nvPr/>
              </p:nvSpPr>
              <p:spPr>
                <a:xfrm>
                  <a:off x="3211963" y="2778173"/>
                  <a:ext cx="935665" cy="405624"/>
                </a:xfrm>
                <a:prstGeom prst="rect">
                  <a:avLst/>
                </a:prstGeom>
                <a:blipFill>
                  <a:blip r:embed="rId4"/>
                  <a:stretch>
                    <a:fillRect/>
                  </a:stretch>
                </a:blipFill>
              </p:spPr>
              <p:txBody>
                <a:bodyPr/>
                <a:lstStyle/>
                <a:p>
                  <a:r>
                    <a:rPr lang="zh-CN" altLang="en-US">
                      <a:noFill/>
                    </a:rPr>
                    <a:t> </a:t>
                  </a:r>
                </a:p>
              </p:txBody>
            </p:sp>
          </mc:Fallback>
        </mc:AlternateContent>
      </p:grpSp>
      <p:grpSp>
        <p:nvGrpSpPr>
          <p:cNvPr id="60" name="组合 59">
            <a:extLst>
              <a:ext uri="{FF2B5EF4-FFF2-40B4-BE49-F238E27FC236}">
                <a16:creationId xmlns:a16="http://schemas.microsoft.com/office/drawing/2014/main" id="{0656A1FD-4AC1-33C9-B3CA-DD34D7665A6A}"/>
              </a:ext>
            </a:extLst>
          </p:cNvPr>
          <p:cNvGrpSpPr/>
          <p:nvPr/>
        </p:nvGrpSpPr>
        <p:grpSpPr>
          <a:xfrm>
            <a:off x="7090385" y="1684285"/>
            <a:ext cx="786576" cy="952729"/>
            <a:chOff x="3211964" y="2463571"/>
            <a:chExt cx="786576" cy="952729"/>
          </a:xfrm>
        </p:grpSpPr>
        <p:sp>
          <p:nvSpPr>
            <p:cNvPr id="61" name="矩形 60">
              <a:extLst>
                <a:ext uri="{FF2B5EF4-FFF2-40B4-BE49-F238E27FC236}">
                  <a16:creationId xmlns:a16="http://schemas.microsoft.com/office/drawing/2014/main" id="{0B3DE288-BD95-5B3E-B358-CBB6154C77CA}"/>
                </a:ext>
              </a:extLst>
            </p:cNvPr>
            <p:cNvSpPr/>
            <p:nvPr/>
          </p:nvSpPr>
          <p:spPr>
            <a:xfrm>
              <a:off x="3211964" y="2463571"/>
              <a:ext cx="786576" cy="952729"/>
            </a:xfrm>
            <a:prstGeom prst="rect">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A94DBFD3-155C-392D-0F16-49F6DB785CB3}"/>
                    </a:ext>
                  </a:extLst>
                </p:cNvPr>
                <p:cNvSpPr txBox="1"/>
                <p:nvPr/>
              </p:nvSpPr>
              <p:spPr>
                <a:xfrm>
                  <a:off x="3211964" y="2778173"/>
                  <a:ext cx="786576" cy="4056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i="1" smtClean="0">
                                <a:solidFill>
                                  <a:schemeClr val="tx1"/>
                                </a:solidFill>
                                <a:latin typeface="Cambria Math" panose="02040503050406030204" pitchFamily="18" charset="0"/>
                              </a:rPr>
                            </m:ctrlPr>
                          </m:sSupPr>
                          <m:e>
                            <m:r>
                              <a:rPr lang="en-US" altLang="zh-CN" sz="2000" i="1" smtClean="0">
                                <a:solidFill>
                                  <a:schemeClr val="tx1"/>
                                </a:solidFill>
                                <a:latin typeface="Cambria Math" panose="02040503050406030204" pitchFamily="18" charset="0"/>
                                <a:ea typeface="Cambria Math" panose="02040503050406030204" pitchFamily="18" charset="0"/>
                              </a:rPr>
                              <m:t>ℝ</m:t>
                            </m:r>
                          </m:e>
                          <m:sup>
                            <m:r>
                              <a:rPr lang="en-US" altLang="zh-CN" sz="2000" b="0" i="1" smtClean="0">
                                <a:solidFill>
                                  <a:schemeClr val="tx1"/>
                                </a:solidFill>
                                <a:latin typeface="Cambria Math" panose="02040503050406030204" pitchFamily="18" charset="0"/>
                              </a:rPr>
                              <m:t>𝑁</m:t>
                            </m:r>
                            <m:r>
                              <a:rPr lang="en-US" altLang="zh-CN" sz="2000" b="0" i="1" smtClean="0">
                                <a:solidFill>
                                  <a:schemeClr val="tx1"/>
                                </a:solidFill>
                                <a:latin typeface="Cambria Math" panose="02040503050406030204" pitchFamily="18" charset="0"/>
                                <a:ea typeface="Cambria Math" panose="02040503050406030204" pitchFamily="18" charset="0"/>
                              </a:rPr>
                              <m:t>×</m:t>
                            </m:r>
                            <m:r>
                              <a:rPr lang="en-US" altLang="zh-CN" sz="2000" b="0" i="1" smtClean="0">
                                <a:solidFill>
                                  <a:srgbClr val="C00000"/>
                                </a:solidFill>
                                <a:latin typeface="Cambria Math" panose="02040503050406030204" pitchFamily="18" charset="0"/>
                              </a:rPr>
                              <m:t>𝐾</m:t>
                            </m:r>
                          </m:sup>
                        </m:sSup>
                      </m:oMath>
                    </m:oMathPara>
                  </a14:m>
                  <a:endParaRPr lang="zh-CN" altLang="en-US" sz="2400" dirty="0"/>
                </a:p>
              </p:txBody>
            </p:sp>
          </mc:Choice>
          <mc:Fallback xmlns="">
            <p:sp>
              <p:nvSpPr>
                <p:cNvPr id="62" name="文本框 61">
                  <a:extLst>
                    <a:ext uri="{FF2B5EF4-FFF2-40B4-BE49-F238E27FC236}">
                      <a16:creationId xmlns:a16="http://schemas.microsoft.com/office/drawing/2014/main" id="{A94DBFD3-155C-392D-0F16-49F6DB785CB3}"/>
                    </a:ext>
                  </a:extLst>
                </p:cNvPr>
                <p:cNvSpPr txBox="1">
                  <a:spLocks noRot="1" noChangeAspect="1" noMove="1" noResize="1" noEditPoints="1" noAdjustHandles="1" noChangeArrowheads="1" noChangeShapeType="1" noTextEdit="1"/>
                </p:cNvSpPr>
                <p:nvPr/>
              </p:nvSpPr>
              <p:spPr>
                <a:xfrm>
                  <a:off x="3211964" y="2778173"/>
                  <a:ext cx="786576" cy="405624"/>
                </a:xfrm>
                <a:prstGeom prst="rect">
                  <a:avLst/>
                </a:prstGeom>
                <a:blipFill>
                  <a:blip r:embed="rId5"/>
                  <a:stretch>
                    <a:fillRect/>
                  </a:stretch>
                </a:blipFill>
              </p:spPr>
              <p:txBody>
                <a:bodyPr/>
                <a:lstStyle/>
                <a:p>
                  <a:r>
                    <a:rPr lang="zh-CN" altLang="en-US">
                      <a:noFill/>
                    </a:rPr>
                    <a:t> </a:t>
                  </a:r>
                </a:p>
              </p:txBody>
            </p:sp>
          </mc:Fallback>
        </mc:AlternateContent>
      </p:grpSp>
      <p:sp>
        <p:nvSpPr>
          <p:cNvPr id="65" name="文本框 64">
            <a:extLst>
              <a:ext uri="{FF2B5EF4-FFF2-40B4-BE49-F238E27FC236}">
                <a16:creationId xmlns:a16="http://schemas.microsoft.com/office/drawing/2014/main" id="{82795956-9874-FE9A-FAA1-6875F0B1B8FA}"/>
              </a:ext>
            </a:extLst>
          </p:cNvPr>
          <p:cNvSpPr txBox="1"/>
          <p:nvPr/>
        </p:nvSpPr>
        <p:spPr>
          <a:xfrm>
            <a:off x="8793187" y="3097105"/>
            <a:ext cx="1815480" cy="400110"/>
          </a:xfrm>
          <a:prstGeom prst="rect">
            <a:avLst/>
          </a:prstGeom>
          <a:noFill/>
          <a:ln w="28575">
            <a:noFill/>
          </a:ln>
          <a:effectLst/>
        </p:spPr>
        <p:txBody>
          <a:bodyPr wrap="square">
            <a:spAutoFit/>
          </a:bodyPr>
          <a:lstStyle/>
          <a:p>
            <a:pPr algn="ctr"/>
            <a:r>
              <a:rPr lang="zh-CN" altLang="en-US" sz="2000" b="1" dirty="0">
                <a:latin typeface="+mj-ea"/>
                <a:ea typeface="+mj-ea"/>
              </a:rPr>
              <a:t>协同模块训练</a:t>
            </a:r>
            <a:endParaRPr lang="zh-CN" altLang="en-US" sz="2000" dirty="0"/>
          </a:p>
        </p:txBody>
      </p:sp>
      <p:sp>
        <p:nvSpPr>
          <p:cNvPr id="86" name="椭圆 85">
            <a:extLst>
              <a:ext uri="{FF2B5EF4-FFF2-40B4-BE49-F238E27FC236}">
                <a16:creationId xmlns:a16="http://schemas.microsoft.com/office/drawing/2014/main" id="{6A478C1E-D762-A0D1-6C5E-5AA27510F456}"/>
              </a:ext>
            </a:extLst>
          </p:cNvPr>
          <p:cNvSpPr/>
          <p:nvPr/>
        </p:nvSpPr>
        <p:spPr>
          <a:xfrm>
            <a:off x="8361459" y="2057811"/>
            <a:ext cx="144000" cy="144000"/>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8488C193-E0F3-4DBA-6B3F-16D08E483F18}"/>
              </a:ext>
            </a:extLst>
          </p:cNvPr>
          <p:cNvSpPr/>
          <p:nvPr/>
        </p:nvSpPr>
        <p:spPr>
          <a:xfrm>
            <a:off x="8723642" y="1829754"/>
            <a:ext cx="144000" cy="144000"/>
          </a:xfrm>
          <a:prstGeom prst="ellipse">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a:extLst>
              <a:ext uri="{FF2B5EF4-FFF2-40B4-BE49-F238E27FC236}">
                <a16:creationId xmlns:a16="http://schemas.microsoft.com/office/drawing/2014/main" id="{B9EE39EC-E74B-2630-FE31-09C47E4DD5E9}"/>
              </a:ext>
            </a:extLst>
          </p:cNvPr>
          <p:cNvSpPr/>
          <p:nvPr/>
        </p:nvSpPr>
        <p:spPr>
          <a:xfrm>
            <a:off x="8663220" y="2460965"/>
            <a:ext cx="180000" cy="144262"/>
          </a:xfrm>
          <a:prstGeom prst="triangl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a:extLst>
              <a:ext uri="{FF2B5EF4-FFF2-40B4-BE49-F238E27FC236}">
                <a16:creationId xmlns:a16="http://schemas.microsoft.com/office/drawing/2014/main" id="{6510B423-4801-FA86-519C-DC6A7B2B6DF2}"/>
              </a:ext>
            </a:extLst>
          </p:cNvPr>
          <p:cNvSpPr/>
          <p:nvPr/>
        </p:nvSpPr>
        <p:spPr>
          <a:xfrm>
            <a:off x="9021721" y="2167518"/>
            <a:ext cx="144000" cy="144000"/>
          </a:xfrm>
          <a:prstGeom prst="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箭头连接符 89">
            <a:extLst>
              <a:ext uri="{FF2B5EF4-FFF2-40B4-BE49-F238E27FC236}">
                <a16:creationId xmlns:a16="http://schemas.microsoft.com/office/drawing/2014/main" id="{1E2DD8E9-3343-CF94-62D1-CE368F9A8A8F}"/>
              </a:ext>
            </a:extLst>
          </p:cNvPr>
          <p:cNvCxnSpPr>
            <a:cxnSpLocks/>
            <a:stCxn id="89" idx="1"/>
            <a:endCxn id="86" idx="5"/>
          </p:cNvCxnSpPr>
          <p:nvPr/>
        </p:nvCxnSpPr>
        <p:spPr>
          <a:xfrm flipH="1" flipV="1">
            <a:off x="8484371" y="2180723"/>
            <a:ext cx="537350" cy="58795"/>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91" name="直接箭头连接符 90">
            <a:extLst>
              <a:ext uri="{FF2B5EF4-FFF2-40B4-BE49-F238E27FC236}">
                <a16:creationId xmlns:a16="http://schemas.microsoft.com/office/drawing/2014/main" id="{BA28EEDC-3100-CFFE-16ED-8030112F5360}"/>
              </a:ext>
            </a:extLst>
          </p:cNvPr>
          <p:cNvCxnSpPr>
            <a:cxnSpLocks/>
            <a:stCxn id="88" idx="1"/>
            <a:endCxn id="86" idx="4"/>
          </p:cNvCxnSpPr>
          <p:nvPr/>
        </p:nvCxnSpPr>
        <p:spPr>
          <a:xfrm flipH="1" flipV="1">
            <a:off x="8433459" y="2201811"/>
            <a:ext cx="274761" cy="331285"/>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93" name="连接符: 曲线 92">
            <a:extLst>
              <a:ext uri="{FF2B5EF4-FFF2-40B4-BE49-F238E27FC236}">
                <a16:creationId xmlns:a16="http://schemas.microsoft.com/office/drawing/2014/main" id="{CB791A22-935C-C1AB-B36F-4367F2E9A12D}"/>
              </a:ext>
            </a:extLst>
          </p:cNvPr>
          <p:cNvCxnSpPr>
            <a:cxnSpLocks/>
            <a:stCxn id="86" idx="7"/>
            <a:endCxn id="87" idx="2"/>
          </p:cNvCxnSpPr>
          <p:nvPr/>
        </p:nvCxnSpPr>
        <p:spPr>
          <a:xfrm rot="5400000" flipH="1" flipV="1">
            <a:off x="8515434" y="1870692"/>
            <a:ext cx="177145" cy="239271"/>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102" name="直接箭头连接符 101">
            <a:extLst>
              <a:ext uri="{FF2B5EF4-FFF2-40B4-BE49-F238E27FC236}">
                <a16:creationId xmlns:a16="http://schemas.microsoft.com/office/drawing/2014/main" id="{709445C1-C321-09ED-E4EA-10126177E68A}"/>
              </a:ext>
            </a:extLst>
          </p:cNvPr>
          <p:cNvCxnSpPr>
            <a:cxnSpLocks/>
          </p:cNvCxnSpPr>
          <p:nvPr/>
        </p:nvCxnSpPr>
        <p:spPr>
          <a:xfrm flipV="1">
            <a:off x="9369405" y="2238513"/>
            <a:ext cx="432039" cy="696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5" name="文本框 104">
            <a:extLst>
              <a:ext uri="{FF2B5EF4-FFF2-40B4-BE49-F238E27FC236}">
                <a16:creationId xmlns:a16="http://schemas.microsoft.com/office/drawing/2014/main" id="{3BCFC044-D579-37E9-8B20-CDFFB7023C99}"/>
              </a:ext>
            </a:extLst>
          </p:cNvPr>
          <p:cNvSpPr txBox="1"/>
          <p:nvPr/>
        </p:nvSpPr>
        <p:spPr>
          <a:xfrm>
            <a:off x="9255433" y="1838579"/>
            <a:ext cx="650677" cy="369332"/>
          </a:xfrm>
          <a:prstGeom prst="rect">
            <a:avLst/>
          </a:prstGeom>
          <a:noFill/>
        </p:spPr>
        <p:txBody>
          <a:bodyPr wrap="square">
            <a:spAutoFit/>
          </a:bodyPr>
          <a:lstStyle/>
          <a:p>
            <a:r>
              <a:rPr lang="en-US" altLang="zh-CN" sz="1800" b="1" dirty="0"/>
              <a:t>Loss</a:t>
            </a:r>
            <a:endParaRPr lang="zh-CN" altLang="en-US" b="1" dirty="0"/>
          </a:p>
        </p:txBody>
      </p:sp>
      <p:sp>
        <p:nvSpPr>
          <p:cNvPr id="106" name="梯形 105">
            <a:extLst>
              <a:ext uri="{FF2B5EF4-FFF2-40B4-BE49-F238E27FC236}">
                <a16:creationId xmlns:a16="http://schemas.microsoft.com/office/drawing/2014/main" id="{A821A389-C515-1824-698C-F4DAF5DE7143}"/>
              </a:ext>
            </a:extLst>
          </p:cNvPr>
          <p:cNvSpPr/>
          <p:nvPr/>
        </p:nvSpPr>
        <p:spPr>
          <a:xfrm rot="16200000">
            <a:off x="9978618" y="1876687"/>
            <a:ext cx="885930" cy="776194"/>
          </a:xfrm>
          <a:prstGeom prst="trapezoid">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06">
            <a:extLst>
              <a:ext uri="{FF2B5EF4-FFF2-40B4-BE49-F238E27FC236}">
                <a16:creationId xmlns:a16="http://schemas.microsoft.com/office/drawing/2014/main" id="{634CB8C7-FD7C-3D7C-0629-42E712536B2D}"/>
              </a:ext>
            </a:extLst>
          </p:cNvPr>
          <p:cNvSpPr txBox="1"/>
          <p:nvPr/>
        </p:nvSpPr>
        <p:spPr>
          <a:xfrm>
            <a:off x="10066626" y="1940497"/>
            <a:ext cx="848721" cy="646331"/>
          </a:xfrm>
          <a:prstGeom prst="rect">
            <a:avLst/>
          </a:prstGeom>
          <a:noFill/>
        </p:spPr>
        <p:txBody>
          <a:bodyPr wrap="square">
            <a:spAutoFit/>
          </a:bodyPr>
          <a:lstStyle/>
          <a:p>
            <a:r>
              <a:rPr lang="en-US" altLang="zh-CN" b="1" dirty="0"/>
              <a:t>Deep</a:t>
            </a:r>
          </a:p>
          <a:p>
            <a:r>
              <a:rPr lang="en-US" altLang="zh-CN" b="1" dirty="0"/>
              <a:t>model</a:t>
            </a:r>
            <a:endParaRPr lang="zh-CN" altLang="en-US" b="1" dirty="0"/>
          </a:p>
        </p:txBody>
      </p:sp>
      <p:sp>
        <p:nvSpPr>
          <p:cNvPr id="19" name="矩形: 圆角 18">
            <a:extLst>
              <a:ext uri="{FF2B5EF4-FFF2-40B4-BE49-F238E27FC236}">
                <a16:creationId xmlns:a16="http://schemas.microsoft.com/office/drawing/2014/main" id="{93479771-BE10-1EE4-CD73-3264A7252D11}"/>
              </a:ext>
            </a:extLst>
          </p:cNvPr>
          <p:cNvSpPr/>
          <p:nvPr/>
        </p:nvSpPr>
        <p:spPr>
          <a:xfrm>
            <a:off x="834051" y="1538795"/>
            <a:ext cx="1623842" cy="2161817"/>
          </a:xfrm>
          <a:prstGeom prst="roundRect">
            <a:avLst>
              <a:gd name="adj" fmla="val 0"/>
            </a:avLst>
          </a:prstGeom>
          <a:solidFill>
            <a:srgbClr val="F6BD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A359C96F-80DA-2B25-D5CE-201D69FD4411}"/>
              </a:ext>
            </a:extLst>
          </p:cNvPr>
          <p:cNvSpPr/>
          <p:nvPr/>
        </p:nvSpPr>
        <p:spPr>
          <a:xfrm>
            <a:off x="912422" y="2356136"/>
            <a:ext cx="1415773" cy="461665"/>
          </a:xfrm>
          <a:prstGeom prst="rect">
            <a:avLst/>
          </a:prstGeom>
        </p:spPr>
        <p:txBody>
          <a:bodyPr wrap="none">
            <a:spAutoFit/>
          </a:bodyPr>
          <a:lstStyle/>
          <a:p>
            <a:pPr algn="ctr" defTabSz="914377">
              <a:defRPr/>
            </a:pPr>
            <a:r>
              <a:rPr lang="zh-CN" altLang="en-US" sz="2400" b="1" dirty="0">
                <a:latin typeface="+mj-ea"/>
                <a:ea typeface="+mj-ea"/>
              </a:rPr>
              <a:t>原型作用</a:t>
            </a:r>
            <a:endParaRPr lang="zh-CN" altLang="zh-CN" sz="2400" b="1" dirty="0">
              <a:latin typeface="+mj-ea"/>
              <a:ea typeface="+mj-ea"/>
            </a:endParaRPr>
          </a:p>
        </p:txBody>
      </p:sp>
      <p:cxnSp>
        <p:nvCxnSpPr>
          <p:cNvPr id="29" name="直接连接符 28">
            <a:extLst>
              <a:ext uri="{FF2B5EF4-FFF2-40B4-BE49-F238E27FC236}">
                <a16:creationId xmlns:a16="http://schemas.microsoft.com/office/drawing/2014/main" id="{E243872C-D5D9-38C1-3102-084FC8BDD335}"/>
              </a:ext>
            </a:extLst>
          </p:cNvPr>
          <p:cNvCxnSpPr>
            <a:cxnSpLocks/>
          </p:cNvCxnSpPr>
          <p:nvPr/>
        </p:nvCxnSpPr>
        <p:spPr>
          <a:xfrm>
            <a:off x="5289696" y="1538796"/>
            <a:ext cx="0" cy="217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1E60941D-4103-7935-6995-76769EE2517E}"/>
              </a:ext>
            </a:extLst>
          </p:cNvPr>
          <p:cNvCxnSpPr>
            <a:cxnSpLocks/>
          </p:cNvCxnSpPr>
          <p:nvPr/>
        </p:nvCxnSpPr>
        <p:spPr>
          <a:xfrm>
            <a:off x="8096691" y="1517698"/>
            <a:ext cx="0" cy="217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圆角 38">
            <a:extLst>
              <a:ext uri="{FF2B5EF4-FFF2-40B4-BE49-F238E27FC236}">
                <a16:creationId xmlns:a16="http://schemas.microsoft.com/office/drawing/2014/main" id="{1625673B-4163-5C40-4A6C-A106597B2B69}"/>
              </a:ext>
            </a:extLst>
          </p:cNvPr>
          <p:cNvSpPr/>
          <p:nvPr/>
        </p:nvSpPr>
        <p:spPr>
          <a:xfrm>
            <a:off x="834051" y="3702643"/>
            <a:ext cx="1623842" cy="2165171"/>
          </a:xfrm>
          <a:prstGeom prst="roundRect">
            <a:avLst>
              <a:gd name="adj" fmla="val 0"/>
            </a:avLst>
          </a:prstGeom>
          <a:solidFill>
            <a:srgbClr val="FA897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8B2F68DE-8884-2EAE-E360-42B7CC4C7A53}"/>
              </a:ext>
            </a:extLst>
          </p:cNvPr>
          <p:cNvSpPr/>
          <p:nvPr/>
        </p:nvSpPr>
        <p:spPr>
          <a:xfrm>
            <a:off x="934844" y="4555030"/>
            <a:ext cx="1415773" cy="461665"/>
          </a:xfrm>
          <a:prstGeom prst="rect">
            <a:avLst/>
          </a:prstGeom>
        </p:spPr>
        <p:txBody>
          <a:bodyPr wrap="none">
            <a:spAutoFit/>
          </a:bodyPr>
          <a:lstStyle/>
          <a:p>
            <a:pPr algn="ctr" defTabSz="914377">
              <a:defRPr/>
            </a:pPr>
            <a:r>
              <a:rPr lang="zh-CN" altLang="en-US" sz="2400" b="1" dirty="0">
                <a:latin typeface="+mj-ea"/>
                <a:ea typeface="+mj-ea"/>
              </a:rPr>
              <a:t>学习优势</a:t>
            </a:r>
            <a:endParaRPr lang="zh-CN" altLang="zh-CN" sz="2400" b="1" dirty="0">
              <a:latin typeface="+mj-ea"/>
              <a:ea typeface="+mj-ea"/>
            </a:endParaRPr>
          </a:p>
        </p:txBody>
      </p:sp>
      <p:sp>
        <p:nvSpPr>
          <p:cNvPr id="51" name="文本框 50">
            <a:extLst>
              <a:ext uri="{FF2B5EF4-FFF2-40B4-BE49-F238E27FC236}">
                <a16:creationId xmlns:a16="http://schemas.microsoft.com/office/drawing/2014/main" id="{A92E8E09-6D48-9B39-6DF1-C70251D05EEE}"/>
              </a:ext>
            </a:extLst>
          </p:cNvPr>
          <p:cNvSpPr txBox="1"/>
          <p:nvPr/>
        </p:nvSpPr>
        <p:spPr>
          <a:xfrm>
            <a:off x="2992363" y="3096358"/>
            <a:ext cx="1815480" cy="400110"/>
          </a:xfrm>
          <a:prstGeom prst="rect">
            <a:avLst/>
          </a:prstGeom>
          <a:noFill/>
          <a:ln w="28575">
            <a:noFill/>
          </a:ln>
          <a:effectLst/>
        </p:spPr>
        <p:txBody>
          <a:bodyPr wrap="square">
            <a:spAutoFit/>
          </a:bodyPr>
          <a:lstStyle/>
          <a:p>
            <a:pPr algn="ctr"/>
            <a:r>
              <a:rPr lang="zh-CN" altLang="en-US" sz="2000" b="1" dirty="0">
                <a:latin typeface="+mj-ea"/>
                <a:ea typeface="+mj-ea"/>
              </a:rPr>
              <a:t>表示数据模式</a:t>
            </a:r>
            <a:endParaRPr lang="zh-CN" altLang="en-US" sz="2000" dirty="0"/>
          </a:p>
        </p:txBody>
      </p:sp>
      <p:pic>
        <p:nvPicPr>
          <p:cNvPr id="52" name="图片 51">
            <a:extLst>
              <a:ext uri="{FF2B5EF4-FFF2-40B4-BE49-F238E27FC236}">
                <a16:creationId xmlns:a16="http://schemas.microsoft.com/office/drawing/2014/main" id="{45CC7C62-00F1-E77F-BFA5-3D8F3DABA77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981188" y="1424090"/>
            <a:ext cx="1704926" cy="1586582"/>
          </a:xfrm>
          <a:prstGeom prst="rect">
            <a:avLst/>
          </a:prstGeom>
        </p:spPr>
      </p:pic>
      <p:sp>
        <p:nvSpPr>
          <p:cNvPr id="53" name="椭圆 52">
            <a:extLst>
              <a:ext uri="{FF2B5EF4-FFF2-40B4-BE49-F238E27FC236}">
                <a16:creationId xmlns:a16="http://schemas.microsoft.com/office/drawing/2014/main" id="{162746B7-8F82-30B8-974E-6D65813ED9F4}"/>
              </a:ext>
            </a:extLst>
          </p:cNvPr>
          <p:cNvSpPr/>
          <p:nvPr/>
        </p:nvSpPr>
        <p:spPr>
          <a:xfrm>
            <a:off x="3907121" y="2474251"/>
            <a:ext cx="108000" cy="108000"/>
          </a:xfrm>
          <a:prstGeom prst="ellipse">
            <a:avLst/>
          </a:prstGeom>
          <a:solidFill>
            <a:srgbClr val="FA897B"/>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918328DF-5BEF-1B3C-AD04-E9E17CEA7250}"/>
              </a:ext>
            </a:extLst>
          </p:cNvPr>
          <p:cNvSpPr/>
          <p:nvPr/>
        </p:nvSpPr>
        <p:spPr>
          <a:xfrm>
            <a:off x="3558012" y="2390770"/>
            <a:ext cx="108000" cy="108000"/>
          </a:xfrm>
          <a:prstGeom prst="ellipse">
            <a:avLst/>
          </a:prstGeom>
          <a:solidFill>
            <a:srgbClr val="FA897B"/>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7D79D659-CBEE-7BC3-C373-00E5DBFF19CA}"/>
              </a:ext>
            </a:extLst>
          </p:cNvPr>
          <p:cNvSpPr/>
          <p:nvPr/>
        </p:nvSpPr>
        <p:spPr>
          <a:xfrm>
            <a:off x="4137108" y="2246282"/>
            <a:ext cx="108000" cy="108000"/>
          </a:xfrm>
          <a:prstGeom prst="ellipse">
            <a:avLst/>
          </a:prstGeom>
          <a:solidFill>
            <a:srgbClr val="FA897B"/>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162AAC0F-C263-2AAB-35E8-932313F15714}"/>
              </a:ext>
            </a:extLst>
          </p:cNvPr>
          <p:cNvSpPr/>
          <p:nvPr/>
        </p:nvSpPr>
        <p:spPr>
          <a:xfrm>
            <a:off x="3547402" y="1950456"/>
            <a:ext cx="108000" cy="108000"/>
          </a:xfrm>
          <a:prstGeom prst="ellipse">
            <a:avLst/>
          </a:prstGeom>
          <a:solidFill>
            <a:srgbClr val="FA897B"/>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34C96C92-1658-1FD5-1EFA-78F2557AB4DE}"/>
              </a:ext>
            </a:extLst>
          </p:cNvPr>
          <p:cNvSpPr/>
          <p:nvPr/>
        </p:nvSpPr>
        <p:spPr>
          <a:xfrm>
            <a:off x="3746799" y="2178022"/>
            <a:ext cx="108000" cy="108000"/>
          </a:xfrm>
          <a:prstGeom prst="ellipse">
            <a:avLst/>
          </a:prstGeom>
          <a:solidFill>
            <a:srgbClr val="FA897B"/>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3E8DFE80-B51A-4724-B382-B6B7980B2335}"/>
              </a:ext>
            </a:extLst>
          </p:cNvPr>
          <p:cNvSpPr/>
          <p:nvPr/>
        </p:nvSpPr>
        <p:spPr>
          <a:xfrm>
            <a:off x="3984326" y="1931602"/>
            <a:ext cx="108000" cy="108000"/>
          </a:xfrm>
          <a:prstGeom prst="ellipse">
            <a:avLst/>
          </a:prstGeom>
          <a:solidFill>
            <a:srgbClr val="FA897B"/>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F95F0715-B746-D31C-28AD-822C403AF1B8}"/>
              </a:ext>
            </a:extLst>
          </p:cNvPr>
          <p:cNvSpPr/>
          <p:nvPr/>
        </p:nvSpPr>
        <p:spPr>
          <a:xfrm>
            <a:off x="3397690" y="2153830"/>
            <a:ext cx="108000" cy="108000"/>
          </a:xfrm>
          <a:prstGeom prst="ellipse">
            <a:avLst/>
          </a:prstGeom>
          <a:solidFill>
            <a:srgbClr val="FA897B"/>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4315500"/>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A688DC4-8ED6-2B48-9112-33683E922CA6}"/>
              </a:ext>
            </a:extLst>
          </p:cNvPr>
          <p:cNvSpPr/>
          <p:nvPr/>
        </p:nvSpPr>
        <p:spPr>
          <a:xfrm>
            <a:off x="513384" y="2089806"/>
            <a:ext cx="3600000" cy="4213028"/>
          </a:xfrm>
          <a:prstGeom prst="rect">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4" name="矩形 3">
            <a:extLst>
              <a:ext uri="{FF2B5EF4-FFF2-40B4-BE49-F238E27FC236}">
                <a16:creationId xmlns:a16="http://schemas.microsoft.com/office/drawing/2014/main" id="{5A2F2DA4-EFAB-3BBA-50EE-C3299792930F}"/>
              </a:ext>
            </a:extLst>
          </p:cNvPr>
          <p:cNvSpPr/>
          <p:nvPr/>
        </p:nvSpPr>
        <p:spPr>
          <a:xfrm>
            <a:off x="513385" y="2777841"/>
            <a:ext cx="3599999" cy="490998"/>
          </a:xfrm>
          <a:prstGeom prst="rect">
            <a:avLst/>
          </a:prstGeom>
          <a:solidFill>
            <a:srgbClr val="7CB8DA"/>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8" name="矩形 7">
            <a:extLst>
              <a:ext uri="{FF2B5EF4-FFF2-40B4-BE49-F238E27FC236}">
                <a16:creationId xmlns:a16="http://schemas.microsoft.com/office/drawing/2014/main" id="{DBFD3857-067C-D8B4-E195-A7C6CDEC4EF0}"/>
              </a:ext>
            </a:extLst>
          </p:cNvPr>
          <p:cNvSpPr/>
          <p:nvPr/>
        </p:nvSpPr>
        <p:spPr>
          <a:xfrm>
            <a:off x="528938" y="2807173"/>
            <a:ext cx="3584445" cy="461665"/>
          </a:xfrm>
          <a:prstGeom prst="rect">
            <a:avLst/>
          </a:prstGeom>
        </p:spPr>
        <p:txBody>
          <a:bodyPr wrap="square">
            <a:spAutoFit/>
          </a:bodyPr>
          <a:lstStyle/>
          <a:p>
            <a:pPr algn="ctr" defTabSz="914377" fontAlgn="base">
              <a:spcBef>
                <a:spcPct val="0"/>
              </a:spcBef>
              <a:spcAft>
                <a:spcPct val="0"/>
              </a:spcAft>
              <a:defRPr/>
            </a:pPr>
            <a:r>
              <a:rPr lang="zh-CN" altLang="en-US" sz="2400" b="1" dirty="0">
                <a:latin typeface="微软雅黑"/>
                <a:ea typeface="微软雅黑"/>
              </a:rPr>
              <a:t>在线增量模糊聚类问题</a:t>
            </a:r>
          </a:p>
        </p:txBody>
      </p:sp>
      <p:sp>
        <p:nvSpPr>
          <p:cNvPr id="14" name="矩形 13">
            <a:extLst>
              <a:ext uri="{FF2B5EF4-FFF2-40B4-BE49-F238E27FC236}">
                <a16:creationId xmlns:a16="http://schemas.microsoft.com/office/drawing/2014/main" id="{23ADB1F0-FAD0-0D2B-BE6D-B9167E596A48}"/>
              </a:ext>
            </a:extLst>
          </p:cNvPr>
          <p:cNvSpPr/>
          <p:nvPr/>
        </p:nvSpPr>
        <p:spPr>
          <a:xfrm>
            <a:off x="4331776" y="2798796"/>
            <a:ext cx="3599999" cy="490996"/>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15" name="矩形 14">
            <a:extLst>
              <a:ext uri="{FF2B5EF4-FFF2-40B4-BE49-F238E27FC236}">
                <a16:creationId xmlns:a16="http://schemas.microsoft.com/office/drawing/2014/main" id="{EEC7D1CC-7655-9BF1-EA4C-D50E59B4DAE9}"/>
              </a:ext>
            </a:extLst>
          </p:cNvPr>
          <p:cNvSpPr/>
          <p:nvPr/>
        </p:nvSpPr>
        <p:spPr>
          <a:xfrm>
            <a:off x="4331779" y="2088051"/>
            <a:ext cx="3600000" cy="42147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16" name="矩形 15">
            <a:extLst>
              <a:ext uri="{FF2B5EF4-FFF2-40B4-BE49-F238E27FC236}">
                <a16:creationId xmlns:a16="http://schemas.microsoft.com/office/drawing/2014/main" id="{C6969D55-6A29-D860-D73C-CE8D4168B77A}"/>
              </a:ext>
            </a:extLst>
          </p:cNvPr>
          <p:cNvSpPr/>
          <p:nvPr/>
        </p:nvSpPr>
        <p:spPr>
          <a:xfrm>
            <a:off x="4327223" y="2828128"/>
            <a:ext cx="3609104" cy="461665"/>
          </a:xfrm>
          <a:prstGeom prst="rect">
            <a:avLst/>
          </a:prstGeom>
        </p:spPr>
        <p:txBody>
          <a:bodyPr wrap="square">
            <a:spAutoFit/>
          </a:bodyPr>
          <a:lstStyle/>
          <a:p>
            <a:pPr algn="ctr" defTabSz="914377" fontAlgn="base">
              <a:spcBef>
                <a:spcPct val="0"/>
              </a:spcBef>
              <a:spcAft>
                <a:spcPct val="0"/>
              </a:spcAft>
              <a:defRPr/>
            </a:pPr>
            <a:r>
              <a:rPr lang="zh-CN" altLang="en-US" sz="2400" b="1" dirty="0">
                <a:latin typeface="微软雅黑"/>
                <a:ea typeface="微软雅黑"/>
              </a:rPr>
              <a:t>标签分布问题</a:t>
            </a:r>
          </a:p>
        </p:txBody>
      </p:sp>
      <p:sp>
        <p:nvSpPr>
          <p:cNvPr id="18" name="矩形 17">
            <a:extLst>
              <a:ext uri="{FF2B5EF4-FFF2-40B4-BE49-F238E27FC236}">
                <a16:creationId xmlns:a16="http://schemas.microsoft.com/office/drawing/2014/main" id="{259BCEAC-A017-23F5-FA19-A106EB7CB73A}"/>
              </a:ext>
            </a:extLst>
          </p:cNvPr>
          <p:cNvSpPr/>
          <p:nvPr/>
        </p:nvSpPr>
        <p:spPr>
          <a:xfrm>
            <a:off x="8119532" y="2798797"/>
            <a:ext cx="3600000" cy="490996"/>
          </a:xfrm>
          <a:prstGeom prst="rect">
            <a:avLst/>
          </a:prstGeom>
          <a:solidFill>
            <a:srgbClr val="FA897B"/>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19" name="矩形 18">
            <a:extLst>
              <a:ext uri="{FF2B5EF4-FFF2-40B4-BE49-F238E27FC236}">
                <a16:creationId xmlns:a16="http://schemas.microsoft.com/office/drawing/2014/main" id="{5D036129-D952-FB7B-062A-15972F0F842D}"/>
              </a:ext>
            </a:extLst>
          </p:cNvPr>
          <p:cNvSpPr/>
          <p:nvPr/>
        </p:nvSpPr>
        <p:spPr>
          <a:xfrm>
            <a:off x="8119534" y="2089806"/>
            <a:ext cx="3600000" cy="42130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Calibri Light"/>
              <a:ea typeface="微软雅黑 Light"/>
            </a:endParaRPr>
          </a:p>
        </p:txBody>
      </p:sp>
      <p:sp>
        <p:nvSpPr>
          <p:cNvPr id="20" name="矩形 19">
            <a:extLst>
              <a:ext uri="{FF2B5EF4-FFF2-40B4-BE49-F238E27FC236}">
                <a16:creationId xmlns:a16="http://schemas.microsoft.com/office/drawing/2014/main" id="{4A323436-B6FF-CF0E-3112-AD0B27FF7E8D}"/>
              </a:ext>
            </a:extLst>
          </p:cNvPr>
          <p:cNvSpPr/>
          <p:nvPr/>
        </p:nvSpPr>
        <p:spPr>
          <a:xfrm>
            <a:off x="8114981" y="2803594"/>
            <a:ext cx="3604552" cy="461665"/>
          </a:xfrm>
          <a:prstGeom prst="rect">
            <a:avLst/>
          </a:prstGeom>
        </p:spPr>
        <p:txBody>
          <a:bodyPr wrap="square">
            <a:spAutoFit/>
          </a:bodyPr>
          <a:lstStyle/>
          <a:p>
            <a:pPr algn="ctr" defTabSz="914377" fontAlgn="base">
              <a:spcBef>
                <a:spcPct val="0"/>
              </a:spcBef>
              <a:spcAft>
                <a:spcPct val="0"/>
              </a:spcAft>
              <a:defRPr/>
            </a:pPr>
            <a:r>
              <a:rPr lang="zh-CN" altLang="en-US" sz="2400" b="1" dirty="0">
                <a:latin typeface="微软雅黑"/>
                <a:ea typeface="微软雅黑"/>
              </a:rPr>
              <a:t>数据增量问题</a:t>
            </a:r>
          </a:p>
        </p:txBody>
      </p:sp>
      <p:pic>
        <p:nvPicPr>
          <p:cNvPr id="36" name="图片 35">
            <a:extLst>
              <a:ext uri="{FF2B5EF4-FFF2-40B4-BE49-F238E27FC236}">
                <a16:creationId xmlns:a16="http://schemas.microsoft.com/office/drawing/2014/main" id="{99BDF386-29F0-2C5E-5C38-5086D7DC7904}"/>
              </a:ext>
            </a:extLst>
          </p:cNvPr>
          <p:cNvPicPr>
            <a:picLocks noChangeAspect="1"/>
          </p:cNvPicPr>
          <p:nvPr/>
        </p:nvPicPr>
        <p:blipFill rotWithShape="1">
          <a:blip r:embed="rId3">
            <a:extLst>
              <a:ext uri="{28A0092B-C50C-407E-A947-70E740481C1C}">
                <a14:useLocalDpi xmlns:a14="http://schemas.microsoft.com/office/drawing/2010/main" val="0"/>
              </a:ext>
            </a:extLst>
          </a:blip>
          <a:srcRect r="60432"/>
          <a:stretch/>
        </p:blipFill>
        <p:spPr>
          <a:xfrm>
            <a:off x="4440449" y="4036193"/>
            <a:ext cx="1224641" cy="1289026"/>
          </a:xfrm>
          <a:prstGeom prst="rect">
            <a:avLst/>
          </a:prstGeom>
        </p:spPr>
      </p:pic>
      <p:pic>
        <p:nvPicPr>
          <p:cNvPr id="38" name="图片 37">
            <a:extLst>
              <a:ext uri="{FF2B5EF4-FFF2-40B4-BE49-F238E27FC236}">
                <a16:creationId xmlns:a16="http://schemas.microsoft.com/office/drawing/2014/main" id="{8582200A-542A-845A-21BD-13B672B3ECC6}"/>
              </a:ext>
            </a:extLst>
          </p:cNvPr>
          <p:cNvPicPr>
            <a:picLocks noChangeAspect="1"/>
          </p:cNvPicPr>
          <p:nvPr/>
        </p:nvPicPr>
        <p:blipFill rotWithShape="1">
          <a:blip r:embed="rId3">
            <a:extLst>
              <a:ext uri="{28A0092B-C50C-407E-A947-70E740481C1C}">
                <a14:useLocalDpi xmlns:a14="http://schemas.microsoft.com/office/drawing/2010/main" val="0"/>
              </a:ext>
            </a:extLst>
          </a:blip>
          <a:srcRect l="39882"/>
          <a:stretch/>
        </p:blipFill>
        <p:spPr>
          <a:xfrm>
            <a:off x="5481657" y="4622320"/>
            <a:ext cx="2425775" cy="1680512"/>
          </a:xfrm>
          <a:prstGeom prst="rect">
            <a:avLst/>
          </a:prstGeom>
        </p:spPr>
      </p:pic>
      <p:sp>
        <p:nvSpPr>
          <p:cNvPr id="7" name="文本框 6">
            <a:extLst>
              <a:ext uri="{FF2B5EF4-FFF2-40B4-BE49-F238E27FC236}">
                <a16:creationId xmlns:a16="http://schemas.microsoft.com/office/drawing/2014/main" id="{52273F06-64C5-F970-51BD-2819A5008BED}"/>
              </a:ext>
            </a:extLst>
          </p:cNvPr>
          <p:cNvSpPr txBox="1"/>
          <p:nvPr/>
        </p:nvSpPr>
        <p:spPr>
          <a:xfrm>
            <a:off x="528938" y="3317351"/>
            <a:ext cx="3615085" cy="707886"/>
          </a:xfrm>
          <a:prstGeom prst="rect">
            <a:avLst/>
          </a:prstGeom>
          <a:noFill/>
        </p:spPr>
        <p:txBody>
          <a:bodyPr wrap="square">
            <a:spAutoFit/>
          </a:bodyPr>
          <a:lstStyle/>
          <a:p>
            <a:pPr algn="ctr"/>
            <a:r>
              <a:rPr lang="zh-CN" altLang="en-US" sz="2000" dirty="0">
                <a:latin typeface="+mj-ea"/>
                <a:ea typeface="+mj-ea"/>
              </a:rPr>
              <a:t>预测</a:t>
            </a:r>
            <a:r>
              <a:rPr lang="zh-CN" altLang="en-US" sz="2000" b="1" dirty="0">
                <a:latin typeface="+mj-ea"/>
                <a:ea typeface="+mj-ea"/>
              </a:rPr>
              <a:t>在线增量</a:t>
            </a:r>
            <a:r>
              <a:rPr lang="zh-CN" altLang="en-US" sz="2000" dirty="0">
                <a:latin typeface="+mj-ea"/>
                <a:ea typeface="+mj-ea"/>
              </a:rPr>
              <a:t>输入样本</a:t>
            </a:r>
            <a:endParaRPr lang="en-US" altLang="zh-CN" sz="2000" dirty="0">
              <a:latin typeface="+mj-ea"/>
              <a:ea typeface="+mj-ea"/>
            </a:endParaRPr>
          </a:p>
          <a:p>
            <a:pPr algn="ctr"/>
            <a:r>
              <a:rPr lang="zh-CN" altLang="en-US" sz="2000" dirty="0">
                <a:latin typeface="+mj-ea"/>
                <a:ea typeface="+mj-ea"/>
              </a:rPr>
              <a:t>对</a:t>
            </a:r>
            <a:r>
              <a:rPr lang="zh-CN" altLang="en-US" sz="2000" b="1" dirty="0">
                <a:latin typeface="+mj-ea"/>
                <a:ea typeface="+mj-ea"/>
              </a:rPr>
              <a:t>所有聚类簇</a:t>
            </a:r>
            <a:r>
              <a:rPr lang="zh-CN" altLang="en-US" sz="2000" dirty="0">
                <a:latin typeface="+mj-ea"/>
                <a:ea typeface="+mj-ea"/>
              </a:rPr>
              <a:t>的</a:t>
            </a:r>
            <a:r>
              <a:rPr lang="zh-CN" altLang="en-US" sz="2000" b="1" dirty="0">
                <a:latin typeface="+mj-ea"/>
                <a:ea typeface="+mj-ea"/>
              </a:rPr>
              <a:t>归属程度</a:t>
            </a:r>
            <a:endParaRPr lang="zh-CN" altLang="en-US" sz="2000" b="1" dirty="0"/>
          </a:p>
        </p:txBody>
      </p:sp>
      <p:sp>
        <p:nvSpPr>
          <p:cNvPr id="9" name="文本框 8">
            <a:extLst>
              <a:ext uri="{FF2B5EF4-FFF2-40B4-BE49-F238E27FC236}">
                <a16:creationId xmlns:a16="http://schemas.microsoft.com/office/drawing/2014/main" id="{5A946417-2183-C7DC-8D87-A5787E4F918B}"/>
              </a:ext>
            </a:extLst>
          </p:cNvPr>
          <p:cNvSpPr txBox="1"/>
          <p:nvPr/>
        </p:nvSpPr>
        <p:spPr>
          <a:xfrm>
            <a:off x="4350310" y="3343444"/>
            <a:ext cx="3581465" cy="707886"/>
          </a:xfrm>
          <a:prstGeom prst="rect">
            <a:avLst/>
          </a:prstGeom>
          <a:noFill/>
        </p:spPr>
        <p:txBody>
          <a:bodyPr wrap="square">
            <a:spAutoFit/>
          </a:bodyPr>
          <a:lstStyle/>
          <a:p>
            <a:pPr algn="ctr"/>
            <a:r>
              <a:rPr lang="zh-CN" altLang="en-US" sz="2000" dirty="0">
                <a:latin typeface="+mj-ea"/>
                <a:ea typeface="+mj-ea"/>
              </a:rPr>
              <a:t>预测</a:t>
            </a:r>
            <a:r>
              <a:rPr lang="zh-CN" altLang="en-US" sz="2000" b="1" dirty="0">
                <a:latin typeface="+mj-ea"/>
                <a:ea typeface="+mj-ea"/>
              </a:rPr>
              <a:t>所有类别标签</a:t>
            </a:r>
            <a:endParaRPr lang="en-US" altLang="zh-CN" sz="2000" b="1" dirty="0">
              <a:latin typeface="+mj-ea"/>
              <a:ea typeface="+mj-ea"/>
            </a:endParaRPr>
          </a:p>
          <a:p>
            <a:pPr algn="ctr"/>
            <a:r>
              <a:rPr lang="zh-CN" altLang="en-US" sz="2000" dirty="0">
                <a:latin typeface="+mj-ea"/>
                <a:ea typeface="+mj-ea"/>
              </a:rPr>
              <a:t>对输入样本的</a:t>
            </a:r>
            <a:r>
              <a:rPr lang="zh-CN" altLang="en-US" sz="2000" b="1" dirty="0">
                <a:latin typeface="+mj-ea"/>
                <a:ea typeface="+mj-ea"/>
              </a:rPr>
              <a:t>描述程度</a:t>
            </a:r>
            <a:endParaRPr lang="zh-CN" altLang="en-US" sz="2000" b="1" dirty="0"/>
          </a:p>
        </p:txBody>
      </p:sp>
      <p:sp>
        <p:nvSpPr>
          <p:cNvPr id="30" name="文本框 29">
            <a:extLst>
              <a:ext uri="{FF2B5EF4-FFF2-40B4-BE49-F238E27FC236}">
                <a16:creationId xmlns:a16="http://schemas.microsoft.com/office/drawing/2014/main" id="{B29A6573-6241-DF24-5FC9-C239DFF24534}"/>
              </a:ext>
            </a:extLst>
          </p:cNvPr>
          <p:cNvSpPr txBox="1"/>
          <p:nvPr/>
        </p:nvSpPr>
        <p:spPr>
          <a:xfrm>
            <a:off x="8105682" y="3331197"/>
            <a:ext cx="3600000" cy="707886"/>
          </a:xfrm>
          <a:prstGeom prst="rect">
            <a:avLst/>
          </a:prstGeom>
          <a:noFill/>
        </p:spPr>
        <p:txBody>
          <a:bodyPr wrap="square">
            <a:spAutoFit/>
          </a:bodyPr>
          <a:lstStyle/>
          <a:p>
            <a:pPr algn="ctr"/>
            <a:r>
              <a:rPr lang="zh-CN" altLang="en-US" sz="2000" dirty="0">
                <a:latin typeface="+mj-ea"/>
                <a:ea typeface="+mj-ea"/>
              </a:rPr>
              <a:t>预测流式</a:t>
            </a:r>
            <a:r>
              <a:rPr lang="zh-CN" altLang="en-US" sz="2000" b="1" dirty="0">
                <a:latin typeface="+mj-ea"/>
                <a:ea typeface="+mj-ea"/>
              </a:rPr>
              <a:t>增量</a:t>
            </a:r>
            <a:r>
              <a:rPr lang="zh-CN" altLang="en-US" sz="2000" dirty="0">
                <a:latin typeface="+mj-ea"/>
                <a:ea typeface="+mj-ea"/>
              </a:rPr>
              <a:t>的输入样本批</a:t>
            </a:r>
            <a:endParaRPr lang="en-US" altLang="zh-CN" sz="2000" b="1" dirty="0">
              <a:latin typeface="+mj-ea"/>
              <a:ea typeface="+mj-ea"/>
            </a:endParaRPr>
          </a:p>
          <a:p>
            <a:pPr algn="ctr"/>
            <a:r>
              <a:rPr lang="zh-CN" altLang="en-US" sz="2000" dirty="0">
                <a:latin typeface="+mj-ea"/>
                <a:ea typeface="+mj-ea"/>
              </a:rPr>
              <a:t>的类别标签</a:t>
            </a:r>
            <a:endParaRPr lang="en-US" altLang="zh-CN" sz="2000" dirty="0">
              <a:latin typeface="+mj-ea"/>
              <a:ea typeface="+mj-ea"/>
            </a:endParaRPr>
          </a:p>
        </p:txBody>
      </p:sp>
      <p:sp>
        <p:nvSpPr>
          <p:cNvPr id="5" name="灯片编号占位符 4">
            <a:extLst>
              <a:ext uri="{FF2B5EF4-FFF2-40B4-BE49-F238E27FC236}">
                <a16:creationId xmlns:a16="http://schemas.microsoft.com/office/drawing/2014/main" id="{D9094BDA-8D87-FF7B-E1DC-6255B2C5230B}"/>
              </a:ext>
            </a:extLst>
          </p:cNvPr>
          <p:cNvSpPr>
            <a:spLocks noGrp="1"/>
          </p:cNvSpPr>
          <p:nvPr>
            <p:ph type="sldNum" sz="quarter" idx="14"/>
          </p:nvPr>
        </p:nvSpPr>
        <p:spPr/>
        <p:txBody>
          <a:bodyPr/>
          <a:lstStyle/>
          <a:p>
            <a:fld id="{CC51C897-CB0F-45BB-8D64-39FCF72693E0}" type="slidenum">
              <a:rPr lang="zh-CN" altLang="en-US" smtClean="0"/>
              <a:t>8</a:t>
            </a:fld>
            <a:endParaRPr lang="zh-CN" altLang="en-US"/>
          </a:p>
        </p:txBody>
      </p:sp>
      <p:sp>
        <p:nvSpPr>
          <p:cNvPr id="10" name="Text Placeholder 2">
            <a:extLst>
              <a:ext uri="{FF2B5EF4-FFF2-40B4-BE49-F238E27FC236}">
                <a16:creationId xmlns:a16="http://schemas.microsoft.com/office/drawing/2014/main" id="{EA8F57E2-80C3-3CDE-89D8-29834D770ED6}"/>
              </a:ext>
            </a:extLst>
          </p:cNvPr>
          <p:cNvSpPr>
            <a:spLocks noGrp="1"/>
          </p:cNvSpPr>
          <p:nvPr>
            <p:ph type="body" sz="quarter" idx="13"/>
          </p:nvPr>
        </p:nvSpPr>
        <p:spPr>
          <a:xfrm>
            <a:off x="2016121" y="163973"/>
            <a:ext cx="10084299" cy="468000"/>
          </a:xfrm>
        </p:spPr>
        <p:txBody>
          <a:bodyPr/>
          <a:lstStyle/>
          <a:p>
            <a:r>
              <a:rPr lang="zh-CN" altLang="en-US" dirty="0">
                <a:solidFill>
                  <a:srgbClr val="7F7F7F"/>
                </a:solidFill>
              </a:rPr>
              <a:t>算法</a:t>
            </a:r>
            <a:r>
              <a:rPr lang="en-CN" altLang="zh-CN" dirty="0">
                <a:solidFill>
                  <a:srgbClr val="7F7F7F"/>
                </a:solidFill>
              </a:rPr>
              <a:t>背景</a:t>
            </a:r>
            <a:r>
              <a:rPr lang="en-US" altLang="zh-CN" dirty="0">
                <a:solidFill>
                  <a:srgbClr val="7F7F7F"/>
                </a:solidFill>
              </a:rPr>
              <a:t>  </a:t>
            </a:r>
            <a:r>
              <a:rPr lang="zh-CN" altLang="en-US" dirty="0">
                <a:solidFill>
                  <a:srgbClr val="7F7F7F"/>
                </a:solidFill>
              </a:rPr>
              <a:t>相关工作  </a:t>
            </a:r>
            <a:r>
              <a:rPr lang="zh-CN" altLang="en-US" dirty="0">
                <a:solidFill>
                  <a:schemeClr val="tx1">
                    <a:lumMod val="50000"/>
                    <a:lumOff val="50000"/>
                  </a:schemeClr>
                </a:solidFill>
              </a:rPr>
              <a:t>算法评估  </a:t>
            </a:r>
            <a:r>
              <a:rPr lang="zh-CN" altLang="en-US" dirty="0">
                <a:solidFill>
                  <a:srgbClr val="6D439B"/>
                </a:solidFill>
              </a:rPr>
              <a:t>待解决问题  </a:t>
            </a:r>
            <a:r>
              <a:rPr lang="zh-CN" altLang="en-US" dirty="0">
                <a:solidFill>
                  <a:schemeClr val="tx1">
                    <a:lumMod val="50000"/>
                    <a:lumOff val="50000"/>
                  </a:schemeClr>
                </a:solidFill>
              </a:rPr>
              <a:t>组织结构</a:t>
            </a:r>
          </a:p>
        </p:txBody>
      </p:sp>
      <p:pic>
        <p:nvPicPr>
          <p:cNvPr id="53" name="图片 52">
            <a:extLst>
              <a:ext uri="{FF2B5EF4-FFF2-40B4-BE49-F238E27FC236}">
                <a16:creationId xmlns:a16="http://schemas.microsoft.com/office/drawing/2014/main" id="{63CF76BC-EBE7-C464-02FB-A0F197DA9BB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492" t="6867" r="5728" b="5416"/>
          <a:stretch/>
        </p:blipFill>
        <p:spPr>
          <a:xfrm>
            <a:off x="788831" y="4004959"/>
            <a:ext cx="2975313" cy="2297873"/>
          </a:xfrm>
          <a:prstGeom prst="rect">
            <a:avLst/>
          </a:prstGeom>
        </p:spPr>
      </p:pic>
      <p:sp>
        <p:nvSpPr>
          <p:cNvPr id="3" name="矩形 2">
            <a:extLst>
              <a:ext uri="{FF2B5EF4-FFF2-40B4-BE49-F238E27FC236}">
                <a16:creationId xmlns:a16="http://schemas.microsoft.com/office/drawing/2014/main" id="{02BB559E-AF28-49B6-8B7B-B344E076D4A8}"/>
              </a:ext>
            </a:extLst>
          </p:cNvPr>
          <p:cNvSpPr/>
          <p:nvPr/>
        </p:nvSpPr>
        <p:spPr>
          <a:xfrm>
            <a:off x="8484095" y="4287239"/>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33609FB-E6C4-5E0F-1C81-E18A0A616D2A}"/>
              </a:ext>
            </a:extLst>
          </p:cNvPr>
          <p:cNvSpPr txBox="1"/>
          <p:nvPr/>
        </p:nvSpPr>
        <p:spPr>
          <a:xfrm>
            <a:off x="9786752" y="4667679"/>
            <a:ext cx="411846" cy="400110"/>
          </a:xfrm>
          <a:prstGeom prst="rect">
            <a:avLst/>
          </a:prstGeom>
          <a:noFill/>
        </p:spPr>
        <p:txBody>
          <a:bodyPr wrap="square" rtlCol="0">
            <a:spAutoFit/>
          </a:bodyPr>
          <a:lstStyle/>
          <a:p>
            <a:pPr algn="ctr"/>
            <a:r>
              <a:rPr lang="en-US" altLang="zh-CN" sz="2000" b="1" dirty="0"/>
              <a:t>···</a:t>
            </a:r>
            <a:endParaRPr lang="zh-CN" altLang="en-US" sz="2000" b="1" dirty="0"/>
          </a:p>
        </p:txBody>
      </p:sp>
      <p:sp>
        <p:nvSpPr>
          <p:cNvPr id="21" name="箭头: 上 20">
            <a:extLst>
              <a:ext uri="{FF2B5EF4-FFF2-40B4-BE49-F238E27FC236}">
                <a16:creationId xmlns:a16="http://schemas.microsoft.com/office/drawing/2014/main" id="{0E426BA8-5750-7697-18E5-504D203BD221}"/>
              </a:ext>
            </a:extLst>
          </p:cNvPr>
          <p:cNvSpPr/>
          <p:nvPr/>
        </p:nvSpPr>
        <p:spPr>
          <a:xfrm rot="10800000">
            <a:off x="9807757" y="5421686"/>
            <a:ext cx="291635" cy="273481"/>
          </a:xfrm>
          <a:prstGeom prst="upArrow">
            <a:avLst/>
          </a:prstGeom>
          <a:solidFill>
            <a:schemeClr val="bg1"/>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656A82A7-E892-C22C-E936-60366CE7FFE1}"/>
              </a:ext>
            </a:extLst>
          </p:cNvPr>
          <p:cNvSpPr txBox="1"/>
          <p:nvPr/>
        </p:nvSpPr>
        <p:spPr>
          <a:xfrm>
            <a:off x="10167254" y="5394015"/>
            <a:ext cx="1422529" cy="369332"/>
          </a:xfrm>
          <a:prstGeom prst="rect">
            <a:avLst/>
          </a:prstGeom>
          <a:noFill/>
        </p:spPr>
        <p:txBody>
          <a:bodyPr wrap="square">
            <a:spAutoFit/>
          </a:bodyPr>
          <a:lstStyle/>
          <a:p>
            <a:r>
              <a:rPr lang="zh-CN" altLang="en-US" sz="1800" b="1" dirty="0"/>
              <a:t>训练数据批</a:t>
            </a:r>
            <a:endParaRPr lang="en-US" altLang="zh-CN" sz="1800" b="1" dirty="0"/>
          </a:p>
        </p:txBody>
      </p:sp>
      <p:grpSp>
        <p:nvGrpSpPr>
          <p:cNvPr id="49" name="组合 48">
            <a:extLst>
              <a:ext uri="{FF2B5EF4-FFF2-40B4-BE49-F238E27FC236}">
                <a16:creationId xmlns:a16="http://schemas.microsoft.com/office/drawing/2014/main" id="{C2EA9EA8-1750-698C-1089-3D636063F1AE}"/>
              </a:ext>
            </a:extLst>
          </p:cNvPr>
          <p:cNvGrpSpPr/>
          <p:nvPr/>
        </p:nvGrpSpPr>
        <p:grpSpPr>
          <a:xfrm>
            <a:off x="9447610" y="5753995"/>
            <a:ext cx="984220" cy="391004"/>
            <a:chOff x="2625516" y="5107353"/>
            <a:chExt cx="984220" cy="391004"/>
          </a:xfrm>
        </p:grpSpPr>
        <p:sp>
          <p:nvSpPr>
            <p:cNvPr id="50" name="矩形 49">
              <a:extLst>
                <a:ext uri="{FF2B5EF4-FFF2-40B4-BE49-F238E27FC236}">
                  <a16:creationId xmlns:a16="http://schemas.microsoft.com/office/drawing/2014/main" id="{068B9F9A-567D-163F-9EDA-5F59E930C13C}"/>
                </a:ext>
              </a:extLst>
            </p:cNvPr>
            <p:cNvSpPr/>
            <p:nvPr/>
          </p:nvSpPr>
          <p:spPr>
            <a:xfrm>
              <a:off x="2625516" y="5107353"/>
              <a:ext cx="984220" cy="391004"/>
            </a:xfrm>
            <a:prstGeom prst="rect">
              <a:avLst/>
            </a:prstGeom>
            <a:solidFill>
              <a:srgbClr val="F6BD60"/>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C5E72BA4-2E5E-CD4F-D4F1-39DD69BC1E2E}"/>
                </a:ext>
              </a:extLst>
            </p:cNvPr>
            <p:cNvSpPr txBox="1"/>
            <p:nvPr/>
          </p:nvSpPr>
          <p:spPr>
            <a:xfrm>
              <a:off x="2876006" y="5158468"/>
              <a:ext cx="461665" cy="276999"/>
            </a:xfrm>
            <a:prstGeom prst="rect">
              <a:avLst/>
            </a:prstGeom>
            <a:noFill/>
          </p:spPr>
          <p:txBody>
            <a:bodyPr wrap="none" lIns="0" tIns="0" rIns="0" bIns="0" rtlCol="0">
              <a:spAutoFit/>
            </a:bodyPr>
            <a:lstStyle/>
            <a:p>
              <a:r>
                <a:rPr lang="zh-CN" altLang="en-US" b="1" dirty="0">
                  <a:latin typeface="+mj-ea"/>
                  <a:ea typeface="+mj-ea"/>
                </a:rPr>
                <a:t>模型</a:t>
              </a:r>
            </a:p>
          </p:txBody>
        </p:sp>
      </p:grpSp>
      <p:sp>
        <p:nvSpPr>
          <p:cNvPr id="52" name="矩形 51">
            <a:extLst>
              <a:ext uri="{FF2B5EF4-FFF2-40B4-BE49-F238E27FC236}">
                <a16:creationId xmlns:a16="http://schemas.microsoft.com/office/drawing/2014/main" id="{E0E0B996-AF8C-D832-B7F9-755F5435897A}"/>
              </a:ext>
            </a:extLst>
          </p:cNvPr>
          <p:cNvSpPr/>
          <p:nvPr/>
        </p:nvSpPr>
        <p:spPr>
          <a:xfrm>
            <a:off x="8636495" y="4439639"/>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C23A58F5-7EBD-22BE-06B5-9FB32C0A7A57}"/>
              </a:ext>
            </a:extLst>
          </p:cNvPr>
          <p:cNvSpPr/>
          <p:nvPr/>
        </p:nvSpPr>
        <p:spPr>
          <a:xfrm>
            <a:off x="8788895" y="4592039"/>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a:extLst>
              <a:ext uri="{FF2B5EF4-FFF2-40B4-BE49-F238E27FC236}">
                <a16:creationId xmlns:a16="http://schemas.microsoft.com/office/drawing/2014/main" id="{52AE84D1-B87E-63B8-559D-AC1878378D9E}"/>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805145" y="4608851"/>
            <a:ext cx="946800" cy="752400"/>
          </a:xfrm>
          <a:prstGeom prst="rect">
            <a:avLst/>
          </a:prstGeom>
        </p:spPr>
      </p:pic>
      <p:sp>
        <p:nvSpPr>
          <p:cNvPr id="56" name="矩形 55">
            <a:extLst>
              <a:ext uri="{FF2B5EF4-FFF2-40B4-BE49-F238E27FC236}">
                <a16:creationId xmlns:a16="http://schemas.microsoft.com/office/drawing/2014/main" id="{A75430AC-E3A9-1DC8-2C66-BD6F3E54C6AD}"/>
              </a:ext>
            </a:extLst>
          </p:cNvPr>
          <p:cNvSpPr/>
          <p:nvPr/>
        </p:nvSpPr>
        <p:spPr>
          <a:xfrm>
            <a:off x="10231647" y="4292470"/>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45AF9855-61CE-F77E-8EA5-A6F49A585910}"/>
              </a:ext>
            </a:extLst>
          </p:cNvPr>
          <p:cNvSpPr/>
          <p:nvPr/>
        </p:nvSpPr>
        <p:spPr>
          <a:xfrm>
            <a:off x="10384047" y="4444870"/>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0C0A8EF6-A336-F99E-314A-5EBBD88FDD6C}"/>
              </a:ext>
            </a:extLst>
          </p:cNvPr>
          <p:cNvSpPr/>
          <p:nvPr/>
        </p:nvSpPr>
        <p:spPr>
          <a:xfrm>
            <a:off x="10536447" y="4597270"/>
            <a:ext cx="973703" cy="779841"/>
          </a:xfrm>
          <a:prstGeom prst="rect">
            <a:avLst/>
          </a:prstGeom>
          <a:solidFill>
            <a:schemeClr val="bg1"/>
          </a:solid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3" name="图片 62">
            <a:extLst>
              <a:ext uri="{FF2B5EF4-FFF2-40B4-BE49-F238E27FC236}">
                <a16:creationId xmlns:a16="http://schemas.microsoft.com/office/drawing/2014/main" id="{14C49A8B-35D9-DD12-9E96-69311998B4B5}"/>
              </a:ext>
            </a:extLst>
          </p:cNvPr>
          <p:cNvPicPr>
            <a:picLocks/>
          </p:cNvPicPr>
          <p:nvPr/>
        </p:nvPicPr>
        <p:blipFill rotWithShape="1">
          <a:blip r:embed="rId6">
            <a:extLst>
              <a:ext uri="{28A0092B-C50C-407E-A947-70E740481C1C}">
                <a14:useLocalDpi xmlns:a14="http://schemas.microsoft.com/office/drawing/2010/main" val="0"/>
              </a:ext>
            </a:extLst>
          </a:blip>
          <a:srcRect b="26329"/>
          <a:stretch/>
        </p:blipFill>
        <p:spPr>
          <a:xfrm>
            <a:off x="10551219" y="4611722"/>
            <a:ext cx="946800" cy="752400"/>
          </a:xfrm>
          <a:prstGeom prst="rect">
            <a:avLst/>
          </a:prstGeom>
        </p:spPr>
      </p:pic>
      <p:sp>
        <p:nvSpPr>
          <p:cNvPr id="11" name="文本框 10">
            <a:extLst>
              <a:ext uri="{FF2B5EF4-FFF2-40B4-BE49-F238E27FC236}">
                <a16:creationId xmlns:a16="http://schemas.microsoft.com/office/drawing/2014/main" id="{74D089AA-1D93-B7B5-0628-28CE78AEBB7E}"/>
              </a:ext>
            </a:extLst>
          </p:cNvPr>
          <p:cNvSpPr txBox="1"/>
          <p:nvPr/>
        </p:nvSpPr>
        <p:spPr>
          <a:xfrm>
            <a:off x="2995765" y="889947"/>
            <a:ext cx="2197798" cy="461665"/>
          </a:xfrm>
          <a:prstGeom prst="rect">
            <a:avLst/>
          </a:prstGeom>
          <a:solidFill>
            <a:srgbClr val="ECDFF5"/>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r>
              <a:rPr lang="zh-CN" altLang="en-US" sz="2400" b="1" dirty="0">
                <a:latin typeface="+mj-ea"/>
                <a:ea typeface="+mj-ea"/>
              </a:rPr>
              <a:t>表示数据模式</a:t>
            </a:r>
            <a:endParaRPr lang="zh-CN" altLang="en-US" sz="2400" dirty="0"/>
          </a:p>
        </p:txBody>
      </p:sp>
      <p:sp>
        <p:nvSpPr>
          <p:cNvPr id="12" name="文本框 11">
            <a:extLst>
              <a:ext uri="{FF2B5EF4-FFF2-40B4-BE49-F238E27FC236}">
                <a16:creationId xmlns:a16="http://schemas.microsoft.com/office/drawing/2014/main" id="{B1BA7ACA-442A-42C6-D031-58992B46B658}"/>
              </a:ext>
            </a:extLst>
          </p:cNvPr>
          <p:cNvSpPr txBox="1"/>
          <p:nvPr/>
        </p:nvSpPr>
        <p:spPr>
          <a:xfrm>
            <a:off x="6040196" y="908354"/>
            <a:ext cx="2197798" cy="461665"/>
          </a:xfrm>
          <a:prstGeom prst="rect">
            <a:avLst/>
          </a:prstGeom>
          <a:solidFill>
            <a:srgbClr val="ECDFF5"/>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r>
              <a:rPr lang="zh-CN" altLang="en-US" sz="2400" b="1" dirty="0">
                <a:latin typeface="+mj-ea"/>
                <a:ea typeface="+mj-ea"/>
              </a:rPr>
              <a:t>稳定</a:t>
            </a:r>
            <a:r>
              <a:rPr lang="en-US" altLang="zh-CN" sz="2400" b="1" dirty="0">
                <a:latin typeface="+mj-ea"/>
                <a:ea typeface="+mj-ea"/>
              </a:rPr>
              <a:t>-</a:t>
            </a:r>
            <a:r>
              <a:rPr lang="zh-CN" altLang="en-US" sz="2400" b="1" dirty="0">
                <a:latin typeface="+mj-ea"/>
                <a:ea typeface="+mj-ea"/>
              </a:rPr>
              <a:t>可塑平衡</a:t>
            </a:r>
          </a:p>
        </p:txBody>
      </p:sp>
      <p:sp>
        <p:nvSpPr>
          <p:cNvPr id="22" name="文本框 21">
            <a:extLst>
              <a:ext uri="{FF2B5EF4-FFF2-40B4-BE49-F238E27FC236}">
                <a16:creationId xmlns:a16="http://schemas.microsoft.com/office/drawing/2014/main" id="{A22D0FAE-AF76-3324-0BD3-865B887CE14A}"/>
              </a:ext>
            </a:extLst>
          </p:cNvPr>
          <p:cNvSpPr txBox="1"/>
          <p:nvPr/>
        </p:nvSpPr>
        <p:spPr>
          <a:xfrm>
            <a:off x="513384" y="2084621"/>
            <a:ext cx="3599999" cy="707886"/>
          </a:xfrm>
          <a:prstGeom prst="rect">
            <a:avLst/>
          </a:prstGeom>
          <a:solidFill>
            <a:srgbClr val="D8EAF4"/>
          </a:solidFill>
          <a:ln w="28575">
            <a:solidFill>
              <a:schemeClr val="tx1"/>
            </a:solidFill>
          </a:ln>
        </p:spPr>
        <p:txBody>
          <a:bodyPr wrap="square">
            <a:spAutoFit/>
          </a:bodyPr>
          <a:lstStyle/>
          <a:p>
            <a:pPr algn="ctr"/>
            <a:r>
              <a:rPr lang="zh-CN" altLang="en-US" sz="2000" b="1" dirty="0">
                <a:latin typeface="+mn-ea"/>
              </a:rPr>
              <a:t>难以处理流式非同分布数据</a:t>
            </a:r>
            <a:endParaRPr lang="en-US" altLang="zh-CN" sz="2000" b="1" dirty="0">
              <a:latin typeface="+mn-ea"/>
            </a:endParaRPr>
          </a:p>
          <a:p>
            <a:pPr algn="ctr"/>
            <a:r>
              <a:rPr lang="zh-CN" altLang="en-US" sz="2000" b="1" dirty="0">
                <a:latin typeface="+mn-ea"/>
              </a:rPr>
              <a:t>难以确定聚类分布</a:t>
            </a:r>
          </a:p>
        </p:txBody>
      </p:sp>
      <p:cxnSp>
        <p:nvCxnSpPr>
          <p:cNvPr id="24" name="连接符: 肘形 23">
            <a:extLst>
              <a:ext uri="{FF2B5EF4-FFF2-40B4-BE49-F238E27FC236}">
                <a16:creationId xmlns:a16="http://schemas.microsoft.com/office/drawing/2014/main" id="{B03C3317-C3F0-CF7C-EB87-F20005A7DE85}"/>
              </a:ext>
            </a:extLst>
          </p:cNvPr>
          <p:cNvCxnSpPr>
            <a:cxnSpLocks/>
            <a:stCxn id="11" idx="2"/>
            <a:endCxn id="22" idx="0"/>
          </p:cNvCxnSpPr>
          <p:nvPr/>
        </p:nvCxnSpPr>
        <p:spPr>
          <a:xfrm rot="5400000">
            <a:off x="2837520" y="827476"/>
            <a:ext cx="733009" cy="1781280"/>
          </a:xfrm>
          <a:prstGeom prst="bentConnector3">
            <a:avLst/>
          </a:prstGeom>
          <a:ln w="28575"/>
        </p:spPr>
        <p:style>
          <a:lnRef idx="1">
            <a:schemeClr val="dk1"/>
          </a:lnRef>
          <a:fillRef idx="0">
            <a:schemeClr val="dk1"/>
          </a:fillRef>
          <a:effectRef idx="0">
            <a:schemeClr val="dk1"/>
          </a:effectRef>
          <a:fontRef idx="minor">
            <a:schemeClr val="tx1"/>
          </a:fontRef>
        </p:style>
      </p:cxnSp>
      <p:cxnSp>
        <p:nvCxnSpPr>
          <p:cNvPr id="25" name="连接符: 肘形 24">
            <a:extLst>
              <a:ext uri="{FF2B5EF4-FFF2-40B4-BE49-F238E27FC236}">
                <a16:creationId xmlns:a16="http://schemas.microsoft.com/office/drawing/2014/main" id="{0491E04B-5478-F743-6274-30CC05D4AD2B}"/>
              </a:ext>
            </a:extLst>
          </p:cNvPr>
          <p:cNvCxnSpPr>
            <a:cxnSpLocks/>
            <a:stCxn id="12" idx="2"/>
            <a:endCxn id="22" idx="0"/>
          </p:cNvCxnSpPr>
          <p:nvPr/>
        </p:nvCxnSpPr>
        <p:spPr>
          <a:xfrm rot="5400000">
            <a:off x="4368939" y="-685535"/>
            <a:ext cx="714602" cy="4825711"/>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31" name="连接符: 肘形 30">
            <a:extLst>
              <a:ext uri="{FF2B5EF4-FFF2-40B4-BE49-F238E27FC236}">
                <a16:creationId xmlns:a16="http://schemas.microsoft.com/office/drawing/2014/main" id="{938CAC03-C5A3-BE4D-7DDA-2FB8019A07AB}"/>
              </a:ext>
            </a:extLst>
          </p:cNvPr>
          <p:cNvCxnSpPr>
            <a:cxnSpLocks/>
            <a:stCxn id="11" idx="2"/>
            <a:endCxn id="15" idx="0"/>
          </p:cNvCxnSpPr>
          <p:nvPr/>
        </p:nvCxnSpPr>
        <p:spPr>
          <a:xfrm rot="16200000" flipH="1">
            <a:off x="4745002" y="701273"/>
            <a:ext cx="736439" cy="2037115"/>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sp>
        <p:nvSpPr>
          <p:cNvPr id="34" name="文本框 33">
            <a:extLst>
              <a:ext uri="{FF2B5EF4-FFF2-40B4-BE49-F238E27FC236}">
                <a16:creationId xmlns:a16="http://schemas.microsoft.com/office/drawing/2014/main" id="{2B2246DA-F266-B35C-B530-FB6F6FE4AA83}"/>
              </a:ext>
            </a:extLst>
          </p:cNvPr>
          <p:cNvSpPr txBox="1"/>
          <p:nvPr/>
        </p:nvSpPr>
        <p:spPr>
          <a:xfrm>
            <a:off x="4331648" y="2080904"/>
            <a:ext cx="3599999" cy="707886"/>
          </a:xfrm>
          <a:prstGeom prst="rect">
            <a:avLst/>
          </a:prstGeom>
          <a:solidFill>
            <a:srgbClr val="FDF0DB"/>
          </a:solidFill>
          <a:ln w="28575">
            <a:solidFill>
              <a:schemeClr val="tx1"/>
            </a:solidFill>
          </a:ln>
        </p:spPr>
        <p:txBody>
          <a:bodyPr wrap="square">
            <a:spAutoFit/>
          </a:bodyPr>
          <a:lstStyle/>
          <a:p>
            <a:pPr algn="ctr"/>
            <a:r>
              <a:rPr lang="zh-CN" altLang="en-US" sz="2000" b="1" dirty="0">
                <a:latin typeface="+mn-ea"/>
              </a:rPr>
              <a:t>难以精准预测标签的描述程度</a:t>
            </a:r>
            <a:endParaRPr lang="en-US" altLang="zh-CN" sz="2000" b="1" dirty="0">
              <a:latin typeface="+mn-ea"/>
            </a:endParaRPr>
          </a:p>
          <a:p>
            <a:pPr algn="ctr"/>
            <a:endParaRPr lang="zh-CN" altLang="en-US" sz="2000" b="1" dirty="0">
              <a:latin typeface="+mn-ea"/>
            </a:endParaRPr>
          </a:p>
        </p:txBody>
      </p:sp>
      <p:sp>
        <p:nvSpPr>
          <p:cNvPr id="35" name="文本框 34">
            <a:extLst>
              <a:ext uri="{FF2B5EF4-FFF2-40B4-BE49-F238E27FC236}">
                <a16:creationId xmlns:a16="http://schemas.microsoft.com/office/drawing/2014/main" id="{9E3B983C-D8AA-62B9-9F45-1EC31C1CEE33}"/>
              </a:ext>
            </a:extLst>
          </p:cNvPr>
          <p:cNvSpPr txBox="1"/>
          <p:nvPr/>
        </p:nvSpPr>
        <p:spPr>
          <a:xfrm>
            <a:off x="8119632" y="2087783"/>
            <a:ext cx="3599999" cy="707886"/>
          </a:xfrm>
          <a:prstGeom prst="rect">
            <a:avLst/>
          </a:prstGeom>
          <a:solidFill>
            <a:srgbClr val="FEE9E6"/>
          </a:solidFill>
          <a:ln w="28575">
            <a:solidFill>
              <a:schemeClr val="tx1"/>
            </a:solidFill>
          </a:ln>
        </p:spPr>
        <p:txBody>
          <a:bodyPr wrap="square">
            <a:spAutoFit/>
          </a:bodyPr>
          <a:lstStyle/>
          <a:p>
            <a:pPr algn="ctr"/>
            <a:r>
              <a:rPr lang="zh-CN" altLang="en-US" sz="2000" b="1" dirty="0">
                <a:latin typeface="+mn-ea"/>
              </a:rPr>
              <a:t>需要应对动态数据</a:t>
            </a:r>
            <a:endParaRPr lang="en-US" altLang="zh-CN" sz="2000" b="1" dirty="0">
              <a:latin typeface="+mn-ea"/>
            </a:endParaRPr>
          </a:p>
          <a:p>
            <a:pPr algn="ctr"/>
            <a:r>
              <a:rPr lang="zh-CN" altLang="en-US" sz="2000" b="1" dirty="0">
                <a:latin typeface="+mn-ea"/>
              </a:rPr>
              <a:t>线性分类层遗忘严重</a:t>
            </a:r>
          </a:p>
        </p:txBody>
      </p:sp>
      <p:cxnSp>
        <p:nvCxnSpPr>
          <p:cNvPr id="39" name="连接符: 肘形 38">
            <a:extLst>
              <a:ext uri="{FF2B5EF4-FFF2-40B4-BE49-F238E27FC236}">
                <a16:creationId xmlns:a16="http://schemas.microsoft.com/office/drawing/2014/main" id="{8ADFB2B6-2C0B-25E0-3B41-210B3778D73E}"/>
              </a:ext>
            </a:extLst>
          </p:cNvPr>
          <p:cNvCxnSpPr>
            <a:cxnSpLocks/>
            <a:stCxn id="12" idx="2"/>
            <a:endCxn id="35" idx="0"/>
          </p:cNvCxnSpPr>
          <p:nvPr/>
        </p:nvCxnSpPr>
        <p:spPr>
          <a:xfrm rot="16200000" flipH="1">
            <a:off x="8170481" y="338632"/>
            <a:ext cx="717764" cy="2780537"/>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grpSp>
        <p:nvGrpSpPr>
          <p:cNvPr id="47" name="组合 46">
            <a:extLst>
              <a:ext uri="{FF2B5EF4-FFF2-40B4-BE49-F238E27FC236}">
                <a16:creationId xmlns:a16="http://schemas.microsoft.com/office/drawing/2014/main" id="{9CA042AA-56CA-F948-902B-0FEF1F237624}"/>
              </a:ext>
            </a:extLst>
          </p:cNvPr>
          <p:cNvGrpSpPr/>
          <p:nvPr/>
        </p:nvGrpSpPr>
        <p:grpSpPr>
          <a:xfrm>
            <a:off x="2566302" y="936456"/>
            <a:ext cx="360000" cy="369332"/>
            <a:chOff x="851521" y="2381488"/>
            <a:chExt cx="360000" cy="369332"/>
          </a:xfrm>
        </p:grpSpPr>
        <p:sp>
          <p:nvSpPr>
            <p:cNvPr id="48" name="椭圆 47">
              <a:extLst>
                <a:ext uri="{FF2B5EF4-FFF2-40B4-BE49-F238E27FC236}">
                  <a16:creationId xmlns:a16="http://schemas.microsoft.com/office/drawing/2014/main" id="{8C674BE9-E31A-952F-F680-6DD97698A8AE}"/>
                </a:ext>
              </a:extLst>
            </p:cNvPr>
            <p:cNvSpPr/>
            <p:nvPr/>
          </p:nvSpPr>
          <p:spPr>
            <a:xfrm>
              <a:off x="860852" y="2414721"/>
              <a:ext cx="288000" cy="288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a:extLst>
                <a:ext uri="{FF2B5EF4-FFF2-40B4-BE49-F238E27FC236}">
                  <a16:creationId xmlns:a16="http://schemas.microsoft.com/office/drawing/2014/main" id="{0F5714CF-4707-6479-89F9-81B21649DE53}"/>
                </a:ext>
              </a:extLst>
            </p:cNvPr>
            <p:cNvSpPr txBox="1"/>
            <p:nvPr/>
          </p:nvSpPr>
          <p:spPr>
            <a:xfrm>
              <a:off x="851521" y="2381488"/>
              <a:ext cx="360000" cy="369332"/>
            </a:xfrm>
            <a:prstGeom prst="rect">
              <a:avLst/>
            </a:prstGeom>
            <a:noFill/>
          </p:spPr>
          <p:txBody>
            <a:bodyPr wrap="square" rtlCol="0">
              <a:spAutoFit/>
            </a:bodyPr>
            <a:lstStyle/>
            <a:p>
              <a:r>
                <a:rPr lang="en-US" altLang="zh-CN" b="1" dirty="0">
                  <a:latin typeface="+mj-ea"/>
                  <a:ea typeface="+mj-ea"/>
                </a:rPr>
                <a:t>1</a:t>
              </a:r>
              <a:endParaRPr lang="zh-CN" altLang="en-US" b="1" dirty="0">
                <a:latin typeface="+mj-ea"/>
                <a:ea typeface="+mj-ea"/>
              </a:endParaRPr>
            </a:p>
          </p:txBody>
        </p:sp>
      </p:grpSp>
      <p:grpSp>
        <p:nvGrpSpPr>
          <p:cNvPr id="64" name="组合 63">
            <a:extLst>
              <a:ext uri="{FF2B5EF4-FFF2-40B4-BE49-F238E27FC236}">
                <a16:creationId xmlns:a16="http://schemas.microsoft.com/office/drawing/2014/main" id="{D0B5C757-E260-970E-26E2-8C1F1F329DF9}"/>
              </a:ext>
            </a:extLst>
          </p:cNvPr>
          <p:cNvGrpSpPr/>
          <p:nvPr/>
        </p:nvGrpSpPr>
        <p:grpSpPr>
          <a:xfrm>
            <a:off x="5465433" y="947230"/>
            <a:ext cx="360000" cy="369332"/>
            <a:chOff x="851521" y="2381488"/>
            <a:chExt cx="360000" cy="369332"/>
          </a:xfrm>
        </p:grpSpPr>
        <p:sp>
          <p:nvSpPr>
            <p:cNvPr id="65" name="椭圆 64">
              <a:extLst>
                <a:ext uri="{FF2B5EF4-FFF2-40B4-BE49-F238E27FC236}">
                  <a16:creationId xmlns:a16="http://schemas.microsoft.com/office/drawing/2014/main" id="{49C9EEDA-7515-3575-FB7B-BB6F529B020F}"/>
                </a:ext>
              </a:extLst>
            </p:cNvPr>
            <p:cNvSpPr/>
            <p:nvPr/>
          </p:nvSpPr>
          <p:spPr>
            <a:xfrm>
              <a:off x="860852" y="2414721"/>
              <a:ext cx="288000" cy="288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a16="http://schemas.microsoft.com/office/drawing/2014/main" id="{C79D7850-839A-4D89-3C9C-E50C27CD4F64}"/>
                </a:ext>
              </a:extLst>
            </p:cNvPr>
            <p:cNvSpPr txBox="1"/>
            <p:nvPr/>
          </p:nvSpPr>
          <p:spPr>
            <a:xfrm>
              <a:off x="851521" y="2381488"/>
              <a:ext cx="360000" cy="369332"/>
            </a:xfrm>
            <a:prstGeom prst="rect">
              <a:avLst/>
            </a:prstGeom>
            <a:noFill/>
          </p:spPr>
          <p:txBody>
            <a:bodyPr wrap="square" rtlCol="0">
              <a:spAutoFit/>
            </a:bodyPr>
            <a:lstStyle/>
            <a:p>
              <a:r>
                <a:rPr lang="en-US" altLang="zh-CN" b="1" dirty="0">
                  <a:latin typeface="+mj-ea"/>
                  <a:ea typeface="+mj-ea"/>
                </a:rPr>
                <a:t>2</a:t>
              </a:r>
              <a:endParaRPr lang="zh-CN" altLang="en-US" b="1" dirty="0">
                <a:latin typeface="+mj-ea"/>
                <a:ea typeface="+mj-ea"/>
              </a:endParaRPr>
            </a:p>
          </p:txBody>
        </p:sp>
      </p:grpSp>
      <p:grpSp>
        <p:nvGrpSpPr>
          <p:cNvPr id="67" name="组合 66">
            <a:extLst>
              <a:ext uri="{FF2B5EF4-FFF2-40B4-BE49-F238E27FC236}">
                <a16:creationId xmlns:a16="http://schemas.microsoft.com/office/drawing/2014/main" id="{87EE8BCF-0F58-DAD9-8674-D573ED08E056}"/>
              </a:ext>
            </a:extLst>
          </p:cNvPr>
          <p:cNvGrpSpPr/>
          <p:nvPr/>
        </p:nvGrpSpPr>
        <p:grpSpPr>
          <a:xfrm>
            <a:off x="1646664" y="1713432"/>
            <a:ext cx="360000" cy="369332"/>
            <a:chOff x="851521" y="2381488"/>
            <a:chExt cx="360000" cy="369332"/>
          </a:xfrm>
        </p:grpSpPr>
        <p:sp>
          <p:nvSpPr>
            <p:cNvPr id="68" name="椭圆 67">
              <a:extLst>
                <a:ext uri="{FF2B5EF4-FFF2-40B4-BE49-F238E27FC236}">
                  <a16:creationId xmlns:a16="http://schemas.microsoft.com/office/drawing/2014/main" id="{01AF31CD-572A-7FC6-4CF4-AB584C0C7A91}"/>
                </a:ext>
              </a:extLst>
            </p:cNvPr>
            <p:cNvSpPr/>
            <p:nvPr/>
          </p:nvSpPr>
          <p:spPr>
            <a:xfrm>
              <a:off x="860852" y="2414721"/>
              <a:ext cx="288000" cy="288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6B26A7C1-408B-5F76-F11E-84693DE8A330}"/>
                </a:ext>
              </a:extLst>
            </p:cNvPr>
            <p:cNvSpPr txBox="1"/>
            <p:nvPr/>
          </p:nvSpPr>
          <p:spPr>
            <a:xfrm>
              <a:off x="851521" y="2381488"/>
              <a:ext cx="360000" cy="369332"/>
            </a:xfrm>
            <a:prstGeom prst="rect">
              <a:avLst/>
            </a:prstGeom>
            <a:noFill/>
          </p:spPr>
          <p:txBody>
            <a:bodyPr wrap="square" rtlCol="0">
              <a:spAutoFit/>
            </a:bodyPr>
            <a:lstStyle/>
            <a:p>
              <a:r>
                <a:rPr lang="en-US" altLang="zh-CN" b="1" dirty="0">
                  <a:latin typeface="+mj-ea"/>
                  <a:ea typeface="+mj-ea"/>
                </a:rPr>
                <a:t>1</a:t>
              </a:r>
              <a:endParaRPr lang="zh-CN" altLang="en-US" b="1" dirty="0">
                <a:latin typeface="+mj-ea"/>
                <a:ea typeface="+mj-ea"/>
              </a:endParaRPr>
            </a:p>
          </p:txBody>
        </p:sp>
      </p:grpSp>
      <p:grpSp>
        <p:nvGrpSpPr>
          <p:cNvPr id="70" name="组合 69">
            <a:extLst>
              <a:ext uri="{FF2B5EF4-FFF2-40B4-BE49-F238E27FC236}">
                <a16:creationId xmlns:a16="http://schemas.microsoft.com/office/drawing/2014/main" id="{B6931C3B-33EE-4051-C67F-A59E6B680FC7}"/>
              </a:ext>
            </a:extLst>
          </p:cNvPr>
          <p:cNvGrpSpPr/>
          <p:nvPr/>
        </p:nvGrpSpPr>
        <p:grpSpPr>
          <a:xfrm>
            <a:off x="1958636" y="1715330"/>
            <a:ext cx="360000" cy="369332"/>
            <a:chOff x="851521" y="2381488"/>
            <a:chExt cx="360000" cy="369332"/>
          </a:xfrm>
        </p:grpSpPr>
        <p:sp>
          <p:nvSpPr>
            <p:cNvPr id="71" name="椭圆 70">
              <a:extLst>
                <a:ext uri="{FF2B5EF4-FFF2-40B4-BE49-F238E27FC236}">
                  <a16:creationId xmlns:a16="http://schemas.microsoft.com/office/drawing/2014/main" id="{BB17C73F-F3BA-153B-F89D-374B63456343}"/>
                </a:ext>
              </a:extLst>
            </p:cNvPr>
            <p:cNvSpPr/>
            <p:nvPr/>
          </p:nvSpPr>
          <p:spPr>
            <a:xfrm>
              <a:off x="860852" y="2414721"/>
              <a:ext cx="288000" cy="288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a:extLst>
                <a:ext uri="{FF2B5EF4-FFF2-40B4-BE49-F238E27FC236}">
                  <a16:creationId xmlns:a16="http://schemas.microsoft.com/office/drawing/2014/main" id="{E44D627A-23AA-8758-E1BA-8BDF91E8C858}"/>
                </a:ext>
              </a:extLst>
            </p:cNvPr>
            <p:cNvSpPr txBox="1"/>
            <p:nvPr/>
          </p:nvSpPr>
          <p:spPr>
            <a:xfrm>
              <a:off x="851521" y="2381488"/>
              <a:ext cx="360000" cy="369332"/>
            </a:xfrm>
            <a:prstGeom prst="rect">
              <a:avLst/>
            </a:prstGeom>
            <a:noFill/>
          </p:spPr>
          <p:txBody>
            <a:bodyPr wrap="square" rtlCol="0">
              <a:spAutoFit/>
            </a:bodyPr>
            <a:lstStyle/>
            <a:p>
              <a:r>
                <a:rPr lang="en-US" altLang="zh-CN" b="1" dirty="0">
                  <a:latin typeface="+mj-ea"/>
                  <a:ea typeface="+mj-ea"/>
                </a:rPr>
                <a:t>2</a:t>
              </a:r>
              <a:endParaRPr lang="zh-CN" altLang="en-US" b="1" dirty="0">
                <a:latin typeface="+mj-ea"/>
                <a:ea typeface="+mj-ea"/>
              </a:endParaRPr>
            </a:p>
          </p:txBody>
        </p:sp>
      </p:grpSp>
      <p:grpSp>
        <p:nvGrpSpPr>
          <p:cNvPr id="73" name="组合 72">
            <a:extLst>
              <a:ext uri="{FF2B5EF4-FFF2-40B4-BE49-F238E27FC236}">
                <a16:creationId xmlns:a16="http://schemas.microsoft.com/office/drawing/2014/main" id="{8E2020E1-E756-C521-27C0-F72356EDA8F1}"/>
              </a:ext>
            </a:extLst>
          </p:cNvPr>
          <p:cNvGrpSpPr/>
          <p:nvPr/>
        </p:nvGrpSpPr>
        <p:grpSpPr>
          <a:xfrm>
            <a:off x="5705434" y="1725231"/>
            <a:ext cx="360000" cy="369332"/>
            <a:chOff x="851521" y="2381488"/>
            <a:chExt cx="360000" cy="369332"/>
          </a:xfrm>
        </p:grpSpPr>
        <p:sp>
          <p:nvSpPr>
            <p:cNvPr id="74" name="椭圆 73">
              <a:extLst>
                <a:ext uri="{FF2B5EF4-FFF2-40B4-BE49-F238E27FC236}">
                  <a16:creationId xmlns:a16="http://schemas.microsoft.com/office/drawing/2014/main" id="{B5AFED64-21B5-D8B4-45E8-70FBE7ED7EBF}"/>
                </a:ext>
              </a:extLst>
            </p:cNvPr>
            <p:cNvSpPr/>
            <p:nvPr/>
          </p:nvSpPr>
          <p:spPr>
            <a:xfrm>
              <a:off x="860852" y="2414721"/>
              <a:ext cx="288000" cy="288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a:extLst>
                <a:ext uri="{FF2B5EF4-FFF2-40B4-BE49-F238E27FC236}">
                  <a16:creationId xmlns:a16="http://schemas.microsoft.com/office/drawing/2014/main" id="{1565D4DE-DDB8-6675-A1F5-C347A2CDDD91}"/>
                </a:ext>
              </a:extLst>
            </p:cNvPr>
            <p:cNvSpPr txBox="1"/>
            <p:nvPr/>
          </p:nvSpPr>
          <p:spPr>
            <a:xfrm>
              <a:off x="851521" y="2381488"/>
              <a:ext cx="360000" cy="369332"/>
            </a:xfrm>
            <a:prstGeom prst="rect">
              <a:avLst/>
            </a:prstGeom>
            <a:noFill/>
          </p:spPr>
          <p:txBody>
            <a:bodyPr wrap="square" rtlCol="0">
              <a:spAutoFit/>
            </a:bodyPr>
            <a:lstStyle/>
            <a:p>
              <a:r>
                <a:rPr lang="en-US" altLang="zh-CN" b="1" dirty="0">
                  <a:latin typeface="+mj-ea"/>
                  <a:ea typeface="+mj-ea"/>
                </a:rPr>
                <a:t>1</a:t>
              </a:r>
              <a:endParaRPr lang="zh-CN" altLang="en-US" b="1" dirty="0">
                <a:latin typeface="+mj-ea"/>
                <a:ea typeface="+mj-ea"/>
              </a:endParaRPr>
            </a:p>
          </p:txBody>
        </p:sp>
      </p:grpSp>
      <p:grpSp>
        <p:nvGrpSpPr>
          <p:cNvPr id="76" name="组合 75">
            <a:extLst>
              <a:ext uri="{FF2B5EF4-FFF2-40B4-BE49-F238E27FC236}">
                <a16:creationId xmlns:a16="http://schemas.microsoft.com/office/drawing/2014/main" id="{23F9A558-1CDD-7B57-8D1F-C56650C02DD0}"/>
              </a:ext>
            </a:extLst>
          </p:cNvPr>
          <p:cNvGrpSpPr/>
          <p:nvPr/>
        </p:nvGrpSpPr>
        <p:grpSpPr>
          <a:xfrm>
            <a:off x="10156545" y="1697371"/>
            <a:ext cx="360000" cy="369332"/>
            <a:chOff x="851521" y="2381488"/>
            <a:chExt cx="360000" cy="369332"/>
          </a:xfrm>
        </p:grpSpPr>
        <p:sp>
          <p:nvSpPr>
            <p:cNvPr id="77" name="椭圆 76">
              <a:extLst>
                <a:ext uri="{FF2B5EF4-FFF2-40B4-BE49-F238E27FC236}">
                  <a16:creationId xmlns:a16="http://schemas.microsoft.com/office/drawing/2014/main" id="{0DF6271D-AB92-57EA-C651-20B9C66550F9}"/>
                </a:ext>
              </a:extLst>
            </p:cNvPr>
            <p:cNvSpPr/>
            <p:nvPr/>
          </p:nvSpPr>
          <p:spPr>
            <a:xfrm>
              <a:off x="860852" y="2414721"/>
              <a:ext cx="288000" cy="288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a:extLst>
                <a:ext uri="{FF2B5EF4-FFF2-40B4-BE49-F238E27FC236}">
                  <a16:creationId xmlns:a16="http://schemas.microsoft.com/office/drawing/2014/main" id="{186E4C19-0523-450A-B3BF-7A23468448B7}"/>
                </a:ext>
              </a:extLst>
            </p:cNvPr>
            <p:cNvSpPr txBox="1"/>
            <p:nvPr/>
          </p:nvSpPr>
          <p:spPr>
            <a:xfrm>
              <a:off x="851521" y="2381488"/>
              <a:ext cx="360000" cy="369332"/>
            </a:xfrm>
            <a:prstGeom prst="rect">
              <a:avLst/>
            </a:prstGeom>
            <a:noFill/>
          </p:spPr>
          <p:txBody>
            <a:bodyPr wrap="square" rtlCol="0">
              <a:spAutoFit/>
            </a:bodyPr>
            <a:lstStyle/>
            <a:p>
              <a:r>
                <a:rPr lang="en-US" altLang="zh-CN" b="1" dirty="0">
                  <a:latin typeface="+mj-ea"/>
                  <a:ea typeface="+mj-ea"/>
                </a:rPr>
                <a:t>1</a:t>
              </a:r>
              <a:endParaRPr lang="zh-CN" altLang="en-US" b="1" dirty="0">
                <a:latin typeface="+mj-ea"/>
                <a:ea typeface="+mj-ea"/>
              </a:endParaRPr>
            </a:p>
          </p:txBody>
        </p:sp>
      </p:grpSp>
      <p:grpSp>
        <p:nvGrpSpPr>
          <p:cNvPr id="79" name="组合 78">
            <a:extLst>
              <a:ext uri="{FF2B5EF4-FFF2-40B4-BE49-F238E27FC236}">
                <a16:creationId xmlns:a16="http://schemas.microsoft.com/office/drawing/2014/main" id="{D9373B5F-4922-C9C7-D0FD-137C7C6B016A}"/>
              </a:ext>
            </a:extLst>
          </p:cNvPr>
          <p:cNvGrpSpPr/>
          <p:nvPr/>
        </p:nvGrpSpPr>
        <p:grpSpPr>
          <a:xfrm>
            <a:off x="10507214" y="1689250"/>
            <a:ext cx="360000" cy="369332"/>
            <a:chOff x="851521" y="2381488"/>
            <a:chExt cx="360000" cy="369332"/>
          </a:xfrm>
        </p:grpSpPr>
        <p:sp>
          <p:nvSpPr>
            <p:cNvPr id="80" name="椭圆 79">
              <a:extLst>
                <a:ext uri="{FF2B5EF4-FFF2-40B4-BE49-F238E27FC236}">
                  <a16:creationId xmlns:a16="http://schemas.microsoft.com/office/drawing/2014/main" id="{EF511BA9-B4E7-E38A-F3F8-208EC7B6DBEA}"/>
                </a:ext>
              </a:extLst>
            </p:cNvPr>
            <p:cNvSpPr/>
            <p:nvPr/>
          </p:nvSpPr>
          <p:spPr>
            <a:xfrm>
              <a:off x="860852" y="2414721"/>
              <a:ext cx="288000" cy="288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a:extLst>
                <a:ext uri="{FF2B5EF4-FFF2-40B4-BE49-F238E27FC236}">
                  <a16:creationId xmlns:a16="http://schemas.microsoft.com/office/drawing/2014/main" id="{D5A1DF52-86FA-922A-1116-27A209D2DC51}"/>
                </a:ext>
              </a:extLst>
            </p:cNvPr>
            <p:cNvSpPr txBox="1"/>
            <p:nvPr/>
          </p:nvSpPr>
          <p:spPr>
            <a:xfrm>
              <a:off x="851521" y="2381488"/>
              <a:ext cx="360000" cy="369332"/>
            </a:xfrm>
            <a:prstGeom prst="rect">
              <a:avLst/>
            </a:prstGeom>
            <a:noFill/>
          </p:spPr>
          <p:txBody>
            <a:bodyPr wrap="square" rtlCol="0">
              <a:spAutoFit/>
            </a:bodyPr>
            <a:lstStyle/>
            <a:p>
              <a:r>
                <a:rPr lang="en-US" altLang="zh-CN" b="1" dirty="0">
                  <a:latin typeface="+mj-ea"/>
                  <a:ea typeface="+mj-ea"/>
                </a:rPr>
                <a:t>2</a:t>
              </a:r>
              <a:endParaRPr lang="zh-CN" altLang="en-US" b="1" dirty="0">
                <a:latin typeface="+mj-ea"/>
                <a:ea typeface="+mj-ea"/>
              </a:endParaRPr>
            </a:p>
          </p:txBody>
        </p:sp>
      </p:grpSp>
      <p:grpSp>
        <p:nvGrpSpPr>
          <p:cNvPr id="88" name="组合 87">
            <a:extLst>
              <a:ext uri="{FF2B5EF4-FFF2-40B4-BE49-F238E27FC236}">
                <a16:creationId xmlns:a16="http://schemas.microsoft.com/office/drawing/2014/main" id="{35DE331C-7497-701D-4FC5-B7E41C4C29F8}"/>
              </a:ext>
            </a:extLst>
          </p:cNvPr>
          <p:cNvGrpSpPr/>
          <p:nvPr/>
        </p:nvGrpSpPr>
        <p:grpSpPr>
          <a:xfrm>
            <a:off x="242357" y="849857"/>
            <a:ext cx="1843650" cy="494421"/>
            <a:chOff x="182534" y="917294"/>
            <a:chExt cx="1843650" cy="707887"/>
          </a:xfrm>
        </p:grpSpPr>
        <p:sp>
          <p:nvSpPr>
            <p:cNvPr id="86" name="矩形: 圆角 85">
              <a:extLst>
                <a:ext uri="{FF2B5EF4-FFF2-40B4-BE49-F238E27FC236}">
                  <a16:creationId xmlns:a16="http://schemas.microsoft.com/office/drawing/2014/main" id="{4D4865A3-2F4C-F9E4-AA18-3FCBB3061CDF}"/>
                </a:ext>
              </a:extLst>
            </p:cNvPr>
            <p:cNvSpPr/>
            <p:nvPr/>
          </p:nvSpPr>
          <p:spPr>
            <a:xfrm>
              <a:off x="190742" y="917294"/>
              <a:ext cx="1835442" cy="707887"/>
            </a:xfrm>
            <a:prstGeom prst="roundRect">
              <a:avLst>
                <a:gd name="adj" fmla="val 43294"/>
              </a:avLst>
            </a:prstGeom>
            <a:solidFill>
              <a:srgbClr val="8058A3"/>
            </a:solidFill>
            <a:ln w="28575">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a:extLst>
                <a:ext uri="{FF2B5EF4-FFF2-40B4-BE49-F238E27FC236}">
                  <a16:creationId xmlns:a16="http://schemas.microsoft.com/office/drawing/2014/main" id="{2C4892F2-02F1-5833-D1FB-738FA140F73F}"/>
                </a:ext>
              </a:extLst>
            </p:cNvPr>
            <p:cNvSpPr txBox="1"/>
            <p:nvPr/>
          </p:nvSpPr>
          <p:spPr>
            <a:xfrm>
              <a:off x="182534" y="985934"/>
              <a:ext cx="1834739" cy="572857"/>
            </a:xfrm>
            <a:prstGeom prst="rect">
              <a:avLst/>
            </a:prstGeom>
            <a:noFill/>
          </p:spPr>
          <p:txBody>
            <a:bodyPr wrap="square">
              <a:spAutoFit/>
            </a:bodyPr>
            <a:lstStyle/>
            <a:p>
              <a:pPr algn="ctr"/>
              <a:r>
                <a:rPr lang="zh-CN" altLang="en-US" sz="2000" b="1" dirty="0">
                  <a:solidFill>
                    <a:schemeClr val="bg1"/>
                  </a:solidFill>
                  <a:latin typeface="+mj-ea"/>
                  <a:ea typeface="+mj-ea"/>
                </a:rPr>
                <a:t>原型学习算法</a:t>
              </a:r>
              <a:endParaRPr lang="zh-CN" altLang="en-US" sz="2000" dirty="0">
                <a:solidFill>
                  <a:schemeClr val="bg1"/>
                </a:solidFill>
              </a:endParaRPr>
            </a:p>
          </p:txBody>
        </p:sp>
      </p:grpSp>
      <p:sp>
        <p:nvSpPr>
          <p:cNvPr id="89" name="左中括号 88">
            <a:extLst>
              <a:ext uri="{FF2B5EF4-FFF2-40B4-BE49-F238E27FC236}">
                <a16:creationId xmlns:a16="http://schemas.microsoft.com/office/drawing/2014/main" id="{16CBF8CB-B031-DC2B-9918-77866644F003}"/>
              </a:ext>
            </a:extLst>
          </p:cNvPr>
          <p:cNvSpPr/>
          <p:nvPr/>
        </p:nvSpPr>
        <p:spPr>
          <a:xfrm>
            <a:off x="2272368" y="824984"/>
            <a:ext cx="180210" cy="559327"/>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左中括号 89">
            <a:extLst>
              <a:ext uri="{FF2B5EF4-FFF2-40B4-BE49-F238E27FC236}">
                <a16:creationId xmlns:a16="http://schemas.microsoft.com/office/drawing/2014/main" id="{22E48C19-C9DE-2B0B-F77C-F2F1159F3711}"/>
              </a:ext>
            </a:extLst>
          </p:cNvPr>
          <p:cNvSpPr/>
          <p:nvPr/>
        </p:nvSpPr>
        <p:spPr>
          <a:xfrm rot="10800000">
            <a:off x="11357750" y="820455"/>
            <a:ext cx="180210" cy="559327"/>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A75FDCFB-9FDD-945E-0B4C-B36007F50DD9}"/>
              </a:ext>
            </a:extLst>
          </p:cNvPr>
          <p:cNvSpPr txBox="1"/>
          <p:nvPr/>
        </p:nvSpPr>
        <p:spPr>
          <a:xfrm>
            <a:off x="9027520" y="884844"/>
            <a:ext cx="2197798" cy="461665"/>
          </a:xfrm>
          <a:prstGeom prst="rect">
            <a:avLst/>
          </a:prstGeom>
          <a:solidFill>
            <a:srgbClr val="ECDFF5"/>
          </a:solidFill>
          <a:ln w="28575">
            <a:solidFill>
              <a:schemeClr val="tx1"/>
            </a:solidFill>
          </a:ln>
          <a:effectLst>
            <a:outerShdw blurRad="50800" dist="38100" dir="5400000" algn="t" rotWithShape="0">
              <a:prstClr val="black">
                <a:alpha val="40000"/>
              </a:prstClr>
            </a:outerShdw>
          </a:effectLst>
        </p:spPr>
        <p:txBody>
          <a:bodyPr wrap="square">
            <a:spAutoFit/>
          </a:bodyPr>
          <a:lstStyle/>
          <a:p>
            <a:pPr algn="ctr"/>
            <a:r>
              <a:rPr lang="zh-CN" altLang="en-US" sz="2400" b="1" dirty="0">
                <a:latin typeface="+mj-ea"/>
                <a:ea typeface="+mj-ea"/>
              </a:rPr>
              <a:t>协同训练</a:t>
            </a:r>
          </a:p>
        </p:txBody>
      </p:sp>
      <p:grpSp>
        <p:nvGrpSpPr>
          <p:cNvPr id="17" name="组合 16">
            <a:extLst>
              <a:ext uri="{FF2B5EF4-FFF2-40B4-BE49-F238E27FC236}">
                <a16:creationId xmlns:a16="http://schemas.microsoft.com/office/drawing/2014/main" id="{D1CE56DC-A98D-C2A4-131F-F68D1B1B7225}"/>
              </a:ext>
            </a:extLst>
          </p:cNvPr>
          <p:cNvGrpSpPr/>
          <p:nvPr/>
        </p:nvGrpSpPr>
        <p:grpSpPr>
          <a:xfrm>
            <a:off x="8452757" y="962021"/>
            <a:ext cx="360000" cy="369332"/>
            <a:chOff x="851521" y="2381488"/>
            <a:chExt cx="360000" cy="369332"/>
          </a:xfrm>
        </p:grpSpPr>
        <p:sp>
          <p:nvSpPr>
            <p:cNvPr id="23" name="椭圆 22">
              <a:extLst>
                <a:ext uri="{FF2B5EF4-FFF2-40B4-BE49-F238E27FC236}">
                  <a16:creationId xmlns:a16="http://schemas.microsoft.com/office/drawing/2014/main" id="{BBB8E474-C198-2367-86FA-51ECBAC3CAE9}"/>
                </a:ext>
              </a:extLst>
            </p:cNvPr>
            <p:cNvSpPr/>
            <p:nvPr/>
          </p:nvSpPr>
          <p:spPr>
            <a:xfrm>
              <a:off x="860852" y="2414721"/>
              <a:ext cx="288000" cy="288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A794F0C3-C4CE-E553-9912-554DF9718916}"/>
                </a:ext>
              </a:extLst>
            </p:cNvPr>
            <p:cNvSpPr txBox="1"/>
            <p:nvPr/>
          </p:nvSpPr>
          <p:spPr>
            <a:xfrm>
              <a:off x="851521" y="2381488"/>
              <a:ext cx="360000" cy="369332"/>
            </a:xfrm>
            <a:prstGeom prst="rect">
              <a:avLst/>
            </a:prstGeom>
            <a:noFill/>
          </p:spPr>
          <p:txBody>
            <a:bodyPr wrap="square" rtlCol="0">
              <a:spAutoFit/>
            </a:bodyPr>
            <a:lstStyle/>
            <a:p>
              <a:r>
                <a:rPr lang="en-US" altLang="zh-CN" b="1" dirty="0">
                  <a:latin typeface="+mj-ea"/>
                  <a:ea typeface="+mj-ea"/>
                </a:rPr>
                <a:t>3</a:t>
              </a:r>
              <a:endParaRPr lang="zh-CN" altLang="en-US" b="1" dirty="0">
                <a:latin typeface="+mj-ea"/>
                <a:ea typeface="+mj-ea"/>
              </a:endParaRPr>
            </a:p>
          </p:txBody>
        </p:sp>
      </p:grpSp>
      <p:cxnSp>
        <p:nvCxnSpPr>
          <p:cNvPr id="33" name="连接符: 肘形 32">
            <a:extLst>
              <a:ext uri="{FF2B5EF4-FFF2-40B4-BE49-F238E27FC236}">
                <a16:creationId xmlns:a16="http://schemas.microsoft.com/office/drawing/2014/main" id="{6BFB7A61-6E02-33DD-9420-BDCE21FD25E8}"/>
              </a:ext>
            </a:extLst>
          </p:cNvPr>
          <p:cNvCxnSpPr>
            <a:cxnSpLocks/>
            <a:stCxn id="2" idx="2"/>
            <a:endCxn id="35" idx="0"/>
          </p:cNvCxnSpPr>
          <p:nvPr/>
        </p:nvCxnSpPr>
        <p:spPr>
          <a:xfrm rot="5400000">
            <a:off x="9652389" y="1613753"/>
            <a:ext cx="741274" cy="206787"/>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grpSp>
        <p:nvGrpSpPr>
          <p:cNvPr id="42" name="组合 41">
            <a:extLst>
              <a:ext uri="{FF2B5EF4-FFF2-40B4-BE49-F238E27FC236}">
                <a16:creationId xmlns:a16="http://schemas.microsoft.com/office/drawing/2014/main" id="{CD1B9ED3-4345-B872-BB2A-B00B7805C06B}"/>
              </a:ext>
            </a:extLst>
          </p:cNvPr>
          <p:cNvGrpSpPr/>
          <p:nvPr/>
        </p:nvGrpSpPr>
        <p:grpSpPr>
          <a:xfrm>
            <a:off x="10857883" y="1695519"/>
            <a:ext cx="360000" cy="369332"/>
            <a:chOff x="851521" y="2381488"/>
            <a:chExt cx="360000" cy="369332"/>
          </a:xfrm>
        </p:grpSpPr>
        <p:sp>
          <p:nvSpPr>
            <p:cNvPr id="43" name="椭圆 42">
              <a:extLst>
                <a:ext uri="{FF2B5EF4-FFF2-40B4-BE49-F238E27FC236}">
                  <a16:creationId xmlns:a16="http://schemas.microsoft.com/office/drawing/2014/main" id="{5578D26D-A54A-79A0-76C1-A204471ECBBD}"/>
                </a:ext>
              </a:extLst>
            </p:cNvPr>
            <p:cNvSpPr/>
            <p:nvPr/>
          </p:nvSpPr>
          <p:spPr>
            <a:xfrm>
              <a:off x="860852" y="2414721"/>
              <a:ext cx="288000" cy="288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937DA012-9BC9-3C72-8C4D-0666507A44B4}"/>
                </a:ext>
              </a:extLst>
            </p:cNvPr>
            <p:cNvSpPr txBox="1"/>
            <p:nvPr/>
          </p:nvSpPr>
          <p:spPr>
            <a:xfrm>
              <a:off x="851521" y="2381488"/>
              <a:ext cx="360000" cy="369332"/>
            </a:xfrm>
            <a:prstGeom prst="rect">
              <a:avLst/>
            </a:prstGeom>
            <a:noFill/>
          </p:spPr>
          <p:txBody>
            <a:bodyPr wrap="square" rtlCol="0">
              <a:spAutoFit/>
            </a:bodyPr>
            <a:lstStyle/>
            <a:p>
              <a:r>
                <a:rPr lang="en-US" altLang="zh-CN" b="1" dirty="0">
                  <a:latin typeface="+mj-ea"/>
                  <a:ea typeface="+mj-ea"/>
                </a:rPr>
                <a:t>3</a:t>
              </a:r>
              <a:endParaRPr lang="zh-CN" altLang="en-US" b="1" dirty="0">
                <a:latin typeface="+mj-ea"/>
                <a:ea typeface="+mj-ea"/>
              </a:endParaRPr>
            </a:p>
          </p:txBody>
        </p:sp>
      </p:grpSp>
    </p:spTree>
    <p:extLst>
      <p:ext uri="{BB962C8B-B14F-4D97-AF65-F5344CB8AC3E}">
        <p14:creationId xmlns:p14="http://schemas.microsoft.com/office/powerpoint/2010/main" val="1453333421"/>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87287F70-D274-D458-F6FC-F275ACD562F2}"/>
              </a:ext>
            </a:extLst>
          </p:cNvPr>
          <p:cNvSpPr>
            <a:spLocks noGrp="1"/>
          </p:cNvSpPr>
          <p:nvPr>
            <p:ph type="sldNum" sz="quarter" idx="14"/>
          </p:nvPr>
        </p:nvSpPr>
        <p:spPr>
          <a:xfrm>
            <a:off x="9431248" y="6453315"/>
            <a:ext cx="2743200" cy="365125"/>
          </a:xfrm>
        </p:spPr>
        <p:txBody>
          <a:bodyPr/>
          <a:lstStyle/>
          <a:p>
            <a:fld id="{CC51C897-CB0F-45BB-8D64-39FCF72693E0}" type="slidenum">
              <a:rPr lang="zh-CN" altLang="en-US" smtClean="0"/>
              <a:t>9</a:t>
            </a:fld>
            <a:endParaRPr lang="zh-CN" altLang="en-US"/>
          </a:p>
        </p:txBody>
      </p:sp>
      <p:sp>
        <p:nvSpPr>
          <p:cNvPr id="4" name="Text Placeholder 2">
            <a:extLst>
              <a:ext uri="{FF2B5EF4-FFF2-40B4-BE49-F238E27FC236}">
                <a16:creationId xmlns:a16="http://schemas.microsoft.com/office/drawing/2014/main" id="{B0CE0786-B525-791C-9685-1F3690E49F78}"/>
              </a:ext>
            </a:extLst>
          </p:cNvPr>
          <p:cNvSpPr>
            <a:spLocks noGrp="1"/>
          </p:cNvSpPr>
          <p:nvPr>
            <p:ph type="body" sz="quarter" idx="13"/>
          </p:nvPr>
        </p:nvSpPr>
        <p:spPr>
          <a:xfrm>
            <a:off x="2016121" y="163973"/>
            <a:ext cx="10084299" cy="468000"/>
          </a:xfrm>
        </p:spPr>
        <p:txBody>
          <a:bodyPr/>
          <a:lstStyle/>
          <a:p>
            <a:r>
              <a:rPr lang="zh-CN" altLang="en-US" dirty="0">
                <a:solidFill>
                  <a:srgbClr val="7F7F7F"/>
                </a:solidFill>
              </a:rPr>
              <a:t>算法</a:t>
            </a:r>
            <a:r>
              <a:rPr lang="en-CN" altLang="zh-CN" dirty="0">
                <a:solidFill>
                  <a:srgbClr val="7F7F7F"/>
                </a:solidFill>
              </a:rPr>
              <a:t>背景</a:t>
            </a:r>
            <a:r>
              <a:rPr lang="en-US" altLang="zh-CN" dirty="0">
                <a:solidFill>
                  <a:srgbClr val="7F7F7F"/>
                </a:solidFill>
              </a:rPr>
              <a:t>  </a:t>
            </a:r>
            <a:r>
              <a:rPr lang="zh-CN" altLang="en-US" dirty="0">
                <a:solidFill>
                  <a:srgbClr val="7F7F7F"/>
                </a:solidFill>
              </a:rPr>
              <a:t>相关工作  </a:t>
            </a:r>
            <a:r>
              <a:rPr lang="zh-CN" altLang="en-US" dirty="0">
                <a:solidFill>
                  <a:schemeClr val="tx1">
                    <a:lumMod val="50000"/>
                    <a:lumOff val="50000"/>
                  </a:schemeClr>
                </a:solidFill>
              </a:rPr>
              <a:t>算法评估  待解决问题  </a:t>
            </a:r>
            <a:r>
              <a:rPr lang="zh-CN" altLang="en-US" dirty="0">
                <a:solidFill>
                  <a:srgbClr val="6D439B"/>
                </a:solidFill>
              </a:rPr>
              <a:t>组织结构</a:t>
            </a:r>
          </a:p>
        </p:txBody>
      </p:sp>
      <p:grpSp>
        <p:nvGrpSpPr>
          <p:cNvPr id="2" name="组合 1">
            <a:extLst>
              <a:ext uri="{FF2B5EF4-FFF2-40B4-BE49-F238E27FC236}">
                <a16:creationId xmlns:a16="http://schemas.microsoft.com/office/drawing/2014/main" id="{FDC245B3-6907-2C39-5876-1550051620E0}"/>
              </a:ext>
            </a:extLst>
          </p:cNvPr>
          <p:cNvGrpSpPr/>
          <p:nvPr/>
        </p:nvGrpSpPr>
        <p:grpSpPr>
          <a:xfrm>
            <a:off x="18662" y="765110"/>
            <a:ext cx="11924188" cy="6092890"/>
            <a:chOff x="5924" y="255416"/>
            <a:chExt cx="12076884" cy="6338433"/>
          </a:xfrm>
        </p:grpSpPr>
        <p:sp>
          <p:nvSpPr>
            <p:cNvPr id="7" name="矩形 6">
              <a:extLst>
                <a:ext uri="{FF2B5EF4-FFF2-40B4-BE49-F238E27FC236}">
                  <a16:creationId xmlns:a16="http://schemas.microsoft.com/office/drawing/2014/main" id="{4957FD96-1C24-7B9A-D58F-833AEAE2CA31}"/>
                </a:ext>
              </a:extLst>
            </p:cNvPr>
            <p:cNvSpPr/>
            <p:nvPr/>
          </p:nvSpPr>
          <p:spPr>
            <a:xfrm>
              <a:off x="4116460" y="4475553"/>
              <a:ext cx="7940404" cy="2118296"/>
            </a:xfrm>
            <a:prstGeom prst="rect">
              <a:avLst/>
            </a:prstGeom>
            <a:solidFill>
              <a:srgbClr val="FEE5E2"/>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Light"/>
                <a:ea typeface="微软雅黑 Light"/>
                <a:cs typeface="+mn-cs"/>
              </a:endParaRPr>
            </a:p>
          </p:txBody>
        </p:sp>
        <p:sp>
          <p:nvSpPr>
            <p:cNvPr id="16" name="矩形 15">
              <a:extLst>
                <a:ext uri="{FF2B5EF4-FFF2-40B4-BE49-F238E27FC236}">
                  <a16:creationId xmlns:a16="http://schemas.microsoft.com/office/drawing/2014/main" id="{26940C9C-80DF-F08F-04D3-0E8EFC177999}"/>
                </a:ext>
              </a:extLst>
            </p:cNvPr>
            <p:cNvSpPr/>
            <p:nvPr/>
          </p:nvSpPr>
          <p:spPr>
            <a:xfrm>
              <a:off x="4142404" y="2378556"/>
              <a:ext cx="7940404" cy="2118296"/>
            </a:xfrm>
            <a:prstGeom prst="rect">
              <a:avLst/>
            </a:prstGeom>
            <a:solidFill>
              <a:srgbClr val="FDF0DB"/>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Light"/>
                <a:ea typeface="微软雅黑 Light"/>
                <a:cs typeface="+mn-cs"/>
              </a:endParaRPr>
            </a:p>
          </p:txBody>
        </p:sp>
        <p:sp>
          <p:nvSpPr>
            <p:cNvPr id="23" name="矩形 22">
              <a:extLst>
                <a:ext uri="{FF2B5EF4-FFF2-40B4-BE49-F238E27FC236}">
                  <a16:creationId xmlns:a16="http://schemas.microsoft.com/office/drawing/2014/main" id="{66E51042-16DE-60EA-412F-1E6D400B4E94}"/>
                </a:ext>
              </a:extLst>
            </p:cNvPr>
            <p:cNvSpPr/>
            <p:nvPr/>
          </p:nvSpPr>
          <p:spPr>
            <a:xfrm>
              <a:off x="4140968" y="255416"/>
              <a:ext cx="7940404" cy="2118296"/>
            </a:xfrm>
            <a:prstGeom prst="rect">
              <a:avLst/>
            </a:prstGeom>
            <a:solidFill>
              <a:srgbClr val="C4DFEE"/>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Light"/>
                <a:ea typeface="微软雅黑 Light"/>
                <a:cs typeface="+mn-cs"/>
              </a:endParaRPr>
            </a:p>
          </p:txBody>
        </p:sp>
        <p:sp>
          <p:nvSpPr>
            <p:cNvPr id="24" name="矩形 23">
              <a:extLst>
                <a:ext uri="{FF2B5EF4-FFF2-40B4-BE49-F238E27FC236}">
                  <a16:creationId xmlns:a16="http://schemas.microsoft.com/office/drawing/2014/main" id="{199A325D-765F-3DF4-F175-E99EFAF64A05}"/>
                </a:ext>
              </a:extLst>
            </p:cNvPr>
            <p:cNvSpPr/>
            <p:nvPr/>
          </p:nvSpPr>
          <p:spPr>
            <a:xfrm>
              <a:off x="5924" y="1288814"/>
              <a:ext cx="3910064" cy="4280372"/>
            </a:xfrm>
            <a:prstGeom prst="rect">
              <a:avLst/>
            </a:prstGeom>
            <a:solidFill>
              <a:srgbClr val="DBD0E6"/>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Light"/>
                <a:ea typeface="微软雅黑 Light"/>
                <a:cs typeface="+mn-cs"/>
              </a:endParaRPr>
            </a:p>
          </p:txBody>
        </p:sp>
        <p:grpSp>
          <p:nvGrpSpPr>
            <p:cNvPr id="25" name="组合 24">
              <a:extLst>
                <a:ext uri="{FF2B5EF4-FFF2-40B4-BE49-F238E27FC236}">
                  <a16:creationId xmlns:a16="http://schemas.microsoft.com/office/drawing/2014/main" id="{8834A0CD-602C-394C-355F-6C6ABA6344DC}"/>
                </a:ext>
              </a:extLst>
            </p:cNvPr>
            <p:cNvGrpSpPr/>
            <p:nvPr/>
          </p:nvGrpSpPr>
          <p:grpSpPr>
            <a:xfrm>
              <a:off x="22302" y="1549905"/>
              <a:ext cx="3787020" cy="1816225"/>
              <a:chOff x="4120933" y="1045454"/>
              <a:chExt cx="3787020" cy="1816225"/>
            </a:xfrm>
          </p:grpSpPr>
          <p:sp>
            <p:nvSpPr>
              <p:cNvPr id="89" name="矩形 88">
                <a:extLst>
                  <a:ext uri="{FF2B5EF4-FFF2-40B4-BE49-F238E27FC236}">
                    <a16:creationId xmlns:a16="http://schemas.microsoft.com/office/drawing/2014/main" id="{9EC7637B-231E-D773-1844-6F1AF4B534E1}"/>
                  </a:ext>
                </a:extLst>
              </p:cNvPr>
              <p:cNvSpPr/>
              <p:nvPr/>
            </p:nvSpPr>
            <p:spPr>
              <a:xfrm>
                <a:off x="4160939" y="1082181"/>
                <a:ext cx="3724712" cy="1779498"/>
              </a:xfrm>
              <a:prstGeom prst="rect">
                <a:avLst/>
              </a:prstGeom>
              <a:solidFill>
                <a:srgbClr val="6D439B"/>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C3C1CDB3-6391-6648-E79D-C39FCE6256CB}"/>
                      </a:ext>
                    </a:extLst>
                  </p:cNvPr>
                  <p:cNvSpPr txBox="1"/>
                  <p:nvPr/>
                </p:nvSpPr>
                <p:spPr>
                  <a:xfrm>
                    <a:off x="4369281" y="1537274"/>
                    <a:ext cx="3306645" cy="1070549"/>
                  </a:xfrm>
                  <a:prstGeom prst="rect">
                    <a:avLst/>
                  </a:prstGeom>
                  <a:solidFill>
                    <a:sysClr val="window" lastClr="FFFFFF"/>
                  </a:solidFill>
                  <a:ln w="19050">
                    <a:solidFill>
                      <a:sysClr val="windowText" lastClr="000000"/>
                    </a:solidFill>
                  </a:ln>
                </p:spPr>
                <p:txBody>
                  <a:bodyPr wrap="square" rtlCol="0">
                    <a:spAutoFit/>
                  </a:bodyPr>
                  <a:lstStyle/>
                  <a:p>
                    <a:pPr lvl="0"/>
                    <a14:m>
                      <m:oMathPara xmlns:m="http://schemas.openxmlformats.org/officeDocument/2006/math">
                        <m:oMathParaPr>
                          <m:jc m:val="centerGroup"/>
                        </m:oMathParaPr>
                        <m:oMath xmlns:m="http://schemas.openxmlformats.org/officeDocument/2006/math">
                          <m:func>
                            <m:funcPr>
                              <m:ctrlPr>
                                <a:rPr kumimoji="0" lang="en-US" altLang="zh-CN" sz="1800" b="1" i="1" u="none" strike="noStrike" kern="0" cap="none" spc="0" normalizeH="0" baseline="0" noProof="0" smtClean="0">
                                  <a:ln>
                                    <a:noFill/>
                                  </a:ln>
                                  <a:solidFill>
                                    <a:prstClr val="black"/>
                                  </a:solidFill>
                                  <a:effectLst/>
                                  <a:uLnTx/>
                                  <a:uFillTx/>
                                  <a:latin typeface="Cambria Math" panose="02040503050406030204" pitchFamily="18" charset="0"/>
                                </a:rPr>
                              </m:ctrlPr>
                            </m:funcPr>
                            <m:fName>
                              <m:limLow>
                                <m:limLowPr>
                                  <m:ctrlPr>
                                    <a:rPr kumimoji="0" lang="en-US" altLang="zh-CN" sz="1800" b="1" i="1" u="none" strike="noStrike" kern="0" cap="none" spc="0" normalizeH="0" baseline="0" noProof="0" smtClean="0">
                                      <a:ln>
                                        <a:noFill/>
                                      </a:ln>
                                      <a:solidFill>
                                        <a:prstClr val="black"/>
                                      </a:solidFill>
                                      <a:effectLst/>
                                      <a:uLnTx/>
                                      <a:uFillTx/>
                                      <a:latin typeface="Cambria Math" panose="02040503050406030204" pitchFamily="18" charset="0"/>
                                    </a:rPr>
                                  </m:ctrlPr>
                                </m:limLowPr>
                                <m:e>
                                  <m:r>
                                    <m:rPr>
                                      <m:sty m:val="p"/>
                                    </m:rPr>
                                    <a:rPr kumimoji="0" lang="en-US" altLang="zh-CN" sz="1800" b="0" i="0" u="none" strike="noStrike" kern="0" cap="none" spc="0" normalizeH="0" baseline="0" noProof="0" smtClean="0">
                                      <a:ln>
                                        <a:noFill/>
                                      </a:ln>
                                      <a:solidFill>
                                        <a:prstClr val="black"/>
                                      </a:solidFill>
                                      <a:effectLst/>
                                      <a:uLnTx/>
                                      <a:uFillTx/>
                                      <a:latin typeface="Cambria Math" panose="02040503050406030204" pitchFamily="18" charset="0"/>
                                    </a:rPr>
                                    <m:t>min</m:t>
                                  </m:r>
                                </m:e>
                                <m:lim>
                                  <m:r>
                                    <a:rPr kumimoji="0" lang="zh-CN" altLang="en-US" sz="1800" b="0" i="1" u="none" strike="noStrike" kern="0" cap="none" spc="0" normalizeH="0" baseline="0" noProof="0" smtClean="0">
                                      <a:ln>
                                        <a:noFill/>
                                      </a:ln>
                                      <a:solidFill>
                                        <a:prstClr val="black"/>
                                      </a:solidFill>
                                      <a:effectLst/>
                                      <a:uLnTx/>
                                      <a:uFillTx/>
                                      <a:latin typeface="Cambria Math" panose="02040503050406030204" pitchFamily="18" charset="0"/>
                                    </a:rPr>
                                    <m:t>𝓟</m:t>
                                  </m:r>
                                </m:lim>
                              </m:limLow>
                            </m:fName>
                            <m:e>
                              <m:sSubSup>
                                <m:sSubSupPr>
                                  <m:ctrlPr>
                                    <a:rPr lang="en-US" altLang="zh-CN" b="1" i="1" kern="0">
                                      <a:solidFill>
                                        <a:prstClr val="black"/>
                                      </a:solidFill>
                                      <a:latin typeface="Cambria Math" panose="02040503050406030204" pitchFamily="18" charset="0"/>
                                    </a:rPr>
                                  </m:ctrlPr>
                                </m:sSubSupPr>
                                <m:e>
                                  <m:d>
                                    <m:dPr>
                                      <m:begChr m:val="‖"/>
                                      <m:endChr m:val="‖"/>
                                      <m:ctrlPr>
                                        <a:rPr lang="en-US" altLang="zh-CN" b="1" i="1" kern="0">
                                          <a:solidFill>
                                            <a:prstClr val="black"/>
                                          </a:solidFill>
                                          <a:latin typeface="Cambria Math" panose="02040503050406030204" pitchFamily="18" charset="0"/>
                                        </a:rPr>
                                      </m:ctrlPr>
                                    </m:dPr>
                                    <m:e>
                                      <m:sSub>
                                        <m:sSubPr>
                                          <m:ctrlPr>
                                            <a:rPr lang="en-US" altLang="zh-CN" b="1" i="1" kern="0">
                                              <a:solidFill>
                                                <a:prstClr val="black"/>
                                              </a:solidFill>
                                              <a:latin typeface="Cambria Math" panose="02040503050406030204" pitchFamily="18" charset="0"/>
                                            </a:rPr>
                                          </m:ctrlPr>
                                        </m:sSubPr>
                                        <m:e>
                                          <m:r>
                                            <a:rPr lang="en-US" altLang="zh-CN" b="1" i="1" kern="0">
                                              <a:solidFill>
                                                <a:prstClr val="black"/>
                                              </a:solidFill>
                                              <a:latin typeface="Cambria Math" panose="02040503050406030204" pitchFamily="18" charset="0"/>
                                            </a:rPr>
                                            <m:t>𝒙</m:t>
                                          </m:r>
                                        </m:e>
                                        <m:sub>
                                          <m:r>
                                            <a:rPr lang="en-US" altLang="zh-CN" b="1" i="1" kern="0">
                                              <a:solidFill>
                                                <a:prstClr val="black"/>
                                              </a:solidFill>
                                              <a:latin typeface="Cambria Math" panose="02040503050406030204" pitchFamily="18" charset="0"/>
                                            </a:rPr>
                                            <m:t>𝒊</m:t>
                                          </m:r>
                                        </m:sub>
                                      </m:sSub>
                                      <m:r>
                                        <a:rPr lang="en-US" altLang="zh-CN" b="1" i="1" kern="0">
                                          <a:solidFill>
                                            <a:prstClr val="black"/>
                                          </a:solidFill>
                                          <a:latin typeface="Cambria Math" panose="02040503050406030204" pitchFamily="18" charset="0"/>
                                        </a:rPr>
                                        <m:t>−</m:t>
                                      </m:r>
                                      <m:nary>
                                        <m:naryPr>
                                          <m:chr m:val="∑"/>
                                          <m:ctrlPr>
                                            <a:rPr lang="en-US" altLang="zh-CN" b="1" i="1" kern="0">
                                              <a:solidFill>
                                                <a:prstClr val="black"/>
                                              </a:solidFill>
                                              <a:latin typeface="Cambria Math" panose="02040503050406030204" pitchFamily="18" charset="0"/>
                                            </a:rPr>
                                          </m:ctrlPr>
                                        </m:naryPr>
                                        <m:sub>
                                          <m:r>
                                            <m:rPr>
                                              <m:brk m:alnAt="23"/>
                                            </m:rPr>
                                            <a:rPr lang="en-US" altLang="zh-CN" b="1" i="1" kern="0">
                                              <a:solidFill>
                                                <a:prstClr val="black"/>
                                              </a:solidFill>
                                              <a:latin typeface="Cambria Math" panose="02040503050406030204" pitchFamily="18" charset="0"/>
                                            </a:rPr>
                                            <m:t>𝒋</m:t>
                                          </m:r>
                                          <m:r>
                                            <a:rPr lang="en-US" altLang="zh-CN" b="1" i="1" kern="0">
                                              <a:solidFill>
                                                <a:prstClr val="black"/>
                                              </a:solidFill>
                                              <a:latin typeface="Cambria Math" panose="02040503050406030204" pitchFamily="18" charset="0"/>
                                            </a:rPr>
                                            <m:t>=</m:t>
                                          </m:r>
                                          <m:r>
                                            <a:rPr lang="en-US" altLang="zh-CN" b="1" i="1" kern="0">
                                              <a:solidFill>
                                                <a:prstClr val="black"/>
                                              </a:solidFill>
                                              <a:latin typeface="Cambria Math" panose="02040503050406030204" pitchFamily="18" charset="0"/>
                                            </a:rPr>
                                            <m:t>𝟏</m:t>
                                          </m:r>
                                        </m:sub>
                                        <m:sup>
                                          <m:r>
                                            <a:rPr lang="en-US" altLang="zh-CN" b="1" i="1" kern="0">
                                              <a:solidFill>
                                                <a:prstClr val="black"/>
                                              </a:solidFill>
                                              <a:latin typeface="Cambria Math" panose="02040503050406030204" pitchFamily="18" charset="0"/>
                                            </a:rPr>
                                            <m:t>𝑲</m:t>
                                          </m:r>
                                        </m:sup>
                                        <m:e>
                                          <m:sSubSup>
                                            <m:sSubSupPr>
                                              <m:ctrlPr>
                                                <a:rPr lang="en-US" altLang="zh-CN" i="1" kern="0">
                                                  <a:solidFill>
                                                    <a:prstClr val="black"/>
                                                  </a:solidFill>
                                                  <a:latin typeface="Cambria Math" panose="02040503050406030204" pitchFamily="18" charset="0"/>
                                                </a:rPr>
                                              </m:ctrlPr>
                                            </m:sSubSupPr>
                                            <m:e>
                                              <m:r>
                                                <a:rPr lang="en-US" altLang="zh-CN" i="1" kern="0">
                                                  <a:solidFill>
                                                    <a:prstClr val="black"/>
                                                  </a:solidFill>
                                                  <a:latin typeface="Cambria Math" panose="02040503050406030204" pitchFamily="18" charset="0"/>
                                                </a:rPr>
                                                <m:t>𝑣</m:t>
                                              </m:r>
                                            </m:e>
                                            <m:sub>
                                              <m:r>
                                                <a:rPr lang="en-US" altLang="zh-CN" i="1" kern="0">
                                                  <a:solidFill>
                                                    <a:prstClr val="black"/>
                                                  </a:solidFill>
                                                  <a:latin typeface="Cambria Math" panose="02040503050406030204" pitchFamily="18" charset="0"/>
                                                </a:rPr>
                                                <m:t>𝑗</m:t>
                                              </m:r>
                                            </m:sub>
                                            <m:sup>
                                              <m:r>
                                                <a:rPr lang="en-US" altLang="zh-CN" i="1" kern="0">
                                                  <a:solidFill>
                                                    <a:prstClr val="black"/>
                                                  </a:solidFill>
                                                  <a:latin typeface="Cambria Math" panose="02040503050406030204" pitchFamily="18" charset="0"/>
                                                </a:rPr>
                                                <m:t>𝑖</m:t>
                                              </m:r>
                                            </m:sup>
                                          </m:sSubSup>
                                          <m:sSub>
                                            <m:sSubPr>
                                              <m:ctrlPr>
                                                <a:rPr lang="en-US" altLang="zh-CN" b="1" i="1" kern="0">
                                                  <a:solidFill>
                                                    <a:prstClr val="black"/>
                                                  </a:solidFill>
                                                  <a:latin typeface="Cambria Math" panose="02040503050406030204" pitchFamily="18" charset="0"/>
                                                </a:rPr>
                                              </m:ctrlPr>
                                            </m:sSubPr>
                                            <m:e>
                                              <m:r>
                                                <a:rPr lang="en-US" altLang="zh-CN" b="1" i="1" kern="0">
                                                  <a:solidFill>
                                                    <a:prstClr val="black"/>
                                                  </a:solidFill>
                                                  <a:latin typeface="Cambria Math" panose="02040503050406030204" pitchFamily="18" charset="0"/>
                                                </a:rPr>
                                                <m:t>∙</m:t>
                                              </m:r>
                                              <m:r>
                                                <a:rPr lang="en-US" altLang="zh-CN" b="1" i="1" kern="0">
                                                  <a:solidFill>
                                                    <a:prstClr val="black"/>
                                                  </a:solidFill>
                                                  <a:latin typeface="Cambria Math" panose="02040503050406030204" pitchFamily="18" charset="0"/>
                                                </a:rPr>
                                                <m:t>𝒑</m:t>
                                              </m:r>
                                            </m:e>
                                            <m:sub>
                                              <m:r>
                                                <a:rPr lang="en-US" altLang="zh-CN" b="1" i="1" kern="0">
                                                  <a:solidFill>
                                                    <a:prstClr val="black"/>
                                                  </a:solidFill>
                                                  <a:latin typeface="Cambria Math" panose="02040503050406030204" pitchFamily="18" charset="0"/>
                                                </a:rPr>
                                                <m:t>𝒋</m:t>
                                              </m:r>
                                            </m:sub>
                                          </m:sSub>
                                        </m:e>
                                      </m:nary>
                                    </m:e>
                                  </m:d>
                                </m:e>
                                <m:sub>
                                  <m:r>
                                    <a:rPr lang="en-US" altLang="zh-CN" b="1" i="1" kern="0">
                                      <a:solidFill>
                                        <a:prstClr val="black"/>
                                      </a:solidFill>
                                      <a:latin typeface="Cambria Math" panose="02040503050406030204" pitchFamily="18" charset="0"/>
                                    </a:rPr>
                                    <m:t>𝟐</m:t>
                                  </m:r>
                                </m:sub>
                                <m:sup>
                                  <m:r>
                                    <a:rPr lang="en-US" altLang="zh-CN" b="1" i="1" kern="0">
                                      <a:solidFill>
                                        <a:prstClr val="black"/>
                                      </a:solidFill>
                                      <a:latin typeface="Cambria Math" panose="02040503050406030204" pitchFamily="18" charset="0"/>
                                    </a:rPr>
                                    <m:t>𝟐</m:t>
                                  </m:r>
                                </m:sup>
                              </m:sSubSup>
                            </m:e>
                          </m:func>
                        </m:oMath>
                      </m:oMathPara>
                    </a14:m>
                    <a:endParaRPr kumimoji="0" lang="zh-CN" altLang="en-US" sz="1800" b="0" i="0" u="none" strike="noStrike" kern="0" cap="none" spc="0" normalizeH="0" baseline="0" noProof="0" dirty="0">
                      <a:ln>
                        <a:noFill/>
                      </a:ln>
                      <a:solidFill>
                        <a:prstClr val="black"/>
                      </a:solidFill>
                      <a:effectLst/>
                      <a:uLnTx/>
                      <a:uFillTx/>
                      <a:latin typeface="微软雅黑 Light"/>
                      <a:ea typeface="微软雅黑 Light"/>
                    </a:endParaRPr>
                  </a:p>
                </p:txBody>
              </p:sp>
            </mc:Choice>
            <mc:Fallback xmlns="">
              <p:sp>
                <p:nvSpPr>
                  <p:cNvPr id="92" name="文本框 91">
                    <a:extLst>
                      <a:ext uri="{FF2B5EF4-FFF2-40B4-BE49-F238E27FC236}">
                        <a16:creationId xmlns:a16="http://schemas.microsoft.com/office/drawing/2014/main" id="{C3C1CDB3-6391-6648-E79D-C39FCE6256CB}"/>
                      </a:ext>
                    </a:extLst>
                  </p:cNvPr>
                  <p:cNvSpPr txBox="1">
                    <a:spLocks noRot="1" noChangeAspect="1" noMove="1" noResize="1" noEditPoints="1" noAdjustHandles="1" noChangeArrowheads="1" noChangeShapeType="1" noTextEdit="1"/>
                  </p:cNvSpPr>
                  <p:nvPr/>
                </p:nvSpPr>
                <p:spPr>
                  <a:xfrm>
                    <a:off x="4369281" y="1537274"/>
                    <a:ext cx="3306645" cy="1070549"/>
                  </a:xfrm>
                  <a:prstGeom prst="rect">
                    <a:avLst/>
                  </a:prstGeom>
                  <a:blipFill>
                    <a:blip r:embed="rId3"/>
                    <a:stretch>
                      <a:fillRect/>
                    </a:stretch>
                  </a:blipFill>
                  <a:ln w="19050">
                    <a:solidFill>
                      <a:sysClr val="windowText" lastClr="000000"/>
                    </a:solidFill>
                  </a:ln>
                </p:spPr>
                <p:txBody>
                  <a:bodyPr/>
                  <a:lstStyle/>
                  <a:p>
                    <a:r>
                      <a:rPr lang="zh-CN" altLang="en-US">
                        <a:noFill/>
                      </a:rPr>
                      <a:t> </a:t>
                    </a:r>
                  </a:p>
                </p:txBody>
              </p:sp>
            </mc:Fallback>
          </mc:AlternateContent>
          <p:sp>
            <p:nvSpPr>
              <p:cNvPr id="93" name="文本框 92">
                <a:extLst>
                  <a:ext uri="{FF2B5EF4-FFF2-40B4-BE49-F238E27FC236}">
                    <a16:creationId xmlns:a16="http://schemas.microsoft.com/office/drawing/2014/main" id="{E2AF4FB3-5E87-2CA4-F8E3-11E2C8E61C83}"/>
                  </a:ext>
                </a:extLst>
              </p:cNvPr>
              <p:cNvSpPr txBox="1"/>
              <p:nvPr/>
            </p:nvSpPr>
            <p:spPr>
              <a:xfrm>
                <a:off x="4120933" y="1045454"/>
                <a:ext cx="3787020" cy="519759"/>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latin typeface="+mj-ea"/>
                    <a:ea typeface="+mj-ea"/>
                  </a:rPr>
                  <a:t>基于重构误差的原型学习框架</a:t>
                </a:r>
                <a:endParaRPr kumimoji="0" lang="en-US" altLang="zh-CN" sz="2000" b="1" i="0" u="none" strike="noStrike" kern="0" cap="none" spc="0" normalizeH="0" baseline="0" noProof="0" dirty="0">
                  <a:ln>
                    <a:noFill/>
                  </a:ln>
                  <a:solidFill>
                    <a:prstClr val="white"/>
                  </a:solidFill>
                  <a:effectLst/>
                  <a:uLnTx/>
                  <a:uFillTx/>
                  <a:latin typeface="+mj-ea"/>
                  <a:ea typeface="+mj-ea"/>
                </a:endParaRPr>
              </a:p>
            </p:txBody>
          </p:sp>
        </p:grpSp>
        <p:grpSp>
          <p:nvGrpSpPr>
            <p:cNvPr id="26" name="组合 25">
              <a:extLst>
                <a:ext uri="{FF2B5EF4-FFF2-40B4-BE49-F238E27FC236}">
                  <a16:creationId xmlns:a16="http://schemas.microsoft.com/office/drawing/2014/main" id="{D32DDED8-B4C5-441C-DA83-CF8D629F6183}"/>
                </a:ext>
              </a:extLst>
            </p:cNvPr>
            <p:cNvGrpSpPr/>
            <p:nvPr/>
          </p:nvGrpSpPr>
          <p:grpSpPr>
            <a:xfrm>
              <a:off x="4265726" y="439505"/>
              <a:ext cx="4206231" cy="1804649"/>
              <a:chOff x="217437" y="3100542"/>
              <a:chExt cx="3810470" cy="1804649"/>
            </a:xfrm>
          </p:grpSpPr>
          <p:sp>
            <p:nvSpPr>
              <p:cNvPr id="85" name="矩形 84">
                <a:extLst>
                  <a:ext uri="{FF2B5EF4-FFF2-40B4-BE49-F238E27FC236}">
                    <a16:creationId xmlns:a16="http://schemas.microsoft.com/office/drawing/2014/main" id="{875A078B-7F23-157A-4AF0-5AFAA5ECCC4D}"/>
                  </a:ext>
                </a:extLst>
              </p:cNvPr>
              <p:cNvSpPr/>
              <p:nvPr/>
            </p:nvSpPr>
            <p:spPr>
              <a:xfrm>
                <a:off x="218129" y="3137269"/>
                <a:ext cx="3809778" cy="1767922"/>
              </a:xfrm>
              <a:prstGeom prst="rect">
                <a:avLst/>
              </a:prstGeom>
              <a:solidFill>
                <a:srgbClr val="9AC8E2"/>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73509259-A16C-C8B8-8C48-0AD95831D09C}"/>
                      </a:ext>
                    </a:extLst>
                  </p:cNvPr>
                  <p:cNvSpPr txBox="1"/>
                  <p:nvPr/>
                </p:nvSpPr>
                <p:spPr>
                  <a:xfrm>
                    <a:off x="401418" y="3622086"/>
                    <a:ext cx="3461530" cy="817916"/>
                  </a:xfrm>
                  <a:prstGeom prst="rect">
                    <a:avLst/>
                  </a:prstGeom>
                  <a:solidFill>
                    <a:sysClr val="window" lastClr="FFFFFF"/>
                  </a:solidFill>
                  <a:ln w="19050">
                    <a:solidFill>
                      <a:sysClr val="windowText" lastClr="000000"/>
                    </a:solidFill>
                  </a:ln>
                </p:spPr>
                <p:txBody>
                  <a:bodyPr wrap="square" rtlCol="0">
                    <a:spAutoFit/>
                  </a:bodyPr>
                  <a:lstStyle/>
                  <a:p>
                    <a:pPr lvl="0"/>
                    <a14:m>
                      <m:oMathPara xmlns:m="http://schemas.openxmlformats.org/officeDocument/2006/math">
                        <m:oMathParaPr>
                          <m:jc m:val="centerGroup"/>
                        </m:oMathParaPr>
                        <m:oMath xmlns:m="http://schemas.openxmlformats.org/officeDocument/2006/math">
                          <m:func>
                            <m:func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rPr>
                              </m:ctrlPr>
                            </m:funcPr>
                            <m:fName>
                              <m:limLow>
                                <m:limLow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rPr>
                                  </m:ctrlPr>
                                </m:limLowPr>
                                <m:e>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rPr>
                                    <m:t>min</m:t>
                                  </m:r>
                                </m:e>
                                <m:lim>
                                  <m:r>
                                    <a:rPr kumimoji="0" lang="zh-CN" altLang="en-US" sz="1600" b="0" i="1" u="none" strike="noStrike" kern="0" cap="none" spc="0" normalizeH="0" baseline="0" noProof="0" smtClean="0">
                                      <a:ln>
                                        <a:noFill/>
                                      </a:ln>
                                      <a:solidFill>
                                        <a:prstClr val="black"/>
                                      </a:solidFill>
                                      <a:effectLst/>
                                      <a:uLnTx/>
                                      <a:uFillTx/>
                                      <a:latin typeface="Cambria Math" panose="02040503050406030204" pitchFamily="18" charset="0"/>
                                    </a:rPr>
                                    <m:t>𝓟</m:t>
                                  </m:r>
                                </m:lim>
                              </m:limLow>
                            </m:fName>
                            <m:e>
                              <m:sSubSup>
                                <m:sSubSupPr>
                                  <m:ctrlPr>
                                    <a:rPr lang="en-US" altLang="zh-CN" sz="1600" b="1" i="1" kern="0">
                                      <a:solidFill>
                                        <a:prstClr val="black"/>
                                      </a:solidFill>
                                      <a:latin typeface="Cambria Math" panose="02040503050406030204" pitchFamily="18" charset="0"/>
                                    </a:rPr>
                                  </m:ctrlPr>
                                </m:sSubSupPr>
                                <m:e>
                                  <m:d>
                                    <m:dPr>
                                      <m:begChr m:val="‖"/>
                                      <m:endChr m:val="‖"/>
                                      <m:ctrlPr>
                                        <a:rPr lang="en-US" altLang="zh-CN" sz="1600" b="1" i="1" kern="0">
                                          <a:solidFill>
                                            <a:prstClr val="black"/>
                                          </a:solidFill>
                                          <a:latin typeface="Cambria Math" panose="02040503050406030204" pitchFamily="18" charset="0"/>
                                        </a:rPr>
                                      </m:ctrlPr>
                                    </m:dPr>
                                    <m:e>
                                      <m:nary>
                                        <m:naryPr>
                                          <m:chr m:val="∑"/>
                                          <m:supHide m:val="on"/>
                                          <m:ctrlPr>
                                            <a:rPr lang="en-US" altLang="zh-CN" sz="1600" b="1" i="1" kern="0">
                                              <a:solidFill>
                                                <a:prstClr val="black"/>
                                              </a:solidFill>
                                              <a:latin typeface="Cambria Math" panose="02040503050406030204" pitchFamily="18" charset="0"/>
                                            </a:rPr>
                                          </m:ctrlPr>
                                        </m:naryPr>
                                        <m:sub>
                                          <m:r>
                                            <m:rPr>
                                              <m:brk m:alnAt="23"/>
                                            </m:rPr>
                                            <a:rPr lang="en-US" altLang="zh-CN" sz="1600" b="1" i="1" kern="0">
                                              <a:solidFill>
                                                <a:srgbClr val="FF0000"/>
                                              </a:solidFill>
                                              <a:latin typeface="Cambria Math" panose="02040503050406030204" pitchFamily="18" charset="0"/>
                                            </a:rPr>
                                            <m:t>𝒋</m:t>
                                          </m:r>
                                          <m:r>
                                            <a:rPr lang="en-US" altLang="zh-CN" sz="1600" b="1" i="1" kern="0">
                                              <a:solidFill>
                                                <a:srgbClr val="FF0000"/>
                                              </a:solidFill>
                                              <a:latin typeface="Cambria Math" panose="02040503050406030204" pitchFamily="18" charset="0"/>
                                              <a:ea typeface="Cambria Math" panose="02040503050406030204" pitchFamily="18" charset="0"/>
                                            </a:rPr>
                                            <m:t>∈</m:t>
                                          </m:r>
                                          <m:r>
                                            <a:rPr lang="en-US" altLang="zh-CN" sz="1600" b="1" i="1" kern="0">
                                              <a:solidFill>
                                                <a:srgbClr val="FF0000"/>
                                              </a:solidFill>
                                              <a:latin typeface="Cambria Math" panose="02040503050406030204" pitchFamily="18" charset="0"/>
                                              <a:ea typeface="Cambria Math" panose="02040503050406030204" pitchFamily="18" charset="0"/>
                                            </a:rPr>
                                            <m:t>𝑨</m:t>
                                          </m:r>
                                          <m:r>
                                            <a:rPr lang="en-US" altLang="zh-CN" sz="1600" b="1" i="1" kern="0">
                                              <a:solidFill>
                                                <a:srgbClr val="FF0000"/>
                                              </a:solidFill>
                                              <a:latin typeface="Cambria Math" panose="02040503050406030204" pitchFamily="18" charset="0"/>
                                              <a:ea typeface="Cambria Math" panose="02040503050406030204" pitchFamily="18" charset="0"/>
                                            </a:rPr>
                                            <m:t>(</m:t>
                                          </m:r>
                                          <m:r>
                                            <a:rPr lang="en-US" altLang="zh-CN" sz="1600" b="1" i="1" kern="0">
                                              <a:solidFill>
                                                <a:srgbClr val="FF0000"/>
                                              </a:solidFill>
                                              <a:latin typeface="Cambria Math" panose="02040503050406030204" pitchFamily="18" charset="0"/>
                                              <a:ea typeface="Cambria Math" panose="02040503050406030204" pitchFamily="18" charset="0"/>
                                            </a:rPr>
                                            <m:t>𝒊</m:t>
                                          </m:r>
                                          <m:r>
                                            <a:rPr lang="en-US" altLang="zh-CN" sz="1600" b="1" i="1" kern="0">
                                              <a:solidFill>
                                                <a:srgbClr val="FF0000"/>
                                              </a:solidFill>
                                              <a:latin typeface="Cambria Math" panose="02040503050406030204" pitchFamily="18" charset="0"/>
                                              <a:ea typeface="Cambria Math" panose="02040503050406030204" pitchFamily="18" charset="0"/>
                                            </a:rPr>
                                            <m:t>)</m:t>
                                          </m:r>
                                        </m:sub>
                                        <m:sup/>
                                        <m:e>
                                          <m:sSub>
                                            <m:sSubPr>
                                              <m:ctrlPr>
                                                <a:rPr lang="en-US" altLang="zh-CN" sz="1600" b="1" i="1" kern="0">
                                                  <a:solidFill>
                                                    <a:prstClr val="black"/>
                                                  </a:solidFill>
                                                  <a:latin typeface="Cambria Math" panose="02040503050406030204" pitchFamily="18" charset="0"/>
                                                </a:rPr>
                                              </m:ctrlPr>
                                            </m:sSubPr>
                                            <m:e>
                                              <m:sSub>
                                                <m:sSubPr>
                                                  <m:ctrlPr>
                                                    <a:rPr lang="en-US" altLang="zh-CN" sz="1600" b="1" i="1" kern="0">
                                                      <a:solidFill>
                                                        <a:srgbClr val="C00000"/>
                                                      </a:solidFill>
                                                      <a:latin typeface="Cambria Math" panose="02040503050406030204" pitchFamily="18" charset="0"/>
                                                    </a:rPr>
                                                  </m:ctrlPr>
                                                </m:sSubPr>
                                                <m:e>
                                                  <m:r>
                                                    <a:rPr lang="en-US" altLang="zh-CN" sz="1600" b="1" i="1" kern="0">
                                                      <a:solidFill>
                                                        <a:srgbClr val="C00000"/>
                                                      </a:solidFill>
                                                      <a:latin typeface="Cambria Math" panose="02040503050406030204" pitchFamily="18" charset="0"/>
                                                    </a:rPr>
                                                    <m:t>𝒓</m:t>
                                                  </m:r>
                                                </m:e>
                                                <m:sub>
                                                  <m:r>
                                                    <a:rPr lang="en-US" altLang="zh-CN" sz="1600" b="1" i="1" kern="0">
                                                      <a:solidFill>
                                                        <a:srgbClr val="C00000"/>
                                                      </a:solidFill>
                                                      <a:latin typeface="Cambria Math" panose="02040503050406030204" pitchFamily="18" charset="0"/>
                                                    </a:rPr>
                                                    <m:t>𝒋</m:t>
                                                  </m:r>
                                                </m:sub>
                                              </m:sSub>
                                              <m:r>
                                                <a:rPr lang="en-US" altLang="zh-CN" sz="1600" b="1" i="1" kern="0">
                                                  <a:solidFill>
                                                    <a:srgbClr val="C00000"/>
                                                  </a:solidFill>
                                                  <a:latin typeface="Cambria Math" panose="02040503050406030204" pitchFamily="18" charset="0"/>
                                                </a:rPr>
                                                <m:t>(</m:t>
                                              </m:r>
                                              <m:sSub>
                                                <m:sSubPr>
                                                  <m:ctrlPr>
                                                    <a:rPr lang="en-US" altLang="zh-CN" sz="1600" b="1" i="1" kern="0">
                                                      <a:solidFill>
                                                        <a:srgbClr val="C00000"/>
                                                      </a:solidFill>
                                                      <a:latin typeface="Cambria Math" panose="02040503050406030204" pitchFamily="18" charset="0"/>
                                                    </a:rPr>
                                                  </m:ctrlPr>
                                                </m:sSubPr>
                                                <m:e>
                                                  <m:r>
                                                    <a:rPr lang="en-US" altLang="zh-CN" sz="1600" b="1" i="1" kern="0">
                                                      <a:solidFill>
                                                        <a:srgbClr val="C00000"/>
                                                      </a:solidFill>
                                                      <a:latin typeface="Cambria Math" panose="02040503050406030204" pitchFamily="18" charset="0"/>
                                                    </a:rPr>
                                                    <m:t>𝒙</m:t>
                                                  </m:r>
                                                </m:e>
                                                <m:sub>
                                                  <m:r>
                                                    <a:rPr lang="en-US" altLang="zh-CN" sz="1600" b="1" i="1" kern="0">
                                                      <a:solidFill>
                                                        <a:srgbClr val="C00000"/>
                                                      </a:solidFill>
                                                      <a:latin typeface="Cambria Math" panose="02040503050406030204" pitchFamily="18" charset="0"/>
                                                    </a:rPr>
                                                    <m:t>𝒊</m:t>
                                                  </m:r>
                                                </m:sub>
                                              </m:sSub>
                                              <m:r>
                                                <a:rPr lang="en-US" altLang="zh-CN" sz="1600" b="1" i="1" kern="0">
                                                  <a:solidFill>
                                                    <a:srgbClr val="C00000"/>
                                                  </a:solidFill>
                                                  <a:latin typeface="Cambria Math" panose="02040503050406030204" pitchFamily="18" charset="0"/>
                                                </a:rPr>
                                                <m:t>)</m:t>
                                              </m:r>
                                              <m:r>
                                                <a:rPr lang="en-US" altLang="zh-CN" sz="1600" b="1" i="1" kern="0">
                                                  <a:solidFill>
                                                    <a:prstClr val="black"/>
                                                  </a:solidFill>
                                                  <a:latin typeface="Cambria Math" panose="02040503050406030204" pitchFamily="18" charset="0"/>
                                                </a:rPr>
                                                <m:t>∙</m:t>
                                              </m:r>
                                              <m:r>
                                                <a:rPr lang="en-US" altLang="zh-CN" sz="1600" b="1" i="1" kern="0">
                                                  <a:solidFill>
                                                    <a:prstClr val="black"/>
                                                  </a:solidFill>
                                                  <a:latin typeface="Cambria Math" panose="02040503050406030204" pitchFamily="18" charset="0"/>
                                                </a:rPr>
                                                <m:t>𝒑</m:t>
                                              </m:r>
                                            </m:e>
                                            <m:sub>
                                              <m:r>
                                                <a:rPr lang="en-US" altLang="zh-CN" sz="1600" b="1" i="1" kern="0">
                                                  <a:solidFill>
                                                    <a:prstClr val="black"/>
                                                  </a:solidFill>
                                                  <a:latin typeface="Cambria Math" panose="02040503050406030204" pitchFamily="18" charset="0"/>
                                                </a:rPr>
                                                <m:t>𝒋</m:t>
                                              </m:r>
                                            </m:sub>
                                          </m:sSub>
                                        </m:e>
                                      </m:nary>
                                      <m:r>
                                        <a:rPr lang="en-US" altLang="zh-CN" sz="1600" b="1" i="1" kern="0">
                                          <a:solidFill>
                                            <a:prstClr val="black"/>
                                          </a:solidFill>
                                          <a:latin typeface="Cambria Math" panose="02040503050406030204" pitchFamily="18" charset="0"/>
                                        </a:rPr>
                                        <m:t>−</m:t>
                                      </m:r>
                                      <m:sSub>
                                        <m:sSubPr>
                                          <m:ctrlPr>
                                            <a:rPr lang="en-US" altLang="zh-CN" sz="1600" b="1" i="1" kern="0">
                                              <a:solidFill>
                                                <a:prstClr val="black"/>
                                              </a:solidFill>
                                              <a:latin typeface="Cambria Math" panose="02040503050406030204" pitchFamily="18" charset="0"/>
                                            </a:rPr>
                                          </m:ctrlPr>
                                        </m:sSubPr>
                                        <m:e>
                                          <m:r>
                                            <a:rPr lang="en-US" altLang="zh-CN" sz="1600" b="1" i="1" kern="0">
                                              <a:solidFill>
                                                <a:prstClr val="black"/>
                                              </a:solidFill>
                                              <a:latin typeface="Cambria Math" panose="02040503050406030204" pitchFamily="18" charset="0"/>
                                            </a:rPr>
                                            <m:t>𝒙</m:t>
                                          </m:r>
                                        </m:e>
                                        <m:sub>
                                          <m:r>
                                            <a:rPr lang="en-US" altLang="zh-CN" sz="1600" b="1" i="1" kern="0">
                                              <a:solidFill>
                                                <a:prstClr val="black"/>
                                              </a:solidFill>
                                              <a:latin typeface="Cambria Math" panose="02040503050406030204" pitchFamily="18" charset="0"/>
                                            </a:rPr>
                                            <m:t>𝒊</m:t>
                                          </m:r>
                                        </m:sub>
                                      </m:sSub>
                                    </m:e>
                                  </m:d>
                                </m:e>
                                <m:sub>
                                  <m:r>
                                    <a:rPr lang="en-US" altLang="zh-CN" sz="1600" b="1" i="1" kern="0">
                                      <a:solidFill>
                                        <a:prstClr val="black"/>
                                      </a:solidFill>
                                      <a:latin typeface="Cambria Math" panose="02040503050406030204" pitchFamily="18" charset="0"/>
                                    </a:rPr>
                                    <m:t>𝟐</m:t>
                                  </m:r>
                                </m:sub>
                                <m:sup>
                                  <m:r>
                                    <a:rPr lang="en-US" altLang="zh-CN" sz="1600" b="1" i="1" kern="0">
                                      <a:solidFill>
                                        <a:prstClr val="black"/>
                                      </a:solidFill>
                                      <a:latin typeface="Cambria Math" panose="02040503050406030204" pitchFamily="18" charset="0"/>
                                    </a:rPr>
                                    <m:t>𝟐</m:t>
                                  </m:r>
                                </m:sup>
                              </m:sSubSup>
                            </m:e>
                          </m:func>
                        </m:oMath>
                      </m:oMathPara>
                    </a14:m>
                    <a:endParaRPr kumimoji="0" lang="zh-CN" altLang="en-US" sz="1800" b="0" i="0" u="none" strike="noStrike" kern="0" cap="none" spc="0" normalizeH="0" baseline="0" noProof="0" dirty="0">
                      <a:ln>
                        <a:noFill/>
                      </a:ln>
                      <a:solidFill>
                        <a:prstClr val="black"/>
                      </a:solidFill>
                      <a:effectLst/>
                      <a:uLnTx/>
                      <a:uFillTx/>
                      <a:latin typeface="微软雅黑 Light"/>
                      <a:ea typeface="微软雅黑 Light"/>
                    </a:endParaRPr>
                  </a:p>
                </p:txBody>
              </p:sp>
            </mc:Choice>
            <mc:Fallback xmlns="">
              <p:sp>
                <p:nvSpPr>
                  <p:cNvPr id="86" name="文本框 85">
                    <a:extLst>
                      <a:ext uri="{FF2B5EF4-FFF2-40B4-BE49-F238E27FC236}">
                        <a16:creationId xmlns:a16="http://schemas.microsoft.com/office/drawing/2014/main" id="{73509259-A16C-C8B8-8C48-0AD95831D09C}"/>
                      </a:ext>
                    </a:extLst>
                  </p:cNvPr>
                  <p:cNvSpPr txBox="1">
                    <a:spLocks noRot="1" noChangeAspect="1" noMove="1" noResize="1" noEditPoints="1" noAdjustHandles="1" noChangeArrowheads="1" noChangeShapeType="1" noTextEdit="1"/>
                  </p:cNvSpPr>
                  <p:nvPr/>
                </p:nvSpPr>
                <p:spPr>
                  <a:xfrm>
                    <a:off x="401418" y="3622086"/>
                    <a:ext cx="3461530" cy="817916"/>
                  </a:xfrm>
                  <a:prstGeom prst="rect">
                    <a:avLst/>
                  </a:prstGeom>
                  <a:blipFill>
                    <a:blip r:embed="rId4"/>
                    <a:stretch>
                      <a:fillRect/>
                    </a:stretch>
                  </a:blipFill>
                  <a:ln w="19050">
                    <a:solidFill>
                      <a:sysClr val="windowText" lastClr="000000"/>
                    </a:solidFill>
                  </a:ln>
                </p:spPr>
                <p:txBody>
                  <a:bodyPr/>
                  <a:lstStyle/>
                  <a:p>
                    <a:r>
                      <a:rPr lang="zh-CN" altLang="en-US">
                        <a:noFill/>
                      </a:rPr>
                      <a:t> </a:t>
                    </a:r>
                  </a:p>
                </p:txBody>
              </p:sp>
            </mc:Fallback>
          </mc:AlternateContent>
          <p:sp>
            <p:nvSpPr>
              <p:cNvPr id="87" name="文本框 86">
                <a:extLst>
                  <a:ext uri="{FF2B5EF4-FFF2-40B4-BE49-F238E27FC236}">
                    <a16:creationId xmlns:a16="http://schemas.microsoft.com/office/drawing/2014/main" id="{AC06F836-508C-E73D-05E6-3957052A04C9}"/>
                  </a:ext>
                </a:extLst>
              </p:cNvPr>
              <p:cNvSpPr txBox="1"/>
              <p:nvPr/>
            </p:nvSpPr>
            <p:spPr>
              <a:xfrm>
                <a:off x="218129" y="3100542"/>
                <a:ext cx="3809778" cy="521827"/>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black"/>
                    </a:solidFill>
                    <a:effectLst/>
                    <a:uLnTx/>
                    <a:uFillTx/>
                    <a:latin typeface="+mj-ea"/>
                    <a:ea typeface="+mj-ea"/>
                  </a:rPr>
                  <a:t>模糊原型竞争学习框架</a:t>
                </a:r>
                <a:endParaRPr kumimoji="0" lang="en-US" altLang="zh-CN" sz="2000" b="1" i="0" u="none" strike="noStrike" kern="0" cap="none" spc="0" normalizeH="0" baseline="0" noProof="0" dirty="0">
                  <a:ln>
                    <a:noFill/>
                  </a:ln>
                  <a:solidFill>
                    <a:prstClr val="black"/>
                  </a:solidFill>
                  <a:effectLst/>
                  <a:uLnTx/>
                  <a:uFillTx/>
                  <a:latin typeface="+mj-ea"/>
                  <a:ea typeface="+mj-ea"/>
                </a:endParaRPr>
              </a:p>
            </p:txBody>
          </p:sp>
          <p:sp>
            <p:nvSpPr>
              <p:cNvPr id="88" name="文本框 87">
                <a:extLst>
                  <a:ext uri="{FF2B5EF4-FFF2-40B4-BE49-F238E27FC236}">
                    <a16:creationId xmlns:a16="http://schemas.microsoft.com/office/drawing/2014/main" id="{96A00617-E5C2-E024-4603-9A23397A850D}"/>
                  </a:ext>
                </a:extLst>
              </p:cNvPr>
              <p:cNvSpPr txBox="1"/>
              <p:nvPr/>
            </p:nvSpPr>
            <p:spPr>
              <a:xfrm>
                <a:off x="217437" y="4497030"/>
                <a:ext cx="3809778" cy="38421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prstClr val="black"/>
                    </a:solidFill>
                    <a:effectLst/>
                    <a:uLnTx/>
                    <a:uFillTx/>
                    <a:latin typeface="+mn-ea"/>
                  </a:rPr>
                  <a:t>+</a:t>
                </a:r>
                <a:r>
                  <a:rPr kumimoji="0" lang="zh-CN" altLang="en-US" sz="1800" b="1" i="0" u="none" strike="noStrike" kern="0" cap="none" spc="0" normalizeH="0" baseline="0" noProof="0" dirty="0">
                    <a:ln>
                      <a:noFill/>
                    </a:ln>
                    <a:solidFill>
                      <a:prstClr val="black"/>
                    </a:solidFill>
                    <a:effectLst/>
                    <a:uLnTx/>
                    <a:uFillTx/>
                    <a:latin typeface="+mn-ea"/>
                  </a:rPr>
                  <a:t>拓扑结构</a:t>
                </a:r>
                <a:endParaRPr kumimoji="0" lang="en-US" altLang="zh-CN" sz="1800" b="1" i="0" u="none" strike="noStrike" kern="0" cap="none" spc="0" normalizeH="0" baseline="0" noProof="0" dirty="0">
                  <a:ln>
                    <a:noFill/>
                  </a:ln>
                  <a:solidFill>
                    <a:prstClr val="black"/>
                  </a:solidFill>
                  <a:effectLst/>
                  <a:uLnTx/>
                  <a:uFillTx/>
                  <a:latin typeface="+mn-ea"/>
                </a:endParaRPr>
              </a:p>
            </p:txBody>
          </p:sp>
        </p:grpSp>
        <p:grpSp>
          <p:nvGrpSpPr>
            <p:cNvPr id="27" name="组合 26">
              <a:extLst>
                <a:ext uri="{FF2B5EF4-FFF2-40B4-BE49-F238E27FC236}">
                  <a16:creationId xmlns:a16="http://schemas.microsoft.com/office/drawing/2014/main" id="{60ED79FE-17C1-E8B3-8E7B-5E2B44B0A920}"/>
                </a:ext>
              </a:extLst>
            </p:cNvPr>
            <p:cNvGrpSpPr/>
            <p:nvPr/>
          </p:nvGrpSpPr>
          <p:grpSpPr>
            <a:xfrm>
              <a:off x="4253998" y="2407272"/>
              <a:ext cx="4229903" cy="1953143"/>
              <a:chOff x="217437" y="3078240"/>
              <a:chExt cx="4353106" cy="1953143"/>
            </a:xfrm>
          </p:grpSpPr>
          <p:sp>
            <p:nvSpPr>
              <p:cNvPr id="73" name="矩形 72">
                <a:extLst>
                  <a:ext uri="{FF2B5EF4-FFF2-40B4-BE49-F238E27FC236}">
                    <a16:creationId xmlns:a16="http://schemas.microsoft.com/office/drawing/2014/main" id="{E8A7A06D-5AA0-A57F-959E-D52D982E20D6}"/>
                  </a:ext>
                </a:extLst>
              </p:cNvPr>
              <p:cNvSpPr/>
              <p:nvPr/>
            </p:nvSpPr>
            <p:spPr>
              <a:xfrm>
                <a:off x="218128" y="3137269"/>
                <a:ext cx="4352415" cy="1894114"/>
              </a:xfrm>
              <a:prstGeom prst="rect">
                <a:avLst/>
              </a:prstGeom>
              <a:solidFill>
                <a:srgbClr val="F6BD60"/>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7D120650-9432-3C75-A00B-7F3316439910}"/>
                      </a:ext>
                    </a:extLst>
                  </p:cNvPr>
                  <p:cNvSpPr txBox="1"/>
                  <p:nvPr/>
                </p:nvSpPr>
                <p:spPr>
                  <a:xfrm>
                    <a:off x="426471" y="3547758"/>
                    <a:ext cx="3953846" cy="961866"/>
                  </a:xfrm>
                  <a:prstGeom prst="rect">
                    <a:avLst/>
                  </a:prstGeom>
                  <a:solidFill>
                    <a:sysClr val="window" lastClr="FFFFFF"/>
                  </a:solidFill>
                  <a:ln w="19050">
                    <a:solidFill>
                      <a:sysClr val="windowText" lastClr="000000"/>
                    </a:solidFill>
                  </a:ln>
                </p:spPr>
                <p:txBody>
                  <a:bodyPr wrap="square" rtlCol="0">
                    <a:spAutoFit/>
                  </a:bodyPr>
                  <a:lstStyle/>
                  <a:p>
                    <a:pPr lvl="0"/>
                    <a14:m>
                      <m:oMathPara xmlns:m="http://schemas.openxmlformats.org/officeDocument/2006/math">
                        <m:oMathParaPr>
                          <m:jc m:val="centerGroup"/>
                        </m:oMathParaPr>
                        <m:oMath xmlns:m="http://schemas.openxmlformats.org/officeDocument/2006/math">
                          <m:func>
                            <m:func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rPr>
                              </m:ctrlPr>
                            </m:funcPr>
                            <m:fName>
                              <m:limLow>
                                <m:limLow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rPr>
                                  </m:ctrlPr>
                                </m:limLowPr>
                                <m:e>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rPr>
                                    <m:t>min</m:t>
                                  </m:r>
                                </m:e>
                                <m:lim>
                                  <m:r>
                                    <a:rPr kumimoji="0" lang="zh-CN" altLang="en-US" sz="1600" b="0" i="1" u="none" strike="noStrike" kern="0" cap="none" spc="0" normalizeH="0" baseline="0" noProof="0" smtClean="0">
                                      <a:ln>
                                        <a:noFill/>
                                      </a:ln>
                                      <a:solidFill>
                                        <a:prstClr val="black"/>
                                      </a:solidFill>
                                      <a:effectLst/>
                                      <a:uLnTx/>
                                      <a:uFillTx/>
                                      <a:latin typeface="Cambria Math" panose="02040503050406030204" pitchFamily="18" charset="0"/>
                                    </a:rPr>
                                    <m:t>𝓟</m:t>
                                  </m:r>
                                </m:lim>
                              </m:limLow>
                            </m:fName>
                            <m:e>
                              <m:sSubSup>
                                <m:sSubSupPr>
                                  <m:ctrlPr>
                                    <a:rPr lang="en-US" altLang="zh-CN" sz="1600" b="1" i="1" kern="0">
                                      <a:solidFill>
                                        <a:prstClr val="black"/>
                                      </a:solidFill>
                                      <a:latin typeface="Cambria Math" panose="02040503050406030204" pitchFamily="18" charset="0"/>
                                    </a:rPr>
                                  </m:ctrlPr>
                                </m:sSubSupPr>
                                <m:e>
                                  <m:d>
                                    <m:dPr>
                                      <m:begChr m:val="‖"/>
                                      <m:endChr m:val="‖"/>
                                      <m:ctrlPr>
                                        <a:rPr lang="en-US" altLang="zh-CN" sz="1600" b="1" i="1" kern="0">
                                          <a:solidFill>
                                            <a:prstClr val="black"/>
                                          </a:solidFill>
                                          <a:latin typeface="Cambria Math" panose="02040503050406030204" pitchFamily="18" charset="0"/>
                                        </a:rPr>
                                      </m:ctrlPr>
                                    </m:dPr>
                                    <m:e>
                                      <m:sSub>
                                        <m:sSubPr>
                                          <m:ctrlPr>
                                            <a:rPr lang="en-US" altLang="zh-CN" sz="1600" b="1" i="1" kern="0">
                                              <a:solidFill>
                                                <a:prstClr val="black"/>
                                              </a:solidFill>
                                              <a:latin typeface="Cambria Math" panose="02040503050406030204" pitchFamily="18" charset="0"/>
                                            </a:rPr>
                                          </m:ctrlPr>
                                        </m:sSubPr>
                                        <m:e>
                                          <m:r>
                                            <a:rPr lang="en-US" altLang="zh-CN" sz="1600" b="1" i="1" kern="0">
                                              <a:solidFill>
                                                <a:prstClr val="black"/>
                                              </a:solidFill>
                                              <a:latin typeface="Cambria Math" panose="02040503050406030204" pitchFamily="18" charset="0"/>
                                            </a:rPr>
                                            <m:t>𝒙</m:t>
                                          </m:r>
                                        </m:e>
                                        <m:sub>
                                          <m:r>
                                            <a:rPr lang="en-US" altLang="zh-CN" sz="1600" b="1" i="1" kern="0">
                                              <a:solidFill>
                                                <a:prstClr val="black"/>
                                              </a:solidFill>
                                              <a:latin typeface="Cambria Math" panose="02040503050406030204" pitchFamily="18" charset="0"/>
                                            </a:rPr>
                                            <m:t>𝒊</m:t>
                                          </m:r>
                                        </m:sub>
                                      </m:sSub>
                                      <m:r>
                                        <a:rPr lang="en-US" altLang="zh-CN" sz="1600" b="1" i="1" kern="0">
                                          <a:solidFill>
                                            <a:prstClr val="black"/>
                                          </a:solidFill>
                                          <a:latin typeface="Cambria Math" panose="02040503050406030204" pitchFamily="18" charset="0"/>
                                        </a:rPr>
                                        <m:t>−</m:t>
                                      </m:r>
                                      <m:nary>
                                        <m:naryPr>
                                          <m:chr m:val="∑"/>
                                          <m:ctrlPr>
                                            <a:rPr lang="en-US" altLang="zh-CN" sz="1600" b="1" i="1" kern="0">
                                              <a:solidFill>
                                                <a:prstClr val="black"/>
                                              </a:solidFill>
                                              <a:latin typeface="Cambria Math" panose="02040503050406030204" pitchFamily="18" charset="0"/>
                                            </a:rPr>
                                          </m:ctrlPr>
                                        </m:naryPr>
                                        <m:sub>
                                          <m:r>
                                            <m:rPr>
                                              <m:brk m:alnAt="23"/>
                                            </m:rPr>
                                            <a:rPr lang="en-US" altLang="zh-CN" sz="1600" b="1" i="1" kern="0">
                                              <a:solidFill>
                                                <a:prstClr val="black"/>
                                              </a:solidFill>
                                              <a:latin typeface="Cambria Math" panose="02040503050406030204" pitchFamily="18" charset="0"/>
                                            </a:rPr>
                                            <m:t>𝒋</m:t>
                                          </m:r>
                                          <m:r>
                                            <a:rPr lang="en-US" altLang="zh-CN" sz="1600" b="1" i="1" kern="0">
                                              <a:solidFill>
                                                <a:prstClr val="black"/>
                                              </a:solidFill>
                                              <a:latin typeface="Cambria Math" panose="02040503050406030204" pitchFamily="18" charset="0"/>
                                            </a:rPr>
                                            <m:t>=</m:t>
                                          </m:r>
                                          <m:r>
                                            <a:rPr lang="en-US" altLang="zh-CN" sz="1600" b="1" i="1" kern="0">
                                              <a:solidFill>
                                                <a:prstClr val="black"/>
                                              </a:solidFill>
                                              <a:latin typeface="Cambria Math" panose="02040503050406030204" pitchFamily="18" charset="0"/>
                                            </a:rPr>
                                            <m:t>𝟏</m:t>
                                          </m:r>
                                        </m:sub>
                                        <m:sup>
                                          <m:r>
                                            <a:rPr lang="en-US" altLang="zh-CN" sz="1600" b="1" i="1" kern="0">
                                              <a:solidFill>
                                                <a:prstClr val="black"/>
                                              </a:solidFill>
                                              <a:latin typeface="Cambria Math" panose="02040503050406030204" pitchFamily="18" charset="0"/>
                                            </a:rPr>
                                            <m:t>𝑲</m:t>
                                          </m:r>
                                        </m:sup>
                                        <m:e>
                                          <m:sSub>
                                            <m:sSubPr>
                                              <m:ctrlPr>
                                                <a:rPr lang="en-US" altLang="zh-CN" sz="1600" b="1" i="1" kern="0">
                                                  <a:solidFill>
                                                    <a:prstClr val="black"/>
                                                  </a:solidFill>
                                                  <a:latin typeface="Cambria Math" panose="02040503050406030204" pitchFamily="18" charset="0"/>
                                                </a:rPr>
                                              </m:ctrlPr>
                                            </m:sSubPr>
                                            <m:e>
                                              <m:sSubSup>
                                                <m:sSubSupPr>
                                                  <m:ctrlPr>
                                                    <a:rPr lang="en-US" altLang="zh-CN" sz="1600" i="1" kern="0">
                                                      <a:solidFill>
                                                        <a:srgbClr val="C00000"/>
                                                      </a:solidFill>
                                                      <a:latin typeface="Cambria Math" panose="02040503050406030204" pitchFamily="18" charset="0"/>
                                                    </a:rPr>
                                                  </m:ctrlPr>
                                                </m:sSubSupPr>
                                                <m:e>
                                                  <m:r>
                                                    <a:rPr lang="en-US" altLang="zh-CN" sz="1600" i="1" kern="0">
                                                      <a:solidFill>
                                                        <a:srgbClr val="C00000"/>
                                                      </a:solidFill>
                                                      <a:latin typeface="Cambria Math" panose="02040503050406030204" pitchFamily="18" charset="0"/>
                                                    </a:rPr>
                                                    <m:t>𝑦</m:t>
                                                  </m:r>
                                                </m:e>
                                                <m:sub>
                                                  <m:r>
                                                    <a:rPr lang="en-US" altLang="zh-CN" sz="1600" i="1" kern="0">
                                                      <a:solidFill>
                                                        <a:srgbClr val="C00000"/>
                                                      </a:solidFill>
                                                      <a:latin typeface="Cambria Math" panose="02040503050406030204" pitchFamily="18" charset="0"/>
                                                    </a:rPr>
                                                    <m:t>𝑗</m:t>
                                                  </m:r>
                                                </m:sub>
                                                <m:sup>
                                                  <m:r>
                                                    <a:rPr lang="en-US" altLang="zh-CN" sz="1600" i="1" kern="0">
                                                      <a:solidFill>
                                                        <a:srgbClr val="C00000"/>
                                                      </a:solidFill>
                                                      <a:latin typeface="Cambria Math" panose="02040503050406030204" pitchFamily="18" charset="0"/>
                                                    </a:rPr>
                                                    <m:t>𝑖</m:t>
                                                  </m:r>
                                                </m:sup>
                                              </m:sSubSup>
                                              <m:r>
                                                <a:rPr lang="en-US" altLang="zh-CN" sz="1600" b="1" i="1" kern="0">
                                                  <a:solidFill>
                                                    <a:prstClr val="black"/>
                                                  </a:solidFill>
                                                  <a:latin typeface="Cambria Math" panose="02040503050406030204" pitchFamily="18" charset="0"/>
                                                </a:rPr>
                                                <m:t>∙</m:t>
                                              </m:r>
                                              <m:r>
                                                <a:rPr lang="en-US" altLang="zh-CN" sz="1600" b="1" i="1" kern="0">
                                                  <a:solidFill>
                                                    <a:prstClr val="black"/>
                                                  </a:solidFill>
                                                  <a:latin typeface="Cambria Math" panose="02040503050406030204" pitchFamily="18" charset="0"/>
                                                </a:rPr>
                                                <m:t>𝒑</m:t>
                                              </m:r>
                                            </m:e>
                                            <m:sub>
                                              <m:r>
                                                <a:rPr lang="en-US" altLang="zh-CN" sz="1600" b="1" i="1" kern="0">
                                                  <a:solidFill>
                                                    <a:prstClr val="black"/>
                                                  </a:solidFill>
                                                  <a:latin typeface="Cambria Math" panose="02040503050406030204" pitchFamily="18" charset="0"/>
                                                </a:rPr>
                                                <m:t>𝒋</m:t>
                                              </m:r>
                                            </m:sub>
                                          </m:sSub>
                                        </m:e>
                                      </m:nary>
                                    </m:e>
                                  </m:d>
                                </m:e>
                                <m:sub>
                                  <m:r>
                                    <a:rPr lang="en-US" altLang="zh-CN" sz="1600" b="1" i="1" kern="0">
                                      <a:solidFill>
                                        <a:prstClr val="black"/>
                                      </a:solidFill>
                                      <a:latin typeface="Cambria Math" panose="02040503050406030204" pitchFamily="18" charset="0"/>
                                    </a:rPr>
                                    <m:t>𝟐</m:t>
                                  </m:r>
                                </m:sub>
                                <m:sup>
                                  <m:r>
                                    <a:rPr lang="en-US" altLang="zh-CN" sz="1600" b="1" i="1" kern="0">
                                      <a:solidFill>
                                        <a:prstClr val="black"/>
                                      </a:solidFill>
                                      <a:latin typeface="Cambria Math" panose="02040503050406030204" pitchFamily="18" charset="0"/>
                                    </a:rPr>
                                    <m:t>𝟐</m:t>
                                  </m:r>
                                </m:sup>
                              </m:sSubSup>
                            </m:e>
                          </m:func>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altLang="zh-CN" sz="1600" b="1" i="1" u="none" strike="noStrike" kern="0" cap="none" spc="0" normalizeH="0" baseline="0" noProof="0" smtClean="0">
                              <a:ln>
                                <a:noFill/>
                              </a:ln>
                              <a:solidFill>
                                <a:srgbClr val="C00000"/>
                              </a:solidFill>
                              <a:effectLst/>
                              <a:uLnTx/>
                              <a:uFillTx/>
                              <a:latin typeface="Cambria Math" panose="02040503050406030204" pitchFamily="18" charset="0"/>
                            </a:rPr>
                            <m:t>𝒔</m:t>
                          </m:r>
                          <m:r>
                            <a:rPr kumimoji="0" lang="en-US" altLang="zh-CN" sz="1600" b="1" i="1" u="none" strike="noStrike" kern="0" cap="none" spc="0" normalizeH="0" baseline="0" noProof="0" smtClean="0">
                              <a:ln>
                                <a:noFill/>
                              </a:ln>
                              <a:solidFill>
                                <a:srgbClr val="C00000"/>
                              </a:solidFill>
                              <a:effectLst/>
                              <a:uLnTx/>
                              <a:uFillTx/>
                              <a:latin typeface="Cambria Math" panose="02040503050406030204" pitchFamily="18" charset="0"/>
                            </a:rPr>
                            <m:t>.</m:t>
                          </m:r>
                          <m:r>
                            <a:rPr kumimoji="0" lang="en-US" altLang="zh-CN" sz="1600" b="1" i="1" u="none" strike="noStrike" kern="0" cap="none" spc="0" normalizeH="0" baseline="0" noProof="0" smtClean="0">
                              <a:ln>
                                <a:noFill/>
                              </a:ln>
                              <a:solidFill>
                                <a:srgbClr val="C00000"/>
                              </a:solidFill>
                              <a:effectLst/>
                              <a:uLnTx/>
                              <a:uFillTx/>
                              <a:latin typeface="Cambria Math" panose="02040503050406030204" pitchFamily="18" charset="0"/>
                            </a:rPr>
                            <m:t>𝒕</m:t>
                          </m:r>
                          <m:r>
                            <a:rPr kumimoji="0" lang="en-US" altLang="zh-CN" sz="1600" b="1" i="1" u="none" strike="noStrike" kern="0" cap="none" spc="0" normalizeH="0" baseline="0" noProof="0" smtClean="0">
                              <a:ln>
                                <a:noFill/>
                              </a:ln>
                              <a:solidFill>
                                <a:srgbClr val="C00000"/>
                              </a:solidFill>
                              <a:effectLst/>
                              <a:uLnTx/>
                              <a:uFillTx/>
                              <a:latin typeface="Cambria Math" panose="02040503050406030204" pitchFamily="18" charset="0"/>
                            </a:rPr>
                            <m:t>. </m:t>
                          </m:r>
                          <m:sSub>
                            <m:sSubPr>
                              <m:ctrlPr>
                                <a:rPr kumimoji="0" lang="en-US" altLang="zh-CN" sz="1600" b="1" i="1" u="none" strike="noStrike" kern="0" cap="none" spc="0" normalizeH="0" baseline="0" noProof="0" smtClean="0">
                                  <a:ln>
                                    <a:noFill/>
                                  </a:ln>
                                  <a:solidFill>
                                    <a:srgbClr val="C00000"/>
                                  </a:solidFill>
                                  <a:effectLst/>
                                  <a:uLnTx/>
                                  <a:uFillTx/>
                                  <a:latin typeface="Cambria Math" panose="02040503050406030204" pitchFamily="18" charset="0"/>
                                </a:rPr>
                              </m:ctrlPr>
                            </m:sSubPr>
                            <m:e>
                              <m:r>
                                <a:rPr kumimoji="0" lang="en-US" altLang="zh-CN" sz="1600" b="1" i="1" u="none" strike="noStrike" kern="0" cap="none" spc="0" normalizeH="0" baseline="0" noProof="0" smtClean="0">
                                  <a:ln>
                                    <a:noFill/>
                                  </a:ln>
                                  <a:solidFill>
                                    <a:srgbClr val="C00000"/>
                                  </a:solidFill>
                                  <a:effectLst/>
                                  <a:uLnTx/>
                                  <a:uFillTx/>
                                  <a:latin typeface="Cambria Math" panose="02040503050406030204" pitchFamily="18" charset="0"/>
                                </a:rPr>
                                <m:t>𝒑</m:t>
                              </m:r>
                            </m:e>
                            <m:sub>
                              <m:r>
                                <a:rPr kumimoji="0" lang="en-US" altLang="zh-CN" sz="1600" b="1" i="1" u="none" strike="noStrike" kern="0" cap="none" spc="0" normalizeH="0" baseline="0" noProof="0" smtClean="0">
                                  <a:ln>
                                    <a:noFill/>
                                  </a:ln>
                                  <a:solidFill>
                                    <a:srgbClr val="C00000"/>
                                  </a:solidFill>
                                  <a:effectLst/>
                                  <a:uLnTx/>
                                  <a:uFillTx/>
                                  <a:latin typeface="Cambria Math" panose="02040503050406030204" pitchFamily="18" charset="0"/>
                                </a:rPr>
                                <m:t>𝒋</m:t>
                              </m:r>
                            </m:sub>
                          </m:sSub>
                          <m:r>
                            <a:rPr kumimoji="0" lang="en-US" altLang="zh-CN" sz="1600" b="1" i="1" u="none" strike="noStrike" kern="0" cap="none" spc="0" normalizeH="0" baseline="0" noProof="0" smtClean="0">
                              <a:ln>
                                <a:noFill/>
                              </a:ln>
                              <a:solidFill>
                                <a:srgbClr val="C00000"/>
                              </a:solidFill>
                              <a:effectLst/>
                              <a:uLnTx/>
                              <a:uFillTx/>
                              <a:latin typeface="Cambria Math" panose="02040503050406030204" pitchFamily="18" charset="0"/>
                            </a:rPr>
                            <m:t>≥</m:t>
                          </m:r>
                          <m:r>
                            <a:rPr kumimoji="0" lang="en-US" altLang="zh-CN" sz="1600" b="1" i="1" u="none" strike="noStrike" kern="0" cap="none" spc="0" normalizeH="0" baseline="0" noProof="0" smtClean="0">
                              <a:ln>
                                <a:noFill/>
                              </a:ln>
                              <a:solidFill>
                                <a:srgbClr val="C00000"/>
                              </a:solidFill>
                              <a:effectLst/>
                              <a:uLnTx/>
                              <a:uFillTx/>
                              <a:latin typeface="Cambria Math" panose="02040503050406030204" pitchFamily="18" charset="0"/>
                            </a:rPr>
                            <m:t>𝟎</m:t>
                          </m:r>
                        </m:oMath>
                      </m:oMathPara>
                    </a14:m>
                    <a:endParaRPr kumimoji="0" lang="en-US" altLang="zh-CN" sz="1400" b="1" i="0" u="none" strike="noStrike" kern="0" cap="none" spc="0" normalizeH="0" baseline="0" noProof="0" dirty="0">
                      <a:ln>
                        <a:noFill/>
                      </a:ln>
                      <a:solidFill>
                        <a:srgbClr val="C00000"/>
                      </a:solidFill>
                      <a:effectLst/>
                      <a:uLnTx/>
                      <a:uFillTx/>
                      <a:latin typeface="微软雅黑 Light"/>
                      <a:ea typeface="微软雅黑 Light"/>
                    </a:endParaRPr>
                  </a:p>
                </p:txBody>
              </p:sp>
            </mc:Choice>
            <mc:Fallback xmlns="">
              <p:sp>
                <p:nvSpPr>
                  <p:cNvPr id="74" name="文本框 73">
                    <a:extLst>
                      <a:ext uri="{FF2B5EF4-FFF2-40B4-BE49-F238E27FC236}">
                        <a16:creationId xmlns:a16="http://schemas.microsoft.com/office/drawing/2014/main" id="{7D120650-9432-3C75-A00B-7F3316439910}"/>
                      </a:ext>
                    </a:extLst>
                  </p:cNvPr>
                  <p:cNvSpPr txBox="1">
                    <a:spLocks noRot="1" noChangeAspect="1" noMove="1" noResize="1" noEditPoints="1" noAdjustHandles="1" noChangeArrowheads="1" noChangeShapeType="1" noTextEdit="1"/>
                  </p:cNvSpPr>
                  <p:nvPr/>
                </p:nvSpPr>
                <p:spPr>
                  <a:xfrm>
                    <a:off x="426471" y="3547758"/>
                    <a:ext cx="3953846" cy="961866"/>
                  </a:xfrm>
                  <a:prstGeom prst="rect">
                    <a:avLst/>
                  </a:prstGeom>
                  <a:blipFill>
                    <a:blip r:embed="rId5"/>
                    <a:stretch>
                      <a:fillRect/>
                    </a:stretch>
                  </a:blipFill>
                  <a:ln w="19050">
                    <a:solidFill>
                      <a:sysClr val="windowText" lastClr="000000"/>
                    </a:solidFill>
                  </a:ln>
                </p:spPr>
                <p:txBody>
                  <a:bodyPr/>
                  <a:lstStyle/>
                  <a:p>
                    <a:r>
                      <a:rPr lang="zh-CN" altLang="en-US">
                        <a:noFill/>
                      </a:rPr>
                      <a:t> </a:t>
                    </a:r>
                  </a:p>
                </p:txBody>
              </p:sp>
            </mc:Fallback>
          </mc:AlternateContent>
          <p:sp>
            <p:nvSpPr>
              <p:cNvPr id="75" name="文本框 74">
                <a:extLst>
                  <a:ext uri="{FF2B5EF4-FFF2-40B4-BE49-F238E27FC236}">
                    <a16:creationId xmlns:a16="http://schemas.microsoft.com/office/drawing/2014/main" id="{93DA7786-BA88-8683-516F-7AAA60B17CAD}"/>
                  </a:ext>
                </a:extLst>
              </p:cNvPr>
              <p:cNvSpPr txBox="1"/>
              <p:nvPr/>
            </p:nvSpPr>
            <p:spPr>
              <a:xfrm>
                <a:off x="218129" y="3078240"/>
                <a:ext cx="4352414" cy="519759"/>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black"/>
                    </a:solidFill>
                    <a:effectLst/>
                    <a:uLnTx/>
                    <a:uFillTx/>
                    <a:latin typeface="+mj-ea"/>
                    <a:ea typeface="+mj-ea"/>
                  </a:rPr>
                  <a:t>非负原型线性学习框架</a:t>
                </a:r>
                <a:endParaRPr kumimoji="0" lang="en-US" altLang="zh-CN" sz="2000" b="1" i="0" u="none" strike="noStrike" kern="0" cap="none" spc="0" normalizeH="0" baseline="0" noProof="0" dirty="0">
                  <a:ln>
                    <a:noFill/>
                  </a:ln>
                  <a:solidFill>
                    <a:prstClr val="black"/>
                  </a:solidFill>
                  <a:effectLst/>
                  <a:uLnTx/>
                  <a:uFillTx/>
                  <a:latin typeface="+mj-ea"/>
                  <a:ea typeface="+mj-ea"/>
                </a:endParaRPr>
              </a:p>
            </p:txBody>
          </p:sp>
          <p:sp>
            <p:nvSpPr>
              <p:cNvPr id="81" name="文本框 80">
                <a:extLst>
                  <a:ext uri="{FF2B5EF4-FFF2-40B4-BE49-F238E27FC236}">
                    <a16:creationId xmlns:a16="http://schemas.microsoft.com/office/drawing/2014/main" id="{951F13F5-D13E-7800-C435-57AA14EC9F6E}"/>
                  </a:ext>
                </a:extLst>
              </p:cNvPr>
              <p:cNvSpPr txBox="1"/>
              <p:nvPr/>
            </p:nvSpPr>
            <p:spPr>
              <a:xfrm>
                <a:off x="217437" y="4585837"/>
                <a:ext cx="4352414" cy="38421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prstClr val="black"/>
                    </a:solidFill>
                    <a:effectLst/>
                    <a:uLnTx/>
                    <a:uFillTx/>
                    <a:latin typeface="+mn-ea"/>
                  </a:rPr>
                  <a:t>+</a:t>
                </a:r>
                <a:r>
                  <a:rPr kumimoji="0" lang="zh-CN" altLang="en-US" sz="1800" b="1" i="0" u="none" strike="noStrike" kern="0" cap="none" spc="0" normalizeH="0" baseline="0" noProof="0" dirty="0">
                    <a:ln>
                      <a:noFill/>
                    </a:ln>
                    <a:solidFill>
                      <a:prstClr val="black"/>
                    </a:solidFill>
                    <a:effectLst/>
                    <a:uLnTx/>
                    <a:uFillTx/>
                    <a:latin typeface="+mn-ea"/>
                  </a:rPr>
                  <a:t>最大熵分类模型</a:t>
                </a:r>
                <a:endParaRPr kumimoji="0" lang="en-US" altLang="zh-CN" sz="1800" b="1" i="0" u="none" strike="noStrike" kern="0" cap="none" spc="0" normalizeH="0" baseline="0" noProof="0" dirty="0">
                  <a:ln>
                    <a:noFill/>
                  </a:ln>
                  <a:solidFill>
                    <a:prstClr val="black"/>
                  </a:solidFill>
                  <a:effectLst/>
                  <a:uLnTx/>
                  <a:uFillTx/>
                  <a:latin typeface="+mn-ea"/>
                </a:endParaRPr>
              </a:p>
            </p:txBody>
          </p:sp>
        </p:grpSp>
        <p:grpSp>
          <p:nvGrpSpPr>
            <p:cNvPr id="28" name="组合 27">
              <a:extLst>
                <a:ext uri="{FF2B5EF4-FFF2-40B4-BE49-F238E27FC236}">
                  <a16:creationId xmlns:a16="http://schemas.microsoft.com/office/drawing/2014/main" id="{0679952C-34C9-4C01-44D2-DFE5195FF6BE}"/>
                </a:ext>
              </a:extLst>
            </p:cNvPr>
            <p:cNvGrpSpPr/>
            <p:nvPr/>
          </p:nvGrpSpPr>
          <p:grpSpPr>
            <a:xfrm>
              <a:off x="4196724" y="4475553"/>
              <a:ext cx="4331660" cy="1979281"/>
              <a:chOff x="146243" y="3066986"/>
              <a:chExt cx="4469411" cy="1979281"/>
            </a:xfrm>
          </p:grpSpPr>
          <p:sp>
            <p:nvSpPr>
              <p:cNvPr id="67" name="矩形 66">
                <a:extLst>
                  <a:ext uri="{FF2B5EF4-FFF2-40B4-BE49-F238E27FC236}">
                    <a16:creationId xmlns:a16="http://schemas.microsoft.com/office/drawing/2014/main" id="{32C930E8-0F34-FF44-1F39-D2CE2DD9329F}"/>
                  </a:ext>
                </a:extLst>
              </p:cNvPr>
              <p:cNvSpPr/>
              <p:nvPr/>
            </p:nvSpPr>
            <p:spPr>
              <a:xfrm>
                <a:off x="218129" y="3137269"/>
                <a:ext cx="4350932" cy="1894114"/>
              </a:xfrm>
              <a:prstGeom prst="rect">
                <a:avLst/>
              </a:prstGeom>
              <a:solidFill>
                <a:srgbClr val="FA897B"/>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Light"/>
                  <a:ea typeface="微软雅黑 Light"/>
                  <a:cs typeface="+mn-cs"/>
                </a:endParaRPr>
              </a:p>
            </p:txBody>
          </p: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43E42E5C-3026-F7EE-2483-6174C3C6FA2C}"/>
                      </a:ext>
                    </a:extLst>
                  </p:cNvPr>
                  <p:cNvSpPr txBox="1"/>
                  <p:nvPr/>
                </p:nvSpPr>
                <p:spPr>
                  <a:xfrm>
                    <a:off x="360538" y="3547758"/>
                    <a:ext cx="4088125" cy="1121898"/>
                  </a:xfrm>
                  <a:prstGeom prst="rect">
                    <a:avLst/>
                  </a:prstGeom>
                  <a:solidFill>
                    <a:sysClr val="window" lastClr="FFFFFF"/>
                  </a:solidFill>
                  <a:ln w="19050">
                    <a:solidFill>
                      <a:sysClr val="windowText" lastClr="000000"/>
                    </a:solidFill>
                  </a:ln>
                </p:spPr>
                <p:txBody>
                  <a:bodyPr wrap="square" rtlCol="0">
                    <a:spAutoFit/>
                  </a:bodyPr>
                  <a:lstStyle/>
                  <a:p>
                    <a:pPr lvl="0"/>
                    <a14:m>
                      <m:oMathPara xmlns:m="http://schemas.openxmlformats.org/officeDocument/2006/math">
                        <m:oMathParaPr>
                          <m:jc m:val="centerGroup"/>
                        </m:oMathParaPr>
                        <m:oMath xmlns:m="http://schemas.openxmlformats.org/officeDocument/2006/math">
                          <m:func>
                            <m:func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ctrlPr>
                            </m:funcPr>
                            <m:fName>
                              <m:limLow>
                                <m:limLow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ctrlPr>
                                </m:limLowPr>
                                <m:e>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min</m:t>
                                  </m:r>
                                </m:e>
                                <m:lim>
                                  <m:r>
                                    <a:rPr kumimoji="0" lang="zh-CN" altLang="en-US" sz="1600" b="0"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𝒫</m:t>
                                  </m:r>
                                </m:lim>
                              </m:limLow>
                            </m:fName>
                            <m:e>
                              <m:sSubSup>
                                <m:sSubSupPr>
                                  <m:ctrlPr>
                                    <a:rPr lang="en-US" altLang="zh-CN" sz="1600" b="1" i="1" kern="0">
                                      <a:solidFill>
                                        <a:prstClr val="black"/>
                                      </a:solidFill>
                                      <a:latin typeface="Cambria Math" panose="02040503050406030204" pitchFamily="18" charset="0"/>
                                      <a:ea typeface="楷体" panose="02010609060101010101" pitchFamily="49" charset="-122"/>
                                    </a:rPr>
                                  </m:ctrlPr>
                                </m:sSubSupPr>
                                <m:e>
                                  <m:d>
                                    <m:dPr>
                                      <m:begChr m:val="‖"/>
                                      <m:endChr m:val="‖"/>
                                      <m:ctrlPr>
                                        <a:rPr lang="en-US" altLang="zh-CN" sz="1600" b="1" i="1" kern="0">
                                          <a:solidFill>
                                            <a:prstClr val="black"/>
                                          </a:solidFill>
                                          <a:latin typeface="Cambria Math" panose="02040503050406030204" pitchFamily="18" charset="0"/>
                                          <a:ea typeface="楷体" panose="02010609060101010101" pitchFamily="49" charset="-122"/>
                                        </a:rPr>
                                      </m:ctrlPr>
                                    </m:dPr>
                                    <m:e>
                                      <m:sSub>
                                        <m:sSubPr>
                                          <m:ctrlPr>
                                            <a:rPr lang="en-US" altLang="zh-CN" sz="1600" b="1" i="1" kern="0">
                                              <a:solidFill>
                                                <a:prstClr val="black"/>
                                              </a:solidFill>
                                              <a:latin typeface="Cambria Math" panose="02040503050406030204" pitchFamily="18" charset="0"/>
                                              <a:ea typeface="楷体" panose="02010609060101010101" pitchFamily="49" charset="-122"/>
                                            </a:rPr>
                                          </m:ctrlPr>
                                        </m:sSubPr>
                                        <m:e>
                                          <m:r>
                                            <a:rPr lang="en-US" altLang="zh-CN" sz="1600" b="1" i="1" kern="0">
                                              <a:solidFill>
                                                <a:prstClr val="black"/>
                                              </a:solidFill>
                                              <a:latin typeface="Cambria Math" panose="02040503050406030204" pitchFamily="18" charset="0"/>
                                              <a:ea typeface="楷体" panose="02010609060101010101" pitchFamily="49" charset="-122"/>
                                            </a:rPr>
                                            <m:t>𝒙</m:t>
                                          </m:r>
                                        </m:e>
                                        <m:sub>
                                          <m:r>
                                            <a:rPr lang="en-US" altLang="zh-CN" sz="1600" b="1" i="1" kern="0">
                                              <a:solidFill>
                                                <a:prstClr val="black"/>
                                              </a:solidFill>
                                              <a:latin typeface="Cambria Math" panose="02040503050406030204" pitchFamily="18" charset="0"/>
                                              <a:ea typeface="楷体" panose="02010609060101010101" pitchFamily="49" charset="-122"/>
                                            </a:rPr>
                                            <m:t>𝒊</m:t>
                                          </m:r>
                                        </m:sub>
                                      </m:sSub>
                                      <m:r>
                                        <a:rPr lang="en-US" altLang="zh-CN" sz="1600" b="1" i="1" kern="0">
                                          <a:solidFill>
                                            <a:prstClr val="black"/>
                                          </a:solidFill>
                                          <a:latin typeface="Cambria Math" panose="02040503050406030204" pitchFamily="18" charset="0"/>
                                          <a:ea typeface="楷体" panose="02010609060101010101" pitchFamily="49" charset="-122"/>
                                        </a:rPr>
                                        <m:t>−</m:t>
                                      </m:r>
                                      <m:sSub>
                                        <m:sSubPr>
                                          <m:ctrlPr>
                                            <a:rPr lang="en-US" altLang="zh-CN" sz="1600" b="1" i="1" kern="0">
                                              <a:solidFill>
                                                <a:prstClr val="black"/>
                                              </a:solidFill>
                                              <a:latin typeface="Cambria Math" panose="02040503050406030204" pitchFamily="18" charset="0"/>
                                              <a:ea typeface="楷体" panose="02010609060101010101" pitchFamily="49" charset="-122"/>
                                            </a:rPr>
                                          </m:ctrlPr>
                                        </m:sSubPr>
                                        <m:e>
                                          <m:r>
                                            <a:rPr lang="en-US" altLang="zh-CN" sz="1600" b="1" i="1" kern="0">
                                              <a:solidFill>
                                                <a:srgbClr val="C00000"/>
                                              </a:solidFill>
                                              <a:latin typeface="Cambria Math" panose="02040503050406030204" pitchFamily="18" charset="0"/>
                                              <a:ea typeface="楷体" panose="02010609060101010101" pitchFamily="49" charset="-122"/>
                                            </a:rPr>
                                            <m:t>𝟏</m:t>
                                          </m:r>
                                          <m:r>
                                            <a:rPr lang="en-US" altLang="zh-CN" sz="1600" b="1" i="1" kern="0">
                                              <a:solidFill>
                                                <a:prstClr val="black"/>
                                              </a:solidFill>
                                              <a:latin typeface="Cambria Math" panose="02040503050406030204" pitchFamily="18" charset="0"/>
                                            </a:rPr>
                                            <m:t>∙</m:t>
                                          </m:r>
                                          <m:r>
                                            <a:rPr lang="en-US" altLang="zh-CN" sz="1600" b="1" i="1" kern="0">
                                              <a:solidFill>
                                                <a:prstClr val="black"/>
                                              </a:solidFill>
                                              <a:latin typeface="Cambria Math" panose="02040503050406030204" pitchFamily="18" charset="0"/>
                                              <a:ea typeface="楷体" panose="02010609060101010101" pitchFamily="49" charset="-122"/>
                                            </a:rPr>
                                            <m:t>𝒑</m:t>
                                          </m:r>
                                        </m:e>
                                        <m:sub>
                                          <m:sSub>
                                            <m:sSubPr>
                                              <m:ctrlPr>
                                                <a:rPr lang="en-US" altLang="zh-CN" sz="1600" b="1" i="1" kern="0">
                                                  <a:solidFill>
                                                    <a:prstClr val="black"/>
                                                  </a:solidFill>
                                                  <a:latin typeface="Cambria Math" panose="02040503050406030204" pitchFamily="18" charset="0"/>
                                                  <a:ea typeface="楷体" panose="02010609060101010101" pitchFamily="49" charset="-122"/>
                                                </a:rPr>
                                              </m:ctrlPr>
                                            </m:sSubPr>
                                            <m:e>
                                              <m:r>
                                                <a:rPr lang="en-US" altLang="zh-CN" sz="1600" i="1" kern="0">
                                                  <a:solidFill>
                                                    <a:prstClr val="black"/>
                                                  </a:solidFill>
                                                  <a:latin typeface="Cambria Math" panose="02040503050406030204" pitchFamily="18" charset="0"/>
                                                  <a:ea typeface="楷体" panose="02010609060101010101" pitchFamily="49" charset="-122"/>
                                                </a:rPr>
                                                <m:t>𝑦</m:t>
                                              </m:r>
                                            </m:e>
                                            <m:sub>
                                              <m:r>
                                                <a:rPr lang="en-US" altLang="zh-CN" sz="1600" b="1" i="1" kern="0">
                                                  <a:solidFill>
                                                    <a:prstClr val="black"/>
                                                  </a:solidFill>
                                                  <a:latin typeface="Cambria Math" panose="02040503050406030204" pitchFamily="18" charset="0"/>
                                                  <a:ea typeface="楷体" panose="02010609060101010101" pitchFamily="49" charset="-122"/>
                                                </a:rPr>
                                                <m:t>𝒊</m:t>
                                              </m:r>
                                            </m:sub>
                                          </m:sSub>
                                        </m:sub>
                                      </m:sSub>
                                    </m:e>
                                  </m:d>
                                </m:e>
                                <m:sub>
                                  <m:r>
                                    <a:rPr lang="en-US" altLang="zh-CN" sz="1600" b="1" i="1" kern="0">
                                      <a:solidFill>
                                        <a:prstClr val="black"/>
                                      </a:solidFill>
                                      <a:latin typeface="Cambria Math" panose="02040503050406030204" pitchFamily="18" charset="0"/>
                                      <a:ea typeface="楷体" panose="02010609060101010101" pitchFamily="49" charset="-122"/>
                                    </a:rPr>
                                    <m:t>𝟐</m:t>
                                  </m:r>
                                </m:sub>
                                <m:sup>
                                  <m:r>
                                    <a:rPr lang="en-US" altLang="zh-CN" sz="1600" b="1" i="1" kern="0">
                                      <a:solidFill>
                                        <a:prstClr val="black"/>
                                      </a:solidFill>
                                      <a:latin typeface="Cambria Math" panose="02040503050406030204" pitchFamily="18" charset="0"/>
                                      <a:ea typeface="楷体" panose="02010609060101010101" pitchFamily="49" charset="-122"/>
                                    </a:rPr>
                                    <m:t>𝟐</m:t>
                                  </m:r>
                                </m:sup>
                              </m:sSubSup>
                            </m:e>
                          </m:func>
                        </m:oMath>
                      </m:oMathPara>
                    </a14:m>
                    <a:endParaRPr kumimoji="0" lang="en-US" altLang="zh-CN" sz="1600" b="0" i="0" u="none" strike="noStrike" kern="0" cap="none" spc="0" normalizeH="0" baseline="0" noProof="0" dirty="0">
                      <a:ln>
                        <a:noFill/>
                      </a:ln>
                      <a:solidFill>
                        <a:prstClr val="black"/>
                      </a:solidFill>
                      <a:effectLst/>
                      <a:uLnTx/>
                      <a:uFillTx/>
                      <a:latin typeface="Calibri Light"/>
                      <a:ea typeface="微软雅黑 Light"/>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ctrlPr>
                            </m:sSubPr>
                            <m:e>
                              <m:r>
                                <a:rPr kumimoji="0" lang="zh-CN" altLang="en-US"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𝓛</m:t>
                              </m:r>
                            </m:e>
                            <m:sub>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𝑷𝑹𝑳</m:t>
                              </m:r>
                            </m:sub>
                          </m:sSub>
                          <m:d>
                            <m:d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ctrlPr>
                            </m:dPr>
                            <m:e>
                              <m:r>
                                <m:rPr>
                                  <m:sty m:val="p"/>
                                </m:r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Enc</m:t>
                              </m:r>
                            </m:e>
                          </m:d>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m:t>
                          </m:r>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log</m:t>
                          </m:r>
                          <m:f>
                            <m:f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ctrlPr>
                            </m:fPr>
                            <m:num>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exp</m:t>
                              </m:r>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m:t>
                              </m:r>
                              <m:f>
                                <m:fPr>
                                  <m:type m:val="lin"/>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𝑬𝒏𝒄</m:t>
                                  </m:r>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m:t>
                                  </m:r>
                                  <m:sSub>
                                    <m:sSub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ctrlPr>
                                    </m:sSubPr>
                                    <m:e>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𝒙</m:t>
                                      </m:r>
                                    </m:e>
                                    <m:sub>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𝒊</m:t>
                                      </m:r>
                                    </m:sub>
                                  </m:sSub>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m:t>
                                  </m:r>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𝒑</m:t>
                                      </m:r>
                                    </m:e>
                                    <m:sub>
                                      <m:sSub>
                                        <m:sSub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𝒚</m:t>
                                          </m:r>
                                        </m:e>
                                        <m:sub>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𝒊</m:t>
                                          </m:r>
                                        </m:sub>
                                      </m:sSub>
                                    </m:sub>
                                    <m:sup>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𝒕</m:t>
                                      </m:r>
                                    </m:sup>
                                  </m:sSubSup>
                                </m:num>
                                <m:den>
                                  <m:r>
                                    <a:rPr kumimoji="0" lang="zh-CN" alt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𝜏</m:t>
                                  </m:r>
                                </m:den>
                              </m:f>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m:t>
                              </m:r>
                            </m:num>
                            <m:den>
                              <m:nary>
                                <m:naryPr>
                                  <m:chr m:val="∑"/>
                                  <m:limLoc m:val="subSup"/>
                                  <m:supHide m:val="on"/>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ctrlPr>
                                </m:naryPr>
                                <m:sub>
                                  <m:r>
                                    <m:rPr>
                                      <m:brk m:alnAt="9"/>
                                    </m:r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𝒋</m:t>
                                  </m:r>
                                </m:sub>
                                <m:sup/>
                                <m:e>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exp</m:t>
                                  </m:r>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m:t>
                                  </m:r>
                                  <m:f>
                                    <m:fPr>
                                      <m:type m:val="lin"/>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𝑬𝒏𝒄</m:t>
                                      </m:r>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m:t>
                                      </m:r>
                                      <m:sSub>
                                        <m:sSub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ctrlPr>
                                        </m:sSubPr>
                                        <m:e>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𝒙</m:t>
                                          </m:r>
                                        </m:e>
                                        <m:sub>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𝒊</m:t>
                                          </m:r>
                                        </m:sub>
                                      </m:sSub>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m:t>
                                      </m:r>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𝒑</m:t>
                                          </m:r>
                                        </m:e>
                                        <m:sub>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𝒋</m:t>
                                          </m:r>
                                        </m:sub>
                                        <m:sup>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𝒕</m:t>
                                          </m:r>
                                        </m:sup>
                                      </m:sSubSup>
                                    </m:num>
                                    <m:den>
                                      <m:r>
                                        <a:rPr kumimoji="0" lang="zh-CN" alt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𝜏</m:t>
                                      </m:r>
                                    </m:den>
                                  </m:f>
                                  <m:r>
                                    <a:rPr kumimoji="0" lang="en-US" altLang="zh-CN" sz="1600" b="1" i="1" u="none" strike="noStrike" kern="0" cap="none" spc="0" normalizeH="0" baseline="0" noProof="0" smtClean="0">
                                      <a:ln>
                                        <a:noFill/>
                                      </a:ln>
                                      <a:solidFill>
                                        <a:prstClr val="black"/>
                                      </a:solidFill>
                                      <a:effectLst/>
                                      <a:uLnTx/>
                                      <a:uFillTx/>
                                      <a:latin typeface="Cambria Math" panose="02040503050406030204" pitchFamily="18" charset="0"/>
                                      <a:ea typeface="楷体" panose="02010609060101010101" pitchFamily="49" charset="-122"/>
                                    </a:rPr>
                                    <m:t>)</m:t>
                                  </m:r>
                                </m:e>
                              </m:nary>
                            </m:den>
                          </m:f>
                        </m:oMath>
                      </m:oMathPara>
                    </a14:m>
                    <a:endParaRPr kumimoji="0" lang="zh-CN" altLang="en-US" sz="1600" b="0" i="0" u="none" strike="noStrike" kern="0" cap="none" spc="0" normalizeH="0" baseline="0" noProof="0" dirty="0">
                      <a:ln>
                        <a:noFill/>
                      </a:ln>
                      <a:solidFill>
                        <a:prstClr val="black"/>
                      </a:solidFill>
                      <a:effectLst/>
                      <a:uLnTx/>
                      <a:uFillTx/>
                      <a:latin typeface="Calibri Light"/>
                      <a:ea typeface="微软雅黑 Light"/>
                    </a:endParaRPr>
                  </a:p>
                </p:txBody>
              </p:sp>
            </mc:Choice>
            <mc:Fallback xmlns="">
              <p:sp>
                <p:nvSpPr>
                  <p:cNvPr id="68" name="文本框 67">
                    <a:extLst>
                      <a:ext uri="{FF2B5EF4-FFF2-40B4-BE49-F238E27FC236}">
                        <a16:creationId xmlns:a16="http://schemas.microsoft.com/office/drawing/2014/main" id="{43E42E5C-3026-F7EE-2483-6174C3C6FA2C}"/>
                      </a:ext>
                    </a:extLst>
                  </p:cNvPr>
                  <p:cNvSpPr txBox="1">
                    <a:spLocks noRot="1" noChangeAspect="1" noMove="1" noResize="1" noEditPoints="1" noAdjustHandles="1" noChangeArrowheads="1" noChangeShapeType="1" noTextEdit="1"/>
                  </p:cNvSpPr>
                  <p:nvPr/>
                </p:nvSpPr>
                <p:spPr>
                  <a:xfrm>
                    <a:off x="360538" y="3547758"/>
                    <a:ext cx="4088125" cy="1121898"/>
                  </a:xfrm>
                  <a:prstGeom prst="rect">
                    <a:avLst/>
                  </a:prstGeom>
                  <a:blipFill>
                    <a:blip r:embed="rId6"/>
                    <a:stretch>
                      <a:fillRect/>
                    </a:stretch>
                  </a:blipFill>
                  <a:ln w="19050">
                    <a:solidFill>
                      <a:sysClr val="windowText" lastClr="000000"/>
                    </a:solidFill>
                  </a:ln>
                </p:spPr>
                <p:txBody>
                  <a:bodyPr/>
                  <a:lstStyle/>
                  <a:p>
                    <a:r>
                      <a:rPr lang="zh-CN" altLang="en-US">
                        <a:noFill/>
                      </a:rPr>
                      <a:t> </a:t>
                    </a:r>
                  </a:p>
                </p:txBody>
              </p:sp>
            </mc:Fallback>
          </mc:AlternateContent>
          <p:sp>
            <p:nvSpPr>
              <p:cNvPr id="70" name="文本框 69">
                <a:extLst>
                  <a:ext uri="{FF2B5EF4-FFF2-40B4-BE49-F238E27FC236}">
                    <a16:creationId xmlns:a16="http://schemas.microsoft.com/office/drawing/2014/main" id="{8A74D968-D3F2-D6BD-E387-066CB86D82CA}"/>
                  </a:ext>
                </a:extLst>
              </p:cNvPr>
              <p:cNvSpPr txBox="1"/>
              <p:nvPr/>
            </p:nvSpPr>
            <p:spPr>
              <a:xfrm>
                <a:off x="146243" y="3066986"/>
                <a:ext cx="4469411" cy="519759"/>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black"/>
                    </a:solidFill>
                    <a:effectLst/>
                    <a:uLnTx/>
                    <a:uFillTx/>
                    <a:latin typeface="+mj-ea"/>
                    <a:ea typeface="+mj-ea"/>
                  </a:rPr>
                  <a:t>单原型学习框架及原型重构损失函数</a:t>
                </a:r>
                <a:endParaRPr kumimoji="0" lang="en-US" altLang="zh-CN" sz="2000" b="1" i="0" u="none" strike="noStrike" kern="0" cap="none" spc="0" normalizeH="0" baseline="0" noProof="0" dirty="0">
                  <a:ln>
                    <a:noFill/>
                  </a:ln>
                  <a:solidFill>
                    <a:prstClr val="black"/>
                  </a:solidFill>
                  <a:effectLst/>
                  <a:uLnTx/>
                  <a:uFillTx/>
                  <a:latin typeface="+mj-ea"/>
                  <a:ea typeface="+mj-ea"/>
                </a:endParaRPr>
              </a:p>
            </p:txBody>
          </p:sp>
          <p:sp>
            <p:nvSpPr>
              <p:cNvPr id="72" name="文本框 71">
                <a:extLst>
                  <a:ext uri="{FF2B5EF4-FFF2-40B4-BE49-F238E27FC236}">
                    <a16:creationId xmlns:a16="http://schemas.microsoft.com/office/drawing/2014/main" id="{6A8BE997-7B54-E4B6-A464-5585AE9DCAD3}"/>
                  </a:ext>
                </a:extLst>
              </p:cNvPr>
              <p:cNvSpPr txBox="1"/>
              <p:nvPr/>
            </p:nvSpPr>
            <p:spPr>
              <a:xfrm>
                <a:off x="217437" y="4662051"/>
                <a:ext cx="4339994" cy="38421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prstClr val="black"/>
                    </a:solidFill>
                    <a:effectLst/>
                    <a:uLnTx/>
                    <a:uFillTx/>
                    <a:latin typeface="+mn-ea"/>
                  </a:rPr>
                  <a:t>+</a:t>
                </a:r>
                <a:r>
                  <a:rPr kumimoji="0" lang="zh-CN" altLang="en-US" sz="1800" b="1" i="0" u="none" strike="noStrike" kern="0" cap="none" spc="0" normalizeH="0" baseline="0" noProof="0" dirty="0">
                    <a:ln>
                      <a:noFill/>
                    </a:ln>
                    <a:solidFill>
                      <a:prstClr val="black"/>
                    </a:solidFill>
                    <a:effectLst/>
                    <a:uLnTx/>
                    <a:uFillTx/>
                    <a:latin typeface="+mn-ea"/>
                  </a:rPr>
                  <a:t>卷积神经网络 对比学习 样本回放</a:t>
                </a:r>
              </a:p>
            </p:txBody>
          </p:sp>
        </p:grpSp>
        <p:sp>
          <p:nvSpPr>
            <p:cNvPr id="29" name="矩形 28">
              <a:extLst>
                <a:ext uri="{FF2B5EF4-FFF2-40B4-BE49-F238E27FC236}">
                  <a16:creationId xmlns:a16="http://schemas.microsoft.com/office/drawing/2014/main" id="{A4A9102D-A120-B8E1-ACB6-2359D81B2792}"/>
                </a:ext>
              </a:extLst>
            </p:cNvPr>
            <p:cNvSpPr/>
            <p:nvPr/>
          </p:nvSpPr>
          <p:spPr>
            <a:xfrm>
              <a:off x="8916235" y="476232"/>
              <a:ext cx="2987569" cy="1767922"/>
            </a:xfrm>
            <a:prstGeom prst="rect">
              <a:avLst/>
            </a:prstGeom>
            <a:solidFill>
              <a:srgbClr val="9AC8E2"/>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30" name="文本框 29">
              <a:extLst>
                <a:ext uri="{FF2B5EF4-FFF2-40B4-BE49-F238E27FC236}">
                  <a16:creationId xmlns:a16="http://schemas.microsoft.com/office/drawing/2014/main" id="{BFEC1AE7-5B52-F41C-9FF5-58F89B48BE4A}"/>
                </a:ext>
              </a:extLst>
            </p:cNvPr>
            <p:cNvSpPr txBox="1"/>
            <p:nvPr/>
          </p:nvSpPr>
          <p:spPr>
            <a:xfrm>
              <a:off x="8906180" y="507801"/>
              <a:ext cx="2987568" cy="352198"/>
            </a:xfrm>
            <a:prstGeom prst="rect">
              <a:avLst/>
            </a:prstGeom>
            <a:noFill/>
          </p:spPr>
          <p:txBody>
            <a:bodyPr wrap="square">
              <a:spAutoFit/>
            </a:bodyPr>
            <a:lstStyle/>
            <a:p>
              <a:pPr algn="ctr"/>
              <a:r>
                <a:rPr lang="zh-CN" altLang="en-US" sz="1600" b="1" dirty="0">
                  <a:solidFill>
                    <a:prstClr val="black"/>
                  </a:solidFill>
                  <a:latin typeface="+mj-ea"/>
                  <a:ea typeface="+mj-ea"/>
                </a:rPr>
                <a:t>第三章 在线增量模糊聚类算法</a:t>
              </a:r>
              <a:endParaRPr lang="en-US" altLang="zh-CN" b="1" dirty="0">
                <a:solidFill>
                  <a:prstClr val="black"/>
                </a:solidFill>
                <a:latin typeface="+mj-ea"/>
                <a:ea typeface="+mj-ea"/>
              </a:endParaRPr>
            </a:p>
          </p:txBody>
        </p:sp>
        <p:sp>
          <p:nvSpPr>
            <p:cNvPr id="31" name="箭头: 上 30">
              <a:extLst>
                <a:ext uri="{FF2B5EF4-FFF2-40B4-BE49-F238E27FC236}">
                  <a16:creationId xmlns:a16="http://schemas.microsoft.com/office/drawing/2014/main" id="{8624A42E-7171-52E4-079B-F7B38FB71662}"/>
                </a:ext>
              </a:extLst>
            </p:cNvPr>
            <p:cNvSpPr/>
            <p:nvPr/>
          </p:nvSpPr>
          <p:spPr>
            <a:xfrm rot="5400000">
              <a:off x="8492487" y="1197287"/>
              <a:ext cx="351583" cy="396491"/>
            </a:xfrm>
            <a:prstGeom prst="upArrow">
              <a:avLst/>
            </a:prstGeom>
            <a:solidFill>
              <a:srgbClr val="7CB8DA"/>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32" name="矩形 31">
              <a:extLst>
                <a:ext uri="{FF2B5EF4-FFF2-40B4-BE49-F238E27FC236}">
                  <a16:creationId xmlns:a16="http://schemas.microsoft.com/office/drawing/2014/main" id="{317914FA-8F12-852C-1F26-02D1288A2812}"/>
                </a:ext>
              </a:extLst>
            </p:cNvPr>
            <p:cNvSpPr/>
            <p:nvPr/>
          </p:nvSpPr>
          <p:spPr>
            <a:xfrm>
              <a:off x="8914468" y="2466302"/>
              <a:ext cx="2989336" cy="1874576"/>
            </a:xfrm>
            <a:prstGeom prst="rect">
              <a:avLst/>
            </a:prstGeom>
            <a:solidFill>
              <a:srgbClr val="F6BD60"/>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33" name="文本框 32">
              <a:extLst>
                <a:ext uri="{FF2B5EF4-FFF2-40B4-BE49-F238E27FC236}">
                  <a16:creationId xmlns:a16="http://schemas.microsoft.com/office/drawing/2014/main" id="{5C33B344-EC98-3B9D-2981-6548BCC0E522}"/>
                </a:ext>
              </a:extLst>
            </p:cNvPr>
            <p:cNvSpPr txBox="1"/>
            <p:nvPr/>
          </p:nvSpPr>
          <p:spPr>
            <a:xfrm>
              <a:off x="8917011" y="2506567"/>
              <a:ext cx="2986623" cy="384216"/>
            </a:xfrm>
            <a:prstGeom prst="rect">
              <a:avLst/>
            </a:prstGeom>
            <a:noFill/>
          </p:spPr>
          <p:txBody>
            <a:bodyPr wrap="square">
              <a:spAutoFit/>
            </a:bodyPr>
            <a:lstStyle/>
            <a:p>
              <a:pPr algn="ctr"/>
              <a:r>
                <a:rPr lang="zh-CN" altLang="en-US" sz="1800" b="1" dirty="0">
                  <a:solidFill>
                    <a:prstClr val="black"/>
                  </a:solidFill>
                  <a:latin typeface="+mj-ea"/>
                  <a:ea typeface="+mj-ea"/>
                </a:rPr>
                <a:t>第四章 标签分布学习算法</a:t>
              </a:r>
              <a:endParaRPr lang="en-US" altLang="zh-CN" b="1" dirty="0">
                <a:solidFill>
                  <a:prstClr val="black"/>
                </a:solidFill>
                <a:latin typeface="+mj-ea"/>
                <a:ea typeface="+mj-ea"/>
              </a:endParaRPr>
            </a:p>
          </p:txBody>
        </p:sp>
        <p:sp>
          <p:nvSpPr>
            <p:cNvPr id="34" name="矩形 33">
              <a:extLst>
                <a:ext uri="{FF2B5EF4-FFF2-40B4-BE49-F238E27FC236}">
                  <a16:creationId xmlns:a16="http://schemas.microsoft.com/office/drawing/2014/main" id="{71CB6B30-1BD3-CA11-E864-D653E208B88A}"/>
                </a:ext>
              </a:extLst>
            </p:cNvPr>
            <p:cNvSpPr/>
            <p:nvPr/>
          </p:nvSpPr>
          <p:spPr>
            <a:xfrm>
              <a:off x="8952753" y="4563026"/>
              <a:ext cx="2932006" cy="1874576"/>
            </a:xfrm>
            <a:prstGeom prst="rect">
              <a:avLst/>
            </a:prstGeom>
            <a:solidFill>
              <a:srgbClr val="FA897B"/>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Light"/>
                <a:ea typeface="微软雅黑 Light"/>
                <a:cs typeface="+mn-cs"/>
              </a:endParaRPr>
            </a:p>
          </p:txBody>
        </p:sp>
        <p:sp>
          <p:nvSpPr>
            <p:cNvPr id="35" name="文本框 34">
              <a:extLst>
                <a:ext uri="{FF2B5EF4-FFF2-40B4-BE49-F238E27FC236}">
                  <a16:creationId xmlns:a16="http://schemas.microsoft.com/office/drawing/2014/main" id="{069A9B01-FAF7-CA41-2955-4A1C621F3989}"/>
                </a:ext>
              </a:extLst>
            </p:cNvPr>
            <p:cNvSpPr txBox="1"/>
            <p:nvPr/>
          </p:nvSpPr>
          <p:spPr>
            <a:xfrm>
              <a:off x="8970537" y="4595815"/>
              <a:ext cx="2913158" cy="384216"/>
            </a:xfrm>
            <a:prstGeom prst="rect">
              <a:avLst/>
            </a:prstGeom>
            <a:noFill/>
          </p:spPr>
          <p:txBody>
            <a:bodyPr wrap="square">
              <a:spAutoFit/>
            </a:bodyPr>
            <a:lstStyle/>
            <a:p>
              <a:pPr algn="ctr"/>
              <a:r>
                <a:rPr lang="zh-CN" altLang="en-US" sz="1800" b="1" dirty="0">
                  <a:solidFill>
                    <a:prstClr val="black"/>
                  </a:solidFill>
                  <a:latin typeface="+mj-ea"/>
                  <a:ea typeface="+mj-ea"/>
                </a:rPr>
                <a:t>第五章 数据增量学习算法</a:t>
              </a:r>
              <a:endParaRPr lang="en-US" altLang="zh-CN" b="1" dirty="0">
                <a:solidFill>
                  <a:prstClr val="black"/>
                </a:solidFill>
                <a:latin typeface="+mj-ea"/>
                <a:ea typeface="+mj-ea"/>
              </a:endParaRPr>
            </a:p>
          </p:txBody>
        </p:sp>
        <p:sp>
          <p:nvSpPr>
            <p:cNvPr id="36" name="箭头: 上 35">
              <a:extLst>
                <a:ext uri="{FF2B5EF4-FFF2-40B4-BE49-F238E27FC236}">
                  <a16:creationId xmlns:a16="http://schemas.microsoft.com/office/drawing/2014/main" id="{B5DADCD7-B609-E36A-6183-627B9447D5B7}"/>
                </a:ext>
              </a:extLst>
            </p:cNvPr>
            <p:cNvSpPr/>
            <p:nvPr/>
          </p:nvSpPr>
          <p:spPr>
            <a:xfrm rot="5400000">
              <a:off x="8514486" y="3223965"/>
              <a:ext cx="351583" cy="396491"/>
            </a:xfrm>
            <a:prstGeom prst="upArrow">
              <a:avLst/>
            </a:prstGeom>
            <a:solidFill>
              <a:srgbClr val="F6BD60"/>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37" name="箭头: 上 36">
              <a:extLst>
                <a:ext uri="{FF2B5EF4-FFF2-40B4-BE49-F238E27FC236}">
                  <a16:creationId xmlns:a16="http://schemas.microsoft.com/office/drawing/2014/main" id="{1F36E169-8BBD-52B9-7474-E6A086BF7C62}"/>
                </a:ext>
              </a:extLst>
            </p:cNvPr>
            <p:cNvSpPr/>
            <p:nvPr/>
          </p:nvSpPr>
          <p:spPr>
            <a:xfrm rot="5400000">
              <a:off x="8542198" y="5246310"/>
              <a:ext cx="351583" cy="396491"/>
            </a:xfrm>
            <a:prstGeom prst="upArrow">
              <a:avLst/>
            </a:prstGeom>
            <a:solidFill>
              <a:srgbClr val="FA897B"/>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38" name="矩形 37">
              <a:extLst>
                <a:ext uri="{FF2B5EF4-FFF2-40B4-BE49-F238E27FC236}">
                  <a16:creationId xmlns:a16="http://schemas.microsoft.com/office/drawing/2014/main" id="{BB200200-0BC1-BD6D-1F22-1AA56F486710}"/>
                </a:ext>
              </a:extLst>
            </p:cNvPr>
            <p:cNvSpPr/>
            <p:nvPr/>
          </p:nvSpPr>
          <p:spPr>
            <a:xfrm>
              <a:off x="9140391" y="893780"/>
              <a:ext cx="2590392" cy="1223940"/>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grpSp>
          <p:nvGrpSpPr>
            <p:cNvPr id="39" name="组合 38">
              <a:extLst>
                <a:ext uri="{FF2B5EF4-FFF2-40B4-BE49-F238E27FC236}">
                  <a16:creationId xmlns:a16="http://schemas.microsoft.com/office/drawing/2014/main" id="{7F812A73-3399-3FCF-F93A-D81B1D1EC51C}"/>
                </a:ext>
              </a:extLst>
            </p:cNvPr>
            <p:cNvGrpSpPr/>
            <p:nvPr/>
          </p:nvGrpSpPr>
          <p:grpSpPr>
            <a:xfrm>
              <a:off x="681216" y="3995240"/>
              <a:ext cx="2573170" cy="1031320"/>
              <a:chOff x="724125" y="4104206"/>
              <a:chExt cx="2573170" cy="1031320"/>
            </a:xfrm>
          </p:grpSpPr>
          <p:sp>
            <p:nvSpPr>
              <p:cNvPr id="64" name="矩形 63">
                <a:extLst>
                  <a:ext uri="{FF2B5EF4-FFF2-40B4-BE49-F238E27FC236}">
                    <a16:creationId xmlns:a16="http://schemas.microsoft.com/office/drawing/2014/main" id="{EB7245C2-F3B3-F211-6253-789DAFD7EE2D}"/>
                  </a:ext>
                </a:extLst>
              </p:cNvPr>
              <p:cNvSpPr/>
              <p:nvPr/>
            </p:nvSpPr>
            <p:spPr>
              <a:xfrm>
                <a:off x="735899" y="4104206"/>
                <a:ext cx="2561396" cy="1031320"/>
              </a:xfrm>
              <a:prstGeom prst="rect">
                <a:avLst/>
              </a:prstGeom>
              <a:solidFill>
                <a:srgbClr val="9079AD"/>
              </a:solidFill>
              <a:ln w="28575" cap="flat" cmpd="sng" algn="ctr">
                <a:solidFill>
                  <a:sysClr val="windowText" lastClr="0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65" name="文本框 64">
                <a:extLst>
                  <a:ext uri="{FF2B5EF4-FFF2-40B4-BE49-F238E27FC236}">
                    <a16:creationId xmlns:a16="http://schemas.microsoft.com/office/drawing/2014/main" id="{84B1B373-1296-D372-2B44-CD7A557A1144}"/>
                  </a:ext>
                </a:extLst>
              </p:cNvPr>
              <p:cNvSpPr txBox="1"/>
              <p:nvPr/>
            </p:nvSpPr>
            <p:spPr>
              <a:xfrm>
                <a:off x="724125" y="4162305"/>
                <a:ext cx="2561396" cy="952001"/>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mj-ea"/>
                    <a:ea typeface="+mj-ea"/>
                  </a:rPr>
                  <a:t>基本原型学习算法</a:t>
                </a:r>
                <a:endParaRPr kumimoji="0" lang="en-US" altLang="zh-CN" sz="1800" b="1" i="0" u="none" strike="noStrike" kern="0" cap="none" spc="0" normalizeH="0" baseline="0" noProof="0" dirty="0">
                  <a:ln>
                    <a:noFill/>
                  </a:ln>
                  <a:solidFill>
                    <a:prstClr val="white"/>
                  </a:solidFill>
                  <a:effectLst/>
                  <a:uLnTx/>
                  <a:uFillTx/>
                  <a:latin typeface="+mj-ea"/>
                  <a:ea typeface="+mj-ea"/>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latin typeface="+mj-ea"/>
                    <a:ea typeface="+mj-ea"/>
                  </a:rPr>
                  <a:t>实验验证与分析</a:t>
                </a:r>
                <a:endParaRPr kumimoji="0" lang="en-US" altLang="zh-CN" sz="2000" b="1" i="0" u="none" strike="noStrike" kern="0" cap="none" spc="0" normalizeH="0" baseline="0" noProof="0" dirty="0">
                  <a:ln>
                    <a:noFill/>
                  </a:ln>
                  <a:solidFill>
                    <a:prstClr val="white"/>
                  </a:solidFill>
                  <a:effectLst/>
                  <a:uLnTx/>
                  <a:uFillTx/>
                  <a:latin typeface="+mj-ea"/>
                  <a:ea typeface="+mj-ea"/>
                </a:endParaRPr>
              </a:p>
            </p:txBody>
          </p:sp>
        </p:grpSp>
        <p:sp>
          <p:nvSpPr>
            <p:cNvPr id="40" name="箭头: 上 39">
              <a:extLst>
                <a:ext uri="{FF2B5EF4-FFF2-40B4-BE49-F238E27FC236}">
                  <a16:creationId xmlns:a16="http://schemas.microsoft.com/office/drawing/2014/main" id="{A5708FCD-4D4B-6C41-1961-F5D1A21691BD}"/>
                </a:ext>
              </a:extLst>
            </p:cNvPr>
            <p:cNvSpPr/>
            <p:nvPr/>
          </p:nvSpPr>
          <p:spPr>
            <a:xfrm rot="10800000">
              <a:off x="1769312" y="3633960"/>
              <a:ext cx="335560" cy="260002"/>
            </a:xfrm>
            <a:prstGeom prst="upArrow">
              <a:avLst/>
            </a:prstGeom>
            <a:solidFill>
              <a:srgbClr val="6D439B"/>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53" name="左大括号 52">
              <a:extLst>
                <a:ext uri="{FF2B5EF4-FFF2-40B4-BE49-F238E27FC236}">
                  <a16:creationId xmlns:a16="http://schemas.microsoft.com/office/drawing/2014/main" id="{2E8FE9E1-5F0E-CE24-CC70-B9674C57274B}"/>
                </a:ext>
              </a:extLst>
            </p:cNvPr>
            <p:cNvSpPr/>
            <p:nvPr/>
          </p:nvSpPr>
          <p:spPr>
            <a:xfrm>
              <a:off x="3885652" y="1367654"/>
              <a:ext cx="368346" cy="4243172"/>
            </a:xfrm>
            <a:prstGeom prst="leftBrace">
              <a:avLst>
                <a:gd name="adj1" fmla="val 8333"/>
                <a:gd name="adj2" fmla="val 25822"/>
              </a:avLst>
            </a:prstGeom>
            <a:noFill/>
            <a:ln w="19050" cap="flat" cmpd="sng" algn="ctr">
              <a:solidFill>
                <a:srgbClr val="5959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Light"/>
                <a:ea typeface="微软雅黑 Light"/>
                <a:cs typeface="+mn-cs"/>
              </a:endParaRPr>
            </a:p>
          </p:txBody>
        </p:sp>
        <p:sp>
          <p:nvSpPr>
            <p:cNvPr id="54" name="文本框 53">
              <a:extLst>
                <a:ext uri="{FF2B5EF4-FFF2-40B4-BE49-F238E27FC236}">
                  <a16:creationId xmlns:a16="http://schemas.microsoft.com/office/drawing/2014/main" id="{D6F0C74A-CBE4-6E57-6815-81A376D5D2FF}"/>
                </a:ext>
              </a:extLst>
            </p:cNvPr>
            <p:cNvSpPr txBox="1"/>
            <p:nvPr/>
          </p:nvSpPr>
          <p:spPr>
            <a:xfrm>
              <a:off x="848796" y="5162973"/>
              <a:ext cx="2249783" cy="384216"/>
            </a:xfrm>
            <a:prstGeom prst="rect">
              <a:avLst/>
            </a:prstGeom>
            <a:noFill/>
          </p:spPr>
          <p:txBody>
            <a:bodyPr wrap="square">
              <a:spAutoFit/>
            </a:bodyPr>
            <a:lstStyle/>
            <a:p>
              <a:pPr algn="ctr"/>
              <a:r>
                <a:rPr lang="zh-CN" altLang="en-US" b="1" dirty="0">
                  <a:solidFill>
                    <a:prstClr val="black"/>
                  </a:solidFill>
                  <a:latin typeface="+mn-ea"/>
                </a:rPr>
                <a:t>对应第二章内容</a:t>
              </a:r>
              <a:endParaRPr lang="zh-CN" altLang="en-US" dirty="0">
                <a:solidFill>
                  <a:prstClr val="black"/>
                </a:solidFill>
                <a:latin typeface="+mn-ea"/>
              </a:endParaRPr>
            </a:p>
          </p:txBody>
        </p:sp>
        <p:pic>
          <p:nvPicPr>
            <p:cNvPr id="55" name="图片 54">
              <a:extLst>
                <a:ext uri="{FF2B5EF4-FFF2-40B4-BE49-F238E27FC236}">
                  <a16:creationId xmlns:a16="http://schemas.microsoft.com/office/drawing/2014/main" id="{C3545805-7194-ED28-7EEE-33F4730FCDD1}"/>
                </a:ext>
              </a:extLst>
            </p:cNvPr>
            <p:cNvPicPr>
              <a:picLocks/>
            </p:cNvPicPr>
            <p:nvPr/>
          </p:nvPicPr>
          <p:blipFill rotWithShape="1">
            <a:blip r:embed="rId7"/>
            <a:srcRect l="1994" t="3104" r="5534" b="19650"/>
            <a:stretch/>
          </p:blipFill>
          <p:spPr>
            <a:xfrm>
              <a:off x="9161459" y="917399"/>
              <a:ext cx="2540610" cy="1183674"/>
            </a:xfrm>
            <a:prstGeom prst="rect">
              <a:avLst/>
            </a:prstGeom>
          </p:spPr>
        </p:pic>
        <p:sp>
          <p:nvSpPr>
            <p:cNvPr id="57" name="矩形 56">
              <a:extLst>
                <a:ext uri="{FF2B5EF4-FFF2-40B4-BE49-F238E27FC236}">
                  <a16:creationId xmlns:a16="http://schemas.microsoft.com/office/drawing/2014/main" id="{A86EE791-46AF-8326-C0E9-D3E9CEBC9C4D}"/>
                </a:ext>
              </a:extLst>
            </p:cNvPr>
            <p:cNvSpPr/>
            <p:nvPr/>
          </p:nvSpPr>
          <p:spPr>
            <a:xfrm>
              <a:off x="9138858" y="2890278"/>
              <a:ext cx="2591925" cy="128658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sp>
          <p:nvSpPr>
            <p:cNvPr id="58" name="矩形 57">
              <a:extLst>
                <a:ext uri="{FF2B5EF4-FFF2-40B4-BE49-F238E27FC236}">
                  <a16:creationId xmlns:a16="http://schemas.microsoft.com/office/drawing/2014/main" id="{6C879905-05FB-6031-6BED-EF1A31697DA4}"/>
                </a:ext>
              </a:extLst>
            </p:cNvPr>
            <p:cNvSpPr/>
            <p:nvPr/>
          </p:nvSpPr>
          <p:spPr>
            <a:xfrm>
              <a:off x="9159132" y="5008679"/>
              <a:ext cx="2544526" cy="127153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Light"/>
                <a:ea typeface="微软雅黑 Light"/>
                <a:cs typeface="+mn-cs"/>
              </a:endParaRPr>
            </a:p>
          </p:txBody>
        </p:sp>
        <p:pic>
          <p:nvPicPr>
            <p:cNvPr id="62" name="图片 61">
              <a:extLst>
                <a:ext uri="{FF2B5EF4-FFF2-40B4-BE49-F238E27FC236}">
                  <a16:creationId xmlns:a16="http://schemas.microsoft.com/office/drawing/2014/main" id="{657D0586-9CAA-F8E4-0E86-B2782F6C6FE8}"/>
                </a:ext>
              </a:extLst>
            </p:cNvPr>
            <p:cNvPicPr>
              <a:picLocks/>
            </p:cNvPicPr>
            <p:nvPr/>
          </p:nvPicPr>
          <p:blipFill>
            <a:blip r:embed="rId8"/>
            <a:stretch>
              <a:fillRect/>
            </a:stretch>
          </p:blipFill>
          <p:spPr>
            <a:xfrm>
              <a:off x="9155182" y="2916164"/>
              <a:ext cx="2542113" cy="1252485"/>
            </a:xfrm>
            <a:prstGeom prst="rect">
              <a:avLst/>
            </a:prstGeom>
          </p:spPr>
        </p:pic>
        <p:pic>
          <p:nvPicPr>
            <p:cNvPr id="63" name="图片 62">
              <a:extLst>
                <a:ext uri="{FF2B5EF4-FFF2-40B4-BE49-F238E27FC236}">
                  <a16:creationId xmlns:a16="http://schemas.microsoft.com/office/drawing/2014/main" id="{72BC2AF6-EA17-D75D-E53D-023D910CD751}"/>
                </a:ext>
              </a:extLst>
            </p:cNvPr>
            <p:cNvPicPr>
              <a:picLocks/>
            </p:cNvPicPr>
            <p:nvPr/>
          </p:nvPicPr>
          <p:blipFill>
            <a:blip r:embed="rId9"/>
            <a:stretch>
              <a:fillRect/>
            </a:stretch>
          </p:blipFill>
          <p:spPr>
            <a:xfrm>
              <a:off x="9190282" y="5019312"/>
              <a:ext cx="2507179" cy="1249200"/>
            </a:xfrm>
            <a:prstGeom prst="rect">
              <a:avLst/>
            </a:prstGeom>
          </p:spPr>
        </p:pic>
      </p:grpSp>
    </p:spTree>
    <p:extLst>
      <p:ext uri="{BB962C8B-B14F-4D97-AF65-F5344CB8AC3E}">
        <p14:creationId xmlns:p14="http://schemas.microsoft.com/office/powerpoint/2010/main" val="3913530646"/>
      </p:ext>
    </p:extLst>
  </p:cSld>
  <p:clrMapOvr>
    <a:masterClrMapping/>
  </p:clrMapOvr>
  <p:transition spd="med">
    <p:wipe/>
  </p:transition>
</p:sld>
</file>

<file path=ppt/tags/tag1.xml><?xml version="1.0" encoding="utf-8"?>
<p:tagLst xmlns:a="http://schemas.openxmlformats.org/drawingml/2006/main" xmlns:r="http://schemas.openxmlformats.org/officeDocument/2006/relationships" xmlns:p="http://schemas.openxmlformats.org/presentationml/2006/main">
  <p:tag name="TIMING" val="|74.6"/>
</p:tagLst>
</file>

<file path=ppt/tags/tag2.xml><?xml version="1.0" encoding="utf-8"?>
<p:tagLst xmlns:a="http://schemas.openxmlformats.org/drawingml/2006/main" xmlns:r="http://schemas.openxmlformats.org/officeDocument/2006/relationships" xmlns:p="http://schemas.openxmlformats.org/presentationml/2006/main">
  <p:tag name="TIMING" val="|7.4"/>
</p:tagLst>
</file>

<file path=ppt/tags/tag3.xml><?xml version="1.0" encoding="utf-8"?>
<p:tagLst xmlns:a="http://schemas.openxmlformats.org/drawingml/2006/main" xmlns:r="http://schemas.openxmlformats.org/officeDocument/2006/relationships" xmlns:p="http://schemas.openxmlformats.org/presentationml/2006/main">
  <p:tag name="TIMING" val="|51.1"/>
</p:tagLst>
</file>

<file path=ppt/tags/tag4.xml><?xml version="1.0" encoding="utf-8"?>
<p:tagLst xmlns:a="http://schemas.openxmlformats.org/drawingml/2006/main" xmlns:r="http://schemas.openxmlformats.org/officeDocument/2006/relationships" xmlns:p="http://schemas.openxmlformats.org/presentationml/2006/main">
  <p:tag name="TIMING" val="|51.1"/>
</p:tagLst>
</file>

<file path=ppt/tags/tag5.xml><?xml version="1.0" encoding="utf-8"?>
<p:tagLst xmlns:a="http://schemas.openxmlformats.org/drawingml/2006/main" xmlns:r="http://schemas.openxmlformats.org/officeDocument/2006/relationships" xmlns:p="http://schemas.openxmlformats.org/presentationml/2006/main">
  <p:tag name="TIMING" val="|51.1"/>
</p:tagLst>
</file>

<file path=ppt/tags/tag6.xml><?xml version="1.0" encoding="utf-8"?>
<p:tagLst xmlns:a="http://schemas.openxmlformats.org/drawingml/2006/main" xmlns:r="http://schemas.openxmlformats.org/officeDocument/2006/relationships" xmlns:p="http://schemas.openxmlformats.org/presentationml/2006/main">
  <p:tag name="TIMING" val="|46.7"/>
</p:tagLst>
</file>

<file path=ppt/tags/tag7.xml><?xml version="1.0" encoding="utf-8"?>
<p:tagLst xmlns:a="http://schemas.openxmlformats.org/drawingml/2006/main" xmlns:r="http://schemas.openxmlformats.org/officeDocument/2006/relationships" xmlns:p="http://schemas.openxmlformats.org/presentationml/2006/main">
  <p:tag name="TIMING" val="|53"/>
</p:tagLst>
</file>

<file path=ppt/theme/theme1.xml><?xml version="1.0" encoding="utf-8"?>
<a:theme xmlns:a="http://schemas.openxmlformats.org/drawingml/2006/main" name="RINC组内PPT模板">
  <a:themeElements>
    <a:clrScheme name="沉稳清新答辩1">
      <a:dk1>
        <a:sysClr val="windowText" lastClr="000000"/>
      </a:dk1>
      <a:lt1>
        <a:sysClr val="window" lastClr="FFFFFF"/>
      </a:lt1>
      <a:dk2>
        <a:srgbClr val="44546A"/>
      </a:dk2>
      <a:lt2>
        <a:srgbClr val="E7E6E6"/>
      </a:lt2>
      <a:accent1>
        <a:srgbClr val="5E747D"/>
      </a:accent1>
      <a:accent2>
        <a:srgbClr val="7A8F97"/>
      </a:accent2>
      <a:accent3>
        <a:srgbClr val="8DA1A8"/>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02F3F43-C8B0-412D-BCE4-AA3773D0FAC2}">
  <we:reference id="wa104381063" version="1.0.0.1" store="zh-CN"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15524</TotalTime>
  <Words>5201</Words>
  <Application>Microsoft Office PowerPoint</Application>
  <PresentationFormat>宽屏</PresentationFormat>
  <Paragraphs>1017</Paragraphs>
  <Slides>57</Slides>
  <Notes>50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57</vt:i4>
      </vt:variant>
    </vt:vector>
  </HeadingPairs>
  <TitlesOfParts>
    <vt:vector size="68" baseType="lpstr">
      <vt:lpstr>等线</vt:lpstr>
      <vt:lpstr>宋体</vt:lpstr>
      <vt:lpstr>微软雅黑</vt:lpstr>
      <vt:lpstr>微软雅黑 Light</vt:lpstr>
      <vt:lpstr>Arial</vt:lpstr>
      <vt:lpstr>Calibri</vt:lpstr>
      <vt:lpstr>Calibri Light</vt:lpstr>
      <vt:lpstr>Cambria Math</vt:lpstr>
      <vt:lpstr>Times New Roman</vt:lpstr>
      <vt:lpstr>Wingdings</vt:lpstr>
      <vt:lpstr>RINC组内PPT模板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管 俣祺</dc:creator>
  <cp:lastModifiedBy>天玥 张</cp:lastModifiedBy>
  <cp:revision>1720</cp:revision>
  <dcterms:created xsi:type="dcterms:W3CDTF">2023-03-21T15:16:30Z</dcterms:created>
  <dcterms:modified xsi:type="dcterms:W3CDTF">2024-07-04T08:25:14Z</dcterms:modified>
</cp:coreProperties>
</file>