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handoutMasterIdLst>
    <p:handoutMasterId r:id="rId35"/>
  </p:handoutMasterIdLst>
  <p:sldIdLst>
    <p:sldId id="432" r:id="rId2"/>
    <p:sldId id="484" r:id="rId3"/>
    <p:sldId id="485" r:id="rId4"/>
    <p:sldId id="486" r:id="rId5"/>
    <p:sldId id="524" r:id="rId6"/>
    <p:sldId id="500" r:id="rId7"/>
    <p:sldId id="533" r:id="rId8"/>
    <p:sldId id="490" r:id="rId9"/>
    <p:sldId id="492" r:id="rId10"/>
    <p:sldId id="509" r:id="rId11"/>
    <p:sldId id="510" r:id="rId12"/>
    <p:sldId id="525" r:id="rId13"/>
    <p:sldId id="526" r:id="rId14"/>
    <p:sldId id="527" r:id="rId15"/>
    <p:sldId id="513" r:id="rId16"/>
    <p:sldId id="528" r:id="rId17"/>
    <p:sldId id="529" r:id="rId18"/>
    <p:sldId id="515" r:id="rId19"/>
    <p:sldId id="517" r:id="rId20"/>
    <p:sldId id="518" r:id="rId21"/>
    <p:sldId id="531" r:id="rId22"/>
    <p:sldId id="520" r:id="rId23"/>
    <p:sldId id="521" r:id="rId24"/>
    <p:sldId id="502" r:id="rId25"/>
    <p:sldId id="503" r:id="rId26"/>
    <p:sldId id="507" r:id="rId27"/>
    <p:sldId id="504" r:id="rId28"/>
    <p:sldId id="493" r:id="rId29"/>
    <p:sldId id="505" r:id="rId30"/>
    <p:sldId id="506" r:id="rId31"/>
    <p:sldId id="530" r:id="rId32"/>
    <p:sldId id="49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75BD3F"/>
    <a:srgbClr val="097095"/>
    <a:srgbClr val="8058A3"/>
    <a:srgbClr val="BFBFBF"/>
    <a:srgbClr val="FFFFFF"/>
    <a:srgbClr val="203511"/>
    <a:srgbClr val="AE874E"/>
    <a:srgbClr val="C0C0C0"/>
    <a:srgbClr val="8438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92" autoAdjust="0"/>
    <p:restoredTop sz="85390" autoAdjust="0"/>
  </p:normalViewPr>
  <p:slideViewPr>
    <p:cSldViewPr snapToGrid="0">
      <p:cViewPr varScale="1">
        <p:scale>
          <a:sx n="135" d="100"/>
          <a:sy n="135" d="100"/>
        </p:scale>
        <p:origin x="786"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A6F36B9-D3E0-8CA2-DBF3-E2B2B9208F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C2F9498-CCF6-B422-A898-CC7F0CCCAE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74D9D2-2078-4A3F-BEDB-33C8B8CA50EF}" type="datetimeFigureOut">
              <a:rPr lang="zh-CN" altLang="en-US" smtClean="0"/>
              <a:t>2024/5/15</a:t>
            </a:fld>
            <a:endParaRPr lang="zh-CN" altLang="en-US"/>
          </a:p>
        </p:txBody>
      </p:sp>
      <p:sp>
        <p:nvSpPr>
          <p:cNvPr id="4" name="页脚占位符 3">
            <a:extLst>
              <a:ext uri="{FF2B5EF4-FFF2-40B4-BE49-F238E27FC236}">
                <a16:creationId xmlns:a16="http://schemas.microsoft.com/office/drawing/2014/main" id="{80ABF569-9738-ADFA-0438-CD958C5A09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9A234EC5-FB46-4AB9-DAC9-B65E4E89BA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02A2BE-30BD-4469-A8C7-4455AA19EEA5}" type="slidenum">
              <a:rPr lang="zh-CN" altLang="en-US" smtClean="0"/>
              <a:t>‹#›</a:t>
            </a:fld>
            <a:endParaRPr lang="zh-CN" altLang="en-US"/>
          </a:p>
        </p:txBody>
      </p:sp>
    </p:spTree>
    <p:extLst>
      <p:ext uri="{BB962C8B-B14F-4D97-AF65-F5344CB8AC3E}">
        <p14:creationId xmlns:p14="http://schemas.microsoft.com/office/powerpoint/2010/main" val="23470924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2T11:31:54.699"/>
    </inkml:context>
    <inkml:brush xml:id="br0">
      <inkml:brushProperty name="width" value="0.35" units="cm"/>
      <inkml:brushProperty name="height" value="0.35" units="cm"/>
      <inkml:brushProperty name="color" value="#FFFFFF"/>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0026-B4D5-4A6A-BD83-7FB4F7A7AAF2}" type="datetimeFigureOut">
              <a:rPr lang="zh-CN" altLang="en-US" smtClean="0"/>
              <a:t>2024/5/15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81B0E-6994-4EA7-8F63-50C5518AA230}" type="slidenum">
              <a:rPr lang="zh-CN" altLang="en-US" smtClean="0"/>
              <a:t>‹#›</a:t>
            </a:fld>
            <a:endParaRPr lang="zh-CN" altLang="en-US"/>
          </a:p>
        </p:txBody>
      </p:sp>
    </p:spTree>
    <p:extLst>
      <p:ext uri="{BB962C8B-B14F-4D97-AF65-F5344CB8AC3E}">
        <p14:creationId xmlns:p14="http://schemas.microsoft.com/office/powerpoint/2010/main" val="290503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各位老师大家早上好</a:t>
            </a:r>
            <a:endParaRPr lang="en-US" altLang="zh-CN" dirty="0"/>
          </a:p>
          <a:p>
            <a:r>
              <a:rPr lang="zh-CN" altLang="en-US" dirty="0"/>
              <a:t>我是卢俣金，导师是申富饶教授</a:t>
            </a:r>
            <a:endParaRPr lang="en-US" altLang="zh-CN" dirty="0"/>
          </a:p>
          <a:p>
            <a:r>
              <a:rPr lang="zh-CN" altLang="en-US" dirty="0"/>
              <a:t>我的答辩主题是基于卷积神经网络的视觉注意力机制研究</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64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我们针对上述两个问题提出了一种全新的局部感知的卷积核注意力机制</a:t>
            </a:r>
            <a:endParaRPr lang="en-US" altLang="zh-CN" dirty="0"/>
          </a:p>
          <a:p>
            <a:endParaRPr lang="en-US" altLang="zh-CN" dirty="0"/>
          </a:p>
          <a:p>
            <a:r>
              <a:rPr lang="zh-CN" altLang="en-US" dirty="0"/>
              <a:t>整个处理流程分为三个阶段，第一阶段是局部区域注意力的压缩，第二阶段是自注意力机制融合，第三阶段是卷积核注意力机制的施加，接下来将对这三个阶段进行详细的介绍</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10</a:t>
            </a:fld>
            <a:endParaRPr lang="zh-CN" altLang="en-US"/>
          </a:p>
        </p:txBody>
      </p:sp>
    </p:spTree>
    <p:extLst>
      <p:ext uri="{BB962C8B-B14F-4D97-AF65-F5344CB8AC3E}">
        <p14:creationId xmlns:p14="http://schemas.microsoft.com/office/powerpoint/2010/main" val="239989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注意力的压缩模块，主要分为滑动窗口展平，自适应池化和降维三个步骤</a:t>
            </a:r>
            <a:endParaRPr lang="en-US" altLang="zh-CN" dirty="0"/>
          </a:p>
          <a:p>
            <a:endParaRPr lang="en-US" altLang="zh-CN" dirty="0"/>
          </a:p>
          <a:p>
            <a:r>
              <a:rPr lang="zh-CN" altLang="en-US" dirty="0"/>
              <a:t>滑动窗口展平是将每次卷积操作在特征上滑动所覆盖的区域单独提取出来并展开成一维向量后再进行重组，我们认为卷积核上的注意力与局部特征区域有关，而并非依赖于特征的通道重要性。</a:t>
            </a:r>
            <a:endParaRPr lang="en-US" altLang="zh-CN" dirty="0"/>
          </a:p>
          <a:p>
            <a:endParaRPr lang="en-US" altLang="zh-CN" dirty="0"/>
          </a:p>
          <a:p>
            <a:r>
              <a:rPr lang="zh-CN" altLang="en-US" dirty="0"/>
              <a:t>自适应池化和降维则是将展平后的局部区域进行压缩，以便于生成卷积核在各个维度上的注意力系数</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11</a:t>
            </a:fld>
            <a:endParaRPr lang="zh-CN" altLang="en-US"/>
          </a:p>
        </p:txBody>
      </p:sp>
    </p:spTree>
    <p:extLst>
      <p:ext uri="{BB962C8B-B14F-4D97-AF65-F5344CB8AC3E}">
        <p14:creationId xmlns:p14="http://schemas.microsoft.com/office/powerpoint/2010/main" val="67625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自注意力机制模块是捕捉压缩后的局部特征之间的相互关系，从而使得在池化生成一维的注意力描述符之前能够保留更多的特征多样性</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12</a:t>
            </a:fld>
            <a:endParaRPr lang="zh-CN" altLang="en-US"/>
          </a:p>
        </p:txBody>
      </p:sp>
    </p:spTree>
    <p:extLst>
      <p:ext uri="{BB962C8B-B14F-4D97-AF65-F5344CB8AC3E}">
        <p14:creationId xmlns:p14="http://schemas.microsoft.com/office/powerpoint/2010/main" val="52734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将池化得到的一维局部特征描述符进行对应的维度变换，分别生成卷积核内部空间各维度上的注意力系数，这里的并行维度指的是将多个静态卷积加权来得到一个新的卷积核，这是卷积核注意力机制中一种常见的处理方式</a:t>
            </a:r>
            <a:endParaRPr lang="en-US" altLang="zh-CN" dirty="0"/>
          </a:p>
          <a:p>
            <a:endParaRPr lang="en-US" altLang="zh-CN" dirty="0"/>
          </a:p>
          <a:p>
            <a:r>
              <a:rPr lang="zh-CN" altLang="en-US" dirty="0"/>
              <a:t>除此之外，我们还根据卷积核的移动位置添加了新的位置注意力，我们的位置注意力获取的是局部区域特征的位置信息，而并非传统的特征空间位置信息，两者的对比将在后续的消融实验中展示</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13</a:t>
            </a:fld>
            <a:endParaRPr lang="zh-CN" altLang="en-US"/>
          </a:p>
        </p:txBody>
      </p:sp>
    </p:spTree>
    <p:extLst>
      <p:ext uri="{BB962C8B-B14F-4D97-AF65-F5344CB8AC3E}">
        <p14:creationId xmlns:p14="http://schemas.microsoft.com/office/powerpoint/2010/main" val="1489057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并且，针对</a:t>
            </a:r>
            <a:r>
              <a:rPr lang="en-US" altLang="zh-CN" dirty="0"/>
              <a:t>1*1</a:t>
            </a:r>
            <a:r>
              <a:rPr lang="zh-CN" altLang="en-US" dirty="0"/>
              <a:t>卷积核和深度可分离卷积这种特殊的卷积核，我们并非依照先前的工作直接施加统一形式的注意力机制，而是针对卷积核特点进行了特殊的处理，并在</a:t>
            </a:r>
            <a:r>
              <a:rPr lang="en-US" altLang="zh-CN" dirty="0"/>
              <a:t>1*1</a:t>
            </a:r>
            <a:r>
              <a:rPr lang="zh-CN" altLang="en-US" dirty="0"/>
              <a:t>卷积核中以局部特征提取的视角说明了先前工作的不合理之处，即将</a:t>
            </a:r>
            <a:r>
              <a:rPr lang="en-US" altLang="zh-CN" dirty="0"/>
              <a:t>1*1</a:t>
            </a:r>
            <a:r>
              <a:rPr lang="zh-CN" altLang="en-US" dirty="0"/>
              <a:t>大小的局部区域直接作用在</a:t>
            </a:r>
            <a:r>
              <a:rPr lang="en-US" altLang="zh-CN" dirty="0"/>
              <a:t>k*k</a:t>
            </a:r>
            <a:r>
              <a:rPr lang="zh-CN" altLang="en-US" dirty="0"/>
              <a:t>大小的卷积核上。</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14</a:t>
            </a:fld>
            <a:endParaRPr lang="zh-CN" altLang="en-US"/>
          </a:p>
        </p:txBody>
      </p:sp>
    </p:spTree>
    <p:extLst>
      <p:ext uri="{BB962C8B-B14F-4D97-AF65-F5344CB8AC3E}">
        <p14:creationId xmlns:p14="http://schemas.microsoft.com/office/powerpoint/2010/main" val="217270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下面是我们的对比实验，由于实验数据较多，这里就不一一赘述</a:t>
            </a:r>
            <a:endParaRPr lang="en-US" altLang="zh-CN" dirty="0"/>
          </a:p>
          <a:p>
            <a:endParaRPr lang="en-US" altLang="zh-CN" dirty="0"/>
          </a:p>
          <a:p>
            <a:r>
              <a:rPr lang="zh-CN" altLang="en-US" dirty="0"/>
              <a:t>我们分别针对几种通用的卷积神经网络施加注意力机制并在</a:t>
            </a:r>
            <a:r>
              <a:rPr lang="en-US" altLang="zh-CN" dirty="0" err="1"/>
              <a:t>imagenet</a:t>
            </a:r>
            <a:r>
              <a:rPr lang="zh-CN" altLang="en-US" dirty="0"/>
              <a:t>上进行实验；同时我们也针对</a:t>
            </a:r>
            <a:r>
              <a:rPr lang="en-US" altLang="zh-CN" dirty="0"/>
              <a:t>cifar100</a:t>
            </a:r>
            <a:r>
              <a:rPr lang="zh-CN" altLang="en-US" dirty="0"/>
              <a:t>这种小数据集进行了一些额外模型的补充实验，上述的实验中，我们的模型在</a:t>
            </a:r>
            <a:r>
              <a:rPr lang="en-US" altLang="zh-CN" dirty="0"/>
              <a:t>baseline</a:t>
            </a:r>
            <a:r>
              <a:rPr lang="zh-CN" altLang="en-US" dirty="0"/>
              <a:t>基础上实现了较高的准确率提升，并且超越了</a:t>
            </a:r>
            <a:r>
              <a:rPr lang="en-US" altLang="zh-CN" dirty="0" err="1"/>
              <a:t>sota</a:t>
            </a:r>
            <a:r>
              <a:rPr lang="zh-CN" altLang="en-US" dirty="0"/>
              <a:t>模型。</a:t>
            </a:r>
            <a:endParaRPr lang="en-US" altLang="zh-CN" dirty="0"/>
          </a:p>
          <a:p>
            <a:endParaRPr lang="en-US" altLang="zh-CN" dirty="0"/>
          </a:p>
          <a:p>
            <a:r>
              <a:rPr lang="zh-CN" altLang="en-US" dirty="0"/>
              <a:t>其中值得注意的是我们在</a:t>
            </a:r>
            <a:r>
              <a:rPr lang="en-US" altLang="zh-CN" dirty="0"/>
              <a:t>resnet-101</a:t>
            </a:r>
            <a:r>
              <a:rPr lang="zh-CN" altLang="en-US" dirty="0"/>
              <a:t>上的结果，我们在不使用多个卷积核聚合的情况下比</a:t>
            </a:r>
            <a:r>
              <a:rPr lang="en-US" altLang="zh-CN" dirty="0" err="1"/>
              <a:t>sota</a:t>
            </a:r>
            <a:r>
              <a:rPr lang="zh-CN" altLang="en-US" dirty="0"/>
              <a:t>模型使用两个卷积核聚合的准确率还略微高出，同时参数仅有</a:t>
            </a:r>
            <a:r>
              <a:rPr lang="en-US" altLang="zh-CN" dirty="0" err="1"/>
              <a:t>sota</a:t>
            </a:r>
            <a:r>
              <a:rPr lang="zh-CN" altLang="en-US" dirty="0"/>
              <a:t>的</a:t>
            </a:r>
            <a:r>
              <a:rPr lang="en-US" altLang="zh-CN" dirty="0"/>
              <a:t>57,7%</a:t>
            </a:r>
            <a:r>
              <a:rPr lang="zh-CN" altLang="en-US" dirty="0"/>
              <a:t>；以及特殊处理后的深度可分离卷积以比原始方式少</a:t>
            </a:r>
            <a:r>
              <a:rPr lang="en-US" altLang="zh-CN" dirty="0"/>
              <a:t>35%</a:t>
            </a:r>
            <a:r>
              <a:rPr lang="zh-CN" altLang="en-US" dirty="0"/>
              <a:t>的参数情况下提升</a:t>
            </a:r>
            <a:r>
              <a:rPr lang="en-US" altLang="zh-CN" dirty="0"/>
              <a:t>0.13%</a:t>
            </a:r>
            <a:r>
              <a:rPr lang="zh-CN" altLang="en-US" dirty="0"/>
              <a:t>的准确率</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15</a:t>
            </a:fld>
            <a:endParaRPr lang="zh-CN" altLang="en-US"/>
          </a:p>
        </p:txBody>
      </p:sp>
    </p:spTree>
    <p:extLst>
      <p:ext uri="{BB962C8B-B14F-4D97-AF65-F5344CB8AC3E}">
        <p14:creationId xmlns:p14="http://schemas.microsoft.com/office/powerpoint/2010/main" val="1937092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同时，我们也针对目标检测任务开展了一系列对比实验，在上述结果中，我们的模型均取得了最好的</a:t>
            </a:r>
            <a:r>
              <a:rPr lang="en-US" altLang="zh-CN" dirty="0" err="1"/>
              <a:t>mAP</a:t>
            </a:r>
            <a:r>
              <a:rPr lang="zh-CN" altLang="en-US" dirty="0"/>
              <a:t>，从而证明我们的卷积核注意力并不限定于特定的任务和基准模型，而是能够提升通用卷积神经网络在视觉任务中的整体表现</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16</a:t>
            </a:fld>
            <a:endParaRPr lang="zh-CN" altLang="en-US"/>
          </a:p>
        </p:txBody>
      </p:sp>
    </p:spTree>
    <p:extLst>
      <p:ext uri="{BB962C8B-B14F-4D97-AF65-F5344CB8AC3E}">
        <p14:creationId xmlns:p14="http://schemas.microsoft.com/office/powerpoint/2010/main" val="2879606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最后，我们针对模型结构展开了一系列相关的消融实验。</a:t>
            </a:r>
            <a:endParaRPr lang="en-US" altLang="zh-CN" dirty="0"/>
          </a:p>
          <a:p>
            <a:r>
              <a:rPr lang="zh-CN" altLang="en-US" dirty="0"/>
              <a:t>首先是压缩模块的对比，我们将设计的压缩模块替换成几种常见的通道特征注意力压缩模块，准确率均有所下降，从而证明我们从局部区域特征提取卷积核注意力的有效性。</a:t>
            </a:r>
            <a:endParaRPr lang="en-US" altLang="zh-CN" dirty="0"/>
          </a:p>
          <a:p>
            <a:endParaRPr lang="en-US" altLang="zh-CN" dirty="0"/>
          </a:p>
          <a:p>
            <a:r>
              <a:rPr lang="zh-CN" altLang="en-US" dirty="0"/>
              <a:t>然后是位置注意力模块的验证，可以看到，无论是否与自注意力模块结合，我们的位置注意力模块均使得模型的准确率得到一定程度的提升，相反我们将位置注意力替换为传统的特征空间注意力模块后，准确率却有所下降，这说明位置注意力是有效的设计，而并非单纯的注意力堆叠。</a:t>
            </a:r>
            <a:endParaRPr lang="en-US" altLang="zh-CN" dirty="0"/>
          </a:p>
          <a:p>
            <a:endParaRPr lang="en-US" altLang="zh-CN" dirty="0"/>
          </a:p>
          <a:p>
            <a:r>
              <a:rPr lang="zh-CN" altLang="en-US" dirty="0"/>
              <a:t>并且我们说明了所选局部区域的大小和卷积核匹配的重要性，可以发现直接在</a:t>
            </a:r>
            <a:r>
              <a:rPr lang="en-US" altLang="zh-CN" dirty="0"/>
              <a:t>3*3</a:t>
            </a:r>
            <a:r>
              <a:rPr lang="zh-CN" altLang="en-US" dirty="0"/>
              <a:t>卷积核上使用</a:t>
            </a:r>
            <a:r>
              <a:rPr lang="en-US" altLang="zh-CN" dirty="0"/>
              <a:t>1*1</a:t>
            </a:r>
            <a:r>
              <a:rPr lang="zh-CN" altLang="en-US" dirty="0"/>
              <a:t>的局部区域准确率有所下降，再次证明了原有的卷积核注意力的不足</a:t>
            </a:r>
            <a:endParaRPr lang="en-US" altLang="zh-CN" dirty="0"/>
          </a:p>
          <a:p>
            <a:endParaRPr lang="en-US" altLang="zh-CN" dirty="0"/>
          </a:p>
          <a:p>
            <a:r>
              <a:rPr lang="zh-CN" altLang="en-US" dirty="0"/>
              <a:t>最后我们对结构中的超参也进行了消融实验，丰富的实验验证了我们注意力机制模块设计的合理性</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17</a:t>
            </a:fld>
            <a:endParaRPr lang="zh-CN" altLang="en-US"/>
          </a:p>
        </p:txBody>
      </p:sp>
    </p:spTree>
    <p:extLst>
      <p:ext uri="{BB962C8B-B14F-4D97-AF65-F5344CB8AC3E}">
        <p14:creationId xmlns:p14="http://schemas.microsoft.com/office/powerpoint/2010/main" val="104519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接下来介绍我们的第二项工作，细粒度的分组特征注意力机制</a:t>
            </a:r>
            <a:endParaRPr lang="en-US" altLang="zh-CN" dirty="0"/>
          </a:p>
          <a:p>
            <a:endParaRPr lang="en-US" altLang="zh-CN" dirty="0"/>
          </a:p>
          <a:p>
            <a:r>
              <a:rPr lang="zh-CN" altLang="en-US" dirty="0"/>
              <a:t>为了简化模型的复杂度，现有的工作往往会对特征进行全局层面的压缩，这种处理方式可能导致在某些深层网络中，高纬通道语义信息得到丢失，从而使得生成的注意力系数存在一定局限。</a:t>
            </a:r>
            <a:endParaRPr lang="en-US" altLang="zh-CN" dirty="0"/>
          </a:p>
          <a:p>
            <a:endParaRPr lang="en-US" altLang="zh-CN" dirty="0"/>
          </a:p>
          <a:p>
            <a:r>
              <a:rPr lang="zh-CN" altLang="en-US" dirty="0"/>
              <a:t>而我们的工作就是希望使用一种更细粒度的方式代替这种全局处理的方式。</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18</a:t>
            </a:fld>
            <a:endParaRPr lang="zh-CN" altLang="en-US"/>
          </a:p>
        </p:txBody>
      </p:sp>
    </p:spTree>
    <p:extLst>
      <p:ext uri="{BB962C8B-B14F-4D97-AF65-F5344CB8AC3E}">
        <p14:creationId xmlns:p14="http://schemas.microsoft.com/office/powerpoint/2010/main" val="1285274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我们的特征注意力的一个核心思想就是使用将特征分组的形式来生成各组内部独特的注意力机制并施加，最后再组合还原成原有的特征维度，接下来将对一些关键的模型进行讲解</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19</a:t>
            </a:fld>
            <a:endParaRPr lang="zh-CN" altLang="en-US"/>
          </a:p>
        </p:txBody>
      </p:sp>
    </p:spTree>
    <p:extLst>
      <p:ext uri="{BB962C8B-B14F-4D97-AF65-F5344CB8AC3E}">
        <p14:creationId xmlns:p14="http://schemas.microsoft.com/office/powerpoint/2010/main" val="110027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今天的答辩围绕这五个方面展开</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a:t>
            </a:fld>
            <a:endParaRPr lang="zh-CN" altLang="en-US"/>
          </a:p>
        </p:txBody>
      </p:sp>
    </p:spTree>
    <p:extLst>
      <p:ext uri="{BB962C8B-B14F-4D97-AF65-F5344CB8AC3E}">
        <p14:creationId xmlns:p14="http://schemas.microsoft.com/office/powerpoint/2010/main" val="113621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将特征分组施加细粒度得注意力会导致引入额外的计算和参数量，为了避免这个问题，我们使用了网络结构共享和避免降维两种方式。</a:t>
            </a:r>
            <a:endParaRPr lang="en-US" altLang="zh-CN" dirty="0"/>
          </a:p>
          <a:p>
            <a:endParaRPr lang="en-US" altLang="zh-CN" dirty="0"/>
          </a:p>
          <a:p>
            <a:r>
              <a:rPr lang="zh-CN" altLang="en-US" dirty="0"/>
              <a:t>网络结构共享是将特征分组后在</a:t>
            </a:r>
            <a:r>
              <a:rPr lang="en-US" altLang="zh-CN" dirty="0"/>
              <a:t>batch</a:t>
            </a:r>
            <a:r>
              <a:rPr lang="zh-CN" altLang="en-US" dirty="0"/>
              <a:t>维度上重组，使各个特征组共享同一注意力网络结构</a:t>
            </a:r>
            <a:endParaRPr lang="en-US" altLang="zh-CN" dirty="0"/>
          </a:p>
          <a:p>
            <a:endParaRPr lang="en-US" altLang="zh-CN" dirty="0"/>
          </a:p>
          <a:p>
            <a:r>
              <a:rPr lang="zh-CN" altLang="en-US" dirty="0"/>
              <a:t>而避免降维则是使用</a:t>
            </a:r>
            <a:r>
              <a:rPr lang="en-US" altLang="zh-CN" dirty="0"/>
              <a:t>1D</a:t>
            </a:r>
            <a:r>
              <a:rPr lang="zh-CN" altLang="en-US" dirty="0"/>
              <a:t>卷积代替通道维度上的全连接层降维压缩操作，从而实现参数的减少</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20</a:t>
            </a:fld>
            <a:endParaRPr lang="zh-CN" altLang="en-US"/>
          </a:p>
        </p:txBody>
      </p:sp>
    </p:spTree>
    <p:extLst>
      <p:ext uri="{BB962C8B-B14F-4D97-AF65-F5344CB8AC3E}">
        <p14:creationId xmlns:p14="http://schemas.microsoft.com/office/powerpoint/2010/main" val="3012449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为了使组间的注意力系数能够同时保留全局和局部的双重特征关系，我们使用了组间学习模块和残差连接操作</a:t>
            </a:r>
            <a:endParaRPr lang="en-US" altLang="zh-CN" dirty="0"/>
          </a:p>
          <a:p>
            <a:endParaRPr lang="en-US" altLang="zh-CN" dirty="0"/>
          </a:p>
          <a:p>
            <a:r>
              <a:rPr lang="zh-CN" altLang="en-US" dirty="0"/>
              <a:t>这里实际上是对自注意力机制的复用，通过计算各组特征在通道和空间维度组内注意力系数的自注意力值，再使用残差连接的方式进行加和，将组间关系视为组内注意力的一个修改偏置，实现对局部和全局信息的组合。</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21</a:t>
            </a:fld>
            <a:endParaRPr lang="zh-CN" altLang="en-US"/>
          </a:p>
        </p:txBody>
      </p:sp>
    </p:spTree>
    <p:extLst>
      <p:ext uri="{BB962C8B-B14F-4D97-AF65-F5344CB8AC3E}">
        <p14:creationId xmlns:p14="http://schemas.microsoft.com/office/powerpoint/2010/main" val="20118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同样的，我们对比了一些常见的特征注意力机制，可以看出无论是图像分类还是目标检测任务，我们的细粒度特征注意力机制都能实现更好的性能表现</a:t>
            </a:r>
            <a:endParaRPr lang="en-US" altLang="zh-CN" dirty="0"/>
          </a:p>
          <a:p>
            <a:endParaRPr lang="en-US" altLang="zh-CN" dirty="0"/>
          </a:p>
          <a:p>
            <a:r>
              <a:rPr lang="zh-CN" altLang="en-US" dirty="0"/>
              <a:t>其中，在</a:t>
            </a:r>
            <a:r>
              <a:rPr lang="en-US" altLang="zh-CN" dirty="0" err="1"/>
              <a:t>imagenet</a:t>
            </a:r>
            <a:r>
              <a:rPr lang="zh-CN" altLang="en-US" dirty="0"/>
              <a:t>数据集上基于</a:t>
            </a:r>
            <a:r>
              <a:rPr lang="en-US" altLang="zh-CN" dirty="0" err="1"/>
              <a:t>resnet</a:t>
            </a:r>
            <a:r>
              <a:rPr lang="zh-CN" altLang="en-US" dirty="0"/>
              <a:t>家族的实验可以发现，随着网络模型的深层通道数提升，我们的注意力相比于次优的注意力带来的性能提升也更明显，再次验证了我们认为全局的注意力操作方式造成的部分关键信息丢失这一猜想正确。</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22</a:t>
            </a:fld>
            <a:endParaRPr lang="zh-CN" altLang="en-US"/>
          </a:p>
        </p:txBody>
      </p:sp>
    </p:spTree>
    <p:extLst>
      <p:ext uri="{BB962C8B-B14F-4D97-AF65-F5344CB8AC3E}">
        <p14:creationId xmlns:p14="http://schemas.microsoft.com/office/powerpoint/2010/main" val="90987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为了更直观的展示我们所提出的细粒度分组特征注意力机制的优势所在，我们对部分数据上的权重分布进行了可视化，在</a:t>
            </a:r>
            <a:r>
              <a:rPr lang="en-US" altLang="zh-CN" dirty="0"/>
              <a:t>ab</a:t>
            </a:r>
            <a:r>
              <a:rPr lang="zh-CN" altLang="en-US" dirty="0"/>
              <a:t>两幅图种，我们的模型具有最广的有效特征覆盖区域，</a:t>
            </a:r>
            <a:r>
              <a:rPr lang="en-US" altLang="zh-CN" dirty="0"/>
              <a:t>cd</a:t>
            </a:r>
            <a:r>
              <a:rPr lang="zh-CN" altLang="en-US" dirty="0"/>
              <a:t>两幅图中可以看出我们的模型对有效特征的定位更精确，</a:t>
            </a:r>
            <a:r>
              <a:rPr lang="en-US" altLang="zh-CN" dirty="0" err="1"/>
              <a:t>ef</a:t>
            </a:r>
            <a:r>
              <a:rPr lang="zh-CN" altLang="en-US" dirty="0"/>
              <a:t>两幅图中能发现，我们的模型能够关注到更多的物体</a:t>
            </a:r>
            <a:endParaRPr lang="en-US" altLang="zh-CN" dirty="0"/>
          </a:p>
          <a:p>
            <a:endParaRPr lang="en-US" altLang="zh-CN" dirty="0"/>
          </a:p>
          <a:p>
            <a:r>
              <a:rPr lang="zh-CN" altLang="en-US" dirty="0"/>
              <a:t>同样地，我们也针对模型的网络结构和超参数进行了相关消融实验来验证设计的合理性</a:t>
            </a:r>
            <a:endParaRPr lang="en-US" altLang="zh-CN" dirty="0"/>
          </a:p>
          <a:p>
            <a:endParaRPr lang="en-US" altLang="zh-CN" dirty="0"/>
          </a:p>
          <a:p>
            <a:r>
              <a:rPr lang="zh-CN" altLang="en-US" dirty="0"/>
              <a:t>并且，我们还比较了特征注意力机制和卷积核注意力机制，可以发现，我们的特征注意力能在卷积核注意力的基础之上，实现了更高的图像分类准确率，进一步提升了网络性能</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23</a:t>
            </a:fld>
            <a:endParaRPr lang="zh-CN" altLang="en-US"/>
          </a:p>
        </p:txBody>
      </p:sp>
    </p:spTree>
    <p:extLst>
      <p:ext uri="{BB962C8B-B14F-4D97-AF65-F5344CB8AC3E}">
        <p14:creationId xmlns:p14="http://schemas.microsoft.com/office/powerpoint/2010/main" val="272767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为了使我们的注意力机制有实际使用价值，我们将这两种注意力融入了一个应用系统之中</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24</a:t>
            </a:fld>
            <a:endParaRPr lang="zh-CN" altLang="en-US"/>
          </a:p>
        </p:txBody>
      </p:sp>
    </p:spTree>
    <p:extLst>
      <p:ext uri="{BB962C8B-B14F-4D97-AF65-F5344CB8AC3E}">
        <p14:creationId xmlns:p14="http://schemas.microsoft.com/office/powerpoint/2010/main" val="103204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该系统主要是用于检测城市路面垃圾，来辅助环卫工人工作</a:t>
            </a:r>
            <a:r>
              <a:rPr lang="en-US" altLang="zh-CN" dirty="0"/>
              <a:t>  </a:t>
            </a:r>
            <a:r>
              <a:rPr lang="zh-CN" altLang="en-US" dirty="0"/>
              <a:t>由于路面垃圾种类多且数据稀少，数据集需要随着时间积累，所以需要对模型和数据进行更新，同时为了适应不同的边缘设备需求，我们将上述两种注意力机制以多种组合方式部署在系统中供用户选择，系统的大致流程如右图所示</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25</a:t>
            </a:fld>
            <a:endParaRPr lang="zh-CN" altLang="en-US"/>
          </a:p>
        </p:txBody>
      </p:sp>
    </p:spTree>
    <p:extLst>
      <p:ext uri="{BB962C8B-B14F-4D97-AF65-F5344CB8AC3E}">
        <p14:creationId xmlns:p14="http://schemas.microsoft.com/office/powerpoint/2010/main" val="19407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我们将系统分为五个层次，并且承担不同的功能</a:t>
            </a:r>
            <a:endParaRPr lang="en-US" altLang="zh-CN" dirty="0"/>
          </a:p>
          <a:p>
            <a:endParaRPr lang="en-US" altLang="zh-CN" dirty="0"/>
          </a:p>
          <a:p>
            <a:r>
              <a:rPr lang="zh-CN" altLang="en-US" dirty="0"/>
              <a:t>整体流程图如右图所示</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26</a:t>
            </a:fld>
            <a:endParaRPr lang="zh-CN" altLang="en-US"/>
          </a:p>
        </p:txBody>
      </p:sp>
    </p:spTree>
    <p:extLst>
      <p:ext uri="{BB962C8B-B14F-4D97-AF65-F5344CB8AC3E}">
        <p14:creationId xmlns:p14="http://schemas.microsoft.com/office/powerpoint/2010/main" val="2776729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下面是对一些关键功能的界面展示，主要是数据的标注，模型训练信息的反馈和实时的监控</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27</a:t>
            </a:fld>
            <a:endParaRPr lang="zh-CN" altLang="en-US"/>
          </a:p>
        </p:txBody>
      </p:sp>
    </p:spTree>
    <p:extLst>
      <p:ext uri="{BB962C8B-B14F-4D97-AF65-F5344CB8AC3E}">
        <p14:creationId xmlns:p14="http://schemas.microsoft.com/office/powerpoint/2010/main" val="838263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下面是我研究生期间的工作成果</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28</a:t>
            </a:fld>
            <a:endParaRPr lang="zh-CN" altLang="en-US"/>
          </a:p>
        </p:txBody>
      </p:sp>
    </p:spTree>
    <p:extLst>
      <p:ext uri="{BB962C8B-B14F-4D97-AF65-F5344CB8AC3E}">
        <p14:creationId xmlns:p14="http://schemas.microsoft.com/office/powerpoint/2010/main" val="1294468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发明了一项专利，参与两个项目，以及一篇在投的论文</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29</a:t>
            </a:fld>
            <a:endParaRPr lang="zh-CN" altLang="en-US"/>
          </a:p>
        </p:txBody>
      </p:sp>
    </p:spTree>
    <p:extLst>
      <p:ext uri="{BB962C8B-B14F-4D97-AF65-F5344CB8AC3E}">
        <p14:creationId xmlns:p14="http://schemas.microsoft.com/office/powerpoint/2010/main" val="369369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首先是第一部分研究背景</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3</a:t>
            </a:fld>
            <a:endParaRPr lang="zh-CN" altLang="en-US"/>
          </a:p>
        </p:txBody>
      </p:sp>
    </p:spTree>
    <p:extLst>
      <p:ext uri="{BB962C8B-B14F-4D97-AF65-F5344CB8AC3E}">
        <p14:creationId xmlns:p14="http://schemas.microsoft.com/office/powerpoint/2010/main" val="2168955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最后一部分是今天答辩的总结</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30</a:t>
            </a:fld>
            <a:endParaRPr lang="zh-CN" altLang="en-US"/>
          </a:p>
        </p:txBody>
      </p:sp>
    </p:spTree>
    <p:extLst>
      <p:ext uri="{BB962C8B-B14F-4D97-AF65-F5344CB8AC3E}">
        <p14:creationId xmlns:p14="http://schemas.microsoft.com/office/powerpoint/2010/main" val="2668964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我们的两项工作分别从基于卷积核和特征图的角度出发，解决了当前设计存在的一些问题，并融入到一个实际的目标检测中，验证了我们提出的方法的实际应用价值</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31</a:t>
            </a:fld>
            <a:endParaRPr lang="zh-CN" altLang="en-US"/>
          </a:p>
        </p:txBody>
      </p:sp>
    </p:spTree>
    <p:extLst>
      <p:ext uri="{BB962C8B-B14F-4D97-AF65-F5344CB8AC3E}">
        <p14:creationId xmlns:p14="http://schemas.microsoft.com/office/powerpoint/2010/main" val="325787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以上是我今天答辩的全部内容，请各位老师批评指正</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13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目前计算机视觉技术正影响着我们看待世界的方式</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4</a:t>
            </a:fld>
            <a:endParaRPr lang="zh-CN" altLang="en-US"/>
          </a:p>
        </p:txBody>
      </p:sp>
    </p:spTree>
    <p:extLst>
      <p:ext uri="{BB962C8B-B14F-4D97-AF65-F5344CB8AC3E}">
        <p14:creationId xmlns:p14="http://schemas.microsoft.com/office/powerpoint/2010/main" val="337856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Arial" panose="020B0604020202020204" pitchFamily="34" charset="0"/>
              <a:buNone/>
            </a:pPr>
            <a:r>
              <a:rPr lang="zh-CN" altLang="en-US" dirty="0"/>
              <a:t>得益于卷积神经网络处理图像数据的优势，计算机视觉研究中离不开卷积神经网络模型，但随着研究的深入，卷积神经网络结构愈发复杂，</a:t>
            </a:r>
            <a:r>
              <a:rPr lang="zh-CN" altLang="en-US" sz="1200" dirty="0">
                <a:solidFill>
                  <a:schemeClr val="tx1"/>
                </a:solidFill>
                <a:latin typeface="+mj-ea"/>
                <a:ea typeface="+mj-ea"/>
              </a:rPr>
              <a:t>设计新的卷积神经网络</a:t>
            </a:r>
            <a:r>
              <a:rPr lang="zh-CN" altLang="en-US" sz="1200" b="1" dirty="0">
                <a:solidFill>
                  <a:schemeClr val="tx1"/>
                </a:solidFill>
                <a:latin typeface="+mj-ea"/>
                <a:ea typeface="+mj-ea"/>
              </a:rPr>
              <a:t>难度剧增，同时其</a:t>
            </a:r>
            <a:r>
              <a:rPr lang="zh-CN" altLang="en-US" sz="1200" dirty="0">
                <a:solidFill>
                  <a:schemeClr val="tx1"/>
                </a:solidFill>
                <a:latin typeface="+mj-ea"/>
                <a:ea typeface="+mj-ea"/>
              </a:rPr>
              <a:t>庞大的结构导致模型</a:t>
            </a:r>
            <a:r>
              <a:rPr lang="zh-CN" altLang="en-US" sz="1200" b="1" dirty="0">
                <a:solidFill>
                  <a:schemeClr val="tx1"/>
                </a:solidFill>
                <a:latin typeface="+mj-ea"/>
                <a:ea typeface="+mj-ea"/>
              </a:rPr>
              <a:t>难以在轻量级设备上进行部署，</a:t>
            </a:r>
            <a:r>
              <a:rPr lang="zh-CN" altLang="en-US" sz="1200" b="1" dirty="0">
                <a:solidFill>
                  <a:schemeClr val="accent1">
                    <a:lumMod val="75000"/>
                  </a:schemeClr>
                </a:solidFill>
                <a:latin typeface="+mj-ea"/>
                <a:ea typeface="+mj-ea"/>
              </a:rPr>
              <a:t>设计即插即用的轻量级组件改进现有网络性能成为当前研究的主流方式。</a:t>
            </a:r>
          </a:p>
          <a:p>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5</a:t>
            </a:fld>
            <a:endParaRPr lang="zh-CN" altLang="en-US"/>
          </a:p>
        </p:txBody>
      </p:sp>
    </p:spTree>
    <p:extLst>
      <p:ext uri="{BB962C8B-B14F-4D97-AF65-F5344CB8AC3E}">
        <p14:creationId xmlns:p14="http://schemas.microsoft.com/office/powerpoint/2010/main" val="47605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力机制就是其中一种即插即用的优化组件，它的灵感来源于我们人类的视觉注意力机制，当我们在观察左边这幅图片时，我们视野焦点会随着我们所感兴趣的地方进行转移，从而造成视线的集中。而在处理计算机视觉任务时，我们也希望网络模型能将更多注意放在对当前任务有用的特征区域上，也就是说，希望网络能赋予待关注区域更高的权重。</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6</a:t>
            </a:fld>
            <a:endParaRPr lang="zh-CN" altLang="en-US"/>
          </a:p>
        </p:txBody>
      </p:sp>
    </p:spTree>
    <p:extLst>
      <p:ext uri="{BB962C8B-B14F-4D97-AF65-F5344CB8AC3E}">
        <p14:creationId xmlns:p14="http://schemas.microsoft.com/office/powerpoint/2010/main" val="427539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目前在卷积神经网络中添加注意力机制主要可以分为卷积核注意力机制和特征图注意力机制两种情况，</a:t>
            </a:r>
            <a:r>
              <a:rPr lang="zh-CN" altLang="en-US" sz="1200" b="1" dirty="0">
                <a:solidFill>
                  <a:schemeClr val="tx1"/>
                </a:solidFill>
                <a:latin typeface="+mj-ea"/>
                <a:ea typeface="+mj-ea"/>
              </a:rPr>
              <a:t>卷积核注意力机制</a:t>
            </a:r>
            <a:r>
              <a:rPr lang="zh-CN" altLang="en-US" sz="1200" dirty="0">
                <a:solidFill>
                  <a:schemeClr val="tx1"/>
                </a:solidFill>
                <a:latin typeface="+mj-ea"/>
                <a:ea typeface="+mj-ea"/>
              </a:rPr>
              <a:t>根据输入动态调节卷积核权重，而</a:t>
            </a:r>
            <a:r>
              <a:rPr lang="zh-CN" altLang="en-US" sz="1200" b="1" dirty="0">
                <a:solidFill>
                  <a:schemeClr val="tx1"/>
                </a:solidFill>
                <a:latin typeface="+mj-ea"/>
                <a:ea typeface="+mj-ea"/>
              </a:rPr>
              <a:t>特征图注意力机制</a:t>
            </a:r>
            <a:r>
              <a:rPr lang="zh-CN" altLang="en-US" sz="1200" dirty="0">
                <a:solidFill>
                  <a:schemeClr val="tx1"/>
                </a:solidFill>
                <a:latin typeface="+mj-ea"/>
                <a:ea typeface="+mj-ea"/>
              </a:rPr>
              <a:t>则强调感兴趣的特征区域，两者都能提高 </a:t>
            </a:r>
            <a:r>
              <a:rPr lang="en-US" altLang="zh-CN" sz="1200" dirty="0">
                <a:solidFill>
                  <a:schemeClr val="tx1"/>
                </a:solidFill>
                <a:latin typeface="+mj-ea"/>
                <a:ea typeface="+mj-ea"/>
              </a:rPr>
              <a:t>CNN </a:t>
            </a:r>
            <a:r>
              <a:rPr lang="zh-CN" altLang="en-US" sz="1200" b="1" dirty="0">
                <a:solidFill>
                  <a:schemeClr val="accent1">
                    <a:lumMod val="75000"/>
                  </a:schemeClr>
                </a:solidFill>
                <a:latin typeface="+mj-ea"/>
                <a:ea typeface="+mj-ea"/>
              </a:rPr>
              <a:t>在特征提取上的效率</a:t>
            </a:r>
            <a:r>
              <a:rPr lang="zh-CN" altLang="en-US" sz="1200" dirty="0">
                <a:solidFill>
                  <a:schemeClr val="tx1"/>
                </a:solidFill>
                <a:latin typeface="+mj-ea"/>
                <a:ea typeface="+mj-ea"/>
              </a:rPr>
              <a:t>，从而提高</a:t>
            </a:r>
            <a:r>
              <a:rPr lang="en-US" altLang="zh-CN" sz="1200" dirty="0">
                <a:solidFill>
                  <a:schemeClr val="tx1"/>
                </a:solidFill>
                <a:latin typeface="+mj-ea"/>
                <a:ea typeface="+mj-ea"/>
              </a:rPr>
              <a:t>CNN</a:t>
            </a:r>
            <a:r>
              <a:rPr lang="zh-CN" altLang="en-US" sz="1200" b="1" dirty="0">
                <a:solidFill>
                  <a:schemeClr val="accent1">
                    <a:lumMod val="75000"/>
                  </a:schemeClr>
                </a:solidFill>
                <a:latin typeface="+mj-ea"/>
                <a:ea typeface="+mj-ea"/>
              </a:rPr>
              <a:t>在视觉任务中的表现</a:t>
            </a:r>
            <a:r>
              <a:rPr lang="zh-CN" altLang="en-US" sz="1200" dirty="0">
                <a:solidFill>
                  <a:schemeClr val="tx1"/>
                </a:solidFill>
                <a:latin typeface="+mj-ea"/>
                <a:ea typeface="+mj-ea"/>
              </a:rPr>
              <a:t>。</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7</a:t>
            </a:fld>
            <a:endParaRPr lang="zh-CN" altLang="en-US"/>
          </a:p>
        </p:txBody>
      </p:sp>
    </p:spTree>
    <p:extLst>
      <p:ext uri="{BB962C8B-B14F-4D97-AF65-F5344CB8AC3E}">
        <p14:creationId xmlns:p14="http://schemas.microsoft.com/office/powerpoint/2010/main" val="204527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接下来将分别介绍我们的两项工作</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8</a:t>
            </a:fld>
            <a:endParaRPr lang="zh-CN" altLang="en-US"/>
          </a:p>
        </p:txBody>
      </p:sp>
    </p:spTree>
    <p:extLst>
      <p:ext uri="{BB962C8B-B14F-4D97-AF65-F5344CB8AC3E}">
        <p14:creationId xmlns:p14="http://schemas.microsoft.com/office/powerpoint/2010/main" val="2355562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首先是第一项工作，局部感知的卷积核注意力机制</a:t>
            </a:r>
            <a:endParaRPr lang="en-US" altLang="zh-CN" dirty="0"/>
          </a:p>
          <a:p>
            <a:endParaRPr lang="en-US" altLang="zh-CN" dirty="0"/>
          </a:p>
          <a:p>
            <a:r>
              <a:rPr lang="zh-CN" altLang="en-US" dirty="0"/>
              <a:t>目前的卷积核注意力机制的设计主要存在以下两个问题，第一，直接照搬特征注意力机制中较为有效的模块，并未针对卷积核相关特性进行设计</a:t>
            </a:r>
            <a:endParaRPr lang="en-US" altLang="zh-CN" dirty="0"/>
          </a:p>
          <a:p>
            <a:endParaRPr lang="en-US" altLang="zh-CN" dirty="0"/>
          </a:p>
          <a:p>
            <a:r>
              <a:rPr lang="zh-CN" altLang="en-US" dirty="0"/>
              <a:t>第二，虽然通过从输入中提取注意力使卷积核的权重能够根据输入自适应调整，但在同一输入中还是维持固定的权重进行局部特征提取，这会使卷积核在复杂样本或者目标检测任务中缺乏一定动态性。</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9</a:t>
            </a:fld>
            <a:endParaRPr lang="zh-CN" altLang="en-US"/>
          </a:p>
        </p:txBody>
      </p:sp>
    </p:spTree>
    <p:extLst>
      <p:ext uri="{BB962C8B-B14F-4D97-AF65-F5344CB8AC3E}">
        <p14:creationId xmlns:p14="http://schemas.microsoft.com/office/powerpoint/2010/main" val="10231622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amp;结尾">
    <p:spTree>
      <p:nvGrpSpPr>
        <p:cNvPr id="1" name=""/>
        <p:cNvGrpSpPr/>
        <p:nvPr/>
      </p:nvGrpSpPr>
      <p:grpSpPr>
        <a:xfrm>
          <a:off x="0" y="0"/>
          <a:ext cx="0" cy="0"/>
          <a:chOff x="0" y="0"/>
          <a:chExt cx="0" cy="0"/>
        </a:xfrm>
      </p:grpSpPr>
      <p:grpSp>
        <p:nvGrpSpPr>
          <p:cNvPr id="28" name="Group 16">
            <a:extLst>
              <a:ext uri="{FF2B5EF4-FFF2-40B4-BE49-F238E27FC236}">
                <a16:creationId xmlns:a16="http://schemas.microsoft.com/office/drawing/2014/main" id="{910C4565-F80F-A8D0-5A10-E16D9C4E1BCC}"/>
              </a:ext>
            </a:extLst>
          </p:cNvPr>
          <p:cNvGrpSpPr>
            <a:grpSpLocks noChangeAspect="1"/>
          </p:cNvGrpSpPr>
          <p:nvPr userDrawn="1"/>
        </p:nvGrpSpPr>
        <p:grpSpPr bwMode="auto">
          <a:xfrm>
            <a:off x="0" y="746891"/>
            <a:ext cx="2630162" cy="6111109"/>
            <a:chOff x="558" y="29"/>
            <a:chExt cx="1193" cy="2555"/>
          </a:xfrm>
        </p:grpSpPr>
        <p:sp>
          <p:nvSpPr>
            <p:cNvPr id="29" name="AutoShape 15">
              <a:extLst>
                <a:ext uri="{FF2B5EF4-FFF2-40B4-BE49-F238E27FC236}">
                  <a16:creationId xmlns:a16="http://schemas.microsoft.com/office/drawing/2014/main" id="{30C94556-0387-15ED-076F-8C0484A8673D}"/>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17">
              <a:extLst>
                <a:ext uri="{FF2B5EF4-FFF2-40B4-BE49-F238E27FC236}">
                  <a16:creationId xmlns:a16="http://schemas.microsoft.com/office/drawing/2014/main" id="{6300FD0F-54C0-7264-F349-B5352864587D}"/>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1" name="Freeform 18">
              <a:extLst>
                <a:ext uri="{FF2B5EF4-FFF2-40B4-BE49-F238E27FC236}">
                  <a16:creationId xmlns:a16="http://schemas.microsoft.com/office/drawing/2014/main" id="{97777D97-C5F8-0B17-96E1-546090FB6842}"/>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2" name="Freeform 19">
              <a:extLst>
                <a:ext uri="{FF2B5EF4-FFF2-40B4-BE49-F238E27FC236}">
                  <a16:creationId xmlns:a16="http://schemas.microsoft.com/office/drawing/2014/main" id="{25E9EF1C-7C8D-224D-A5F7-74095927C6E6}"/>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3" name="Freeform 20">
              <a:extLst>
                <a:ext uri="{FF2B5EF4-FFF2-40B4-BE49-F238E27FC236}">
                  <a16:creationId xmlns:a16="http://schemas.microsoft.com/office/drawing/2014/main" id="{10C8642F-8041-8AE1-6CC0-C4B3BAA0B41F}"/>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4" name="Freeform 21">
              <a:extLst>
                <a:ext uri="{FF2B5EF4-FFF2-40B4-BE49-F238E27FC236}">
                  <a16:creationId xmlns:a16="http://schemas.microsoft.com/office/drawing/2014/main" id="{7CE4D267-6A15-5C21-E739-07A3C6CDF1A7}"/>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5" name="Freeform 22">
              <a:extLst>
                <a:ext uri="{FF2B5EF4-FFF2-40B4-BE49-F238E27FC236}">
                  <a16:creationId xmlns:a16="http://schemas.microsoft.com/office/drawing/2014/main" id="{C41490E3-B9B9-632A-1E60-5DE4B427E89A}"/>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6" name="Freeform 23">
              <a:extLst>
                <a:ext uri="{FF2B5EF4-FFF2-40B4-BE49-F238E27FC236}">
                  <a16:creationId xmlns:a16="http://schemas.microsoft.com/office/drawing/2014/main" id="{C012B90D-7369-215F-7787-BA0CF1982555}"/>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7" name="Freeform 24">
              <a:extLst>
                <a:ext uri="{FF2B5EF4-FFF2-40B4-BE49-F238E27FC236}">
                  <a16:creationId xmlns:a16="http://schemas.microsoft.com/office/drawing/2014/main" id="{7E9BF4FF-01EC-A827-27D0-DD6BCAB57FD8}"/>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pic>
        <p:nvPicPr>
          <p:cNvPr id="51" name="图片 50">
            <a:extLst>
              <a:ext uri="{FF2B5EF4-FFF2-40B4-BE49-F238E27FC236}">
                <a16:creationId xmlns:a16="http://schemas.microsoft.com/office/drawing/2014/main" id="{4119197F-13DF-889B-554E-07709BFC4DA8}"/>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4806" y="189518"/>
            <a:ext cx="2227443" cy="739152"/>
          </a:xfrm>
          <a:prstGeom prst="rect">
            <a:avLst/>
          </a:prstGeom>
        </p:spPr>
      </p:pic>
      <p:pic>
        <p:nvPicPr>
          <p:cNvPr id="52" name="图片 51">
            <a:extLst>
              <a:ext uri="{FF2B5EF4-FFF2-40B4-BE49-F238E27FC236}">
                <a16:creationId xmlns:a16="http://schemas.microsoft.com/office/drawing/2014/main" id="{73E2D1EA-EE84-12FF-D39C-C9E6B80CBF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4175" y="159902"/>
            <a:ext cx="1973226" cy="768768"/>
          </a:xfrm>
          <a:prstGeom prst="rect">
            <a:avLst/>
          </a:prstGeom>
        </p:spPr>
      </p:pic>
      <p:pic>
        <p:nvPicPr>
          <p:cNvPr id="53" name="图片 52">
            <a:extLst>
              <a:ext uri="{FF2B5EF4-FFF2-40B4-BE49-F238E27FC236}">
                <a16:creationId xmlns:a16="http://schemas.microsoft.com/office/drawing/2014/main" id="{9E659A4D-66F1-687C-E9C5-00F6626FBB2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4448"/>
          <a:stretch/>
        </p:blipFill>
        <p:spPr>
          <a:xfrm>
            <a:off x="7813466" y="6138026"/>
            <a:ext cx="4340909" cy="627329"/>
          </a:xfrm>
          <a:prstGeom prst="rect">
            <a:avLst/>
          </a:prstGeom>
        </p:spPr>
      </p:pic>
      <p:grpSp>
        <p:nvGrpSpPr>
          <p:cNvPr id="25" name="Group 16">
            <a:extLst>
              <a:ext uri="{FF2B5EF4-FFF2-40B4-BE49-F238E27FC236}">
                <a16:creationId xmlns:a16="http://schemas.microsoft.com/office/drawing/2014/main" id="{DA69BC3F-19E6-4DFB-8A87-12D7E5F951B7}"/>
              </a:ext>
            </a:extLst>
          </p:cNvPr>
          <p:cNvGrpSpPr>
            <a:grpSpLocks noChangeAspect="1"/>
          </p:cNvGrpSpPr>
          <p:nvPr userDrawn="1"/>
        </p:nvGrpSpPr>
        <p:grpSpPr bwMode="auto">
          <a:xfrm rot="10800000">
            <a:off x="9561838" y="0"/>
            <a:ext cx="2630162" cy="6111109"/>
            <a:chOff x="558" y="29"/>
            <a:chExt cx="1193" cy="2555"/>
          </a:xfrm>
        </p:grpSpPr>
        <p:sp>
          <p:nvSpPr>
            <p:cNvPr id="26" name="AutoShape 15">
              <a:extLst>
                <a:ext uri="{FF2B5EF4-FFF2-40B4-BE49-F238E27FC236}">
                  <a16:creationId xmlns:a16="http://schemas.microsoft.com/office/drawing/2014/main" id="{631875A1-CF15-42B6-9CA1-2F089CDEB0A5}"/>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27" name="Freeform 17">
              <a:extLst>
                <a:ext uri="{FF2B5EF4-FFF2-40B4-BE49-F238E27FC236}">
                  <a16:creationId xmlns:a16="http://schemas.microsoft.com/office/drawing/2014/main" id="{CCBE0338-5546-4BD7-8C39-4F7FDF5DF0C9}"/>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8" name="Freeform 18">
              <a:extLst>
                <a:ext uri="{FF2B5EF4-FFF2-40B4-BE49-F238E27FC236}">
                  <a16:creationId xmlns:a16="http://schemas.microsoft.com/office/drawing/2014/main" id="{B2A022CD-68B0-4F53-9489-515F7E2EEF2D}"/>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9" name="Freeform 19">
              <a:extLst>
                <a:ext uri="{FF2B5EF4-FFF2-40B4-BE49-F238E27FC236}">
                  <a16:creationId xmlns:a16="http://schemas.microsoft.com/office/drawing/2014/main" id="{75FC5A49-E641-44D9-AEE9-0C09E15C072D}"/>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0" name="Freeform 20">
              <a:extLst>
                <a:ext uri="{FF2B5EF4-FFF2-40B4-BE49-F238E27FC236}">
                  <a16:creationId xmlns:a16="http://schemas.microsoft.com/office/drawing/2014/main" id="{9D933190-603D-4C78-BF00-B2FDF0E94DE8}"/>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4" name="Freeform 21">
              <a:extLst>
                <a:ext uri="{FF2B5EF4-FFF2-40B4-BE49-F238E27FC236}">
                  <a16:creationId xmlns:a16="http://schemas.microsoft.com/office/drawing/2014/main" id="{93F40AE6-1453-4E79-8852-A94C47BC4518}"/>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5" name="Freeform 22">
              <a:extLst>
                <a:ext uri="{FF2B5EF4-FFF2-40B4-BE49-F238E27FC236}">
                  <a16:creationId xmlns:a16="http://schemas.microsoft.com/office/drawing/2014/main" id="{594C9953-3B58-4581-A096-51543AE74C9E}"/>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6" name="Freeform 23">
              <a:extLst>
                <a:ext uri="{FF2B5EF4-FFF2-40B4-BE49-F238E27FC236}">
                  <a16:creationId xmlns:a16="http://schemas.microsoft.com/office/drawing/2014/main" id="{CF74A45E-1CB3-4E4D-8FD8-B4261DC4E5FF}"/>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7" name="Freeform 24">
              <a:extLst>
                <a:ext uri="{FF2B5EF4-FFF2-40B4-BE49-F238E27FC236}">
                  <a16:creationId xmlns:a16="http://schemas.microsoft.com/office/drawing/2014/main" id="{90399E7C-2152-4EE9-9278-8B94854D4D57}"/>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spTree>
    <p:extLst>
      <p:ext uri="{BB962C8B-B14F-4D97-AF65-F5344CB8AC3E}">
        <p14:creationId xmlns:p14="http://schemas.microsoft.com/office/powerpoint/2010/main" val="169590586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27" name="Group 4">
            <a:extLst>
              <a:ext uri="{FF2B5EF4-FFF2-40B4-BE49-F238E27FC236}">
                <a16:creationId xmlns:a16="http://schemas.microsoft.com/office/drawing/2014/main" id="{975FC979-4EB3-4057-95F9-261B9364809E}"/>
              </a:ext>
            </a:extLst>
          </p:cNvPr>
          <p:cNvGrpSpPr>
            <a:grpSpLocks noChangeAspect="1"/>
          </p:cNvGrpSpPr>
          <p:nvPr userDrawn="1"/>
        </p:nvGrpSpPr>
        <p:grpSpPr bwMode="auto">
          <a:xfrm>
            <a:off x="5360565" y="0"/>
            <a:ext cx="6831437" cy="6858000"/>
            <a:chOff x="652" y="577"/>
            <a:chExt cx="2915" cy="2886"/>
          </a:xfrm>
        </p:grpSpPr>
        <p:sp>
          <p:nvSpPr>
            <p:cNvPr id="28" name="AutoShape 3">
              <a:extLst>
                <a:ext uri="{FF2B5EF4-FFF2-40B4-BE49-F238E27FC236}">
                  <a16:creationId xmlns:a16="http://schemas.microsoft.com/office/drawing/2014/main" id="{857E18AE-AC44-2820-809F-797C27204DB5}"/>
                </a:ext>
              </a:extLst>
            </p:cNvPr>
            <p:cNvSpPr>
              <a:spLocks noChangeAspect="1" noChangeArrowheads="1" noTextEdit="1"/>
            </p:cNvSpPr>
            <p:nvPr/>
          </p:nvSpPr>
          <p:spPr bwMode="auto">
            <a:xfrm>
              <a:off x="652" y="577"/>
              <a:ext cx="2914"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29" name="Freeform 6">
              <a:extLst>
                <a:ext uri="{FF2B5EF4-FFF2-40B4-BE49-F238E27FC236}">
                  <a16:creationId xmlns:a16="http://schemas.microsoft.com/office/drawing/2014/main" id="{45FCE37F-DE51-0C05-627C-FABD9D967818}"/>
                </a:ext>
              </a:extLst>
            </p:cNvPr>
            <p:cNvSpPr>
              <a:spLocks/>
            </p:cNvSpPr>
            <p:nvPr/>
          </p:nvSpPr>
          <p:spPr bwMode="auto">
            <a:xfrm>
              <a:off x="896" y="577"/>
              <a:ext cx="2671" cy="2886"/>
            </a:xfrm>
            <a:custGeom>
              <a:avLst/>
              <a:gdLst>
                <a:gd name="T0" fmla="*/ 3998 w 3998"/>
                <a:gd name="T1" fmla="*/ 4320 h 4320"/>
                <a:gd name="T2" fmla="*/ 3998 w 3998"/>
                <a:gd name="T3" fmla="*/ 0 h 4320"/>
                <a:gd name="T4" fmla="*/ 655 w 3998"/>
                <a:gd name="T5" fmla="*/ 0 h 4320"/>
                <a:gd name="T6" fmla="*/ 0 w 3998"/>
                <a:gd name="T7" fmla="*/ 2198 h 4320"/>
                <a:gd name="T8" fmla="*/ 606 w 3998"/>
                <a:gd name="T9" fmla="*/ 4320 h 4320"/>
                <a:gd name="T10" fmla="*/ 3998 w 3998"/>
                <a:gd name="T11" fmla="*/ 4320 h 4320"/>
              </a:gdLst>
              <a:ahLst/>
              <a:cxnLst>
                <a:cxn ang="0">
                  <a:pos x="T0" y="T1"/>
                </a:cxn>
                <a:cxn ang="0">
                  <a:pos x="T2" y="T3"/>
                </a:cxn>
                <a:cxn ang="0">
                  <a:pos x="T4" y="T5"/>
                </a:cxn>
                <a:cxn ang="0">
                  <a:pos x="T6" y="T7"/>
                </a:cxn>
                <a:cxn ang="0">
                  <a:pos x="T8" y="T9"/>
                </a:cxn>
                <a:cxn ang="0">
                  <a:pos x="T10" y="T11"/>
                </a:cxn>
              </a:cxnLst>
              <a:rect l="0" t="0" r="r" b="b"/>
              <a:pathLst>
                <a:path w="3998" h="4320">
                  <a:moveTo>
                    <a:pt x="3998" y="4320"/>
                  </a:moveTo>
                  <a:cubicBezTo>
                    <a:pt x="3998" y="0"/>
                    <a:pt x="3998" y="0"/>
                    <a:pt x="3998" y="0"/>
                  </a:cubicBezTo>
                  <a:cubicBezTo>
                    <a:pt x="655" y="0"/>
                    <a:pt x="655" y="0"/>
                    <a:pt x="655" y="0"/>
                  </a:cubicBezTo>
                  <a:cubicBezTo>
                    <a:pt x="241" y="632"/>
                    <a:pt x="0" y="1387"/>
                    <a:pt x="0" y="2198"/>
                  </a:cubicBezTo>
                  <a:cubicBezTo>
                    <a:pt x="0" y="2977"/>
                    <a:pt x="222" y="3704"/>
                    <a:pt x="606" y="4320"/>
                  </a:cubicBezTo>
                  <a:cubicBezTo>
                    <a:pt x="3998" y="4320"/>
                    <a:pt x="3998" y="4320"/>
                    <a:pt x="3998" y="432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7">
              <a:extLst>
                <a:ext uri="{FF2B5EF4-FFF2-40B4-BE49-F238E27FC236}">
                  <a16:creationId xmlns:a16="http://schemas.microsoft.com/office/drawing/2014/main" id="{02292BEC-714E-B05D-4516-275A6F3E1B68}"/>
                </a:ext>
              </a:extLst>
            </p:cNvPr>
            <p:cNvSpPr>
              <a:spLocks/>
            </p:cNvSpPr>
            <p:nvPr/>
          </p:nvSpPr>
          <p:spPr bwMode="auto">
            <a:xfrm>
              <a:off x="1116" y="577"/>
              <a:ext cx="2451" cy="2886"/>
            </a:xfrm>
            <a:custGeom>
              <a:avLst/>
              <a:gdLst>
                <a:gd name="T0" fmla="*/ 1832 w 3669"/>
                <a:gd name="T1" fmla="*/ 0 h 4320"/>
                <a:gd name="T2" fmla="*/ 1034 w 3669"/>
                <a:gd name="T3" fmla="*/ 0 h 4320"/>
                <a:gd name="T4" fmla="*/ 0 w 3669"/>
                <a:gd name="T5" fmla="*/ 2691 h 4320"/>
                <a:gd name="T6" fmla="*/ 344 w 3669"/>
                <a:gd name="T7" fmla="*/ 4320 h 4320"/>
                <a:gd name="T8" fmla="*/ 3669 w 3669"/>
                <a:gd name="T9" fmla="*/ 4320 h 4320"/>
                <a:gd name="T10" fmla="*/ 428 w 3669"/>
                <a:gd name="T11" fmla="*/ 4320 h 4320"/>
                <a:gd name="T12" fmla="*/ 265 w 3669"/>
                <a:gd name="T13" fmla="*/ 3183 h 4320"/>
                <a:gd name="T14" fmla="*/ 1832 w 3669"/>
                <a:gd name="T15" fmla="*/ 0 h 4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9" h="4320">
                  <a:moveTo>
                    <a:pt x="1832" y="0"/>
                  </a:moveTo>
                  <a:cubicBezTo>
                    <a:pt x="1034" y="0"/>
                    <a:pt x="1034" y="0"/>
                    <a:pt x="1034" y="0"/>
                  </a:cubicBezTo>
                  <a:cubicBezTo>
                    <a:pt x="391" y="712"/>
                    <a:pt x="0" y="1656"/>
                    <a:pt x="0" y="2691"/>
                  </a:cubicBezTo>
                  <a:cubicBezTo>
                    <a:pt x="0" y="3271"/>
                    <a:pt x="123" y="3822"/>
                    <a:pt x="344" y="4320"/>
                  </a:cubicBezTo>
                  <a:cubicBezTo>
                    <a:pt x="3669" y="4320"/>
                    <a:pt x="3669" y="4320"/>
                    <a:pt x="3669" y="4320"/>
                  </a:cubicBezTo>
                  <a:cubicBezTo>
                    <a:pt x="428" y="4320"/>
                    <a:pt x="428" y="4320"/>
                    <a:pt x="428" y="4320"/>
                  </a:cubicBezTo>
                  <a:cubicBezTo>
                    <a:pt x="322" y="3959"/>
                    <a:pt x="265" y="3578"/>
                    <a:pt x="265" y="3183"/>
                  </a:cubicBezTo>
                  <a:cubicBezTo>
                    <a:pt x="265" y="1887"/>
                    <a:pt x="879" y="734"/>
                    <a:pt x="1832" y="0"/>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sp>
          <p:nvSpPr>
            <p:cNvPr id="31" name="Freeform 8">
              <a:extLst>
                <a:ext uri="{FF2B5EF4-FFF2-40B4-BE49-F238E27FC236}">
                  <a16:creationId xmlns:a16="http://schemas.microsoft.com/office/drawing/2014/main" id="{142E4161-7082-41DD-4177-A5AD1281F63F}"/>
                </a:ext>
              </a:extLst>
            </p:cNvPr>
            <p:cNvSpPr>
              <a:spLocks/>
            </p:cNvSpPr>
            <p:nvPr/>
          </p:nvSpPr>
          <p:spPr bwMode="auto">
            <a:xfrm>
              <a:off x="1291" y="577"/>
              <a:ext cx="2276" cy="2886"/>
            </a:xfrm>
            <a:custGeom>
              <a:avLst/>
              <a:gdLst>
                <a:gd name="T0" fmla="*/ 3404 w 3404"/>
                <a:gd name="T1" fmla="*/ 0 h 4320"/>
                <a:gd name="T2" fmla="*/ 1567 w 3404"/>
                <a:gd name="T3" fmla="*/ 0 h 4320"/>
                <a:gd name="T4" fmla="*/ 0 w 3404"/>
                <a:gd name="T5" fmla="*/ 3183 h 4320"/>
                <a:gd name="T6" fmla="*/ 163 w 3404"/>
                <a:gd name="T7" fmla="*/ 4320 h 4320"/>
                <a:gd name="T8" fmla="*/ 3404 w 3404"/>
                <a:gd name="T9" fmla="*/ 4320 h 4320"/>
                <a:gd name="T10" fmla="*/ 3404 w 3404"/>
                <a:gd name="T11" fmla="*/ 0 h 4320"/>
              </a:gdLst>
              <a:ahLst/>
              <a:cxnLst>
                <a:cxn ang="0">
                  <a:pos x="T0" y="T1"/>
                </a:cxn>
                <a:cxn ang="0">
                  <a:pos x="T2" y="T3"/>
                </a:cxn>
                <a:cxn ang="0">
                  <a:pos x="T4" y="T5"/>
                </a:cxn>
                <a:cxn ang="0">
                  <a:pos x="T6" y="T7"/>
                </a:cxn>
                <a:cxn ang="0">
                  <a:pos x="T8" y="T9"/>
                </a:cxn>
                <a:cxn ang="0">
                  <a:pos x="T10" y="T11"/>
                </a:cxn>
              </a:cxnLst>
              <a:rect l="0" t="0" r="r" b="b"/>
              <a:pathLst>
                <a:path w="3404" h="4320">
                  <a:moveTo>
                    <a:pt x="3404" y="0"/>
                  </a:moveTo>
                  <a:cubicBezTo>
                    <a:pt x="1567" y="0"/>
                    <a:pt x="1567" y="0"/>
                    <a:pt x="1567" y="0"/>
                  </a:cubicBezTo>
                  <a:cubicBezTo>
                    <a:pt x="614" y="734"/>
                    <a:pt x="0" y="1887"/>
                    <a:pt x="0" y="3183"/>
                  </a:cubicBezTo>
                  <a:cubicBezTo>
                    <a:pt x="0" y="3578"/>
                    <a:pt x="57" y="3959"/>
                    <a:pt x="163" y="4320"/>
                  </a:cubicBezTo>
                  <a:cubicBezTo>
                    <a:pt x="3404" y="4320"/>
                    <a:pt x="3404" y="4320"/>
                    <a:pt x="3404" y="4320"/>
                  </a:cubicBezTo>
                  <a:cubicBezTo>
                    <a:pt x="3404" y="0"/>
                    <a:pt x="3404" y="0"/>
                    <a:pt x="3404"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sp>
        <p:nvSpPr>
          <p:cNvPr id="32" name="矩形 31">
            <a:extLst>
              <a:ext uri="{FF2B5EF4-FFF2-40B4-BE49-F238E27FC236}">
                <a16:creationId xmlns:a16="http://schemas.microsoft.com/office/drawing/2014/main" id="{20D15D60-252E-435D-42E0-E27F5D5F19A4}"/>
              </a:ext>
            </a:extLst>
          </p:cNvPr>
          <p:cNvSpPr/>
          <p:nvPr userDrawn="1"/>
        </p:nvSpPr>
        <p:spPr>
          <a:xfrm>
            <a:off x="7740540" y="2568652"/>
            <a:ext cx="1277914" cy="748988"/>
          </a:xfrm>
          <a:prstGeom prst="rect">
            <a:avLst/>
          </a:prstGeom>
        </p:spPr>
        <p:txBody>
          <a:bodyPr wrap="none">
            <a:spAutoFit/>
          </a:bodyPr>
          <a:lstStyle/>
          <a:p>
            <a:pPr algn="just" defTabSz="914377">
              <a:defRPr/>
            </a:pPr>
            <a:r>
              <a:rPr lang="zh-CN" altLang="en-US" sz="4267" kern="100" dirty="0">
                <a:solidFill>
                  <a:prstClr val="white"/>
                </a:solidFill>
                <a:latin typeface="Arial"/>
                <a:ea typeface="微软雅黑" panose="020B0503020204020204" pitchFamily="34" charset="-122"/>
              </a:rPr>
              <a:t>目录</a:t>
            </a:r>
            <a:endParaRPr lang="zh-CN" altLang="zh-CN" sz="4267" kern="100" dirty="0">
              <a:solidFill>
                <a:prstClr val="white"/>
              </a:solidFill>
              <a:latin typeface="Arial"/>
              <a:ea typeface="微软雅黑" panose="020B0503020204020204" pitchFamily="34" charset="-122"/>
            </a:endParaRPr>
          </a:p>
        </p:txBody>
      </p:sp>
      <p:cxnSp>
        <p:nvCxnSpPr>
          <p:cNvPr id="33" name="直接连接符 32">
            <a:extLst>
              <a:ext uri="{FF2B5EF4-FFF2-40B4-BE49-F238E27FC236}">
                <a16:creationId xmlns:a16="http://schemas.microsoft.com/office/drawing/2014/main" id="{E98F8ABF-85B6-D385-5CC4-75316EA21DAC}"/>
              </a:ext>
            </a:extLst>
          </p:cNvPr>
          <p:cNvCxnSpPr>
            <a:cxnSpLocks/>
          </p:cNvCxnSpPr>
          <p:nvPr userDrawn="1"/>
        </p:nvCxnSpPr>
        <p:spPr>
          <a:xfrm>
            <a:off x="7932074" y="3436235"/>
            <a:ext cx="89484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图片 45">
            <a:extLst>
              <a:ext uri="{FF2B5EF4-FFF2-40B4-BE49-F238E27FC236}">
                <a16:creationId xmlns:a16="http://schemas.microsoft.com/office/drawing/2014/main" id="{860335C4-0DBA-AB68-817F-0F21B1CCA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p:blipFill>
        <p:spPr>
          <a:xfrm>
            <a:off x="7867914" y="6069158"/>
            <a:ext cx="3718941" cy="542941"/>
          </a:xfrm>
          <a:prstGeom prst="rect">
            <a:avLst/>
          </a:prstGeom>
        </p:spPr>
      </p:pic>
      <p:pic>
        <p:nvPicPr>
          <p:cNvPr id="47" name="图片 46">
            <a:extLst>
              <a:ext uri="{FF2B5EF4-FFF2-40B4-BE49-F238E27FC236}">
                <a16:creationId xmlns:a16="http://schemas.microsoft.com/office/drawing/2014/main" id="{A6AFE21B-DBA6-A849-B146-0EAEF6BE3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390" y="268868"/>
            <a:ext cx="2440412" cy="789465"/>
          </a:xfrm>
          <a:prstGeom prst="rect">
            <a:avLst/>
          </a:prstGeom>
        </p:spPr>
      </p:pic>
    </p:spTree>
    <p:extLst>
      <p:ext uri="{BB962C8B-B14F-4D97-AF65-F5344CB8AC3E}">
        <p14:creationId xmlns:p14="http://schemas.microsoft.com/office/powerpoint/2010/main" val="363866414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标题">
    <p:spTree>
      <p:nvGrpSpPr>
        <p:cNvPr id="1" name=""/>
        <p:cNvGrpSpPr/>
        <p:nvPr/>
      </p:nvGrpSpPr>
      <p:grpSpPr>
        <a:xfrm>
          <a:off x="0" y="0"/>
          <a:ext cx="0" cy="0"/>
          <a:chOff x="0" y="0"/>
          <a:chExt cx="0" cy="0"/>
        </a:xfrm>
      </p:grpSpPr>
      <p:grpSp>
        <p:nvGrpSpPr>
          <p:cNvPr id="27" name="Group 16">
            <a:extLst>
              <a:ext uri="{FF2B5EF4-FFF2-40B4-BE49-F238E27FC236}">
                <a16:creationId xmlns:a16="http://schemas.microsoft.com/office/drawing/2014/main" id="{84C8E70E-5516-05A2-854A-41533DE0BBEE}"/>
              </a:ext>
            </a:extLst>
          </p:cNvPr>
          <p:cNvGrpSpPr>
            <a:grpSpLocks noChangeAspect="1"/>
          </p:cNvGrpSpPr>
          <p:nvPr userDrawn="1"/>
        </p:nvGrpSpPr>
        <p:grpSpPr bwMode="auto">
          <a:xfrm rot="16200000" flipH="1">
            <a:off x="7724831" y="-1628831"/>
            <a:ext cx="2853447" cy="6111109"/>
            <a:chOff x="558" y="29"/>
            <a:chExt cx="1193" cy="2555"/>
          </a:xfrm>
        </p:grpSpPr>
        <p:sp>
          <p:nvSpPr>
            <p:cNvPr id="28" name="AutoShape 15">
              <a:extLst>
                <a:ext uri="{FF2B5EF4-FFF2-40B4-BE49-F238E27FC236}">
                  <a16:creationId xmlns:a16="http://schemas.microsoft.com/office/drawing/2014/main" id="{07543A45-6FAD-A747-0598-7FD61558E8D0}"/>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29" name="Freeform 17">
              <a:extLst>
                <a:ext uri="{FF2B5EF4-FFF2-40B4-BE49-F238E27FC236}">
                  <a16:creationId xmlns:a16="http://schemas.microsoft.com/office/drawing/2014/main" id="{9ECCDB53-3B48-7A25-E369-4AF8A1AA023F}"/>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18">
              <a:extLst>
                <a:ext uri="{FF2B5EF4-FFF2-40B4-BE49-F238E27FC236}">
                  <a16:creationId xmlns:a16="http://schemas.microsoft.com/office/drawing/2014/main" id="{C66B9195-46B0-66E0-896B-BDD7A5101A16}"/>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1" name="Freeform 19">
              <a:extLst>
                <a:ext uri="{FF2B5EF4-FFF2-40B4-BE49-F238E27FC236}">
                  <a16:creationId xmlns:a16="http://schemas.microsoft.com/office/drawing/2014/main" id="{55D8FE23-FB8D-D500-99A7-E53841D73282}"/>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2" name="Freeform 20">
              <a:extLst>
                <a:ext uri="{FF2B5EF4-FFF2-40B4-BE49-F238E27FC236}">
                  <a16:creationId xmlns:a16="http://schemas.microsoft.com/office/drawing/2014/main" id="{A6A48597-F84D-DA96-BF8F-52DB916FFED7}"/>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3" name="Freeform 21">
              <a:extLst>
                <a:ext uri="{FF2B5EF4-FFF2-40B4-BE49-F238E27FC236}">
                  <a16:creationId xmlns:a16="http://schemas.microsoft.com/office/drawing/2014/main" id="{48CBB48B-4A63-CADC-0DD3-0D5B4EE67712}"/>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4" name="Freeform 22">
              <a:extLst>
                <a:ext uri="{FF2B5EF4-FFF2-40B4-BE49-F238E27FC236}">
                  <a16:creationId xmlns:a16="http://schemas.microsoft.com/office/drawing/2014/main" id="{EA730999-6FA9-AD19-DECB-21632AB32240}"/>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5" name="Freeform 23">
              <a:extLst>
                <a:ext uri="{FF2B5EF4-FFF2-40B4-BE49-F238E27FC236}">
                  <a16:creationId xmlns:a16="http://schemas.microsoft.com/office/drawing/2014/main" id="{70D1317F-0991-E547-DA4E-A8A83A58FF0A}"/>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sp>
          <p:nvSpPr>
            <p:cNvPr id="36" name="Freeform 24">
              <a:extLst>
                <a:ext uri="{FF2B5EF4-FFF2-40B4-BE49-F238E27FC236}">
                  <a16:creationId xmlns:a16="http://schemas.microsoft.com/office/drawing/2014/main" id="{D2B2B545-B91B-7BAD-9A28-8F467470BABB}"/>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grpSp>
        <p:nvGrpSpPr>
          <p:cNvPr id="37" name="Group 16">
            <a:extLst>
              <a:ext uri="{FF2B5EF4-FFF2-40B4-BE49-F238E27FC236}">
                <a16:creationId xmlns:a16="http://schemas.microsoft.com/office/drawing/2014/main" id="{7E17BB64-3FBD-40ED-2189-EE984404B060}"/>
              </a:ext>
            </a:extLst>
          </p:cNvPr>
          <p:cNvGrpSpPr>
            <a:grpSpLocks noChangeAspect="1"/>
          </p:cNvGrpSpPr>
          <p:nvPr userDrawn="1"/>
        </p:nvGrpSpPr>
        <p:grpSpPr bwMode="auto">
          <a:xfrm rot="5400000" flipH="1">
            <a:off x="1627701" y="2383002"/>
            <a:ext cx="2853447" cy="6111109"/>
            <a:chOff x="558" y="29"/>
            <a:chExt cx="1193" cy="2555"/>
          </a:xfrm>
        </p:grpSpPr>
        <p:sp>
          <p:nvSpPr>
            <p:cNvPr id="38" name="AutoShape 15">
              <a:extLst>
                <a:ext uri="{FF2B5EF4-FFF2-40B4-BE49-F238E27FC236}">
                  <a16:creationId xmlns:a16="http://schemas.microsoft.com/office/drawing/2014/main" id="{CBC3F330-1538-AE25-B172-78916AC986C2}"/>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9" name="Freeform 17">
              <a:extLst>
                <a:ext uri="{FF2B5EF4-FFF2-40B4-BE49-F238E27FC236}">
                  <a16:creationId xmlns:a16="http://schemas.microsoft.com/office/drawing/2014/main" id="{AC008334-CE48-F24F-EB99-F380A8ED54A7}"/>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0" name="Freeform 18">
              <a:extLst>
                <a:ext uri="{FF2B5EF4-FFF2-40B4-BE49-F238E27FC236}">
                  <a16:creationId xmlns:a16="http://schemas.microsoft.com/office/drawing/2014/main" id="{538D91E4-A1EE-52E4-76CB-6FB98CF22539}"/>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1" name="Freeform 19">
              <a:extLst>
                <a:ext uri="{FF2B5EF4-FFF2-40B4-BE49-F238E27FC236}">
                  <a16:creationId xmlns:a16="http://schemas.microsoft.com/office/drawing/2014/main" id="{218B26CE-09D0-4283-6643-AD74B03A8146}"/>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2" name="Freeform 20">
              <a:extLst>
                <a:ext uri="{FF2B5EF4-FFF2-40B4-BE49-F238E27FC236}">
                  <a16:creationId xmlns:a16="http://schemas.microsoft.com/office/drawing/2014/main" id="{10DA25EF-EBA0-4B88-17A8-4865513602C2}"/>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3" name="Freeform 21">
              <a:extLst>
                <a:ext uri="{FF2B5EF4-FFF2-40B4-BE49-F238E27FC236}">
                  <a16:creationId xmlns:a16="http://schemas.microsoft.com/office/drawing/2014/main" id="{524085CA-6C32-DCE3-AC39-6DD577E8B661}"/>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4" name="Freeform 22">
              <a:extLst>
                <a:ext uri="{FF2B5EF4-FFF2-40B4-BE49-F238E27FC236}">
                  <a16:creationId xmlns:a16="http://schemas.microsoft.com/office/drawing/2014/main" id="{D864FC08-EA83-42A7-E48D-A9697F5B6B26}"/>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5" name="Freeform 23">
              <a:extLst>
                <a:ext uri="{FF2B5EF4-FFF2-40B4-BE49-F238E27FC236}">
                  <a16:creationId xmlns:a16="http://schemas.microsoft.com/office/drawing/2014/main" id="{CAB1C382-5E8C-DF6E-9650-2A656D0277AF}"/>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6" name="Freeform 24">
              <a:extLst>
                <a:ext uri="{FF2B5EF4-FFF2-40B4-BE49-F238E27FC236}">
                  <a16:creationId xmlns:a16="http://schemas.microsoft.com/office/drawing/2014/main" id="{A9704F26-D4BB-2A81-038B-6EDDB30FE649}"/>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pic>
        <p:nvPicPr>
          <p:cNvPr id="51" name="图片 50">
            <a:extLst>
              <a:ext uri="{FF2B5EF4-FFF2-40B4-BE49-F238E27FC236}">
                <a16:creationId xmlns:a16="http://schemas.microsoft.com/office/drawing/2014/main" id="{7FC12AFA-3D50-9356-CD67-01547EEF57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p:blipFill>
        <p:spPr>
          <a:xfrm>
            <a:off x="620358" y="6207531"/>
            <a:ext cx="3718941" cy="542941"/>
          </a:xfrm>
          <a:prstGeom prst="rect">
            <a:avLst/>
          </a:prstGeom>
        </p:spPr>
      </p:pic>
      <p:pic>
        <p:nvPicPr>
          <p:cNvPr id="52" name="图片 51">
            <a:extLst>
              <a:ext uri="{FF2B5EF4-FFF2-40B4-BE49-F238E27FC236}">
                <a16:creationId xmlns:a16="http://schemas.microsoft.com/office/drawing/2014/main" id="{0728347E-7F43-E801-790C-FA7918E70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4198" y="196647"/>
            <a:ext cx="1902269" cy="615377"/>
          </a:xfrm>
          <a:prstGeom prst="rect">
            <a:avLst/>
          </a:prstGeom>
        </p:spPr>
      </p:pic>
    </p:spTree>
    <p:extLst>
      <p:ext uri="{BB962C8B-B14F-4D97-AF65-F5344CB8AC3E}">
        <p14:creationId xmlns:p14="http://schemas.microsoft.com/office/powerpoint/2010/main" val="301176877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7E983D55-05AB-16A4-C042-45C0B0CC6B9C}"/>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34258" y="121079"/>
            <a:ext cx="1603201" cy="532004"/>
          </a:xfrm>
          <a:prstGeom prst="rect">
            <a:avLst/>
          </a:prstGeom>
        </p:spPr>
      </p:pic>
      <p:pic>
        <p:nvPicPr>
          <p:cNvPr id="26" name="图片 25">
            <a:extLst>
              <a:ext uri="{FF2B5EF4-FFF2-40B4-BE49-F238E27FC236}">
                <a16:creationId xmlns:a16="http://schemas.microsoft.com/office/drawing/2014/main" id="{B5ABF7C1-BF80-0DBE-EBEF-8299B038F6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542" y="6098057"/>
            <a:ext cx="1436369" cy="559609"/>
          </a:xfrm>
          <a:prstGeom prst="rect">
            <a:avLst/>
          </a:prstGeom>
        </p:spPr>
      </p:pic>
      <p:cxnSp>
        <p:nvCxnSpPr>
          <p:cNvPr id="6" name="直接连接符 5">
            <a:extLst>
              <a:ext uri="{FF2B5EF4-FFF2-40B4-BE49-F238E27FC236}">
                <a16:creationId xmlns:a16="http://schemas.microsoft.com/office/drawing/2014/main" id="{9D7DF5A2-CD04-44DD-B5F7-E18D6E3CA1A9}"/>
              </a:ext>
            </a:extLst>
          </p:cNvPr>
          <p:cNvCxnSpPr>
            <a:cxnSpLocks/>
          </p:cNvCxnSpPr>
          <p:nvPr userDrawn="1"/>
        </p:nvCxnSpPr>
        <p:spPr>
          <a:xfrm>
            <a:off x="385894" y="653083"/>
            <a:ext cx="993256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36139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3341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295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11.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55.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34.png"/><Relationship Id="rId25" Type="http://schemas.openxmlformats.org/officeDocument/2006/relationships/image" Target="../media/image65.png"/><Relationship Id="rId33"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53.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7.pn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56.png"/><Relationship Id="rId15" Type="http://schemas.openxmlformats.org/officeDocument/2006/relationships/image" Target="../media/image51.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33.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26.png"/><Relationship Id="rId9" Type="http://schemas.openxmlformats.org/officeDocument/2006/relationships/image" Target="../media/image32.png"/><Relationship Id="rId14" Type="http://schemas.openxmlformats.org/officeDocument/2006/relationships/image" Target="../media/image45.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2.xml"/><Relationship Id="rId16"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3.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30.png"/><Relationship Id="rId3" Type="http://schemas.openxmlformats.org/officeDocument/2006/relationships/image" Target="../media/image93.png"/><Relationship Id="rId12" Type="http://schemas.openxmlformats.org/officeDocument/2006/relationships/image" Target="../media/image820.png"/><Relationship Id="rId17" Type="http://schemas.openxmlformats.org/officeDocument/2006/relationships/image" Target="../media/image720.png"/><Relationship Id="rId2" Type="http://schemas.openxmlformats.org/officeDocument/2006/relationships/notesSlide" Target="../notesSlides/notesSlide13.xml"/><Relationship Id="rId16" Type="http://schemas.openxmlformats.org/officeDocument/2006/relationships/image" Target="../media/image95.png"/><Relationship Id="rId1" Type="http://schemas.openxmlformats.org/officeDocument/2006/relationships/slideLayout" Target="../slideLayouts/slideLayout4.xml"/><Relationship Id="rId11" Type="http://schemas.openxmlformats.org/officeDocument/2006/relationships/image" Target="../media/image30.png"/><Relationship Id="rId5" Type="http://schemas.openxmlformats.org/officeDocument/2006/relationships/image" Target="../media/image39.png"/><Relationship Id="rId15" Type="http://schemas.openxmlformats.org/officeDocument/2006/relationships/image" Target="../media/image94.png"/><Relationship Id="rId19" Type="http://schemas.openxmlformats.org/officeDocument/2006/relationships/image" Target="../media/image740.png"/><Relationship Id="rId4" Type="http://schemas.openxmlformats.org/officeDocument/2006/relationships/image" Target="../media/image3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96.png"/><Relationship Id="rId7" Type="http://schemas.openxmlformats.org/officeDocument/2006/relationships/image" Target="../media/image890.png"/><Relationship Id="rId12" Type="http://schemas.openxmlformats.org/officeDocument/2006/relationships/image" Target="../media/image94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80.png"/><Relationship Id="rId11" Type="http://schemas.openxmlformats.org/officeDocument/2006/relationships/image" Target="../media/image930.png"/><Relationship Id="rId5" Type="http://schemas.openxmlformats.org/officeDocument/2006/relationships/image" Target="../media/image870.png"/><Relationship Id="rId10" Type="http://schemas.openxmlformats.org/officeDocument/2006/relationships/image" Target="../media/image920.png"/><Relationship Id="rId4" Type="http://schemas.openxmlformats.org/officeDocument/2006/relationships/image" Target="../media/image860.png"/><Relationship Id="rId9" Type="http://schemas.openxmlformats.org/officeDocument/2006/relationships/image" Target="../media/image910.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23.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40" name="矩形 39"/>
          <p:cNvSpPr/>
          <p:nvPr/>
        </p:nvSpPr>
        <p:spPr bwMode="auto">
          <a:xfrm>
            <a:off x="3445274" y="1904233"/>
            <a:ext cx="5301451" cy="1681294"/>
          </a:xfrm>
          <a:prstGeom prst="rect">
            <a:avLst/>
          </a:prstGeom>
        </p:spPr>
        <p:txBody>
          <a:bodyPr wrap="none">
            <a:spAutoFit/>
          </a:bodyPr>
          <a:lstStyle/>
          <a:p>
            <a:pPr algn="ctr" defTabSz="914377">
              <a:lnSpc>
                <a:spcPts val="6500"/>
              </a:lnSpc>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基于卷积神经网络的</a:t>
            </a:r>
            <a:endParaRPr lang="en-US" altLang="zh-CN"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914377">
              <a:lnSpc>
                <a:spcPts val="6500"/>
              </a:lnSpc>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视觉注意力机制研究</a:t>
            </a:r>
          </a:p>
        </p:txBody>
      </p:sp>
      <p:sp>
        <p:nvSpPr>
          <p:cNvPr id="62" name="圆角矩形 61"/>
          <p:cNvSpPr/>
          <p:nvPr/>
        </p:nvSpPr>
        <p:spPr>
          <a:xfrm>
            <a:off x="5064841" y="4021666"/>
            <a:ext cx="248482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200" b="1" dirty="0">
                <a:solidFill>
                  <a:prstClr val="white"/>
                </a:solidFill>
                <a:latin typeface="+mj-ea"/>
                <a:ea typeface="+mj-ea"/>
                <a:cs typeface="Arial" panose="020B0604020202020204" pitchFamily="34" charset="0"/>
              </a:rPr>
              <a:t>答辩人：卢俣金 </a:t>
            </a:r>
            <a:r>
              <a:rPr lang="en-US" altLang="zh-CN" sz="1200" b="1" dirty="0">
                <a:solidFill>
                  <a:prstClr val="white"/>
                </a:solidFill>
                <a:latin typeface="+mj-ea"/>
                <a:ea typeface="+mj-ea"/>
                <a:cs typeface="Arial" panose="020B0604020202020204" pitchFamily="34" charset="0"/>
              </a:rPr>
              <a:t>MG21370021</a:t>
            </a:r>
            <a:endParaRPr lang="zh-CN" altLang="en-US" sz="1200" b="1" dirty="0">
              <a:solidFill>
                <a:prstClr val="white"/>
              </a:solidFill>
              <a:latin typeface="+mj-ea"/>
              <a:ea typeface="+mj-ea"/>
              <a:cs typeface="Arial" panose="020B0604020202020204" pitchFamily="34" charset="0"/>
            </a:endParaRPr>
          </a:p>
        </p:txBody>
      </p:sp>
      <p:sp>
        <p:nvSpPr>
          <p:cNvPr id="6" name="圆角矩形 61">
            <a:extLst>
              <a:ext uri="{FF2B5EF4-FFF2-40B4-BE49-F238E27FC236}">
                <a16:creationId xmlns:a16="http://schemas.microsoft.com/office/drawing/2014/main" id="{AE4678E8-1CA2-4C5D-B8BC-5D4CAE63B5AF}"/>
              </a:ext>
            </a:extLst>
          </p:cNvPr>
          <p:cNvSpPr/>
          <p:nvPr/>
        </p:nvSpPr>
        <p:spPr>
          <a:xfrm>
            <a:off x="5064841" y="4622799"/>
            <a:ext cx="248482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导师：申富饶  教授</a:t>
            </a:r>
          </a:p>
        </p:txBody>
      </p:sp>
      <p:sp>
        <p:nvSpPr>
          <p:cNvPr id="7" name="圆角矩形 61">
            <a:extLst>
              <a:ext uri="{FF2B5EF4-FFF2-40B4-BE49-F238E27FC236}">
                <a16:creationId xmlns:a16="http://schemas.microsoft.com/office/drawing/2014/main" id="{B978BD0E-17E8-4B57-926C-00853055CF32}"/>
              </a:ext>
            </a:extLst>
          </p:cNvPr>
          <p:cNvSpPr/>
          <p:nvPr/>
        </p:nvSpPr>
        <p:spPr>
          <a:xfrm>
            <a:off x="5064841" y="5223932"/>
            <a:ext cx="248482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日期：</a:t>
            </a:r>
            <a:r>
              <a:rPr lang="en-US" altLang="zh-CN" sz="1200" b="1" dirty="0">
                <a:solidFill>
                  <a:prstClr val="white"/>
                </a:solidFill>
                <a:latin typeface="+mj-ea"/>
                <a:ea typeface="+mj-ea"/>
                <a:cs typeface="Arial" panose="020B0604020202020204" pitchFamily="34" charset="0"/>
              </a:rPr>
              <a:t>2024</a:t>
            </a:r>
            <a:r>
              <a:rPr lang="zh-CN" altLang="en-US" sz="1200" b="1" dirty="0">
                <a:solidFill>
                  <a:prstClr val="white"/>
                </a:solidFill>
                <a:latin typeface="+mj-ea"/>
                <a:ea typeface="+mj-ea"/>
                <a:cs typeface="Arial" panose="020B0604020202020204" pitchFamily="34" charset="0"/>
              </a:rPr>
              <a:t>年</a:t>
            </a:r>
            <a:r>
              <a:rPr lang="en-US" altLang="zh-CN" sz="1200" b="1" dirty="0">
                <a:solidFill>
                  <a:prstClr val="white"/>
                </a:solidFill>
                <a:latin typeface="+mj-ea"/>
                <a:ea typeface="+mj-ea"/>
                <a:cs typeface="Arial" panose="020B0604020202020204" pitchFamily="34" charset="0"/>
              </a:rPr>
              <a:t>5</a:t>
            </a:r>
            <a:r>
              <a:rPr lang="zh-CN" altLang="en-US" sz="1200" b="1" dirty="0">
                <a:solidFill>
                  <a:prstClr val="white"/>
                </a:solidFill>
                <a:latin typeface="+mj-ea"/>
                <a:ea typeface="+mj-ea"/>
                <a:cs typeface="Arial" panose="020B0604020202020204" pitchFamily="34" charset="0"/>
              </a:rPr>
              <a:t>月</a:t>
            </a:r>
            <a:r>
              <a:rPr lang="en-US" altLang="zh-CN" sz="1200" b="1" dirty="0">
                <a:solidFill>
                  <a:prstClr val="white"/>
                </a:solidFill>
                <a:latin typeface="+mj-ea"/>
                <a:ea typeface="+mj-ea"/>
                <a:cs typeface="Arial" panose="020B0604020202020204" pitchFamily="34" charset="0"/>
              </a:rPr>
              <a:t>16</a:t>
            </a:r>
            <a:r>
              <a:rPr lang="zh-CN" altLang="en-US" sz="1200" b="1" dirty="0">
                <a:solidFill>
                  <a:prstClr val="white"/>
                </a:solidFill>
                <a:latin typeface="+mj-ea"/>
                <a:ea typeface="+mj-ea"/>
                <a:cs typeface="Arial" panose="020B0604020202020204" pitchFamily="34" charset="0"/>
              </a:rPr>
              <a:t>日</a:t>
            </a:r>
          </a:p>
        </p:txBody>
      </p:sp>
      <p:sp>
        <p:nvSpPr>
          <p:cNvPr id="2" name="文本框 1">
            <a:extLst>
              <a:ext uri="{FF2B5EF4-FFF2-40B4-BE49-F238E27FC236}">
                <a16:creationId xmlns:a16="http://schemas.microsoft.com/office/drawing/2014/main" id="{A35AF06F-39F4-FA50-C3B5-F92333081B8A}"/>
              </a:ext>
            </a:extLst>
          </p:cNvPr>
          <p:cNvSpPr txBox="1"/>
          <p:nvPr/>
        </p:nvSpPr>
        <p:spPr>
          <a:xfrm>
            <a:off x="592117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14086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图片 186">
            <a:extLst>
              <a:ext uri="{FF2B5EF4-FFF2-40B4-BE49-F238E27FC236}">
                <a16:creationId xmlns:a16="http://schemas.microsoft.com/office/drawing/2014/main" id="{B0C5A5D0-0E2D-28C0-32A3-79DE0392E6FF}"/>
              </a:ext>
            </a:extLst>
          </p:cNvPr>
          <p:cNvPicPr>
            <a:picLocks noChangeAspect="1"/>
          </p:cNvPicPr>
          <p:nvPr/>
        </p:nvPicPr>
        <p:blipFill>
          <a:blip r:embed="rId3"/>
          <a:stretch>
            <a:fillRect/>
          </a:stretch>
        </p:blipFill>
        <p:spPr>
          <a:xfrm>
            <a:off x="8139756" y="3072138"/>
            <a:ext cx="765360" cy="773091"/>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36628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局部感知的卷积核注意力机制：整体结构</a:t>
            </a:r>
          </a:p>
        </p:txBody>
      </p:sp>
      <p:sp>
        <p:nvSpPr>
          <p:cNvPr id="8" name="文本框 7">
            <a:extLst>
              <a:ext uri="{FF2B5EF4-FFF2-40B4-BE49-F238E27FC236}">
                <a16:creationId xmlns:a16="http://schemas.microsoft.com/office/drawing/2014/main" id="{FC8BF51F-4C6F-A891-91E0-2C262D933353}"/>
              </a:ext>
            </a:extLst>
          </p:cNvPr>
          <p:cNvSpPr txBox="1"/>
          <p:nvPr/>
        </p:nvSpPr>
        <p:spPr>
          <a:xfrm>
            <a:off x="1601205" y="1763052"/>
            <a:ext cx="800219" cy="276999"/>
          </a:xfrm>
          <a:prstGeom prst="rect">
            <a:avLst/>
          </a:prstGeom>
          <a:noFill/>
        </p:spPr>
        <p:txBody>
          <a:bodyPr wrap="none" rtlCol="0">
            <a:spAutoFit/>
          </a:bodyPr>
          <a:lstStyle/>
          <a:p>
            <a:r>
              <a:rPr lang="zh-CN" altLang="en-US" sz="1200" b="1" dirty="0">
                <a:latin typeface="+mj-ea"/>
                <a:ea typeface="+mj-ea"/>
              </a:rPr>
              <a:t>输入样本</a:t>
            </a:r>
          </a:p>
        </p:txBody>
      </p:sp>
      <p:sp>
        <p:nvSpPr>
          <p:cNvPr id="9" name="箭头: 右 8">
            <a:extLst>
              <a:ext uri="{FF2B5EF4-FFF2-40B4-BE49-F238E27FC236}">
                <a16:creationId xmlns:a16="http://schemas.microsoft.com/office/drawing/2014/main" id="{12B1B81B-5774-543E-04F6-E9D49E9E0235}"/>
              </a:ext>
            </a:extLst>
          </p:cNvPr>
          <p:cNvSpPr/>
          <p:nvPr/>
        </p:nvSpPr>
        <p:spPr>
          <a:xfrm rot="5400000">
            <a:off x="2219281" y="3149815"/>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CA00364D-F130-D0C1-C8E1-452C95FA677D}"/>
              </a:ext>
            </a:extLst>
          </p:cNvPr>
          <p:cNvSpPr/>
          <p:nvPr/>
        </p:nvSpPr>
        <p:spPr>
          <a:xfrm>
            <a:off x="3149274" y="5257800"/>
            <a:ext cx="1988511" cy="16415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CB250A8A-0871-DCF4-4E1B-3B5D18AEA954}"/>
              </a:ext>
            </a:extLst>
          </p:cNvPr>
          <p:cNvSpPr/>
          <p:nvPr/>
        </p:nvSpPr>
        <p:spPr>
          <a:xfrm>
            <a:off x="1330521" y="1521983"/>
            <a:ext cx="2453514" cy="4381672"/>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38" name="文本框 37">
            <a:extLst>
              <a:ext uri="{FF2B5EF4-FFF2-40B4-BE49-F238E27FC236}">
                <a16:creationId xmlns:a16="http://schemas.microsoft.com/office/drawing/2014/main" id="{DAD69296-B31F-3895-7959-6A871F56BF2F}"/>
              </a:ext>
            </a:extLst>
          </p:cNvPr>
          <p:cNvSpPr txBox="1"/>
          <p:nvPr/>
        </p:nvSpPr>
        <p:spPr>
          <a:xfrm>
            <a:off x="1474150" y="5951725"/>
            <a:ext cx="2236510" cy="338554"/>
          </a:xfrm>
          <a:prstGeom prst="rect">
            <a:avLst/>
          </a:prstGeom>
          <a:noFill/>
        </p:spPr>
        <p:txBody>
          <a:bodyPr wrap="none" rtlCol="0">
            <a:spAutoFit/>
          </a:bodyPr>
          <a:lstStyle/>
          <a:p>
            <a:pPr algn="ctr"/>
            <a:r>
              <a:rPr lang="zh-CN" altLang="en-US" sz="1600" b="1" dirty="0">
                <a:solidFill>
                  <a:srgbClr val="7030A0"/>
                </a:solidFill>
                <a:latin typeface="+mj-ea"/>
                <a:ea typeface="+mj-ea"/>
              </a:rPr>
              <a:t>①局部区域注意力压缩</a:t>
            </a:r>
          </a:p>
        </p:txBody>
      </p:sp>
      <p:sp>
        <p:nvSpPr>
          <p:cNvPr id="39" name="文本框 38">
            <a:extLst>
              <a:ext uri="{FF2B5EF4-FFF2-40B4-BE49-F238E27FC236}">
                <a16:creationId xmlns:a16="http://schemas.microsoft.com/office/drawing/2014/main" id="{3755F221-16BC-F3BE-D0B5-C533C07F33CC}"/>
              </a:ext>
            </a:extLst>
          </p:cNvPr>
          <p:cNvSpPr txBox="1"/>
          <p:nvPr/>
        </p:nvSpPr>
        <p:spPr>
          <a:xfrm>
            <a:off x="4784104" y="5936308"/>
            <a:ext cx="2031325" cy="338554"/>
          </a:xfrm>
          <a:prstGeom prst="rect">
            <a:avLst/>
          </a:prstGeom>
          <a:noFill/>
        </p:spPr>
        <p:txBody>
          <a:bodyPr wrap="none" rtlCol="0">
            <a:spAutoFit/>
          </a:bodyPr>
          <a:lstStyle/>
          <a:p>
            <a:pPr algn="ctr"/>
            <a:r>
              <a:rPr lang="zh-CN" altLang="en-US" sz="1600" b="1" dirty="0">
                <a:solidFill>
                  <a:srgbClr val="7030A0"/>
                </a:solidFill>
                <a:latin typeface="+mj-ea"/>
                <a:ea typeface="+mj-ea"/>
              </a:rPr>
              <a:t>②自注意力机制融合</a:t>
            </a:r>
          </a:p>
        </p:txBody>
      </p:sp>
      <p:sp>
        <p:nvSpPr>
          <p:cNvPr id="15" name="立方体 14">
            <a:extLst>
              <a:ext uri="{FF2B5EF4-FFF2-40B4-BE49-F238E27FC236}">
                <a16:creationId xmlns:a16="http://schemas.microsoft.com/office/drawing/2014/main" id="{F18F465A-FD0D-086C-EB7A-537F87398223}"/>
              </a:ext>
            </a:extLst>
          </p:cNvPr>
          <p:cNvSpPr/>
          <p:nvPr/>
        </p:nvSpPr>
        <p:spPr>
          <a:xfrm>
            <a:off x="2133349" y="2196751"/>
            <a:ext cx="739131" cy="743058"/>
          </a:xfrm>
          <a:prstGeom prst="cube">
            <a:avLst>
              <a:gd name="adj" fmla="val 36436"/>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立方体 19">
            <a:extLst>
              <a:ext uri="{FF2B5EF4-FFF2-40B4-BE49-F238E27FC236}">
                <a16:creationId xmlns:a16="http://schemas.microsoft.com/office/drawing/2014/main" id="{AAEBE4B2-32D0-07C4-7E8D-69A95030B32A}"/>
              </a:ext>
            </a:extLst>
          </p:cNvPr>
          <p:cNvSpPr/>
          <p:nvPr/>
        </p:nvSpPr>
        <p:spPr>
          <a:xfrm>
            <a:off x="2015682" y="3469849"/>
            <a:ext cx="990266" cy="1005389"/>
          </a:xfrm>
          <a:prstGeom prst="cube">
            <a:avLst>
              <a:gd name="adj" fmla="val 57231"/>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6" name="箭头: 右 45">
            <a:extLst>
              <a:ext uri="{FF2B5EF4-FFF2-40B4-BE49-F238E27FC236}">
                <a16:creationId xmlns:a16="http://schemas.microsoft.com/office/drawing/2014/main" id="{FF18BA1F-9711-44A4-0023-E9D00B376A2B}"/>
              </a:ext>
            </a:extLst>
          </p:cNvPr>
          <p:cNvSpPr/>
          <p:nvPr/>
        </p:nvSpPr>
        <p:spPr>
          <a:xfrm rot="5400000">
            <a:off x="2275213" y="1841262"/>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7" name="立方体 46">
            <a:extLst>
              <a:ext uri="{FF2B5EF4-FFF2-40B4-BE49-F238E27FC236}">
                <a16:creationId xmlns:a16="http://schemas.microsoft.com/office/drawing/2014/main" id="{964C3A0D-9ABB-F304-5271-A17A9153CEF9}"/>
              </a:ext>
            </a:extLst>
          </p:cNvPr>
          <p:cNvSpPr/>
          <p:nvPr/>
        </p:nvSpPr>
        <p:spPr>
          <a:xfrm>
            <a:off x="2052000" y="4777698"/>
            <a:ext cx="1013694" cy="1005389"/>
          </a:xfrm>
          <a:prstGeom prst="cube">
            <a:avLst>
              <a:gd name="adj" fmla="val 72027"/>
            </a:avLst>
          </a:prstGeom>
          <a:solidFill>
            <a:srgbClr val="F6C0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8" name="箭头: 右 47">
            <a:extLst>
              <a:ext uri="{FF2B5EF4-FFF2-40B4-BE49-F238E27FC236}">
                <a16:creationId xmlns:a16="http://schemas.microsoft.com/office/drawing/2014/main" id="{4C236544-34F8-0AD2-D6EB-F0610195E10B}"/>
              </a:ext>
            </a:extLst>
          </p:cNvPr>
          <p:cNvSpPr/>
          <p:nvPr/>
        </p:nvSpPr>
        <p:spPr>
          <a:xfrm rot="5400000">
            <a:off x="2197565" y="4745770"/>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A2529891-1B54-36A0-A979-5FA511F5624B}"/>
              </a:ext>
            </a:extLst>
          </p:cNvPr>
          <p:cNvSpPr txBox="1"/>
          <p:nvPr/>
        </p:nvSpPr>
        <p:spPr>
          <a:xfrm>
            <a:off x="1330520" y="3061798"/>
            <a:ext cx="1107996" cy="276999"/>
          </a:xfrm>
          <a:prstGeom prst="rect">
            <a:avLst/>
          </a:prstGeom>
          <a:noFill/>
        </p:spPr>
        <p:txBody>
          <a:bodyPr wrap="none" rtlCol="0">
            <a:spAutoFit/>
          </a:bodyPr>
          <a:lstStyle/>
          <a:p>
            <a:r>
              <a:rPr lang="zh-CN" altLang="en-US" sz="1200" b="1" dirty="0">
                <a:latin typeface="+mj-ea"/>
                <a:ea typeface="+mj-ea"/>
              </a:rPr>
              <a:t>滑动窗口展平</a:t>
            </a:r>
          </a:p>
        </p:txBody>
      </p:sp>
      <p:sp>
        <p:nvSpPr>
          <p:cNvPr id="50" name="文本框 49">
            <a:extLst>
              <a:ext uri="{FF2B5EF4-FFF2-40B4-BE49-F238E27FC236}">
                <a16:creationId xmlns:a16="http://schemas.microsoft.com/office/drawing/2014/main" id="{FE9FBEDF-9B90-1500-C1A2-B76EE95FC33E}"/>
              </a:ext>
            </a:extLst>
          </p:cNvPr>
          <p:cNvSpPr txBox="1"/>
          <p:nvPr/>
        </p:nvSpPr>
        <p:spPr>
          <a:xfrm>
            <a:off x="1434287" y="4678001"/>
            <a:ext cx="954107" cy="276999"/>
          </a:xfrm>
          <a:prstGeom prst="rect">
            <a:avLst/>
          </a:prstGeom>
          <a:noFill/>
        </p:spPr>
        <p:txBody>
          <a:bodyPr wrap="none" rtlCol="0">
            <a:spAutoFit/>
          </a:bodyPr>
          <a:lstStyle/>
          <a:p>
            <a:r>
              <a:rPr lang="zh-CN" altLang="en-US" sz="1200" b="1" dirty="0">
                <a:latin typeface="+mj-ea"/>
                <a:ea typeface="+mj-ea"/>
              </a:rPr>
              <a:t>自适应池化</a:t>
            </a:r>
          </a:p>
        </p:txBody>
      </p: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0B3B7D6F-E25C-2110-6BA9-C8A352193326}"/>
                  </a:ext>
                </a:extLst>
              </p:cNvPr>
              <p:cNvSpPr txBox="1"/>
              <p:nvPr/>
            </p:nvSpPr>
            <p:spPr>
              <a:xfrm>
                <a:off x="2058815" y="2569065"/>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rPr>
                        <m:t>𝑿</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51" name="文本框 50">
                <a:extLst>
                  <a:ext uri="{FF2B5EF4-FFF2-40B4-BE49-F238E27FC236}">
                    <a16:creationId xmlns:a16="http://schemas.microsoft.com/office/drawing/2014/main" id="{0B3B7D6F-E25C-2110-6BA9-C8A352193326}"/>
                  </a:ext>
                </a:extLst>
              </p:cNvPr>
              <p:cNvSpPr txBox="1">
                <a:spLocks noRot="1" noChangeAspect="1" noMove="1" noResize="1" noEditPoints="1" noAdjustHandles="1" noChangeArrowheads="1" noChangeShapeType="1" noTextEdit="1"/>
              </p:cNvSpPr>
              <p:nvPr/>
            </p:nvSpPr>
            <p:spPr>
              <a:xfrm>
                <a:off x="2058815" y="2569065"/>
                <a:ext cx="573815" cy="30777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A6C97BB5-4987-9BE8-FD47-CE212B790E95}"/>
                  </a:ext>
                </a:extLst>
              </p:cNvPr>
              <p:cNvSpPr txBox="1"/>
              <p:nvPr/>
            </p:nvSpPr>
            <p:spPr>
              <a:xfrm>
                <a:off x="2455170" y="2918286"/>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52" name="文本框 51">
                <a:extLst>
                  <a:ext uri="{FF2B5EF4-FFF2-40B4-BE49-F238E27FC236}">
                    <a16:creationId xmlns:a16="http://schemas.microsoft.com/office/drawing/2014/main" id="{A6C97BB5-4987-9BE8-FD47-CE212B790E95}"/>
                  </a:ext>
                </a:extLst>
              </p:cNvPr>
              <p:cNvSpPr txBox="1">
                <a:spLocks noRot="1" noChangeAspect="1" noMove="1" noResize="1" noEditPoints="1" noAdjustHandles="1" noChangeArrowheads="1" noChangeShapeType="1" noTextEdit="1"/>
              </p:cNvSpPr>
              <p:nvPr/>
            </p:nvSpPr>
            <p:spPr>
              <a:xfrm>
                <a:off x="2455170" y="2918286"/>
                <a:ext cx="219073" cy="253916"/>
              </a:xfrm>
              <a:prstGeom prst="rect">
                <a:avLst/>
              </a:prstGeom>
              <a:blipFill>
                <a:blip r:embed="rId5"/>
                <a:stretch>
                  <a:fillRect r="-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C1DC51F3-FAD0-671C-2CC6-BE4CBA5FA796}"/>
                  </a:ext>
                </a:extLst>
              </p:cNvPr>
              <p:cNvSpPr txBox="1"/>
              <p:nvPr/>
            </p:nvSpPr>
            <p:spPr>
              <a:xfrm>
                <a:off x="1835490" y="257608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W</m:t>
                      </m:r>
                    </m:oMath>
                  </m:oMathPara>
                </a14:m>
                <a:endParaRPr lang="zh-CN" altLang="en-US" sz="1050" dirty="0"/>
              </a:p>
            </p:txBody>
          </p:sp>
        </mc:Choice>
        <mc:Fallback xmlns="">
          <p:sp>
            <p:nvSpPr>
              <p:cNvPr id="53" name="文本框 52">
                <a:extLst>
                  <a:ext uri="{FF2B5EF4-FFF2-40B4-BE49-F238E27FC236}">
                    <a16:creationId xmlns:a16="http://schemas.microsoft.com/office/drawing/2014/main" id="{C1DC51F3-FAD0-671C-2CC6-BE4CBA5FA796}"/>
                  </a:ext>
                </a:extLst>
              </p:cNvPr>
              <p:cNvSpPr txBox="1">
                <a:spLocks noRot="1" noChangeAspect="1" noMove="1" noResize="1" noEditPoints="1" noAdjustHandles="1" noChangeArrowheads="1" noChangeShapeType="1" noTextEdit="1"/>
              </p:cNvSpPr>
              <p:nvPr/>
            </p:nvSpPr>
            <p:spPr>
              <a:xfrm>
                <a:off x="1835490" y="2576084"/>
                <a:ext cx="219073" cy="253916"/>
              </a:xfrm>
              <a:prstGeom prst="rect">
                <a:avLst/>
              </a:prstGeom>
              <a:blipFill>
                <a:blip r:embed="rId6"/>
                <a:stretch>
                  <a:fillRect r="-19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171D9D78-3FD3-362C-9C72-6D0D2AC5D5A0}"/>
                  </a:ext>
                </a:extLst>
              </p:cNvPr>
              <p:cNvSpPr txBox="1"/>
              <p:nvPr/>
            </p:nvSpPr>
            <p:spPr>
              <a:xfrm>
                <a:off x="2056416" y="213828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54" name="文本框 53">
                <a:extLst>
                  <a:ext uri="{FF2B5EF4-FFF2-40B4-BE49-F238E27FC236}">
                    <a16:creationId xmlns:a16="http://schemas.microsoft.com/office/drawing/2014/main" id="{171D9D78-3FD3-362C-9C72-6D0D2AC5D5A0}"/>
                  </a:ext>
                </a:extLst>
              </p:cNvPr>
              <p:cNvSpPr txBox="1">
                <a:spLocks noRot="1" noChangeAspect="1" noMove="1" noResize="1" noEditPoints="1" noAdjustHandles="1" noChangeArrowheads="1" noChangeShapeType="1" noTextEdit="1"/>
              </p:cNvSpPr>
              <p:nvPr/>
            </p:nvSpPr>
            <p:spPr>
              <a:xfrm>
                <a:off x="2056416" y="2138280"/>
                <a:ext cx="219073" cy="25391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22521519-4BFD-60B1-B250-BF9485DD3173}"/>
                  </a:ext>
                </a:extLst>
              </p:cNvPr>
              <p:cNvSpPr txBox="1"/>
              <p:nvPr/>
            </p:nvSpPr>
            <p:spPr>
              <a:xfrm>
                <a:off x="2082400" y="446079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H</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55" name="文本框 54">
                <a:extLst>
                  <a:ext uri="{FF2B5EF4-FFF2-40B4-BE49-F238E27FC236}">
                    <a16:creationId xmlns:a16="http://schemas.microsoft.com/office/drawing/2014/main" id="{22521519-4BFD-60B1-B250-BF9485DD3173}"/>
                  </a:ext>
                </a:extLst>
              </p:cNvPr>
              <p:cNvSpPr txBox="1">
                <a:spLocks noRot="1" noChangeAspect="1" noMove="1" noResize="1" noEditPoints="1" noAdjustHandles="1" noChangeArrowheads="1" noChangeShapeType="1" noTextEdit="1"/>
              </p:cNvSpPr>
              <p:nvPr/>
            </p:nvSpPr>
            <p:spPr>
              <a:xfrm>
                <a:off x="2082400" y="4460791"/>
                <a:ext cx="219073" cy="253916"/>
              </a:xfrm>
              <a:prstGeom prst="rect">
                <a:avLst/>
              </a:prstGeom>
              <a:blipFill>
                <a:blip r:embed="rId8"/>
                <a:stretch>
                  <a:fillRect r="-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12C57A1-F8CE-E4AA-2E63-3A0F6E7877C6}"/>
                  </a:ext>
                </a:extLst>
              </p:cNvPr>
              <p:cNvSpPr txBox="1"/>
              <p:nvPr/>
            </p:nvSpPr>
            <p:spPr>
              <a:xfrm>
                <a:off x="1670805" y="405879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W</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56" name="文本框 55">
                <a:extLst>
                  <a:ext uri="{FF2B5EF4-FFF2-40B4-BE49-F238E27FC236}">
                    <a16:creationId xmlns:a16="http://schemas.microsoft.com/office/drawing/2014/main" id="{112C57A1-F8CE-E4AA-2E63-3A0F6E7877C6}"/>
                  </a:ext>
                </a:extLst>
              </p:cNvPr>
              <p:cNvSpPr txBox="1">
                <a:spLocks noRot="1" noChangeAspect="1" noMove="1" noResize="1" noEditPoints="1" noAdjustHandles="1" noChangeArrowheads="1" noChangeShapeType="1" noTextEdit="1"/>
              </p:cNvSpPr>
              <p:nvPr/>
            </p:nvSpPr>
            <p:spPr>
              <a:xfrm>
                <a:off x="1670805" y="4058793"/>
                <a:ext cx="219073" cy="253916"/>
              </a:xfrm>
              <a:prstGeom prst="rect">
                <a:avLst/>
              </a:prstGeom>
              <a:blipFill>
                <a:blip r:embed="rId9"/>
                <a:stretch>
                  <a:fillRect r="-3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569549D0-ABD3-F9B9-0908-DBE0F76881AA}"/>
                  </a:ext>
                </a:extLst>
              </p:cNvPr>
              <p:cNvSpPr txBox="1"/>
              <p:nvPr/>
            </p:nvSpPr>
            <p:spPr>
              <a:xfrm>
                <a:off x="2011710" y="353412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57" name="文本框 56">
                <a:extLst>
                  <a:ext uri="{FF2B5EF4-FFF2-40B4-BE49-F238E27FC236}">
                    <a16:creationId xmlns:a16="http://schemas.microsoft.com/office/drawing/2014/main" id="{569549D0-ABD3-F9B9-0908-DBE0F76881AA}"/>
                  </a:ext>
                </a:extLst>
              </p:cNvPr>
              <p:cNvSpPr txBox="1">
                <a:spLocks noRot="1" noChangeAspect="1" noMove="1" noResize="1" noEditPoints="1" noAdjustHandles="1" noChangeArrowheads="1" noChangeShapeType="1" noTextEdit="1"/>
              </p:cNvSpPr>
              <p:nvPr/>
            </p:nvSpPr>
            <p:spPr>
              <a:xfrm>
                <a:off x="2011710" y="3534129"/>
                <a:ext cx="219073" cy="253916"/>
              </a:xfrm>
              <a:prstGeom prst="rect">
                <a:avLst/>
              </a:prstGeom>
              <a:blipFill>
                <a:blip r:embed="rId10"/>
                <a:stretch>
                  <a:fillRect r="-5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E47275C0-E6FB-4B04-A1A9-9EA962CC952E}"/>
                  </a:ext>
                </a:extLst>
              </p:cNvPr>
              <p:cNvSpPr txBox="1"/>
              <p:nvPr/>
            </p:nvSpPr>
            <p:spPr>
              <a:xfrm>
                <a:off x="1937000" y="4114073"/>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58" name="文本框 57">
                <a:extLst>
                  <a:ext uri="{FF2B5EF4-FFF2-40B4-BE49-F238E27FC236}">
                    <a16:creationId xmlns:a16="http://schemas.microsoft.com/office/drawing/2014/main" id="{E47275C0-E6FB-4B04-A1A9-9EA962CC952E}"/>
                  </a:ext>
                </a:extLst>
              </p:cNvPr>
              <p:cNvSpPr txBox="1">
                <a:spLocks noRot="1" noChangeAspect="1" noMove="1" noResize="1" noEditPoints="1" noAdjustHandles="1" noChangeArrowheads="1" noChangeShapeType="1" noTextEdit="1"/>
              </p:cNvSpPr>
              <p:nvPr/>
            </p:nvSpPr>
            <p:spPr>
              <a:xfrm>
                <a:off x="1937000" y="4114073"/>
                <a:ext cx="573815" cy="30777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43E9FA34-789D-C3D3-C1FB-8C12FF923B8F}"/>
                  </a:ext>
                </a:extLst>
              </p:cNvPr>
              <p:cNvSpPr txBox="1"/>
              <p:nvPr/>
            </p:nvSpPr>
            <p:spPr>
              <a:xfrm>
                <a:off x="1814294" y="555462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59" name="文本框 58">
                <a:extLst>
                  <a:ext uri="{FF2B5EF4-FFF2-40B4-BE49-F238E27FC236}">
                    <a16:creationId xmlns:a16="http://schemas.microsoft.com/office/drawing/2014/main" id="{43E9FA34-789D-C3D3-C1FB-8C12FF923B8F}"/>
                  </a:ext>
                </a:extLst>
              </p:cNvPr>
              <p:cNvSpPr txBox="1">
                <a:spLocks noRot="1" noChangeAspect="1" noMove="1" noResize="1" noEditPoints="1" noAdjustHandles="1" noChangeArrowheads="1" noChangeShapeType="1" noTextEdit="1"/>
              </p:cNvSpPr>
              <p:nvPr/>
            </p:nvSpPr>
            <p:spPr>
              <a:xfrm>
                <a:off x="1814294" y="5554628"/>
                <a:ext cx="219073" cy="253916"/>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470BEC2-81A5-A955-BD43-8EE10DDCA9D9}"/>
                  </a:ext>
                </a:extLst>
              </p:cNvPr>
              <p:cNvSpPr txBox="1"/>
              <p:nvPr/>
            </p:nvSpPr>
            <p:spPr>
              <a:xfrm>
                <a:off x="1961548" y="5112126"/>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60" name="文本框 59">
                <a:extLst>
                  <a:ext uri="{FF2B5EF4-FFF2-40B4-BE49-F238E27FC236}">
                    <a16:creationId xmlns:a16="http://schemas.microsoft.com/office/drawing/2014/main" id="{0470BEC2-81A5-A955-BD43-8EE10DDCA9D9}"/>
                  </a:ext>
                </a:extLst>
              </p:cNvPr>
              <p:cNvSpPr txBox="1">
                <a:spLocks noRot="1" noChangeAspect="1" noMove="1" noResize="1" noEditPoints="1" noAdjustHandles="1" noChangeArrowheads="1" noChangeShapeType="1" noTextEdit="1"/>
              </p:cNvSpPr>
              <p:nvPr/>
            </p:nvSpPr>
            <p:spPr>
              <a:xfrm>
                <a:off x="1961548" y="5112126"/>
                <a:ext cx="219073" cy="253916"/>
              </a:xfrm>
              <a:prstGeom prst="rect">
                <a:avLst/>
              </a:prstGeom>
              <a:blipFill>
                <a:blip r:embed="rId13"/>
                <a:stretch>
                  <a:fillRect r="-52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A9888198-1FA2-EB78-1484-6F9D1615CB31}"/>
                  </a:ext>
                </a:extLst>
              </p:cNvPr>
              <p:cNvSpPr txBox="1"/>
              <p:nvPr/>
            </p:nvSpPr>
            <p:spPr>
              <a:xfrm>
                <a:off x="1923830" y="5476746"/>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r>
                        <a:rPr kumimoji="1" lang="en-US" altLang="zh-CN" sz="1400" b="1" i="1" smtClean="0">
                          <a:latin typeface="Cambria Math" panose="02040503050406030204" pitchFamily="18" charset="0"/>
                          <a:cs typeface="Times New Roman" panose="02020603050405020304" pitchFamily="18" charset="0"/>
                        </a:rPr>
                        <m:t>′</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61" name="文本框 60">
                <a:extLst>
                  <a:ext uri="{FF2B5EF4-FFF2-40B4-BE49-F238E27FC236}">
                    <a16:creationId xmlns:a16="http://schemas.microsoft.com/office/drawing/2014/main" id="{A9888198-1FA2-EB78-1484-6F9D1615CB31}"/>
                  </a:ext>
                </a:extLst>
              </p:cNvPr>
              <p:cNvSpPr txBox="1">
                <a:spLocks noRot="1" noChangeAspect="1" noMove="1" noResize="1" noEditPoints="1" noAdjustHandles="1" noChangeArrowheads="1" noChangeShapeType="1" noTextEdit="1"/>
              </p:cNvSpPr>
              <p:nvPr/>
            </p:nvSpPr>
            <p:spPr>
              <a:xfrm>
                <a:off x="1923830" y="5476746"/>
                <a:ext cx="573815" cy="307777"/>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FB90BEEF-2D62-26FB-6116-6508508B0C80}"/>
                  </a:ext>
                </a:extLst>
              </p:cNvPr>
              <p:cNvSpPr txBox="1"/>
              <p:nvPr/>
            </p:nvSpPr>
            <p:spPr>
              <a:xfrm>
                <a:off x="2056415" y="572356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62" name="文本框 61">
                <a:extLst>
                  <a:ext uri="{FF2B5EF4-FFF2-40B4-BE49-F238E27FC236}">
                    <a16:creationId xmlns:a16="http://schemas.microsoft.com/office/drawing/2014/main" id="{FB90BEEF-2D62-26FB-6116-6508508B0C80}"/>
                  </a:ext>
                </a:extLst>
              </p:cNvPr>
              <p:cNvSpPr txBox="1">
                <a:spLocks noRot="1" noChangeAspect="1" noMove="1" noResize="1" noEditPoints="1" noAdjustHandles="1" noChangeArrowheads="1" noChangeShapeType="1" noTextEdit="1"/>
              </p:cNvSpPr>
              <p:nvPr/>
            </p:nvSpPr>
            <p:spPr>
              <a:xfrm>
                <a:off x="2056415" y="5723564"/>
                <a:ext cx="219073" cy="253916"/>
              </a:xfrm>
              <a:prstGeom prst="rect">
                <a:avLst/>
              </a:prstGeom>
              <a:blipFill>
                <a:blip r:embed="rId15"/>
                <a:stretch>
                  <a:fillRect/>
                </a:stretch>
              </a:blipFill>
            </p:spPr>
            <p:txBody>
              <a:bodyPr/>
              <a:lstStyle/>
              <a:p>
                <a:r>
                  <a:rPr lang="zh-CN" altLang="en-US">
                    <a:noFill/>
                  </a:rPr>
                  <a:t> </a:t>
                </a:r>
              </a:p>
            </p:txBody>
          </p:sp>
        </mc:Fallback>
      </mc:AlternateContent>
      <p:sp>
        <p:nvSpPr>
          <p:cNvPr id="64" name="文本框 63">
            <a:extLst>
              <a:ext uri="{FF2B5EF4-FFF2-40B4-BE49-F238E27FC236}">
                <a16:creationId xmlns:a16="http://schemas.microsoft.com/office/drawing/2014/main" id="{A1E49D33-FCD7-3AD6-945A-CD960A87D560}"/>
              </a:ext>
            </a:extLst>
          </p:cNvPr>
          <p:cNvSpPr txBox="1"/>
          <p:nvPr/>
        </p:nvSpPr>
        <p:spPr>
          <a:xfrm>
            <a:off x="3897307" y="5385805"/>
            <a:ext cx="492443" cy="276999"/>
          </a:xfrm>
          <a:prstGeom prst="rect">
            <a:avLst/>
          </a:prstGeom>
          <a:noFill/>
        </p:spPr>
        <p:txBody>
          <a:bodyPr wrap="none" rtlCol="0">
            <a:spAutoFit/>
          </a:bodyPr>
          <a:lstStyle/>
          <a:p>
            <a:r>
              <a:rPr lang="zh-CN" altLang="en-US" sz="1200" b="1" dirty="0">
                <a:latin typeface="+mj-ea"/>
                <a:ea typeface="+mj-ea"/>
              </a:rPr>
              <a:t>降维</a:t>
            </a:r>
          </a:p>
        </p:txBody>
      </p:sp>
      <p:sp>
        <p:nvSpPr>
          <p:cNvPr id="65" name="立方体 64">
            <a:extLst>
              <a:ext uri="{FF2B5EF4-FFF2-40B4-BE49-F238E27FC236}">
                <a16:creationId xmlns:a16="http://schemas.microsoft.com/office/drawing/2014/main" id="{09B85301-7634-00BB-6DDD-9B6F0D2107F3}"/>
              </a:ext>
            </a:extLst>
          </p:cNvPr>
          <p:cNvSpPr/>
          <p:nvPr/>
        </p:nvSpPr>
        <p:spPr>
          <a:xfrm>
            <a:off x="5454638" y="5065689"/>
            <a:ext cx="548585" cy="558705"/>
          </a:xfrm>
          <a:prstGeom prst="cube">
            <a:avLst>
              <a:gd name="adj" fmla="val 56914"/>
            </a:avLst>
          </a:prstGeom>
          <a:solidFill>
            <a:srgbClr val="F2A1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6" name="矩形: 圆角 65">
            <a:extLst>
              <a:ext uri="{FF2B5EF4-FFF2-40B4-BE49-F238E27FC236}">
                <a16:creationId xmlns:a16="http://schemas.microsoft.com/office/drawing/2014/main" id="{47B09FEC-6621-EF23-EAEE-29CB38549381}"/>
              </a:ext>
            </a:extLst>
          </p:cNvPr>
          <p:cNvSpPr/>
          <p:nvPr/>
        </p:nvSpPr>
        <p:spPr>
          <a:xfrm>
            <a:off x="4555236" y="1521983"/>
            <a:ext cx="2453514" cy="4381672"/>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67" name="立方体 66">
            <a:extLst>
              <a:ext uri="{FF2B5EF4-FFF2-40B4-BE49-F238E27FC236}">
                <a16:creationId xmlns:a16="http://schemas.microsoft.com/office/drawing/2014/main" id="{F1EDC6C7-6609-95C9-E686-89304E59CCA7}"/>
              </a:ext>
            </a:extLst>
          </p:cNvPr>
          <p:cNvSpPr/>
          <p:nvPr/>
        </p:nvSpPr>
        <p:spPr>
          <a:xfrm>
            <a:off x="5530123" y="3899897"/>
            <a:ext cx="624770" cy="629970"/>
          </a:xfrm>
          <a:prstGeom prst="cube">
            <a:avLst>
              <a:gd name="adj" fmla="val 62835"/>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8" name="箭头: 右 67">
            <a:extLst>
              <a:ext uri="{FF2B5EF4-FFF2-40B4-BE49-F238E27FC236}">
                <a16:creationId xmlns:a16="http://schemas.microsoft.com/office/drawing/2014/main" id="{8E63A5D8-EBC0-3E59-8B3E-33CCEC7C4453}"/>
              </a:ext>
            </a:extLst>
          </p:cNvPr>
          <p:cNvSpPr/>
          <p:nvPr/>
        </p:nvSpPr>
        <p:spPr>
          <a:xfrm rot="16200000">
            <a:off x="5500044" y="4717087"/>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BE048A94-E144-73FA-6ACE-5289A4C5F1AA}"/>
              </a:ext>
            </a:extLst>
          </p:cNvPr>
          <p:cNvSpPr txBox="1"/>
          <p:nvPr/>
        </p:nvSpPr>
        <p:spPr>
          <a:xfrm>
            <a:off x="4583787" y="4628841"/>
            <a:ext cx="1107996" cy="276999"/>
          </a:xfrm>
          <a:prstGeom prst="rect">
            <a:avLst/>
          </a:prstGeom>
          <a:noFill/>
        </p:spPr>
        <p:txBody>
          <a:bodyPr wrap="none" rtlCol="0">
            <a:spAutoFit/>
          </a:bodyPr>
          <a:lstStyle/>
          <a:p>
            <a:r>
              <a:rPr lang="zh-CN" altLang="en-US" sz="1200" b="1" dirty="0">
                <a:latin typeface="+mj-ea"/>
                <a:ea typeface="+mj-ea"/>
              </a:rPr>
              <a:t>计算自注意力</a:t>
            </a:r>
          </a:p>
        </p:txBody>
      </p:sp>
      <p:sp>
        <p:nvSpPr>
          <p:cNvPr id="70" name="立方体 69">
            <a:extLst>
              <a:ext uri="{FF2B5EF4-FFF2-40B4-BE49-F238E27FC236}">
                <a16:creationId xmlns:a16="http://schemas.microsoft.com/office/drawing/2014/main" id="{8E899C4F-DB71-6BC4-79B4-34F556CDADDD}"/>
              </a:ext>
            </a:extLst>
          </p:cNvPr>
          <p:cNvSpPr/>
          <p:nvPr/>
        </p:nvSpPr>
        <p:spPr>
          <a:xfrm>
            <a:off x="5537663" y="2664911"/>
            <a:ext cx="675647" cy="673546"/>
          </a:xfrm>
          <a:prstGeom prst="cube">
            <a:avLst>
              <a:gd name="adj" fmla="val 66386"/>
            </a:avLst>
          </a:prstGeom>
          <a:solidFill>
            <a:srgbClr val="F3F3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1" name="箭头: 右 70">
            <a:extLst>
              <a:ext uri="{FF2B5EF4-FFF2-40B4-BE49-F238E27FC236}">
                <a16:creationId xmlns:a16="http://schemas.microsoft.com/office/drawing/2014/main" id="{708967CD-0AF4-1414-BD4D-FA3A68D93C7B}"/>
              </a:ext>
            </a:extLst>
          </p:cNvPr>
          <p:cNvSpPr/>
          <p:nvPr/>
        </p:nvSpPr>
        <p:spPr>
          <a:xfrm rot="16200000">
            <a:off x="5516134" y="3598516"/>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980338E2-3EB6-1703-2683-F6E5D185BA15}"/>
              </a:ext>
            </a:extLst>
          </p:cNvPr>
          <p:cNvSpPr txBox="1"/>
          <p:nvPr/>
        </p:nvSpPr>
        <p:spPr>
          <a:xfrm>
            <a:off x="4634902" y="3546575"/>
            <a:ext cx="1071127" cy="276999"/>
          </a:xfrm>
          <a:prstGeom prst="rect">
            <a:avLst/>
          </a:prstGeom>
          <a:noFill/>
        </p:spPr>
        <p:txBody>
          <a:bodyPr wrap="none" rtlCol="0">
            <a:spAutoFit/>
          </a:bodyPr>
          <a:lstStyle/>
          <a:p>
            <a:r>
              <a:rPr lang="zh-CN" altLang="en-US" sz="1200" b="1" dirty="0">
                <a:latin typeface="+mj-ea"/>
                <a:ea typeface="+mj-ea"/>
              </a:rPr>
              <a:t>归一化</a:t>
            </a:r>
            <a:r>
              <a:rPr lang="en-US" altLang="zh-CN" sz="1200" b="1" dirty="0">
                <a:latin typeface="+mj-ea"/>
                <a:ea typeface="+mj-ea"/>
              </a:rPr>
              <a:t>+</a:t>
            </a:r>
            <a:r>
              <a:rPr lang="zh-CN" altLang="en-US" sz="1200" b="1" dirty="0">
                <a:latin typeface="+mj-ea"/>
                <a:ea typeface="+mj-ea"/>
              </a:rPr>
              <a:t>激活</a:t>
            </a:r>
          </a:p>
        </p:txBody>
      </p:sp>
      <p:cxnSp>
        <p:nvCxnSpPr>
          <p:cNvPr id="86" name="直接连接符 85">
            <a:extLst>
              <a:ext uri="{FF2B5EF4-FFF2-40B4-BE49-F238E27FC236}">
                <a16:creationId xmlns:a16="http://schemas.microsoft.com/office/drawing/2014/main" id="{3199A01F-66AD-F21D-2415-776C7D4282E0}"/>
              </a:ext>
            </a:extLst>
          </p:cNvPr>
          <p:cNvCxnSpPr>
            <a:cxnSpLocks/>
          </p:cNvCxnSpPr>
          <p:nvPr/>
        </p:nvCxnSpPr>
        <p:spPr>
          <a:xfrm>
            <a:off x="5706029" y="3697016"/>
            <a:ext cx="732871" cy="0"/>
          </a:xfrm>
          <a:prstGeom prst="line">
            <a:avLst/>
          </a:prstGeom>
          <a:ln w="63500">
            <a:solidFill>
              <a:srgbClr val="8058A3"/>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6A4645B9-B262-485B-6D33-62BD82BD6319}"/>
              </a:ext>
            </a:extLst>
          </p:cNvPr>
          <p:cNvCxnSpPr>
            <a:cxnSpLocks/>
          </p:cNvCxnSpPr>
          <p:nvPr/>
        </p:nvCxnSpPr>
        <p:spPr>
          <a:xfrm>
            <a:off x="6409083" y="3676163"/>
            <a:ext cx="0" cy="1172062"/>
          </a:xfrm>
          <a:prstGeom prst="line">
            <a:avLst/>
          </a:prstGeom>
          <a:ln w="63500">
            <a:solidFill>
              <a:srgbClr val="8058A3"/>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B23DD447-D313-B5A2-8123-C3B76577704F}"/>
              </a:ext>
            </a:extLst>
          </p:cNvPr>
          <p:cNvCxnSpPr>
            <a:cxnSpLocks/>
          </p:cNvCxnSpPr>
          <p:nvPr/>
        </p:nvCxnSpPr>
        <p:spPr>
          <a:xfrm>
            <a:off x="5741901" y="4823418"/>
            <a:ext cx="696999" cy="0"/>
          </a:xfrm>
          <a:prstGeom prst="line">
            <a:avLst/>
          </a:prstGeom>
          <a:ln w="63500">
            <a:solidFill>
              <a:srgbClr val="8058A3"/>
            </a:solidFill>
          </a:ln>
        </p:spPr>
        <p:style>
          <a:lnRef idx="1">
            <a:schemeClr val="accent1"/>
          </a:lnRef>
          <a:fillRef idx="0">
            <a:schemeClr val="accent1"/>
          </a:fillRef>
          <a:effectRef idx="0">
            <a:schemeClr val="accent1"/>
          </a:effectRef>
          <a:fontRef idx="minor">
            <a:schemeClr val="tx1"/>
          </a:fontRef>
        </p:style>
      </p:cxnSp>
      <p:sp>
        <p:nvSpPr>
          <p:cNvPr id="111" name="立方体 110">
            <a:extLst>
              <a:ext uri="{FF2B5EF4-FFF2-40B4-BE49-F238E27FC236}">
                <a16:creationId xmlns:a16="http://schemas.microsoft.com/office/drawing/2014/main" id="{9D8A7812-3A36-2772-761C-E4947E7D701C}"/>
              </a:ext>
            </a:extLst>
          </p:cNvPr>
          <p:cNvSpPr/>
          <p:nvPr/>
        </p:nvSpPr>
        <p:spPr>
          <a:xfrm>
            <a:off x="5537663" y="1676330"/>
            <a:ext cx="496991" cy="485157"/>
          </a:xfrm>
          <a:prstGeom prst="cube">
            <a:avLst>
              <a:gd name="adj" fmla="val 75800"/>
            </a:avLst>
          </a:prstGeom>
          <a:solidFill>
            <a:srgbClr val="D5E4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2" name="箭头: 右 111">
            <a:extLst>
              <a:ext uri="{FF2B5EF4-FFF2-40B4-BE49-F238E27FC236}">
                <a16:creationId xmlns:a16="http://schemas.microsoft.com/office/drawing/2014/main" id="{12AFA519-8B1E-C508-2C52-7E80287E8886}"/>
              </a:ext>
            </a:extLst>
          </p:cNvPr>
          <p:cNvSpPr/>
          <p:nvPr/>
        </p:nvSpPr>
        <p:spPr>
          <a:xfrm rot="16200000">
            <a:off x="5485798" y="2427414"/>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13" name="文本框 112">
            <a:extLst>
              <a:ext uri="{FF2B5EF4-FFF2-40B4-BE49-F238E27FC236}">
                <a16:creationId xmlns:a16="http://schemas.microsoft.com/office/drawing/2014/main" id="{B583840B-7DFE-39C0-BB70-3CDB7857904D}"/>
              </a:ext>
            </a:extLst>
          </p:cNvPr>
          <p:cNvSpPr txBox="1"/>
          <p:nvPr/>
        </p:nvSpPr>
        <p:spPr>
          <a:xfrm>
            <a:off x="5128726" y="2394690"/>
            <a:ext cx="492443" cy="276999"/>
          </a:xfrm>
          <a:prstGeom prst="rect">
            <a:avLst/>
          </a:prstGeom>
          <a:noFill/>
        </p:spPr>
        <p:txBody>
          <a:bodyPr wrap="none" rtlCol="0">
            <a:spAutoFit/>
          </a:bodyPr>
          <a:lstStyle/>
          <a:p>
            <a:r>
              <a:rPr lang="zh-CN" altLang="en-US" sz="1200" b="1" dirty="0">
                <a:latin typeface="+mj-ea"/>
                <a:ea typeface="+mj-ea"/>
              </a:rPr>
              <a:t>池化</a:t>
            </a:r>
          </a:p>
        </p:txBody>
      </p:sp>
      <p:sp>
        <p:nvSpPr>
          <p:cNvPr id="114" name="文本框 113">
            <a:extLst>
              <a:ext uri="{FF2B5EF4-FFF2-40B4-BE49-F238E27FC236}">
                <a16:creationId xmlns:a16="http://schemas.microsoft.com/office/drawing/2014/main" id="{FF404C47-C7F2-D384-362F-7BBAA3317E4A}"/>
              </a:ext>
            </a:extLst>
          </p:cNvPr>
          <p:cNvSpPr txBox="1"/>
          <p:nvPr/>
        </p:nvSpPr>
        <p:spPr>
          <a:xfrm>
            <a:off x="7826864" y="5911100"/>
            <a:ext cx="2646878" cy="338554"/>
          </a:xfrm>
          <a:prstGeom prst="rect">
            <a:avLst/>
          </a:prstGeom>
          <a:noFill/>
        </p:spPr>
        <p:txBody>
          <a:bodyPr wrap="none" rtlCol="0">
            <a:spAutoFit/>
          </a:bodyPr>
          <a:lstStyle/>
          <a:p>
            <a:pPr algn="ctr"/>
            <a:r>
              <a:rPr lang="zh-CN" altLang="en-US" sz="1600" b="1" dirty="0">
                <a:solidFill>
                  <a:srgbClr val="7030A0"/>
                </a:solidFill>
                <a:latin typeface="+mj-ea"/>
                <a:ea typeface="+mj-ea"/>
              </a:rPr>
              <a:t>③卷积核注意力机制的施加</a:t>
            </a:r>
          </a:p>
        </p:txBody>
      </p:sp>
      <p:sp>
        <p:nvSpPr>
          <p:cNvPr id="116" name="矩形: 圆角 115">
            <a:extLst>
              <a:ext uri="{FF2B5EF4-FFF2-40B4-BE49-F238E27FC236}">
                <a16:creationId xmlns:a16="http://schemas.microsoft.com/office/drawing/2014/main" id="{52F0C4D3-3416-E594-BFD3-9D6CA61F1C54}"/>
              </a:ext>
            </a:extLst>
          </p:cNvPr>
          <p:cNvSpPr/>
          <p:nvPr/>
        </p:nvSpPr>
        <p:spPr>
          <a:xfrm>
            <a:off x="7853356" y="1428177"/>
            <a:ext cx="2453514" cy="4381672"/>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29" name="箭头: 右 128">
            <a:extLst>
              <a:ext uri="{FF2B5EF4-FFF2-40B4-BE49-F238E27FC236}">
                <a16:creationId xmlns:a16="http://schemas.microsoft.com/office/drawing/2014/main" id="{75491D21-1E61-6EB4-35A5-B602290AAED1}"/>
              </a:ext>
            </a:extLst>
          </p:cNvPr>
          <p:cNvSpPr/>
          <p:nvPr/>
        </p:nvSpPr>
        <p:spPr>
          <a:xfrm>
            <a:off x="6501544" y="1819473"/>
            <a:ext cx="1750942" cy="16910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31" name="图片 130">
            <a:extLst>
              <a:ext uri="{FF2B5EF4-FFF2-40B4-BE49-F238E27FC236}">
                <a16:creationId xmlns:a16="http://schemas.microsoft.com/office/drawing/2014/main" id="{FD76D471-7047-1367-590D-B4825651A415}"/>
              </a:ext>
            </a:extLst>
          </p:cNvPr>
          <p:cNvPicPr>
            <a:picLocks noChangeAspect="1"/>
          </p:cNvPicPr>
          <p:nvPr/>
        </p:nvPicPr>
        <p:blipFill>
          <a:blip r:embed="rId16"/>
          <a:stretch>
            <a:fillRect/>
          </a:stretch>
        </p:blipFill>
        <p:spPr>
          <a:xfrm>
            <a:off x="8318717" y="1474920"/>
            <a:ext cx="675647" cy="697799"/>
          </a:xfrm>
          <a:prstGeom prst="rect">
            <a:avLst/>
          </a:prstGeom>
        </p:spPr>
      </p:pic>
      <p:pic>
        <p:nvPicPr>
          <p:cNvPr id="133" name="图片 132">
            <a:extLst>
              <a:ext uri="{FF2B5EF4-FFF2-40B4-BE49-F238E27FC236}">
                <a16:creationId xmlns:a16="http://schemas.microsoft.com/office/drawing/2014/main" id="{60135800-F45D-0604-F7D1-02B04F101AAD}"/>
              </a:ext>
            </a:extLst>
          </p:cNvPr>
          <p:cNvPicPr>
            <a:picLocks noChangeAspect="1"/>
          </p:cNvPicPr>
          <p:nvPr/>
        </p:nvPicPr>
        <p:blipFill>
          <a:blip r:embed="rId17"/>
          <a:stretch>
            <a:fillRect/>
          </a:stretch>
        </p:blipFill>
        <p:spPr>
          <a:xfrm>
            <a:off x="9439605" y="1585144"/>
            <a:ext cx="535195" cy="515125"/>
          </a:xfrm>
          <a:prstGeom prst="rect">
            <a:avLst/>
          </a:prstGeom>
        </p:spPr>
      </p:pic>
      <p:sp>
        <p:nvSpPr>
          <p:cNvPr id="134" name="文本框 133">
            <a:extLst>
              <a:ext uri="{FF2B5EF4-FFF2-40B4-BE49-F238E27FC236}">
                <a16:creationId xmlns:a16="http://schemas.microsoft.com/office/drawing/2014/main" id="{3EA9966D-9E9B-F1BA-B956-6E126801E4FF}"/>
              </a:ext>
            </a:extLst>
          </p:cNvPr>
          <p:cNvSpPr txBox="1"/>
          <p:nvPr/>
        </p:nvSpPr>
        <p:spPr>
          <a:xfrm>
            <a:off x="6950677" y="1531354"/>
            <a:ext cx="954107" cy="276999"/>
          </a:xfrm>
          <a:prstGeom prst="rect">
            <a:avLst/>
          </a:prstGeom>
          <a:noFill/>
        </p:spPr>
        <p:txBody>
          <a:bodyPr wrap="none" rtlCol="0">
            <a:spAutoFit/>
          </a:bodyPr>
          <a:lstStyle/>
          <a:p>
            <a:r>
              <a:rPr lang="zh-CN" altLang="en-US" sz="1200" b="1" dirty="0">
                <a:latin typeface="+mj-ea"/>
                <a:ea typeface="+mj-ea"/>
              </a:rPr>
              <a:t>生成注意力</a:t>
            </a:r>
          </a:p>
        </p:txBody>
      </p:sp>
      <p:sp>
        <p:nvSpPr>
          <p:cNvPr id="135" name="文本框 134">
            <a:extLst>
              <a:ext uri="{FF2B5EF4-FFF2-40B4-BE49-F238E27FC236}">
                <a16:creationId xmlns:a16="http://schemas.microsoft.com/office/drawing/2014/main" id="{7D33DDCD-8507-E2ED-A0AF-5B87E2D77AE7}"/>
              </a:ext>
            </a:extLst>
          </p:cNvPr>
          <p:cNvSpPr txBox="1"/>
          <p:nvPr/>
        </p:nvSpPr>
        <p:spPr>
          <a:xfrm>
            <a:off x="8988951" y="1704208"/>
            <a:ext cx="479618" cy="276999"/>
          </a:xfrm>
          <a:prstGeom prst="rect">
            <a:avLst/>
          </a:prstGeom>
          <a:noFill/>
        </p:spPr>
        <p:txBody>
          <a:bodyPr wrap="none" rtlCol="0">
            <a:spAutoFit/>
          </a:bodyPr>
          <a:lstStyle/>
          <a:p>
            <a:r>
              <a:rPr lang="en-US" altLang="zh-CN" sz="1200" b="1" dirty="0">
                <a:latin typeface="+mj-ea"/>
                <a:ea typeface="+mj-ea"/>
              </a:rPr>
              <a:t>……</a:t>
            </a:r>
            <a:endParaRPr lang="zh-CN" altLang="en-US" sz="1200" b="1" dirty="0">
              <a:latin typeface="+mj-ea"/>
              <a:ea typeface="+mj-ea"/>
            </a:endParaRPr>
          </a:p>
        </p:txBody>
      </p:sp>
      <p:sp>
        <p:nvSpPr>
          <p:cNvPr id="141" name="箭头: 右 140">
            <a:extLst>
              <a:ext uri="{FF2B5EF4-FFF2-40B4-BE49-F238E27FC236}">
                <a16:creationId xmlns:a16="http://schemas.microsoft.com/office/drawing/2014/main" id="{9CA56CAD-8DAA-D6A3-623C-2A4E452E988B}"/>
              </a:ext>
            </a:extLst>
          </p:cNvPr>
          <p:cNvSpPr/>
          <p:nvPr/>
        </p:nvSpPr>
        <p:spPr>
          <a:xfrm rot="5400000">
            <a:off x="8408435" y="2475504"/>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a:extLst>
              <a:ext uri="{FF2B5EF4-FFF2-40B4-BE49-F238E27FC236}">
                <a16:creationId xmlns:a16="http://schemas.microsoft.com/office/drawing/2014/main" id="{B692D018-350D-484D-ABE7-B92AA5A6F802}"/>
              </a:ext>
            </a:extLst>
          </p:cNvPr>
          <p:cNvSpPr txBox="1"/>
          <p:nvPr/>
        </p:nvSpPr>
        <p:spPr>
          <a:xfrm>
            <a:off x="8761575" y="2397592"/>
            <a:ext cx="954107" cy="276999"/>
          </a:xfrm>
          <a:prstGeom prst="rect">
            <a:avLst/>
          </a:prstGeom>
          <a:noFill/>
        </p:spPr>
        <p:txBody>
          <a:bodyPr wrap="none" rtlCol="0">
            <a:spAutoFit/>
          </a:bodyPr>
          <a:lstStyle/>
          <a:p>
            <a:r>
              <a:rPr lang="zh-CN" altLang="en-US" sz="1200" b="1" dirty="0">
                <a:latin typeface="+mj-ea"/>
                <a:ea typeface="+mj-ea"/>
              </a:rPr>
              <a:t>施加注意力</a:t>
            </a:r>
          </a:p>
        </p:txBody>
      </p:sp>
      <p:sp>
        <p:nvSpPr>
          <p:cNvPr id="147" name="文本框 146">
            <a:extLst>
              <a:ext uri="{FF2B5EF4-FFF2-40B4-BE49-F238E27FC236}">
                <a16:creationId xmlns:a16="http://schemas.microsoft.com/office/drawing/2014/main" id="{91B4317D-97E9-A303-56D3-32EA7305895C}"/>
              </a:ext>
            </a:extLst>
          </p:cNvPr>
          <p:cNvSpPr txBox="1"/>
          <p:nvPr/>
        </p:nvSpPr>
        <p:spPr>
          <a:xfrm>
            <a:off x="2926206" y="2188587"/>
            <a:ext cx="337788" cy="600164"/>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特征图</a:t>
            </a:r>
          </a:p>
        </p:txBody>
      </p:sp>
      <p:sp>
        <p:nvSpPr>
          <p:cNvPr id="148" name="文本框 147">
            <a:extLst>
              <a:ext uri="{FF2B5EF4-FFF2-40B4-BE49-F238E27FC236}">
                <a16:creationId xmlns:a16="http://schemas.microsoft.com/office/drawing/2014/main" id="{31F99DD1-D643-543F-4D2E-4A11A30F9494}"/>
              </a:ext>
            </a:extLst>
          </p:cNvPr>
          <p:cNvSpPr txBox="1"/>
          <p:nvPr/>
        </p:nvSpPr>
        <p:spPr>
          <a:xfrm>
            <a:off x="7853355" y="3152935"/>
            <a:ext cx="337788" cy="600164"/>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卷积核</a:t>
            </a:r>
          </a:p>
        </p:txBody>
      </p:sp>
      <p:sp>
        <p:nvSpPr>
          <p:cNvPr id="149" name="立方体 148">
            <a:extLst>
              <a:ext uri="{FF2B5EF4-FFF2-40B4-BE49-F238E27FC236}">
                <a16:creationId xmlns:a16="http://schemas.microsoft.com/office/drawing/2014/main" id="{8C643CFA-0F6E-E202-E377-F1C10C7E201F}"/>
              </a:ext>
            </a:extLst>
          </p:cNvPr>
          <p:cNvSpPr/>
          <p:nvPr/>
        </p:nvSpPr>
        <p:spPr>
          <a:xfrm>
            <a:off x="9119334" y="4537520"/>
            <a:ext cx="990266" cy="1005389"/>
          </a:xfrm>
          <a:prstGeom prst="cube">
            <a:avLst>
              <a:gd name="adj" fmla="val 57231"/>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50" name="文本框 149">
                <a:extLst>
                  <a:ext uri="{FF2B5EF4-FFF2-40B4-BE49-F238E27FC236}">
                    <a16:creationId xmlns:a16="http://schemas.microsoft.com/office/drawing/2014/main" id="{8B65D4C3-79D5-87F6-DDCA-DFBC237CAEC4}"/>
                  </a:ext>
                </a:extLst>
              </p:cNvPr>
              <p:cNvSpPr txBox="1"/>
              <p:nvPr/>
            </p:nvSpPr>
            <p:spPr>
              <a:xfrm>
                <a:off x="9284415" y="5587052"/>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H</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50" name="文本框 149">
                <a:extLst>
                  <a:ext uri="{FF2B5EF4-FFF2-40B4-BE49-F238E27FC236}">
                    <a16:creationId xmlns:a16="http://schemas.microsoft.com/office/drawing/2014/main" id="{8B65D4C3-79D5-87F6-DDCA-DFBC237CAEC4}"/>
                  </a:ext>
                </a:extLst>
              </p:cNvPr>
              <p:cNvSpPr txBox="1">
                <a:spLocks noRot="1" noChangeAspect="1" noMove="1" noResize="1" noEditPoints="1" noAdjustHandles="1" noChangeArrowheads="1" noChangeShapeType="1" noTextEdit="1"/>
              </p:cNvSpPr>
              <p:nvPr/>
            </p:nvSpPr>
            <p:spPr>
              <a:xfrm>
                <a:off x="9284415" y="5587052"/>
                <a:ext cx="219073" cy="253916"/>
              </a:xfrm>
              <a:prstGeom prst="rect">
                <a:avLst/>
              </a:prstGeom>
              <a:blipFill>
                <a:blip r:embed="rId8"/>
                <a:stretch>
                  <a:fillRect r="-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1" name="文本框 150">
                <a:extLst>
                  <a:ext uri="{FF2B5EF4-FFF2-40B4-BE49-F238E27FC236}">
                    <a16:creationId xmlns:a16="http://schemas.microsoft.com/office/drawing/2014/main" id="{FB4EE8EB-F3F4-E4E0-70D0-B2A38FF53A23}"/>
                  </a:ext>
                </a:extLst>
              </p:cNvPr>
              <p:cNvSpPr txBox="1"/>
              <p:nvPr/>
            </p:nvSpPr>
            <p:spPr>
              <a:xfrm>
                <a:off x="8774457" y="512646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W</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51" name="文本框 150">
                <a:extLst>
                  <a:ext uri="{FF2B5EF4-FFF2-40B4-BE49-F238E27FC236}">
                    <a16:creationId xmlns:a16="http://schemas.microsoft.com/office/drawing/2014/main" id="{FB4EE8EB-F3F4-E4E0-70D0-B2A38FF53A23}"/>
                  </a:ext>
                </a:extLst>
              </p:cNvPr>
              <p:cNvSpPr txBox="1">
                <a:spLocks noRot="1" noChangeAspect="1" noMove="1" noResize="1" noEditPoints="1" noAdjustHandles="1" noChangeArrowheads="1" noChangeShapeType="1" noTextEdit="1"/>
              </p:cNvSpPr>
              <p:nvPr/>
            </p:nvSpPr>
            <p:spPr>
              <a:xfrm>
                <a:off x="8774457" y="5126464"/>
                <a:ext cx="219073" cy="253916"/>
              </a:xfrm>
              <a:prstGeom prst="rect">
                <a:avLst/>
              </a:prstGeom>
              <a:blipFill>
                <a:blip r:embed="rId18"/>
                <a:stretch>
                  <a:fillRect r="-3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2" name="文本框 151">
                <a:extLst>
                  <a:ext uri="{FF2B5EF4-FFF2-40B4-BE49-F238E27FC236}">
                    <a16:creationId xmlns:a16="http://schemas.microsoft.com/office/drawing/2014/main" id="{0A4CC96E-ECA5-5BBC-E355-5B2029542875}"/>
                  </a:ext>
                </a:extLst>
              </p:cNvPr>
              <p:cNvSpPr txBox="1"/>
              <p:nvPr/>
            </p:nvSpPr>
            <p:spPr>
              <a:xfrm>
                <a:off x="9115362" y="460180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152" name="文本框 151">
                <a:extLst>
                  <a:ext uri="{FF2B5EF4-FFF2-40B4-BE49-F238E27FC236}">
                    <a16:creationId xmlns:a16="http://schemas.microsoft.com/office/drawing/2014/main" id="{0A4CC96E-ECA5-5BBC-E355-5B2029542875}"/>
                  </a:ext>
                </a:extLst>
              </p:cNvPr>
              <p:cNvSpPr txBox="1">
                <a:spLocks noRot="1" noChangeAspect="1" noMove="1" noResize="1" noEditPoints="1" noAdjustHandles="1" noChangeArrowheads="1" noChangeShapeType="1" noTextEdit="1"/>
              </p:cNvSpPr>
              <p:nvPr/>
            </p:nvSpPr>
            <p:spPr>
              <a:xfrm>
                <a:off x="9115362" y="4601800"/>
                <a:ext cx="219073" cy="253916"/>
              </a:xfrm>
              <a:prstGeom prst="rect">
                <a:avLst/>
              </a:prstGeom>
              <a:blipFill>
                <a:blip r:embed="rId19"/>
                <a:stretch>
                  <a:fillRect r="-5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3" name="文本框 152">
                <a:extLst>
                  <a:ext uri="{FF2B5EF4-FFF2-40B4-BE49-F238E27FC236}">
                    <a16:creationId xmlns:a16="http://schemas.microsoft.com/office/drawing/2014/main" id="{21512704-273E-F9E4-A63A-33AE126E1019}"/>
                  </a:ext>
                </a:extLst>
              </p:cNvPr>
              <p:cNvSpPr txBox="1"/>
              <p:nvPr/>
            </p:nvSpPr>
            <p:spPr>
              <a:xfrm>
                <a:off x="9040652" y="5181744"/>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53" name="文本框 152">
                <a:extLst>
                  <a:ext uri="{FF2B5EF4-FFF2-40B4-BE49-F238E27FC236}">
                    <a16:creationId xmlns:a16="http://schemas.microsoft.com/office/drawing/2014/main" id="{21512704-273E-F9E4-A63A-33AE126E1019}"/>
                  </a:ext>
                </a:extLst>
              </p:cNvPr>
              <p:cNvSpPr txBox="1">
                <a:spLocks noRot="1" noChangeAspect="1" noMove="1" noResize="1" noEditPoints="1" noAdjustHandles="1" noChangeArrowheads="1" noChangeShapeType="1" noTextEdit="1"/>
              </p:cNvSpPr>
              <p:nvPr/>
            </p:nvSpPr>
            <p:spPr>
              <a:xfrm>
                <a:off x="9040652" y="5181744"/>
                <a:ext cx="573815" cy="307777"/>
              </a:xfrm>
              <a:prstGeom prst="rect">
                <a:avLst/>
              </a:prstGeom>
              <a:blipFill>
                <a:blip r:embed="rId20"/>
                <a:stretch>
                  <a:fillRect/>
                </a:stretch>
              </a:blipFill>
            </p:spPr>
            <p:txBody>
              <a:bodyPr/>
              <a:lstStyle/>
              <a:p>
                <a:r>
                  <a:rPr lang="zh-CN" altLang="en-US">
                    <a:noFill/>
                  </a:rPr>
                  <a:t> </a:t>
                </a:r>
              </a:p>
            </p:txBody>
          </p:sp>
        </mc:Fallback>
      </mc:AlternateContent>
      <p:sp>
        <p:nvSpPr>
          <p:cNvPr id="154" name="箭头: 右 153">
            <a:extLst>
              <a:ext uri="{FF2B5EF4-FFF2-40B4-BE49-F238E27FC236}">
                <a16:creationId xmlns:a16="http://schemas.microsoft.com/office/drawing/2014/main" id="{5682F939-A908-3A6C-4567-80FFBE982880}"/>
              </a:ext>
            </a:extLst>
          </p:cNvPr>
          <p:cNvSpPr/>
          <p:nvPr/>
        </p:nvSpPr>
        <p:spPr>
          <a:xfrm rot="16200000">
            <a:off x="9376253" y="4225360"/>
            <a:ext cx="411970" cy="15529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5" name="文本框 154">
            <a:extLst>
              <a:ext uri="{FF2B5EF4-FFF2-40B4-BE49-F238E27FC236}">
                <a16:creationId xmlns:a16="http://schemas.microsoft.com/office/drawing/2014/main" id="{F03A3E31-13FE-6839-5960-A48DB91464B2}"/>
              </a:ext>
            </a:extLst>
          </p:cNvPr>
          <p:cNvSpPr txBox="1"/>
          <p:nvPr/>
        </p:nvSpPr>
        <p:spPr>
          <a:xfrm>
            <a:off x="8320354" y="4190815"/>
            <a:ext cx="1261884" cy="276999"/>
          </a:xfrm>
          <a:prstGeom prst="rect">
            <a:avLst/>
          </a:prstGeom>
          <a:noFill/>
        </p:spPr>
        <p:txBody>
          <a:bodyPr wrap="none" rtlCol="0">
            <a:spAutoFit/>
          </a:bodyPr>
          <a:lstStyle/>
          <a:p>
            <a:r>
              <a:rPr lang="zh-CN" altLang="en-US" sz="1200" b="1" dirty="0">
                <a:latin typeface="+mj-ea"/>
                <a:ea typeface="+mj-ea"/>
              </a:rPr>
              <a:t>计算位置注意力</a:t>
            </a:r>
          </a:p>
        </p:txBody>
      </p:sp>
      <p:sp>
        <p:nvSpPr>
          <p:cNvPr id="156" name="矩形 155">
            <a:extLst>
              <a:ext uri="{FF2B5EF4-FFF2-40B4-BE49-F238E27FC236}">
                <a16:creationId xmlns:a16="http://schemas.microsoft.com/office/drawing/2014/main" id="{9A1BA596-E4B8-D999-47B2-709E345EAAA8}"/>
              </a:ext>
            </a:extLst>
          </p:cNvPr>
          <p:cNvSpPr/>
          <p:nvPr/>
        </p:nvSpPr>
        <p:spPr>
          <a:xfrm>
            <a:off x="9347361" y="3096812"/>
            <a:ext cx="659787" cy="6721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文本框 156">
            <a:extLst>
              <a:ext uri="{FF2B5EF4-FFF2-40B4-BE49-F238E27FC236}">
                <a16:creationId xmlns:a16="http://schemas.microsoft.com/office/drawing/2014/main" id="{876BBCEC-035A-59E4-9B5A-1030EC50BAA5}"/>
              </a:ext>
            </a:extLst>
          </p:cNvPr>
          <p:cNvSpPr txBox="1"/>
          <p:nvPr/>
        </p:nvSpPr>
        <p:spPr>
          <a:xfrm>
            <a:off x="9487582" y="3225585"/>
            <a:ext cx="362239" cy="338554"/>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a:t>
            </a:r>
            <a:endParaRPr kumimoji="1" lang="zh-CN" altLang="en-US" sz="1600" dirty="0">
              <a:latin typeface="Times New Roman" panose="02020603050405020304" pitchFamily="18" charset="0"/>
              <a:cs typeface="Times New Roman" panose="02020603050405020304" pitchFamily="18" charset="0"/>
            </a:endParaRPr>
          </a:p>
        </p:txBody>
      </p:sp>
      <p:grpSp>
        <p:nvGrpSpPr>
          <p:cNvPr id="158" name="组合 157">
            <a:extLst>
              <a:ext uri="{FF2B5EF4-FFF2-40B4-BE49-F238E27FC236}">
                <a16:creationId xmlns:a16="http://schemas.microsoft.com/office/drawing/2014/main" id="{AB50C199-F2D3-481E-562F-5C415C4924DB}"/>
              </a:ext>
            </a:extLst>
          </p:cNvPr>
          <p:cNvGrpSpPr/>
          <p:nvPr/>
        </p:nvGrpSpPr>
        <p:grpSpPr>
          <a:xfrm>
            <a:off x="9349309" y="3090976"/>
            <a:ext cx="78352" cy="77819"/>
            <a:chOff x="7433076" y="2270059"/>
            <a:chExt cx="78352" cy="77819"/>
          </a:xfrm>
        </p:grpSpPr>
        <p:cxnSp>
          <p:nvCxnSpPr>
            <p:cNvPr id="159" name="直接连接符 158">
              <a:extLst>
                <a:ext uri="{FF2B5EF4-FFF2-40B4-BE49-F238E27FC236}">
                  <a16:creationId xmlns:a16="http://schemas.microsoft.com/office/drawing/2014/main" id="{1E155010-1F0C-85B5-D603-5082809EA6E4}"/>
                </a:ext>
              </a:extLst>
            </p:cNvPr>
            <p:cNvCxnSpPr>
              <a:cxnSpLocks/>
            </p:cNvCxnSpPr>
            <p:nvPr/>
          </p:nvCxnSpPr>
          <p:spPr>
            <a:xfrm>
              <a:off x="7439428" y="2275878"/>
              <a:ext cx="0" cy="7200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B98830C9-D24C-87AA-388E-B0B14368BE66}"/>
                </a:ext>
              </a:extLst>
            </p:cNvPr>
            <p:cNvCxnSpPr>
              <a:cxnSpLocks/>
            </p:cNvCxnSpPr>
            <p:nvPr/>
          </p:nvCxnSpPr>
          <p:spPr>
            <a:xfrm>
              <a:off x="7505076" y="2270059"/>
              <a:ext cx="0" cy="7200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90C42519-D29E-96EE-A66D-75DCEFE2D9AA}"/>
                </a:ext>
              </a:extLst>
            </p:cNvPr>
            <p:cNvCxnSpPr>
              <a:cxnSpLocks/>
            </p:cNvCxnSpPr>
            <p:nvPr/>
          </p:nvCxnSpPr>
          <p:spPr>
            <a:xfrm>
              <a:off x="7439428" y="2341646"/>
              <a:ext cx="72000" cy="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F969550E-486D-E93D-8936-00E1831CD3F6}"/>
                </a:ext>
              </a:extLst>
            </p:cNvPr>
            <p:cNvCxnSpPr>
              <a:cxnSpLocks/>
            </p:cNvCxnSpPr>
            <p:nvPr/>
          </p:nvCxnSpPr>
          <p:spPr>
            <a:xfrm>
              <a:off x="7433076" y="2276696"/>
              <a:ext cx="72000" cy="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grpSp>
      <p:cxnSp>
        <p:nvCxnSpPr>
          <p:cNvPr id="163" name="直接箭头连接符 162">
            <a:extLst>
              <a:ext uri="{FF2B5EF4-FFF2-40B4-BE49-F238E27FC236}">
                <a16:creationId xmlns:a16="http://schemas.microsoft.com/office/drawing/2014/main" id="{73CEE51B-73C1-9D9E-D89F-3FACB4A29D29}"/>
              </a:ext>
            </a:extLst>
          </p:cNvPr>
          <p:cNvCxnSpPr/>
          <p:nvPr/>
        </p:nvCxnSpPr>
        <p:spPr>
          <a:xfrm>
            <a:off x="9418136" y="3162563"/>
            <a:ext cx="184068" cy="19132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a:extLst>
              <a:ext uri="{FF2B5EF4-FFF2-40B4-BE49-F238E27FC236}">
                <a16:creationId xmlns:a16="http://schemas.microsoft.com/office/drawing/2014/main" id="{5391076D-2EF6-9D5F-D4CD-F026C23E4014}"/>
              </a:ext>
            </a:extLst>
          </p:cNvPr>
          <p:cNvCxnSpPr>
            <a:cxnSpLocks/>
          </p:cNvCxnSpPr>
          <p:nvPr/>
        </p:nvCxnSpPr>
        <p:spPr>
          <a:xfrm flipH="1">
            <a:off x="9735870" y="3401402"/>
            <a:ext cx="271278"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5" name="文本框 164">
            <a:extLst>
              <a:ext uri="{FF2B5EF4-FFF2-40B4-BE49-F238E27FC236}">
                <a16:creationId xmlns:a16="http://schemas.microsoft.com/office/drawing/2014/main" id="{60DEE081-13B7-7A0E-5F71-8C2123518081}"/>
              </a:ext>
            </a:extLst>
          </p:cNvPr>
          <p:cNvSpPr txBox="1"/>
          <p:nvPr/>
        </p:nvSpPr>
        <p:spPr>
          <a:xfrm>
            <a:off x="10014320" y="2969103"/>
            <a:ext cx="337788" cy="938719"/>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位置注意力</a:t>
            </a:r>
          </a:p>
        </p:txBody>
      </p:sp>
      <p:sp>
        <p:nvSpPr>
          <p:cNvPr id="167" name="箭头: 左右 166">
            <a:extLst>
              <a:ext uri="{FF2B5EF4-FFF2-40B4-BE49-F238E27FC236}">
                <a16:creationId xmlns:a16="http://schemas.microsoft.com/office/drawing/2014/main" id="{49F9D155-0C76-80E1-C24F-C92D1BA2D722}"/>
              </a:ext>
            </a:extLst>
          </p:cNvPr>
          <p:cNvSpPr/>
          <p:nvPr/>
        </p:nvSpPr>
        <p:spPr>
          <a:xfrm>
            <a:off x="8873378" y="3358091"/>
            <a:ext cx="453488" cy="1496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8" name="文本框 167">
                <a:extLst>
                  <a:ext uri="{FF2B5EF4-FFF2-40B4-BE49-F238E27FC236}">
                    <a16:creationId xmlns:a16="http://schemas.microsoft.com/office/drawing/2014/main" id="{EB15886D-EA05-FB5E-7B73-BBE0D4ED09D9}"/>
                  </a:ext>
                </a:extLst>
              </p:cNvPr>
              <p:cNvSpPr txBox="1"/>
              <p:nvPr/>
            </p:nvSpPr>
            <p:spPr>
              <a:xfrm>
                <a:off x="5289152" y="5341369"/>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168" name="文本框 167">
                <a:extLst>
                  <a:ext uri="{FF2B5EF4-FFF2-40B4-BE49-F238E27FC236}">
                    <a16:creationId xmlns:a16="http://schemas.microsoft.com/office/drawing/2014/main" id="{EB15886D-EA05-FB5E-7B73-BBE0D4ED09D9}"/>
                  </a:ext>
                </a:extLst>
              </p:cNvPr>
              <p:cNvSpPr txBox="1">
                <a:spLocks noRot="1" noChangeAspect="1" noMove="1" noResize="1" noEditPoints="1" noAdjustHandles="1" noChangeArrowheads="1" noChangeShapeType="1" noTextEdit="1"/>
              </p:cNvSpPr>
              <p:nvPr/>
            </p:nvSpPr>
            <p:spPr>
              <a:xfrm>
                <a:off x="5289152" y="5341369"/>
                <a:ext cx="573815" cy="307777"/>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文本框 168">
                <a:extLst>
                  <a:ext uri="{FF2B5EF4-FFF2-40B4-BE49-F238E27FC236}">
                    <a16:creationId xmlns:a16="http://schemas.microsoft.com/office/drawing/2014/main" id="{AD78A7CB-3D44-8FF0-AB09-98EDE683E03F}"/>
                  </a:ext>
                </a:extLst>
              </p:cNvPr>
              <p:cNvSpPr txBox="1"/>
              <p:nvPr/>
            </p:nvSpPr>
            <p:spPr>
              <a:xfrm>
                <a:off x="5128726" y="5064697"/>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169" name="文本框 168">
                <a:extLst>
                  <a:ext uri="{FF2B5EF4-FFF2-40B4-BE49-F238E27FC236}">
                    <a16:creationId xmlns:a16="http://schemas.microsoft.com/office/drawing/2014/main" id="{AD78A7CB-3D44-8FF0-AB09-98EDE683E03F}"/>
                  </a:ext>
                </a:extLst>
              </p:cNvPr>
              <p:cNvSpPr txBox="1">
                <a:spLocks noRot="1" noChangeAspect="1" noMove="1" noResize="1" noEditPoints="1" noAdjustHandles="1" noChangeArrowheads="1" noChangeShapeType="1" noTextEdit="1"/>
              </p:cNvSpPr>
              <p:nvPr/>
            </p:nvSpPr>
            <p:spPr>
              <a:xfrm>
                <a:off x="5128726" y="5064697"/>
                <a:ext cx="784390" cy="253916"/>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0" name="文本框 169">
                <a:extLst>
                  <a:ext uri="{FF2B5EF4-FFF2-40B4-BE49-F238E27FC236}">
                    <a16:creationId xmlns:a16="http://schemas.microsoft.com/office/drawing/2014/main" id="{DEBCBB75-BF15-D753-1FB0-C02AD6A45254}"/>
                  </a:ext>
                </a:extLst>
              </p:cNvPr>
              <p:cNvSpPr txBox="1"/>
              <p:nvPr/>
            </p:nvSpPr>
            <p:spPr>
              <a:xfrm>
                <a:off x="5448179" y="558123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70" name="文本框 169">
                <a:extLst>
                  <a:ext uri="{FF2B5EF4-FFF2-40B4-BE49-F238E27FC236}">
                    <a16:creationId xmlns:a16="http://schemas.microsoft.com/office/drawing/2014/main" id="{DEBCBB75-BF15-D753-1FB0-C02AD6A45254}"/>
                  </a:ext>
                </a:extLst>
              </p:cNvPr>
              <p:cNvSpPr txBox="1">
                <a:spLocks noRot="1" noChangeAspect="1" noMove="1" noResize="1" noEditPoints="1" noAdjustHandles="1" noChangeArrowheads="1" noChangeShapeType="1" noTextEdit="1"/>
              </p:cNvSpPr>
              <p:nvPr/>
            </p:nvSpPr>
            <p:spPr>
              <a:xfrm>
                <a:off x="5448179" y="5581239"/>
                <a:ext cx="219073" cy="253916"/>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DCB2E964-FE41-83E0-3A69-560A0AC423D3}"/>
                  </a:ext>
                </a:extLst>
              </p:cNvPr>
              <p:cNvSpPr txBox="1"/>
              <p:nvPr/>
            </p:nvSpPr>
            <p:spPr>
              <a:xfrm>
                <a:off x="5215094" y="533158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71" name="文本框 170">
                <a:extLst>
                  <a:ext uri="{FF2B5EF4-FFF2-40B4-BE49-F238E27FC236}">
                    <a16:creationId xmlns:a16="http://schemas.microsoft.com/office/drawing/2014/main" id="{DCB2E964-FE41-83E0-3A69-560A0AC423D3}"/>
                  </a:ext>
                </a:extLst>
              </p:cNvPr>
              <p:cNvSpPr txBox="1">
                <a:spLocks noRot="1" noChangeAspect="1" noMove="1" noResize="1" noEditPoints="1" noAdjustHandles="1" noChangeArrowheads="1" noChangeShapeType="1" noTextEdit="1"/>
              </p:cNvSpPr>
              <p:nvPr/>
            </p:nvSpPr>
            <p:spPr>
              <a:xfrm>
                <a:off x="5215094" y="5331583"/>
                <a:ext cx="219073" cy="253916"/>
              </a:xfrm>
              <a:prstGeom prst="rect">
                <a:avLst/>
              </a:prstGeom>
              <a:blipFill>
                <a:blip r:embed="rId2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2" name="文本框 171">
                <a:extLst>
                  <a:ext uri="{FF2B5EF4-FFF2-40B4-BE49-F238E27FC236}">
                    <a16:creationId xmlns:a16="http://schemas.microsoft.com/office/drawing/2014/main" id="{F4E4CA8C-6070-BB22-C517-EACDC7A05F32}"/>
                  </a:ext>
                </a:extLst>
              </p:cNvPr>
              <p:cNvSpPr txBox="1"/>
              <p:nvPr/>
            </p:nvSpPr>
            <p:spPr>
              <a:xfrm>
                <a:off x="5644496" y="1901558"/>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r>
                        <a:rPr kumimoji="1" lang="en-US" altLang="zh-CN" sz="1400" b="1" i="0" smtClean="0">
                          <a:latin typeface="Cambria Math" panose="02040503050406030204" pitchFamily="18" charset="0"/>
                          <a:cs typeface="Times New Roman" panose="02020603050405020304" pitchFamily="18" charset="0"/>
                        </a:rPr>
                        <m:t>′</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72" name="文本框 171">
                <a:extLst>
                  <a:ext uri="{FF2B5EF4-FFF2-40B4-BE49-F238E27FC236}">
                    <a16:creationId xmlns:a16="http://schemas.microsoft.com/office/drawing/2014/main" id="{F4E4CA8C-6070-BB22-C517-EACDC7A05F32}"/>
                  </a:ext>
                </a:extLst>
              </p:cNvPr>
              <p:cNvSpPr txBox="1">
                <a:spLocks noRot="1" noChangeAspect="1" noMove="1" noResize="1" noEditPoints="1" noAdjustHandles="1" noChangeArrowheads="1" noChangeShapeType="1" noTextEdit="1"/>
              </p:cNvSpPr>
              <p:nvPr/>
            </p:nvSpPr>
            <p:spPr>
              <a:xfrm>
                <a:off x="5644496" y="1901558"/>
                <a:ext cx="573815" cy="307777"/>
              </a:xfrm>
              <a:prstGeom prst="rect">
                <a:avLst/>
              </a:prstGeom>
              <a:blipFill>
                <a:blip r:embed="rId2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C24EF2AD-301A-1A98-A5D0-3D83D2F93EAC}"/>
                  </a:ext>
                </a:extLst>
              </p:cNvPr>
              <p:cNvSpPr txBox="1"/>
              <p:nvPr/>
            </p:nvSpPr>
            <p:spPr>
              <a:xfrm>
                <a:off x="5596492" y="211068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173" name="文本框 172">
                <a:extLst>
                  <a:ext uri="{FF2B5EF4-FFF2-40B4-BE49-F238E27FC236}">
                    <a16:creationId xmlns:a16="http://schemas.microsoft.com/office/drawing/2014/main" id="{C24EF2AD-301A-1A98-A5D0-3D83D2F93EAC}"/>
                  </a:ext>
                </a:extLst>
              </p:cNvPr>
              <p:cNvSpPr txBox="1">
                <a:spLocks noRot="1" noChangeAspect="1" noMove="1" noResize="1" noEditPoints="1" noAdjustHandles="1" noChangeArrowheads="1" noChangeShapeType="1" noTextEdit="1"/>
              </p:cNvSpPr>
              <p:nvPr/>
            </p:nvSpPr>
            <p:spPr>
              <a:xfrm>
                <a:off x="5596492" y="2110689"/>
                <a:ext cx="219073" cy="253916"/>
              </a:xfrm>
              <a:prstGeom prst="rect">
                <a:avLst/>
              </a:prstGeom>
              <a:blipFill>
                <a:blip r:embed="rId2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4" name="文本框 173">
                <a:extLst>
                  <a:ext uri="{FF2B5EF4-FFF2-40B4-BE49-F238E27FC236}">
                    <a16:creationId xmlns:a16="http://schemas.microsoft.com/office/drawing/2014/main" id="{B59ADB32-0235-57F2-B2E9-8D6B9DEFDBEA}"/>
                  </a:ext>
                </a:extLst>
              </p:cNvPr>
              <p:cNvSpPr txBox="1"/>
              <p:nvPr/>
            </p:nvSpPr>
            <p:spPr>
              <a:xfrm>
                <a:off x="5305344" y="198857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174" name="文本框 173">
                <a:extLst>
                  <a:ext uri="{FF2B5EF4-FFF2-40B4-BE49-F238E27FC236}">
                    <a16:creationId xmlns:a16="http://schemas.microsoft.com/office/drawing/2014/main" id="{B59ADB32-0235-57F2-B2E9-8D6B9DEFDBEA}"/>
                  </a:ext>
                </a:extLst>
              </p:cNvPr>
              <p:cNvSpPr txBox="1">
                <a:spLocks noRot="1" noChangeAspect="1" noMove="1" noResize="1" noEditPoints="1" noAdjustHandles="1" noChangeArrowheads="1" noChangeShapeType="1" noTextEdit="1"/>
              </p:cNvSpPr>
              <p:nvPr/>
            </p:nvSpPr>
            <p:spPr>
              <a:xfrm>
                <a:off x="5305344" y="1988579"/>
                <a:ext cx="219073" cy="253916"/>
              </a:xfrm>
              <a:prstGeom prst="rect">
                <a:avLst/>
              </a:prstGeom>
              <a:blipFill>
                <a:blip r:embed="rId2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5" name="文本框 174">
                <a:extLst>
                  <a:ext uri="{FF2B5EF4-FFF2-40B4-BE49-F238E27FC236}">
                    <a16:creationId xmlns:a16="http://schemas.microsoft.com/office/drawing/2014/main" id="{88864428-02AA-4081-1103-6A036956D0F0}"/>
                  </a:ext>
                </a:extLst>
              </p:cNvPr>
              <p:cNvSpPr txBox="1"/>
              <p:nvPr/>
            </p:nvSpPr>
            <p:spPr>
              <a:xfrm>
                <a:off x="5161791" y="1699747"/>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175" name="文本框 174">
                <a:extLst>
                  <a:ext uri="{FF2B5EF4-FFF2-40B4-BE49-F238E27FC236}">
                    <a16:creationId xmlns:a16="http://schemas.microsoft.com/office/drawing/2014/main" id="{88864428-02AA-4081-1103-6A036956D0F0}"/>
                  </a:ext>
                </a:extLst>
              </p:cNvPr>
              <p:cNvSpPr txBox="1">
                <a:spLocks noRot="1" noChangeAspect="1" noMove="1" noResize="1" noEditPoints="1" noAdjustHandles="1" noChangeArrowheads="1" noChangeShapeType="1" noTextEdit="1"/>
              </p:cNvSpPr>
              <p:nvPr/>
            </p:nvSpPr>
            <p:spPr>
              <a:xfrm>
                <a:off x="5161791" y="1699747"/>
                <a:ext cx="784390" cy="253916"/>
              </a:xfrm>
              <a:prstGeom prst="rect">
                <a:avLst/>
              </a:prstGeom>
              <a:blipFill>
                <a:blip r:embed="rId27"/>
                <a:stretch>
                  <a:fillRect/>
                </a:stretch>
              </a:blipFill>
            </p:spPr>
            <p:txBody>
              <a:bodyPr/>
              <a:lstStyle/>
              <a:p>
                <a:r>
                  <a:rPr lang="zh-CN" altLang="en-US">
                    <a:noFill/>
                  </a:rPr>
                  <a:t> </a:t>
                </a:r>
              </a:p>
            </p:txBody>
          </p:sp>
        </mc:Fallback>
      </mc:AlternateContent>
      <p:sp>
        <p:nvSpPr>
          <p:cNvPr id="177" name="文本框 176">
            <a:extLst>
              <a:ext uri="{FF2B5EF4-FFF2-40B4-BE49-F238E27FC236}">
                <a16:creationId xmlns:a16="http://schemas.microsoft.com/office/drawing/2014/main" id="{E17DC4BF-07E5-01E9-7804-F0C844A3B6C6}"/>
              </a:ext>
            </a:extLst>
          </p:cNvPr>
          <p:cNvSpPr txBox="1"/>
          <p:nvPr/>
        </p:nvSpPr>
        <p:spPr>
          <a:xfrm>
            <a:off x="6056925" y="4849253"/>
            <a:ext cx="337788" cy="938719"/>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特征描述符</a:t>
            </a:r>
          </a:p>
        </p:txBody>
      </p:sp>
      <mc:AlternateContent xmlns:mc="http://schemas.openxmlformats.org/markup-compatibility/2006" xmlns:a14="http://schemas.microsoft.com/office/drawing/2010/main">
        <mc:Choice Requires="a14">
          <p:sp>
            <p:nvSpPr>
              <p:cNvPr id="178" name="文本框 177">
                <a:extLst>
                  <a:ext uri="{FF2B5EF4-FFF2-40B4-BE49-F238E27FC236}">
                    <a16:creationId xmlns:a16="http://schemas.microsoft.com/office/drawing/2014/main" id="{5EB68A31-3263-7533-8D27-0C9DD053D095}"/>
                  </a:ext>
                </a:extLst>
              </p:cNvPr>
              <p:cNvSpPr txBox="1"/>
              <p:nvPr/>
            </p:nvSpPr>
            <p:spPr>
              <a:xfrm>
                <a:off x="5838272" y="4289596"/>
                <a:ext cx="600628" cy="307777"/>
              </a:xfrm>
              <a:prstGeom prst="rect">
                <a:avLst/>
              </a:prstGeom>
              <a:noFill/>
            </p:spPr>
            <p:txBody>
              <a:bodyPr wrap="square" rtlCol="0">
                <a:spAutoFit/>
              </a:bodyPr>
              <a:lstStyle/>
              <a:p>
                <a:r>
                  <a:rPr kumimoji="1" lang="en-US" altLang="zh-CN" sz="1400" b="1" dirty="0">
                    <a:latin typeface="Times New Roman" panose="02020603050405020304" pitchFamily="18" charset="0"/>
                    <a:cs typeface="Times New Roman" panose="02020603050405020304" pitchFamily="18" charset="0"/>
                  </a:rPr>
                  <a:t>SA(</a:t>
                </a:r>
                <a14:m>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a14:m>
                <a:r>
                  <a:rPr kumimoji="1" lang="en-US" altLang="zh-CN" sz="1400" b="1" dirty="0">
                    <a:latin typeface="Times New Roman" panose="02020603050405020304" pitchFamily="18" charset="0"/>
                    <a:cs typeface="Times New Roman" panose="02020603050405020304" pitchFamily="18" charset="0"/>
                  </a:rPr>
                  <a:t>)</a:t>
                </a:r>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78" name="文本框 177">
                <a:extLst>
                  <a:ext uri="{FF2B5EF4-FFF2-40B4-BE49-F238E27FC236}">
                    <a16:creationId xmlns:a16="http://schemas.microsoft.com/office/drawing/2014/main" id="{5EB68A31-3263-7533-8D27-0C9DD053D095}"/>
                  </a:ext>
                </a:extLst>
              </p:cNvPr>
              <p:cNvSpPr txBox="1">
                <a:spLocks noRot="1" noChangeAspect="1" noMove="1" noResize="1" noEditPoints="1" noAdjustHandles="1" noChangeArrowheads="1" noChangeShapeType="1" noTextEdit="1"/>
              </p:cNvSpPr>
              <p:nvPr/>
            </p:nvSpPr>
            <p:spPr>
              <a:xfrm>
                <a:off x="5838272" y="4289596"/>
                <a:ext cx="600628" cy="307777"/>
              </a:xfrm>
              <a:prstGeom prst="rect">
                <a:avLst/>
              </a:prstGeom>
              <a:blipFill>
                <a:blip r:embed="rId28"/>
                <a:stretch>
                  <a:fillRect l="-3061" t="-4000" r="-13265"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文本框 178">
                <a:extLst>
                  <a:ext uri="{FF2B5EF4-FFF2-40B4-BE49-F238E27FC236}">
                    <a16:creationId xmlns:a16="http://schemas.microsoft.com/office/drawing/2014/main" id="{895347F3-795D-38EB-B901-F65E2DECA0E1}"/>
                  </a:ext>
                </a:extLst>
              </p:cNvPr>
              <p:cNvSpPr txBox="1"/>
              <p:nvPr/>
            </p:nvSpPr>
            <p:spPr>
              <a:xfrm>
                <a:off x="5357279" y="3083080"/>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179" name="文本框 178">
                <a:extLst>
                  <a:ext uri="{FF2B5EF4-FFF2-40B4-BE49-F238E27FC236}">
                    <a16:creationId xmlns:a16="http://schemas.microsoft.com/office/drawing/2014/main" id="{895347F3-795D-38EB-B901-F65E2DECA0E1}"/>
                  </a:ext>
                </a:extLst>
              </p:cNvPr>
              <p:cNvSpPr txBox="1">
                <a:spLocks noRot="1" noChangeAspect="1" noMove="1" noResize="1" noEditPoints="1" noAdjustHandles="1" noChangeArrowheads="1" noChangeShapeType="1" noTextEdit="1"/>
              </p:cNvSpPr>
              <p:nvPr/>
            </p:nvSpPr>
            <p:spPr>
              <a:xfrm>
                <a:off x="5357279" y="3083080"/>
                <a:ext cx="573815" cy="307777"/>
              </a:xfrm>
              <a:prstGeom prst="rect">
                <a:avLst/>
              </a:prstGeom>
              <a:blipFill>
                <a:blip r:embed="rId2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555BC9E1-6163-BBDE-3B75-43F442DDF365}"/>
                  </a:ext>
                </a:extLst>
              </p:cNvPr>
              <p:cNvSpPr txBox="1"/>
              <p:nvPr/>
            </p:nvSpPr>
            <p:spPr>
              <a:xfrm>
                <a:off x="5221940" y="2787551"/>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180" name="文本框 179">
                <a:extLst>
                  <a:ext uri="{FF2B5EF4-FFF2-40B4-BE49-F238E27FC236}">
                    <a16:creationId xmlns:a16="http://schemas.microsoft.com/office/drawing/2014/main" id="{555BC9E1-6163-BBDE-3B75-43F442DDF365}"/>
                  </a:ext>
                </a:extLst>
              </p:cNvPr>
              <p:cNvSpPr txBox="1">
                <a:spLocks noRot="1" noChangeAspect="1" noMove="1" noResize="1" noEditPoints="1" noAdjustHandles="1" noChangeArrowheads="1" noChangeShapeType="1" noTextEdit="1"/>
              </p:cNvSpPr>
              <p:nvPr/>
            </p:nvSpPr>
            <p:spPr>
              <a:xfrm>
                <a:off x="5221940" y="2787551"/>
                <a:ext cx="784390" cy="253916"/>
              </a:xfrm>
              <a:prstGeom prst="rect">
                <a:avLst/>
              </a:prstGeom>
              <a:blipFill>
                <a:blip r:embed="rId3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1" name="文本框 180">
                <a:extLst>
                  <a:ext uri="{FF2B5EF4-FFF2-40B4-BE49-F238E27FC236}">
                    <a16:creationId xmlns:a16="http://schemas.microsoft.com/office/drawing/2014/main" id="{5AD86A5D-04D9-22EB-FC6C-86881F00273B}"/>
                  </a:ext>
                </a:extLst>
              </p:cNvPr>
              <p:cNvSpPr txBox="1"/>
              <p:nvPr/>
            </p:nvSpPr>
            <p:spPr>
              <a:xfrm>
                <a:off x="5680940" y="325709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81" name="文本框 180">
                <a:extLst>
                  <a:ext uri="{FF2B5EF4-FFF2-40B4-BE49-F238E27FC236}">
                    <a16:creationId xmlns:a16="http://schemas.microsoft.com/office/drawing/2014/main" id="{5AD86A5D-04D9-22EB-FC6C-86881F00273B}"/>
                  </a:ext>
                </a:extLst>
              </p:cNvPr>
              <p:cNvSpPr txBox="1">
                <a:spLocks noRot="1" noChangeAspect="1" noMove="1" noResize="1" noEditPoints="1" noAdjustHandles="1" noChangeArrowheads="1" noChangeShapeType="1" noTextEdit="1"/>
              </p:cNvSpPr>
              <p:nvPr/>
            </p:nvSpPr>
            <p:spPr>
              <a:xfrm>
                <a:off x="5680940" y="3257091"/>
                <a:ext cx="219073" cy="253916"/>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2" name="文本框 181">
                <a:extLst>
                  <a:ext uri="{FF2B5EF4-FFF2-40B4-BE49-F238E27FC236}">
                    <a16:creationId xmlns:a16="http://schemas.microsoft.com/office/drawing/2014/main" id="{6FE2D583-AD08-3CB7-5570-58CE0CAB5DAF}"/>
                  </a:ext>
                </a:extLst>
              </p:cNvPr>
              <p:cNvSpPr txBox="1"/>
              <p:nvPr/>
            </p:nvSpPr>
            <p:spPr>
              <a:xfrm>
                <a:off x="5323786" y="308264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82" name="文本框 181">
                <a:extLst>
                  <a:ext uri="{FF2B5EF4-FFF2-40B4-BE49-F238E27FC236}">
                    <a16:creationId xmlns:a16="http://schemas.microsoft.com/office/drawing/2014/main" id="{6FE2D583-AD08-3CB7-5570-58CE0CAB5DAF}"/>
                  </a:ext>
                </a:extLst>
              </p:cNvPr>
              <p:cNvSpPr txBox="1">
                <a:spLocks noRot="1" noChangeAspect="1" noMove="1" noResize="1" noEditPoints="1" noAdjustHandles="1" noChangeArrowheads="1" noChangeShapeType="1" noTextEdit="1"/>
              </p:cNvSpPr>
              <p:nvPr/>
            </p:nvSpPr>
            <p:spPr>
              <a:xfrm>
                <a:off x="5323786" y="3082640"/>
                <a:ext cx="219073" cy="253916"/>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3" name="文本框 182">
                <a:extLst>
                  <a:ext uri="{FF2B5EF4-FFF2-40B4-BE49-F238E27FC236}">
                    <a16:creationId xmlns:a16="http://schemas.microsoft.com/office/drawing/2014/main" id="{FE1DF0D9-BF86-91E8-741F-EA2A2B0DC4DA}"/>
                  </a:ext>
                </a:extLst>
              </p:cNvPr>
              <p:cNvSpPr txBox="1"/>
              <p:nvPr/>
            </p:nvSpPr>
            <p:spPr>
              <a:xfrm>
                <a:off x="5224254" y="3897500"/>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183" name="文本框 182">
                <a:extLst>
                  <a:ext uri="{FF2B5EF4-FFF2-40B4-BE49-F238E27FC236}">
                    <a16:creationId xmlns:a16="http://schemas.microsoft.com/office/drawing/2014/main" id="{FE1DF0D9-BF86-91E8-741F-EA2A2B0DC4DA}"/>
                  </a:ext>
                </a:extLst>
              </p:cNvPr>
              <p:cNvSpPr txBox="1">
                <a:spLocks noRot="1" noChangeAspect="1" noMove="1" noResize="1" noEditPoints="1" noAdjustHandles="1" noChangeArrowheads="1" noChangeShapeType="1" noTextEdit="1"/>
              </p:cNvSpPr>
              <p:nvPr/>
            </p:nvSpPr>
            <p:spPr>
              <a:xfrm>
                <a:off x="5224254" y="3897500"/>
                <a:ext cx="784390" cy="253916"/>
              </a:xfrm>
              <a:prstGeom prst="rect">
                <a:avLst/>
              </a:prstGeom>
              <a:blipFill>
                <a:blip r:embed="rId3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4" name="文本框 183">
                <a:extLst>
                  <a:ext uri="{FF2B5EF4-FFF2-40B4-BE49-F238E27FC236}">
                    <a16:creationId xmlns:a16="http://schemas.microsoft.com/office/drawing/2014/main" id="{08473BDA-333D-85C8-31CC-E8973797A102}"/>
                  </a:ext>
                </a:extLst>
              </p:cNvPr>
              <p:cNvSpPr txBox="1"/>
              <p:nvPr/>
            </p:nvSpPr>
            <p:spPr>
              <a:xfrm>
                <a:off x="5282402" y="4294892"/>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84" name="文本框 183">
                <a:extLst>
                  <a:ext uri="{FF2B5EF4-FFF2-40B4-BE49-F238E27FC236}">
                    <a16:creationId xmlns:a16="http://schemas.microsoft.com/office/drawing/2014/main" id="{08473BDA-333D-85C8-31CC-E8973797A102}"/>
                  </a:ext>
                </a:extLst>
              </p:cNvPr>
              <p:cNvSpPr txBox="1">
                <a:spLocks noRot="1" noChangeAspect="1" noMove="1" noResize="1" noEditPoints="1" noAdjustHandles="1" noChangeArrowheads="1" noChangeShapeType="1" noTextEdit="1"/>
              </p:cNvSpPr>
              <p:nvPr/>
            </p:nvSpPr>
            <p:spPr>
              <a:xfrm>
                <a:off x="5282402" y="4294892"/>
                <a:ext cx="219073" cy="253916"/>
              </a:xfrm>
              <a:prstGeom prst="rect">
                <a:avLst/>
              </a:prstGeom>
              <a:blipFill>
                <a:blip r:embed="rId3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5" name="文本框 184">
                <a:extLst>
                  <a:ext uri="{FF2B5EF4-FFF2-40B4-BE49-F238E27FC236}">
                    <a16:creationId xmlns:a16="http://schemas.microsoft.com/office/drawing/2014/main" id="{4DA38B49-86EB-F060-18BA-D9D362F7ADC9}"/>
                  </a:ext>
                </a:extLst>
              </p:cNvPr>
              <p:cNvSpPr txBox="1"/>
              <p:nvPr/>
            </p:nvSpPr>
            <p:spPr>
              <a:xfrm>
                <a:off x="5699543" y="446015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185" name="文本框 184">
                <a:extLst>
                  <a:ext uri="{FF2B5EF4-FFF2-40B4-BE49-F238E27FC236}">
                    <a16:creationId xmlns:a16="http://schemas.microsoft.com/office/drawing/2014/main" id="{4DA38B49-86EB-F060-18BA-D9D362F7ADC9}"/>
                  </a:ext>
                </a:extLst>
              </p:cNvPr>
              <p:cNvSpPr txBox="1">
                <a:spLocks noRot="1" noChangeAspect="1" noMove="1" noResize="1" noEditPoints="1" noAdjustHandles="1" noChangeArrowheads="1" noChangeShapeType="1" noTextEdit="1"/>
              </p:cNvSpPr>
              <p:nvPr/>
            </p:nvSpPr>
            <p:spPr>
              <a:xfrm>
                <a:off x="5699543" y="4460153"/>
                <a:ext cx="219073" cy="253916"/>
              </a:xfrm>
              <a:prstGeom prst="rect">
                <a:avLst/>
              </a:prstGeom>
              <a:blipFill>
                <a:blip r:embed="rId23"/>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90B3CC0B-4800-6DB7-8B58-A35B5B7A7B51}"/>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10</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49990639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a:extLst>
              <a:ext uri="{FF2B5EF4-FFF2-40B4-BE49-F238E27FC236}">
                <a16:creationId xmlns:a16="http://schemas.microsoft.com/office/drawing/2014/main" id="{AB8598F4-4F7F-1E33-B46A-3D72A22D4C52}"/>
              </a:ext>
            </a:extLst>
          </p:cNvPr>
          <p:cNvPicPr>
            <a:picLocks noChangeAspect="1"/>
          </p:cNvPicPr>
          <p:nvPr/>
        </p:nvPicPr>
        <p:blipFill>
          <a:blip r:embed="rId3"/>
          <a:stretch>
            <a:fillRect/>
          </a:stretch>
        </p:blipFill>
        <p:spPr>
          <a:xfrm>
            <a:off x="2169606" y="4237291"/>
            <a:ext cx="2052546" cy="2059188"/>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26738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局部感知的卷积注意力机制：关键模块</a:t>
            </a:r>
          </a:p>
        </p:txBody>
      </p:sp>
      <p:sp>
        <p:nvSpPr>
          <p:cNvPr id="19" name="矩形: 圆角 18">
            <a:extLst>
              <a:ext uri="{FF2B5EF4-FFF2-40B4-BE49-F238E27FC236}">
                <a16:creationId xmlns:a16="http://schemas.microsoft.com/office/drawing/2014/main" id="{BE313A95-F481-D551-FBEF-02296ADF344E}"/>
              </a:ext>
            </a:extLst>
          </p:cNvPr>
          <p:cNvSpPr/>
          <p:nvPr/>
        </p:nvSpPr>
        <p:spPr>
          <a:xfrm>
            <a:off x="381000" y="1549120"/>
            <a:ext cx="8430064" cy="2305393"/>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0" name="文本框 19">
            <a:extLst>
              <a:ext uri="{FF2B5EF4-FFF2-40B4-BE49-F238E27FC236}">
                <a16:creationId xmlns:a16="http://schemas.microsoft.com/office/drawing/2014/main" id="{7BFA8D2E-1713-7C85-C16A-6FAE52217171}"/>
              </a:ext>
            </a:extLst>
          </p:cNvPr>
          <p:cNvSpPr txBox="1"/>
          <p:nvPr/>
        </p:nvSpPr>
        <p:spPr>
          <a:xfrm>
            <a:off x="1154324" y="3271931"/>
            <a:ext cx="1779425" cy="276999"/>
          </a:xfrm>
          <a:prstGeom prst="rect">
            <a:avLst/>
          </a:prstGeom>
          <a:noFill/>
        </p:spPr>
        <p:txBody>
          <a:bodyPr wrap="square" rtlCol="0">
            <a:spAutoFit/>
          </a:bodyPr>
          <a:lstStyle/>
          <a:p>
            <a:r>
              <a:rPr lang="zh-CN" altLang="en-US" sz="1200" b="1" dirty="0">
                <a:latin typeface="+mj-ea"/>
                <a:ea typeface="+mj-ea"/>
              </a:rPr>
              <a:t>卷积计算前的特征图</a:t>
            </a:r>
          </a:p>
        </p:txBody>
      </p:sp>
      <p:sp>
        <p:nvSpPr>
          <p:cNvPr id="43" name="文本框 42">
            <a:extLst>
              <a:ext uri="{FF2B5EF4-FFF2-40B4-BE49-F238E27FC236}">
                <a16:creationId xmlns:a16="http://schemas.microsoft.com/office/drawing/2014/main" id="{BD8D9B5F-3B48-6AC3-965F-D67CEECD1AB4}"/>
              </a:ext>
            </a:extLst>
          </p:cNvPr>
          <p:cNvSpPr txBox="1"/>
          <p:nvPr/>
        </p:nvSpPr>
        <p:spPr>
          <a:xfrm>
            <a:off x="2685131" y="3269503"/>
            <a:ext cx="2359016" cy="276999"/>
          </a:xfrm>
          <a:prstGeom prst="rect">
            <a:avLst/>
          </a:prstGeom>
          <a:noFill/>
        </p:spPr>
        <p:txBody>
          <a:bodyPr wrap="square" rtlCol="0">
            <a:spAutoFit/>
          </a:bodyPr>
          <a:lstStyle/>
          <a:p>
            <a:pPr algn="ctr"/>
            <a:r>
              <a:rPr lang="zh-CN" altLang="en-US" sz="1200" b="1" dirty="0">
                <a:latin typeface="+mj-ea"/>
                <a:ea typeface="+mj-ea"/>
              </a:rPr>
              <a:t>经过滑动窗口展平的中间特征图</a:t>
            </a:r>
          </a:p>
        </p:txBody>
      </p:sp>
      <p:sp>
        <p:nvSpPr>
          <p:cNvPr id="45" name="文本框 44">
            <a:extLst>
              <a:ext uri="{FF2B5EF4-FFF2-40B4-BE49-F238E27FC236}">
                <a16:creationId xmlns:a16="http://schemas.microsoft.com/office/drawing/2014/main" id="{BA51D04B-BBF1-F849-CE88-92AF47E96E3D}"/>
              </a:ext>
            </a:extLst>
          </p:cNvPr>
          <p:cNvSpPr txBox="1"/>
          <p:nvPr/>
        </p:nvSpPr>
        <p:spPr>
          <a:xfrm>
            <a:off x="517126" y="1796030"/>
            <a:ext cx="1415772" cy="338554"/>
          </a:xfrm>
          <a:prstGeom prst="rect">
            <a:avLst/>
          </a:prstGeom>
          <a:noFill/>
        </p:spPr>
        <p:txBody>
          <a:bodyPr wrap="none" rtlCol="0">
            <a:spAutoFit/>
          </a:bodyPr>
          <a:lstStyle/>
          <a:p>
            <a:pPr algn="ctr"/>
            <a:r>
              <a:rPr lang="zh-CN" altLang="en-US" sz="1600" b="1" dirty="0">
                <a:solidFill>
                  <a:srgbClr val="7030A0"/>
                </a:solidFill>
                <a:latin typeface="+mj-ea"/>
                <a:ea typeface="+mj-ea"/>
              </a:rPr>
              <a:t>①注意力压缩</a:t>
            </a:r>
            <a:endParaRPr lang="en-US" altLang="zh-CN" sz="1600" b="1" dirty="0">
              <a:solidFill>
                <a:srgbClr val="7030A0"/>
              </a:solidFill>
              <a:latin typeface="+mj-ea"/>
              <a:ea typeface="+mj-ea"/>
            </a:endParaRPr>
          </a:p>
        </p:txBody>
      </p:sp>
      <p:sp>
        <p:nvSpPr>
          <p:cNvPr id="46" name="箭头: 右 45">
            <a:extLst>
              <a:ext uri="{FF2B5EF4-FFF2-40B4-BE49-F238E27FC236}">
                <a16:creationId xmlns:a16="http://schemas.microsoft.com/office/drawing/2014/main" id="{280050B5-8D29-D707-1291-895ED75A0440}"/>
              </a:ext>
            </a:extLst>
          </p:cNvPr>
          <p:cNvSpPr/>
          <p:nvPr/>
        </p:nvSpPr>
        <p:spPr>
          <a:xfrm>
            <a:off x="2587110" y="2594172"/>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47" name="箭头: 右 46">
            <a:extLst>
              <a:ext uri="{FF2B5EF4-FFF2-40B4-BE49-F238E27FC236}">
                <a16:creationId xmlns:a16="http://schemas.microsoft.com/office/drawing/2014/main" id="{8D0171D0-F781-DD02-07F8-610F79C5DDEE}"/>
              </a:ext>
            </a:extLst>
          </p:cNvPr>
          <p:cNvSpPr/>
          <p:nvPr/>
        </p:nvSpPr>
        <p:spPr>
          <a:xfrm>
            <a:off x="4622586" y="2592089"/>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5" name="立方体 4">
            <a:extLst>
              <a:ext uri="{FF2B5EF4-FFF2-40B4-BE49-F238E27FC236}">
                <a16:creationId xmlns:a16="http://schemas.microsoft.com/office/drawing/2014/main" id="{995186F7-45CB-3540-E73C-904279FCE859}"/>
              </a:ext>
            </a:extLst>
          </p:cNvPr>
          <p:cNvSpPr/>
          <p:nvPr/>
        </p:nvSpPr>
        <p:spPr>
          <a:xfrm>
            <a:off x="1720525" y="2371986"/>
            <a:ext cx="739131" cy="743058"/>
          </a:xfrm>
          <a:prstGeom prst="cube">
            <a:avLst>
              <a:gd name="adj" fmla="val 36436"/>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DC4014B-1F72-0273-35CD-7580CE4AAB33}"/>
                  </a:ext>
                </a:extLst>
              </p:cNvPr>
              <p:cNvSpPr txBox="1"/>
              <p:nvPr/>
            </p:nvSpPr>
            <p:spPr>
              <a:xfrm>
                <a:off x="1645991" y="2744300"/>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rPr>
                        <m:t>𝑿</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1DC4014B-1F72-0273-35CD-7580CE4AAB33}"/>
                  </a:ext>
                </a:extLst>
              </p:cNvPr>
              <p:cNvSpPr txBox="1">
                <a:spLocks noRot="1" noChangeAspect="1" noMove="1" noResize="1" noEditPoints="1" noAdjustHandles="1" noChangeArrowheads="1" noChangeShapeType="1" noTextEdit="1"/>
              </p:cNvSpPr>
              <p:nvPr/>
            </p:nvSpPr>
            <p:spPr>
              <a:xfrm>
                <a:off x="1645991" y="2744300"/>
                <a:ext cx="573815" cy="30777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101A0CA-DF54-7F0B-02AD-EE9CBA47E214}"/>
                  </a:ext>
                </a:extLst>
              </p:cNvPr>
              <p:cNvSpPr txBox="1"/>
              <p:nvPr/>
            </p:nvSpPr>
            <p:spPr>
              <a:xfrm>
                <a:off x="1422666" y="275131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W</m:t>
                      </m:r>
                    </m:oMath>
                  </m:oMathPara>
                </a14:m>
                <a:endParaRPr lang="zh-CN" altLang="en-US" sz="1050" dirty="0"/>
              </a:p>
            </p:txBody>
          </p:sp>
        </mc:Choice>
        <mc:Fallback xmlns="">
          <p:sp>
            <p:nvSpPr>
              <p:cNvPr id="7" name="文本框 6">
                <a:extLst>
                  <a:ext uri="{FF2B5EF4-FFF2-40B4-BE49-F238E27FC236}">
                    <a16:creationId xmlns:a16="http://schemas.microsoft.com/office/drawing/2014/main" id="{9101A0CA-DF54-7F0B-02AD-EE9CBA47E214}"/>
                  </a:ext>
                </a:extLst>
              </p:cNvPr>
              <p:cNvSpPr txBox="1">
                <a:spLocks noRot="1" noChangeAspect="1" noMove="1" noResize="1" noEditPoints="1" noAdjustHandles="1" noChangeArrowheads="1" noChangeShapeType="1" noTextEdit="1"/>
              </p:cNvSpPr>
              <p:nvPr/>
            </p:nvSpPr>
            <p:spPr>
              <a:xfrm>
                <a:off x="1422666" y="2751319"/>
                <a:ext cx="219073" cy="253916"/>
              </a:xfrm>
              <a:prstGeom prst="rect">
                <a:avLst/>
              </a:prstGeom>
              <a:blipFill>
                <a:blip r:embed="rId5"/>
                <a:stretch>
                  <a:fillRect r="-19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B84FE28-C4D9-AEAA-36E8-B9FB0F144E10}"/>
                  </a:ext>
                </a:extLst>
              </p:cNvPr>
              <p:cNvSpPr txBox="1"/>
              <p:nvPr/>
            </p:nvSpPr>
            <p:spPr>
              <a:xfrm>
                <a:off x="1643592" y="2313515"/>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8" name="文本框 7">
                <a:extLst>
                  <a:ext uri="{FF2B5EF4-FFF2-40B4-BE49-F238E27FC236}">
                    <a16:creationId xmlns:a16="http://schemas.microsoft.com/office/drawing/2014/main" id="{AB84FE28-C4D9-AEAA-36E8-B9FB0F144E10}"/>
                  </a:ext>
                </a:extLst>
              </p:cNvPr>
              <p:cNvSpPr txBox="1">
                <a:spLocks noRot="1" noChangeAspect="1" noMove="1" noResize="1" noEditPoints="1" noAdjustHandles="1" noChangeArrowheads="1" noChangeShapeType="1" noTextEdit="1"/>
              </p:cNvSpPr>
              <p:nvPr/>
            </p:nvSpPr>
            <p:spPr>
              <a:xfrm>
                <a:off x="1643592" y="2313515"/>
                <a:ext cx="219073" cy="253916"/>
              </a:xfrm>
              <a:prstGeom prst="rect">
                <a:avLst/>
              </a:prstGeom>
              <a:blipFill>
                <a:blip r:embed="rId6"/>
                <a:stretch>
                  <a:fillRect/>
                </a:stretch>
              </a:blipFill>
            </p:spPr>
            <p:txBody>
              <a:bodyPr/>
              <a:lstStyle/>
              <a:p>
                <a:r>
                  <a:rPr lang="zh-CN" altLang="en-US">
                    <a:noFill/>
                  </a:rPr>
                  <a:t> </a:t>
                </a:r>
              </a:p>
            </p:txBody>
          </p:sp>
        </mc:Fallback>
      </mc:AlternateContent>
      <p:sp>
        <p:nvSpPr>
          <p:cNvPr id="10" name="立方体 9">
            <a:extLst>
              <a:ext uri="{FF2B5EF4-FFF2-40B4-BE49-F238E27FC236}">
                <a16:creationId xmlns:a16="http://schemas.microsoft.com/office/drawing/2014/main" id="{2FDC777F-83C0-828A-0CEE-3B6215A94D63}"/>
              </a:ext>
            </a:extLst>
          </p:cNvPr>
          <p:cNvSpPr/>
          <p:nvPr/>
        </p:nvSpPr>
        <p:spPr>
          <a:xfrm>
            <a:off x="3473402" y="2091477"/>
            <a:ext cx="990266" cy="1005389"/>
          </a:xfrm>
          <a:prstGeom prst="cube">
            <a:avLst>
              <a:gd name="adj" fmla="val 57231"/>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A4DCEC7-A9F7-97F1-AC20-F50A86E03339}"/>
                  </a:ext>
                </a:extLst>
              </p:cNvPr>
              <p:cNvSpPr txBox="1"/>
              <p:nvPr/>
            </p:nvSpPr>
            <p:spPr>
              <a:xfrm>
                <a:off x="3540120" y="308241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H</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1" name="文本框 10">
                <a:extLst>
                  <a:ext uri="{FF2B5EF4-FFF2-40B4-BE49-F238E27FC236}">
                    <a16:creationId xmlns:a16="http://schemas.microsoft.com/office/drawing/2014/main" id="{6A4DCEC7-A9F7-97F1-AC20-F50A86E03339}"/>
                  </a:ext>
                </a:extLst>
              </p:cNvPr>
              <p:cNvSpPr txBox="1">
                <a:spLocks noRot="1" noChangeAspect="1" noMove="1" noResize="1" noEditPoints="1" noAdjustHandles="1" noChangeArrowheads="1" noChangeShapeType="1" noTextEdit="1"/>
              </p:cNvSpPr>
              <p:nvPr/>
            </p:nvSpPr>
            <p:spPr>
              <a:xfrm>
                <a:off x="3540120" y="3082419"/>
                <a:ext cx="219073" cy="253916"/>
              </a:xfrm>
              <a:prstGeom prst="rect">
                <a:avLst/>
              </a:prstGeom>
              <a:blipFill>
                <a:blip r:embed="rId7"/>
                <a:stretch>
                  <a:fillRect r="-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4CDC599-1505-93ED-C3A3-9379E55750A1}"/>
                  </a:ext>
                </a:extLst>
              </p:cNvPr>
              <p:cNvSpPr txBox="1"/>
              <p:nvPr/>
            </p:nvSpPr>
            <p:spPr>
              <a:xfrm>
                <a:off x="3128525" y="268042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W</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2" name="文本框 11">
                <a:extLst>
                  <a:ext uri="{FF2B5EF4-FFF2-40B4-BE49-F238E27FC236}">
                    <a16:creationId xmlns:a16="http://schemas.microsoft.com/office/drawing/2014/main" id="{04CDC599-1505-93ED-C3A3-9379E55750A1}"/>
                  </a:ext>
                </a:extLst>
              </p:cNvPr>
              <p:cNvSpPr txBox="1">
                <a:spLocks noRot="1" noChangeAspect="1" noMove="1" noResize="1" noEditPoints="1" noAdjustHandles="1" noChangeArrowheads="1" noChangeShapeType="1" noTextEdit="1"/>
              </p:cNvSpPr>
              <p:nvPr/>
            </p:nvSpPr>
            <p:spPr>
              <a:xfrm>
                <a:off x="3128525" y="2680421"/>
                <a:ext cx="219073" cy="253916"/>
              </a:xfrm>
              <a:prstGeom prst="rect">
                <a:avLst/>
              </a:prstGeom>
              <a:blipFill>
                <a:blip r:embed="rId8"/>
                <a:stretch>
                  <a:fillRect r="-3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55C01D8-F045-FCB7-BCDB-B7BAD08FD13E}"/>
                  </a:ext>
                </a:extLst>
              </p:cNvPr>
              <p:cNvSpPr txBox="1"/>
              <p:nvPr/>
            </p:nvSpPr>
            <p:spPr>
              <a:xfrm>
                <a:off x="3469430" y="2155757"/>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13" name="文本框 12">
                <a:extLst>
                  <a:ext uri="{FF2B5EF4-FFF2-40B4-BE49-F238E27FC236}">
                    <a16:creationId xmlns:a16="http://schemas.microsoft.com/office/drawing/2014/main" id="{655C01D8-F045-FCB7-BCDB-B7BAD08FD13E}"/>
                  </a:ext>
                </a:extLst>
              </p:cNvPr>
              <p:cNvSpPr txBox="1">
                <a:spLocks noRot="1" noChangeAspect="1" noMove="1" noResize="1" noEditPoints="1" noAdjustHandles="1" noChangeArrowheads="1" noChangeShapeType="1" noTextEdit="1"/>
              </p:cNvSpPr>
              <p:nvPr/>
            </p:nvSpPr>
            <p:spPr>
              <a:xfrm>
                <a:off x="3469430" y="2155757"/>
                <a:ext cx="219073" cy="253916"/>
              </a:xfrm>
              <a:prstGeom prst="rect">
                <a:avLst/>
              </a:prstGeom>
              <a:blipFill>
                <a:blip r:embed="rId9"/>
                <a:stretch>
                  <a:fillRect r="-5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DEAE0B9-4A77-78DF-C22D-D677AF5B7E07}"/>
                  </a:ext>
                </a:extLst>
              </p:cNvPr>
              <p:cNvSpPr txBox="1"/>
              <p:nvPr/>
            </p:nvSpPr>
            <p:spPr>
              <a:xfrm>
                <a:off x="3394720" y="2735701"/>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CDEAE0B9-4A77-78DF-C22D-D677AF5B7E07}"/>
                  </a:ext>
                </a:extLst>
              </p:cNvPr>
              <p:cNvSpPr txBox="1">
                <a:spLocks noRot="1" noChangeAspect="1" noMove="1" noResize="1" noEditPoints="1" noAdjustHandles="1" noChangeArrowheads="1" noChangeShapeType="1" noTextEdit="1"/>
              </p:cNvSpPr>
              <p:nvPr/>
            </p:nvSpPr>
            <p:spPr>
              <a:xfrm>
                <a:off x="3394720" y="2735701"/>
                <a:ext cx="573815" cy="307777"/>
              </a:xfrm>
              <a:prstGeom prst="rect">
                <a:avLst/>
              </a:prstGeom>
              <a:blipFill>
                <a:blip r:embed="rId10"/>
                <a:stretch>
                  <a:fillRect/>
                </a:stretch>
              </a:blipFill>
            </p:spPr>
            <p:txBody>
              <a:bodyPr/>
              <a:lstStyle/>
              <a:p>
                <a:r>
                  <a:rPr lang="zh-CN" altLang="en-US">
                    <a:noFill/>
                  </a:rPr>
                  <a:t> </a:t>
                </a:r>
              </a:p>
            </p:txBody>
          </p:sp>
        </mc:Fallback>
      </mc:AlternateContent>
      <p:sp>
        <p:nvSpPr>
          <p:cNvPr id="21" name="立方体 20">
            <a:extLst>
              <a:ext uri="{FF2B5EF4-FFF2-40B4-BE49-F238E27FC236}">
                <a16:creationId xmlns:a16="http://schemas.microsoft.com/office/drawing/2014/main" id="{AEB5D33D-F8AF-A9FC-E9EA-47815DC83C3B}"/>
              </a:ext>
            </a:extLst>
          </p:cNvPr>
          <p:cNvSpPr/>
          <p:nvPr/>
        </p:nvSpPr>
        <p:spPr>
          <a:xfrm>
            <a:off x="5444623" y="1996505"/>
            <a:ext cx="1013694" cy="1005389"/>
          </a:xfrm>
          <a:prstGeom prst="cube">
            <a:avLst>
              <a:gd name="adj" fmla="val 72027"/>
            </a:avLst>
          </a:prstGeom>
          <a:solidFill>
            <a:srgbClr val="F6C0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5B6F8D9D-D60F-1D56-F6F8-685667FE7E53}"/>
              </a:ext>
            </a:extLst>
          </p:cNvPr>
          <p:cNvSpPr txBox="1"/>
          <p:nvPr/>
        </p:nvSpPr>
        <p:spPr>
          <a:xfrm>
            <a:off x="4971934" y="3269503"/>
            <a:ext cx="2344681" cy="276999"/>
          </a:xfrm>
          <a:prstGeom prst="rect">
            <a:avLst/>
          </a:prstGeom>
          <a:noFill/>
        </p:spPr>
        <p:txBody>
          <a:bodyPr wrap="none" rtlCol="0">
            <a:spAutoFit/>
          </a:bodyPr>
          <a:lstStyle/>
          <a:p>
            <a:r>
              <a:rPr lang="zh-CN" altLang="en-US" sz="1200" b="1" dirty="0">
                <a:latin typeface="+mj-ea"/>
                <a:ea typeface="+mj-ea"/>
              </a:rPr>
              <a:t>自适应池化保留的</a:t>
            </a:r>
            <a:r>
              <a:rPr lang="en-US" altLang="zh-CN" sz="1200" b="1" dirty="0">
                <a:latin typeface="+mj-ea"/>
                <a:ea typeface="+mj-ea"/>
              </a:rPr>
              <a:t>s</a:t>
            </a:r>
            <a:r>
              <a:rPr lang="zh-CN" altLang="en-US" sz="1200" b="1" dirty="0">
                <a:latin typeface="+mj-ea"/>
                <a:ea typeface="+mj-ea"/>
              </a:rPr>
              <a:t>个局部特征</a:t>
            </a: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879B07A-95CB-4A59-E75D-8A378BD88907}"/>
                  </a:ext>
                </a:extLst>
              </p:cNvPr>
              <p:cNvSpPr txBox="1"/>
              <p:nvPr/>
            </p:nvSpPr>
            <p:spPr>
              <a:xfrm>
                <a:off x="5206917" y="2773435"/>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26" name="文本框 25">
                <a:extLst>
                  <a:ext uri="{FF2B5EF4-FFF2-40B4-BE49-F238E27FC236}">
                    <a16:creationId xmlns:a16="http://schemas.microsoft.com/office/drawing/2014/main" id="{A879B07A-95CB-4A59-E75D-8A378BD88907}"/>
                  </a:ext>
                </a:extLst>
              </p:cNvPr>
              <p:cNvSpPr txBox="1">
                <a:spLocks noRot="1" noChangeAspect="1" noMove="1" noResize="1" noEditPoints="1" noAdjustHandles="1" noChangeArrowheads="1" noChangeShapeType="1" noTextEdit="1"/>
              </p:cNvSpPr>
              <p:nvPr/>
            </p:nvSpPr>
            <p:spPr>
              <a:xfrm>
                <a:off x="5206917" y="2773435"/>
                <a:ext cx="219073" cy="253916"/>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9AE0938F-CB37-D760-3D7A-D3D620C56D3E}"/>
                  </a:ext>
                </a:extLst>
              </p:cNvPr>
              <p:cNvSpPr txBox="1"/>
              <p:nvPr/>
            </p:nvSpPr>
            <p:spPr>
              <a:xfrm>
                <a:off x="5354171" y="233093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28" name="文本框 27">
                <a:extLst>
                  <a:ext uri="{FF2B5EF4-FFF2-40B4-BE49-F238E27FC236}">
                    <a16:creationId xmlns:a16="http://schemas.microsoft.com/office/drawing/2014/main" id="{9AE0938F-CB37-D760-3D7A-D3D620C56D3E}"/>
                  </a:ext>
                </a:extLst>
              </p:cNvPr>
              <p:cNvSpPr txBox="1">
                <a:spLocks noRot="1" noChangeAspect="1" noMove="1" noResize="1" noEditPoints="1" noAdjustHandles="1" noChangeArrowheads="1" noChangeShapeType="1" noTextEdit="1"/>
              </p:cNvSpPr>
              <p:nvPr/>
            </p:nvSpPr>
            <p:spPr>
              <a:xfrm>
                <a:off x="5354171" y="2330933"/>
                <a:ext cx="219073" cy="253916"/>
              </a:xfrm>
              <a:prstGeom prst="rect">
                <a:avLst/>
              </a:prstGeom>
              <a:blipFill>
                <a:blip r:embed="rId12"/>
                <a:stretch>
                  <a:fillRect r="-5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015BC0DC-A981-302D-9654-B84E6301E811}"/>
                  </a:ext>
                </a:extLst>
              </p:cNvPr>
              <p:cNvSpPr txBox="1"/>
              <p:nvPr/>
            </p:nvSpPr>
            <p:spPr>
              <a:xfrm>
                <a:off x="5316453" y="2695553"/>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r>
                        <a:rPr kumimoji="1" lang="en-US" altLang="zh-CN" sz="1400" b="1" i="1" smtClean="0">
                          <a:latin typeface="Cambria Math" panose="02040503050406030204" pitchFamily="18" charset="0"/>
                          <a:cs typeface="Times New Roman" panose="02020603050405020304" pitchFamily="18" charset="0"/>
                        </a:rPr>
                        <m:t>′</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29" name="文本框 28">
                <a:extLst>
                  <a:ext uri="{FF2B5EF4-FFF2-40B4-BE49-F238E27FC236}">
                    <a16:creationId xmlns:a16="http://schemas.microsoft.com/office/drawing/2014/main" id="{015BC0DC-A981-302D-9654-B84E6301E811}"/>
                  </a:ext>
                </a:extLst>
              </p:cNvPr>
              <p:cNvSpPr txBox="1">
                <a:spLocks noRot="1" noChangeAspect="1" noMove="1" noResize="1" noEditPoints="1" noAdjustHandles="1" noChangeArrowheads="1" noChangeShapeType="1" noTextEdit="1"/>
              </p:cNvSpPr>
              <p:nvPr/>
            </p:nvSpPr>
            <p:spPr>
              <a:xfrm>
                <a:off x="5316453" y="2695553"/>
                <a:ext cx="573815" cy="307777"/>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BD0E8754-0920-9B6B-F053-481260B2C179}"/>
                  </a:ext>
                </a:extLst>
              </p:cNvPr>
              <p:cNvSpPr txBox="1"/>
              <p:nvPr/>
            </p:nvSpPr>
            <p:spPr>
              <a:xfrm>
                <a:off x="5449038" y="294237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30" name="文本框 29">
                <a:extLst>
                  <a:ext uri="{FF2B5EF4-FFF2-40B4-BE49-F238E27FC236}">
                    <a16:creationId xmlns:a16="http://schemas.microsoft.com/office/drawing/2014/main" id="{BD0E8754-0920-9B6B-F053-481260B2C179}"/>
                  </a:ext>
                </a:extLst>
              </p:cNvPr>
              <p:cNvSpPr txBox="1">
                <a:spLocks noRot="1" noChangeAspect="1" noMove="1" noResize="1" noEditPoints="1" noAdjustHandles="1" noChangeArrowheads="1" noChangeShapeType="1" noTextEdit="1"/>
              </p:cNvSpPr>
              <p:nvPr/>
            </p:nvSpPr>
            <p:spPr>
              <a:xfrm>
                <a:off x="5449038" y="2942371"/>
                <a:ext cx="219073" cy="253916"/>
              </a:xfrm>
              <a:prstGeom prst="rect">
                <a:avLst/>
              </a:prstGeom>
              <a:blipFill>
                <a:blip r:embed="rId14"/>
                <a:stretch>
                  <a:fillRect/>
                </a:stretch>
              </a:blipFill>
            </p:spPr>
            <p:txBody>
              <a:bodyPr/>
              <a:lstStyle/>
              <a:p>
                <a:r>
                  <a:rPr lang="zh-CN" altLang="en-US">
                    <a:noFill/>
                  </a:rPr>
                  <a:t> </a:t>
                </a:r>
              </a:p>
            </p:txBody>
          </p:sp>
        </mc:Fallback>
      </mc:AlternateContent>
      <p:sp>
        <p:nvSpPr>
          <p:cNvPr id="33" name="立方体 32">
            <a:extLst>
              <a:ext uri="{FF2B5EF4-FFF2-40B4-BE49-F238E27FC236}">
                <a16:creationId xmlns:a16="http://schemas.microsoft.com/office/drawing/2014/main" id="{3E14DA2F-4501-39E4-54EA-441B597C4B4D}"/>
              </a:ext>
            </a:extLst>
          </p:cNvPr>
          <p:cNvSpPr/>
          <p:nvPr/>
        </p:nvSpPr>
        <p:spPr>
          <a:xfrm>
            <a:off x="7265674" y="2283707"/>
            <a:ext cx="548585" cy="558705"/>
          </a:xfrm>
          <a:prstGeom prst="cube">
            <a:avLst>
              <a:gd name="adj" fmla="val 56914"/>
            </a:avLst>
          </a:prstGeom>
          <a:solidFill>
            <a:srgbClr val="F2A1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4A52F02C-8483-C42F-7E98-C1AA6BCFC55F}"/>
                  </a:ext>
                </a:extLst>
              </p:cNvPr>
              <p:cNvSpPr txBox="1"/>
              <p:nvPr/>
            </p:nvSpPr>
            <p:spPr>
              <a:xfrm>
                <a:off x="7100188" y="2559387"/>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4A52F02C-8483-C42F-7E98-C1AA6BCFC55F}"/>
                  </a:ext>
                </a:extLst>
              </p:cNvPr>
              <p:cNvSpPr txBox="1">
                <a:spLocks noRot="1" noChangeAspect="1" noMove="1" noResize="1" noEditPoints="1" noAdjustHandles="1" noChangeArrowheads="1" noChangeShapeType="1" noTextEdit="1"/>
              </p:cNvSpPr>
              <p:nvPr/>
            </p:nvSpPr>
            <p:spPr>
              <a:xfrm>
                <a:off x="7100188" y="2559387"/>
                <a:ext cx="573815" cy="307777"/>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994D3C74-B302-308D-A6CE-CC3831B5C1EB}"/>
                  </a:ext>
                </a:extLst>
              </p:cNvPr>
              <p:cNvSpPr txBox="1"/>
              <p:nvPr/>
            </p:nvSpPr>
            <p:spPr>
              <a:xfrm>
                <a:off x="6939762" y="2282715"/>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35" name="文本框 34">
                <a:extLst>
                  <a:ext uri="{FF2B5EF4-FFF2-40B4-BE49-F238E27FC236}">
                    <a16:creationId xmlns:a16="http://schemas.microsoft.com/office/drawing/2014/main" id="{994D3C74-B302-308D-A6CE-CC3831B5C1EB}"/>
                  </a:ext>
                </a:extLst>
              </p:cNvPr>
              <p:cNvSpPr txBox="1">
                <a:spLocks noRot="1" noChangeAspect="1" noMove="1" noResize="1" noEditPoints="1" noAdjustHandles="1" noChangeArrowheads="1" noChangeShapeType="1" noTextEdit="1"/>
              </p:cNvSpPr>
              <p:nvPr/>
            </p:nvSpPr>
            <p:spPr>
              <a:xfrm>
                <a:off x="6939762" y="2282715"/>
                <a:ext cx="784390" cy="253916"/>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FEC6E9F9-D7D8-E04A-E010-53CAAB368F9C}"/>
                  </a:ext>
                </a:extLst>
              </p:cNvPr>
              <p:cNvSpPr txBox="1"/>
              <p:nvPr/>
            </p:nvSpPr>
            <p:spPr>
              <a:xfrm>
                <a:off x="7259215" y="2799257"/>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36" name="文本框 35">
                <a:extLst>
                  <a:ext uri="{FF2B5EF4-FFF2-40B4-BE49-F238E27FC236}">
                    <a16:creationId xmlns:a16="http://schemas.microsoft.com/office/drawing/2014/main" id="{FEC6E9F9-D7D8-E04A-E010-53CAAB368F9C}"/>
                  </a:ext>
                </a:extLst>
              </p:cNvPr>
              <p:cNvSpPr txBox="1">
                <a:spLocks noRot="1" noChangeAspect="1" noMove="1" noResize="1" noEditPoints="1" noAdjustHandles="1" noChangeArrowheads="1" noChangeShapeType="1" noTextEdit="1"/>
              </p:cNvSpPr>
              <p:nvPr/>
            </p:nvSpPr>
            <p:spPr>
              <a:xfrm>
                <a:off x="7259215" y="2799257"/>
                <a:ext cx="219073" cy="253916"/>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04DAA6BA-18B6-8202-5F18-F79DE2F98AFB}"/>
                  </a:ext>
                </a:extLst>
              </p:cNvPr>
              <p:cNvSpPr txBox="1"/>
              <p:nvPr/>
            </p:nvSpPr>
            <p:spPr>
              <a:xfrm>
                <a:off x="7026130" y="254960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37" name="文本框 36">
                <a:extLst>
                  <a:ext uri="{FF2B5EF4-FFF2-40B4-BE49-F238E27FC236}">
                    <a16:creationId xmlns:a16="http://schemas.microsoft.com/office/drawing/2014/main" id="{04DAA6BA-18B6-8202-5F18-F79DE2F98AFB}"/>
                  </a:ext>
                </a:extLst>
              </p:cNvPr>
              <p:cNvSpPr txBox="1">
                <a:spLocks noRot="1" noChangeAspect="1" noMove="1" noResize="1" noEditPoints="1" noAdjustHandles="1" noChangeArrowheads="1" noChangeShapeType="1" noTextEdit="1"/>
              </p:cNvSpPr>
              <p:nvPr/>
            </p:nvSpPr>
            <p:spPr>
              <a:xfrm>
                <a:off x="7026130" y="2549601"/>
                <a:ext cx="219073" cy="253916"/>
              </a:xfrm>
              <a:prstGeom prst="rect">
                <a:avLst/>
              </a:prstGeom>
              <a:blipFill>
                <a:blip r:embed="rId17"/>
                <a:stretch>
                  <a:fillRect/>
                </a:stretch>
              </a:blipFill>
            </p:spPr>
            <p:txBody>
              <a:bodyPr/>
              <a:lstStyle/>
              <a:p>
                <a:r>
                  <a:rPr lang="zh-CN" altLang="en-US">
                    <a:noFill/>
                  </a:rPr>
                  <a:t> </a:t>
                </a:r>
              </a:p>
            </p:txBody>
          </p:sp>
        </mc:Fallback>
      </mc:AlternateContent>
      <p:sp>
        <p:nvSpPr>
          <p:cNvPr id="38" name="箭头: 右 37">
            <a:extLst>
              <a:ext uri="{FF2B5EF4-FFF2-40B4-BE49-F238E27FC236}">
                <a16:creationId xmlns:a16="http://schemas.microsoft.com/office/drawing/2014/main" id="{0D947055-7FFA-1333-8C0C-211CF627149B}"/>
              </a:ext>
            </a:extLst>
          </p:cNvPr>
          <p:cNvSpPr/>
          <p:nvPr/>
        </p:nvSpPr>
        <p:spPr>
          <a:xfrm>
            <a:off x="6487127" y="2568914"/>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39" name="文本框 38">
            <a:extLst>
              <a:ext uri="{FF2B5EF4-FFF2-40B4-BE49-F238E27FC236}">
                <a16:creationId xmlns:a16="http://schemas.microsoft.com/office/drawing/2014/main" id="{FEB52639-D999-2453-7105-5533A6F9FBF0}"/>
              </a:ext>
            </a:extLst>
          </p:cNvPr>
          <p:cNvSpPr txBox="1"/>
          <p:nvPr/>
        </p:nvSpPr>
        <p:spPr>
          <a:xfrm>
            <a:off x="7132810" y="3269503"/>
            <a:ext cx="1261884" cy="276999"/>
          </a:xfrm>
          <a:prstGeom prst="rect">
            <a:avLst/>
          </a:prstGeom>
          <a:noFill/>
        </p:spPr>
        <p:txBody>
          <a:bodyPr wrap="none" rtlCol="0">
            <a:spAutoFit/>
          </a:bodyPr>
          <a:lstStyle/>
          <a:p>
            <a:r>
              <a:rPr lang="zh-CN" altLang="en-US" sz="1200" b="1" dirty="0">
                <a:latin typeface="+mj-ea"/>
                <a:ea typeface="+mj-ea"/>
              </a:rPr>
              <a:t>局部特征描述符</a:t>
            </a:r>
          </a:p>
        </p:txBody>
      </p:sp>
      <p:sp>
        <p:nvSpPr>
          <p:cNvPr id="87" name="矩形 86">
            <a:extLst>
              <a:ext uri="{FF2B5EF4-FFF2-40B4-BE49-F238E27FC236}">
                <a16:creationId xmlns:a16="http://schemas.microsoft.com/office/drawing/2014/main" id="{4B809811-C862-6CD6-B2B7-A8F57DE2601C}"/>
              </a:ext>
            </a:extLst>
          </p:cNvPr>
          <p:cNvSpPr/>
          <p:nvPr/>
        </p:nvSpPr>
        <p:spPr>
          <a:xfrm>
            <a:off x="1605884" y="4061730"/>
            <a:ext cx="7187659" cy="236376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7F3A756D-F98A-2E1E-E4AE-3C0BB3EF5475}"/>
              </a:ext>
            </a:extLst>
          </p:cNvPr>
          <p:cNvSpPr txBox="1"/>
          <p:nvPr/>
        </p:nvSpPr>
        <p:spPr>
          <a:xfrm>
            <a:off x="1658307" y="4183830"/>
            <a:ext cx="480972" cy="1815882"/>
          </a:xfrm>
          <a:prstGeom prst="rect">
            <a:avLst/>
          </a:prstGeom>
          <a:noFill/>
        </p:spPr>
        <p:txBody>
          <a:bodyPr wrap="square" rtlCol="0">
            <a:spAutoFit/>
          </a:bodyPr>
          <a:lstStyle/>
          <a:p>
            <a:pPr algn="ctr"/>
            <a:r>
              <a:rPr lang="en-US" altLang="zh-CN" sz="1600" b="1" dirty="0">
                <a:solidFill>
                  <a:srgbClr val="7030A0"/>
                </a:solidFill>
                <a:latin typeface="+mj-ea"/>
                <a:ea typeface="+mj-ea"/>
              </a:rPr>
              <a:t>a)</a:t>
            </a:r>
            <a:r>
              <a:rPr lang="zh-CN" altLang="en-US" sz="1600" b="1" dirty="0">
                <a:solidFill>
                  <a:srgbClr val="7030A0"/>
                </a:solidFill>
                <a:latin typeface="+mj-ea"/>
                <a:ea typeface="+mj-ea"/>
              </a:rPr>
              <a:t>滑动窗口展平</a:t>
            </a:r>
            <a:endParaRPr lang="en-US" altLang="zh-CN" sz="1600" b="1" dirty="0">
              <a:solidFill>
                <a:srgbClr val="7030A0"/>
              </a:solidFill>
              <a:latin typeface="+mj-ea"/>
              <a:ea typeface="+mj-ea"/>
            </a:endParaRPr>
          </a:p>
        </p:txBody>
      </p:sp>
      <p:pic>
        <p:nvPicPr>
          <p:cNvPr id="96" name="图片 95">
            <a:extLst>
              <a:ext uri="{FF2B5EF4-FFF2-40B4-BE49-F238E27FC236}">
                <a16:creationId xmlns:a16="http://schemas.microsoft.com/office/drawing/2014/main" id="{996BA07C-9941-678E-A5F2-24F4972E9C9D}"/>
              </a:ext>
            </a:extLst>
          </p:cNvPr>
          <p:cNvPicPr>
            <a:picLocks noChangeAspect="1"/>
          </p:cNvPicPr>
          <p:nvPr/>
        </p:nvPicPr>
        <p:blipFill>
          <a:blip r:embed="rId18"/>
          <a:stretch>
            <a:fillRect/>
          </a:stretch>
        </p:blipFill>
        <p:spPr>
          <a:xfrm>
            <a:off x="4386003" y="5347989"/>
            <a:ext cx="4042180" cy="865851"/>
          </a:xfrm>
          <a:prstGeom prst="rect">
            <a:avLst/>
          </a:prstGeom>
        </p:spPr>
      </p:pic>
      <p:sp>
        <p:nvSpPr>
          <p:cNvPr id="98" name="文本框 97">
            <a:extLst>
              <a:ext uri="{FF2B5EF4-FFF2-40B4-BE49-F238E27FC236}">
                <a16:creationId xmlns:a16="http://schemas.microsoft.com/office/drawing/2014/main" id="{A0F8795B-9DB6-F194-0293-582A96F08031}"/>
              </a:ext>
            </a:extLst>
          </p:cNvPr>
          <p:cNvSpPr txBox="1"/>
          <p:nvPr/>
        </p:nvSpPr>
        <p:spPr>
          <a:xfrm>
            <a:off x="4148652" y="4199835"/>
            <a:ext cx="4740400" cy="830997"/>
          </a:xfrm>
          <a:prstGeom prst="rect">
            <a:avLst/>
          </a:prstGeom>
          <a:noFill/>
        </p:spPr>
        <p:txBody>
          <a:bodyPr wrap="none" rtlCol="0">
            <a:spAutoFit/>
          </a:bodyPr>
          <a:lstStyle/>
          <a:p>
            <a:pPr marL="285750" indent="-285750">
              <a:buFont typeface="Wingdings" panose="05000000000000000000" pitchFamily="2" charset="2"/>
              <a:buChar char="l"/>
            </a:pPr>
            <a:r>
              <a:rPr lang="zh-CN" altLang="en-US" sz="1600" b="1" dirty="0">
                <a:latin typeface="+mj-ea"/>
                <a:ea typeface="+mj-ea"/>
              </a:rPr>
              <a:t>提取卷积操作每次滑动所覆盖的</a:t>
            </a:r>
            <a:r>
              <a:rPr lang="zh-CN" altLang="en-US" sz="1600" b="1" dirty="0">
                <a:solidFill>
                  <a:schemeClr val="accent1">
                    <a:lumMod val="75000"/>
                  </a:schemeClr>
                </a:solidFill>
                <a:latin typeface="+mj-ea"/>
                <a:ea typeface="+mj-ea"/>
              </a:rPr>
              <a:t>局部区域特征</a:t>
            </a:r>
            <a:endParaRPr lang="en-US" altLang="zh-CN" sz="1600" b="1" dirty="0">
              <a:solidFill>
                <a:schemeClr val="accent1">
                  <a:lumMod val="75000"/>
                </a:schemeClr>
              </a:solidFill>
              <a:latin typeface="+mj-ea"/>
              <a:ea typeface="+mj-ea"/>
            </a:endParaRPr>
          </a:p>
          <a:p>
            <a:pPr marL="285750" indent="-285750">
              <a:buFont typeface="Wingdings" panose="05000000000000000000" pitchFamily="2" charset="2"/>
              <a:buChar char="l"/>
            </a:pPr>
            <a:r>
              <a:rPr lang="zh-CN" altLang="en-US" sz="1600" b="1" dirty="0">
                <a:latin typeface="+mj-ea"/>
                <a:ea typeface="+mj-ea"/>
              </a:rPr>
              <a:t>展平为一维向量后按顺序重组</a:t>
            </a:r>
            <a:endParaRPr lang="en-US" altLang="zh-CN" sz="1600" b="1" dirty="0">
              <a:latin typeface="+mj-ea"/>
              <a:ea typeface="+mj-ea"/>
            </a:endParaRPr>
          </a:p>
          <a:p>
            <a:pPr marL="285750" indent="-285750">
              <a:buFont typeface="Wingdings" panose="05000000000000000000" pitchFamily="2" charset="2"/>
              <a:buChar char="l"/>
            </a:pPr>
            <a:r>
              <a:rPr lang="zh-CN" altLang="en-US" sz="1600" b="1" dirty="0">
                <a:latin typeface="+mj-ea"/>
                <a:ea typeface="+mj-ea"/>
              </a:rPr>
              <a:t>整个过程不涉及</a:t>
            </a:r>
            <a:r>
              <a:rPr lang="zh-CN" altLang="en-US" sz="1600" b="1" dirty="0">
                <a:solidFill>
                  <a:schemeClr val="accent1">
                    <a:lumMod val="75000"/>
                  </a:schemeClr>
                </a:solidFill>
                <a:latin typeface="+mj-ea"/>
                <a:ea typeface="+mj-ea"/>
              </a:rPr>
              <a:t>数学形式变换</a:t>
            </a:r>
            <a:endParaRPr lang="en-US" altLang="zh-CN" sz="1600" b="1" dirty="0">
              <a:solidFill>
                <a:schemeClr val="accent1">
                  <a:lumMod val="75000"/>
                </a:schemeClr>
              </a:solidFill>
              <a:latin typeface="+mj-ea"/>
              <a:ea typeface="+mj-ea"/>
            </a:endParaRPr>
          </a:p>
        </p:txBody>
      </p:sp>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D14DCFFF-0442-6CD7-598B-502041A544CF}"/>
                  </a:ext>
                </a:extLst>
              </p:cNvPr>
              <p:cNvSpPr txBox="1"/>
              <p:nvPr/>
            </p:nvSpPr>
            <p:spPr>
              <a:xfrm>
                <a:off x="1907812" y="311504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99" name="文本框 98">
                <a:extLst>
                  <a:ext uri="{FF2B5EF4-FFF2-40B4-BE49-F238E27FC236}">
                    <a16:creationId xmlns:a16="http://schemas.microsoft.com/office/drawing/2014/main" id="{D14DCFFF-0442-6CD7-598B-502041A544CF}"/>
                  </a:ext>
                </a:extLst>
              </p:cNvPr>
              <p:cNvSpPr txBox="1">
                <a:spLocks noRot="1" noChangeAspect="1" noMove="1" noResize="1" noEditPoints="1" noAdjustHandles="1" noChangeArrowheads="1" noChangeShapeType="1" noTextEdit="1"/>
              </p:cNvSpPr>
              <p:nvPr/>
            </p:nvSpPr>
            <p:spPr>
              <a:xfrm>
                <a:off x="1907812" y="3115044"/>
                <a:ext cx="219073" cy="253916"/>
              </a:xfrm>
              <a:prstGeom prst="rect">
                <a:avLst/>
              </a:prstGeom>
              <a:blipFill>
                <a:blip r:embed="rId19"/>
                <a:stretch>
                  <a:fillRect r="-5556"/>
                </a:stretch>
              </a:blipFill>
            </p:spPr>
            <p:txBody>
              <a:bodyPr/>
              <a:lstStyle/>
              <a:p>
                <a:r>
                  <a:rPr lang="zh-CN" altLang="en-US">
                    <a:noFill/>
                  </a:rPr>
                  <a:t> </a:t>
                </a:r>
              </a:p>
            </p:txBody>
          </p:sp>
        </mc:Fallback>
      </mc:AlternateContent>
      <p:sp>
        <p:nvSpPr>
          <p:cNvPr id="100" name="矩形 99">
            <a:extLst>
              <a:ext uri="{FF2B5EF4-FFF2-40B4-BE49-F238E27FC236}">
                <a16:creationId xmlns:a16="http://schemas.microsoft.com/office/drawing/2014/main" id="{6898FEEC-4416-8C40-B074-377D24191E4B}"/>
              </a:ext>
            </a:extLst>
          </p:cNvPr>
          <p:cNvSpPr/>
          <p:nvPr/>
        </p:nvSpPr>
        <p:spPr>
          <a:xfrm flipH="1">
            <a:off x="9020785" y="1549120"/>
            <a:ext cx="2725938" cy="230539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a:extLst>
              <a:ext uri="{FF2B5EF4-FFF2-40B4-BE49-F238E27FC236}">
                <a16:creationId xmlns:a16="http://schemas.microsoft.com/office/drawing/2014/main" id="{06172E89-56FE-D022-F869-E50C42171D12}"/>
              </a:ext>
            </a:extLst>
          </p:cNvPr>
          <p:cNvSpPr txBox="1"/>
          <p:nvPr/>
        </p:nvSpPr>
        <p:spPr>
          <a:xfrm>
            <a:off x="9078523" y="1683285"/>
            <a:ext cx="1426994" cy="338554"/>
          </a:xfrm>
          <a:prstGeom prst="rect">
            <a:avLst/>
          </a:prstGeom>
          <a:noFill/>
        </p:spPr>
        <p:txBody>
          <a:bodyPr wrap="none" rtlCol="0">
            <a:spAutoFit/>
          </a:bodyPr>
          <a:lstStyle/>
          <a:p>
            <a:pPr algn="ctr"/>
            <a:r>
              <a:rPr lang="en-US" altLang="zh-CN" sz="1600" b="1" dirty="0">
                <a:solidFill>
                  <a:srgbClr val="7030A0"/>
                </a:solidFill>
                <a:latin typeface="+mj-ea"/>
                <a:ea typeface="+mj-ea"/>
              </a:rPr>
              <a:t>b)</a:t>
            </a:r>
            <a:r>
              <a:rPr lang="zh-CN" altLang="en-US" sz="1600" b="1" dirty="0">
                <a:solidFill>
                  <a:srgbClr val="7030A0"/>
                </a:solidFill>
                <a:latin typeface="+mj-ea"/>
                <a:ea typeface="+mj-ea"/>
              </a:rPr>
              <a:t>自适应池化</a:t>
            </a:r>
            <a:endParaRPr lang="en-US" altLang="zh-CN" sz="1600" b="1" dirty="0">
              <a:solidFill>
                <a:srgbClr val="7030A0"/>
              </a:solidFill>
              <a:latin typeface="+mj-ea"/>
              <a:ea typeface="+mj-ea"/>
            </a:endParaRPr>
          </a:p>
        </p:txBody>
      </p:sp>
      <p:pic>
        <p:nvPicPr>
          <p:cNvPr id="105" name="图片 104">
            <a:extLst>
              <a:ext uri="{FF2B5EF4-FFF2-40B4-BE49-F238E27FC236}">
                <a16:creationId xmlns:a16="http://schemas.microsoft.com/office/drawing/2014/main" id="{C9FD32BF-3402-9B6C-332F-86B3E665B49B}"/>
              </a:ext>
            </a:extLst>
          </p:cNvPr>
          <p:cNvPicPr>
            <a:picLocks noChangeAspect="1"/>
          </p:cNvPicPr>
          <p:nvPr/>
        </p:nvPicPr>
        <p:blipFill>
          <a:blip r:embed="rId20"/>
          <a:stretch>
            <a:fillRect/>
          </a:stretch>
        </p:blipFill>
        <p:spPr>
          <a:xfrm>
            <a:off x="9526516" y="2788787"/>
            <a:ext cx="1306989" cy="386574"/>
          </a:xfrm>
          <a:prstGeom prst="rect">
            <a:avLst/>
          </a:prstGeom>
        </p:spPr>
      </p:pic>
      <p:pic>
        <p:nvPicPr>
          <p:cNvPr id="107" name="图片 106">
            <a:extLst>
              <a:ext uri="{FF2B5EF4-FFF2-40B4-BE49-F238E27FC236}">
                <a16:creationId xmlns:a16="http://schemas.microsoft.com/office/drawing/2014/main" id="{1D217FE8-C6A6-C68C-5636-6919413B14DF}"/>
              </a:ext>
            </a:extLst>
          </p:cNvPr>
          <p:cNvPicPr>
            <a:picLocks noChangeAspect="1"/>
          </p:cNvPicPr>
          <p:nvPr/>
        </p:nvPicPr>
        <p:blipFill>
          <a:blip r:embed="rId21"/>
          <a:stretch>
            <a:fillRect/>
          </a:stretch>
        </p:blipFill>
        <p:spPr>
          <a:xfrm>
            <a:off x="9510802" y="3291146"/>
            <a:ext cx="1426994" cy="342850"/>
          </a:xfrm>
          <a:prstGeom prst="rect">
            <a:avLst/>
          </a:prstGeom>
        </p:spPr>
      </p:pic>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4614FC01-15AE-8100-9E09-4789F7A70C26}"/>
                  </a:ext>
                </a:extLst>
              </p:cNvPr>
              <p:cNvSpPr txBox="1"/>
              <p:nvPr/>
            </p:nvSpPr>
            <p:spPr>
              <a:xfrm>
                <a:off x="9001240" y="2085357"/>
                <a:ext cx="2725939" cy="590354"/>
              </a:xfrm>
              <a:prstGeom prst="rect">
                <a:avLst/>
              </a:prstGeom>
              <a:noFill/>
            </p:spPr>
            <p:txBody>
              <a:bodyPr wrap="none" rtlCol="0">
                <a:spAutoFit/>
              </a:bodyPr>
              <a:lstStyle/>
              <a:p>
                <a:pPr marL="285750" indent="-285750">
                  <a:buFont typeface="Wingdings" panose="05000000000000000000" pitchFamily="2" charset="2"/>
                  <a:buChar char="l"/>
                </a:pPr>
                <a:r>
                  <a:rPr lang="zh-CN" altLang="en-US" sz="1600" b="1" dirty="0">
                    <a:latin typeface="+mj-ea"/>
                    <a:ea typeface="+mj-ea"/>
                  </a:rPr>
                  <a:t>压缩并保留</a:t>
                </a:r>
                <a14:m>
                  <m:oMath xmlns:m="http://schemas.openxmlformats.org/officeDocument/2006/math">
                    <m:sSup>
                      <m:sSupPr>
                        <m:ctrlPr>
                          <a:rPr lang="en-US" altLang="zh-CN" sz="1600" b="1" i="1" smtClean="0">
                            <a:latin typeface="Cambria Math" panose="02040503050406030204" pitchFamily="18" charset="0"/>
                            <a:ea typeface="+mj-ea"/>
                          </a:rPr>
                        </m:ctrlPr>
                      </m:sSupPr>
                      <m:e>
                        <m:r>
                          <a:rPr lang="en-US" altLang="zh-CN" sz="1600" b="1" i="1">
                            <a:latin typeface="Cambria Math" panose="02040503050406030204" pitchFamily="18" charset="0"/>
                            <a:ea typeface="+mj-ea"/>
                          </a:rPr>
                          <m:t>𝒔</m:t>
                        </m:r>
                      </m:e>
                      <m:sup>
                        <m:r>
                          <a:rPr lang="en-US" altLang="zh-CN" sz="1600" b="1" i="1" smtClean="0">
                            <a:latin typeface="Cambria Math" panose="02040503050406030204" pitchFamily="18" charset="0"/>
                            <a:ea typeface="+mj-ea"/>
                          </a:rPr>
                          <m:t>𝟐</m:t>
                        </m:r>
                      </m:sup>
                    </m:sSup>
                  </m:oMath>
                </a14:m>
                <a:r>
                  <a:rPr lang="zh-CN" altLang="en-US" sz="1600" b="1" dirty="0">
                    <a:latin typeface="+mj-ea"/>
                    <a:ea typeface="+mj-ea"/>
                  </a:rPr>
                  <a:t>个局部特征</a:t>
                </a:r>
                <a:endParaRPr lang="en-US" altLang="zh-CN" sz="1600" b="1" dirty="0">
                  <a:latin typeface="+mj-ea"/>
                  <a:ea typeface="+mj-ea"/>
                </a:endParaRPr>
              </a:p>
              <a:p>
                <a:pPr marL="285750" indent="-285750">
                  <a:buFont typeface="Wingdings" panose="05000000000000000000" pitchFamily="2" charset="2"/>
                  <a:buChar char="l"/>
                </a:pPr>
                <a14:m>
                  <m:oMath xmlns:m="http://schemas.openxmlformats.org/officeDocument/2006/math">
                    <m:r>
                      <a:rPr lang="en-US" altLang="zh-CN" sz="1600" b="1" i="1" dirty="0">
                        <a:latin typeface="Cambria Math" panose="02040503050406030204" pitchFamily="18" charset="0"/>
                        <a:ea typeface="+mj-ea"/>
                      </a:rPr>
                      <m:t>𝒔</m:t>
                    </m:r>
                  </m:oMath>
                </a14:m>
                <a:r>
                  <a:rPr lang="zh-CN" altLang="en-US" sz="1600" b="1" dirty="0">
                    <a:latin typeface="+mj-ea"/>
                    <a:ea typeface="+mj-ea"/>
                  </a:rPr>
                  <a:t>为预设的超参数</a:t>
                </a:r>
                <a:endParaRPr lang="en-US" altLang="zh-CN" sz="1600" b="1" dirty="0">
                  <a:latin typeface="+mj-ea"/>
                  <a:ea typeface="+mj-ea"/>
                </a:endParaRPr>
              </a:p>
            </p:txBody>
          </p:sp>
        </mc:Choice>
        <mc:Fallback xmlns="">
          <p:sp>
            <p:nvSpPr>
              <p:cNvPr id="108" name="文本框 107">
                <a:extLst>
                  <a:ext uri="{FF2B5EF4-FFF2-40B4-BE49-F238E27FC236}">
                    <a16:creationId xmlns:a16="http://schemas.microsoft.com/office/drawing/2014/main" id="{4614FC01-15AE-8100-9E09-4789F7A70C26}"/>
                  </a:ext>
                </a:extLst>
              </p:cNvPr>
              <p:cNvSpPr txBox="1">
                <a:spLocks noRot="1" noChangeAspect="1" noMove="1" noResize="1" noEditPoints="1" noAdjustHandles="1" noChangeArrowheads="1" noChangeShapeType="1" noTextEdit="1"/>
              </p:cNvSpPr>
              <p:nvPr/>
            </p:nvSpPr>
            <p:spPr>
              <a:xfrm>
                <a:off x="9001240" y="2085357"/>
                <a:ext cx="2725939" cy="590354"/>
              </a:xfrm>
              <a:prstGeom prst="rect">
                <a:avLst/>
              </a:prstGeom>
              <a:blipFill>
                <a:blip r:embed="rId22"/>
                <a:stretch>
                  <a:fillRect l="-895" t="-2062" b="-12371"/>
                </a:stretch>
              </a:blipFill>
            </p:spPr>
            <p:txBody>
              <a:bodyPr/>
              <a:lstStyle/>
              <a:p>
                <a:r>
                  <a:rPr lang="zh-CN" altLang="en-US">
                    <a:noFill/>
                  </a:rPr>
                  <a:t> </a:t>
                </a:r>
              </a:p>
            </p:txBody>
          </p:sp>
        </mc:Fallback>
      </mc:AlternateContent>
      <p:sp>
        <p:nvSpPr>
          <p:cNvPr id="109" name="矩形 108">
            <a:extLst>
              <a:ext uri="{FF2B5EF4-FFF2-40B4-BE49-F238E27FC236}">
                <a16:creationId xmlns:a16="http://schemas.microsoft.com/office/drawing/2014/main" id="{5A638BF7-BC02-240A-72B9-ECA9BAD0778F}"/>
              </a:ext>
            </a:extLst>
          </p:cNvPr>
          <p:cNvSpPr/>
          <p:nvPr/>
        </p:nvSpPr>
        <p:spPr>
          <a:xfrm flipH="1">
            <a:off x="9020785" y="4061730"/>
            <a:ext cx="2706394" cy="236376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a:extLst>
              <a:ext uri="{FF2B5EF4-FFF2-40B4-BE49-F238E27FC236}">
                <a16:creationId xmlns:a16="http://schemas.microsoft.com/office/drawing/2014/main" id="{E6CF371E-2A1D-9362-F3CB-0027C9D20954}"/>
              </a:ext>
            </a:extLst>
          </p:cNvPr>
          <p:cNvSpPr txBox="1"/>
          <p:nvPr/>
        </p:nvSpPr>
        <p:spPr>
          <a:xfrm>
            <a:off x="9114673" y="4195131"/>
            <a:ext cx="780984" cy="338554"/>
          </a:xfrm>
          <a:prstGeom prst="rect">
            <a:avLst/>
          </a:prstGeom>
          <a:noFill/>
        </p:spPr>
        <p:txBody>
          <a:bodyPr wrap="none" rtlCol="0">
            <a:spAutoFit/>
          </a:bodyPr>
          <a:lstStyle/>
          <a:p>
            <a:pPr algn="ctr"/>
            <a:r>
              <a:rPr lang="en-US" altLang="zh-CN" sz="1600" b="1" dirty="0">
                <a:solidFill>
                  <a:srgbClr val="7030A0"/>
                </a:solidFill>
                <a:latin typeface="+mj-ea"/>
                <a:ea typeface="+mj-ea"/>
              </a:rPr>
              <a:t>c)</a:t>
            </a:r>
            <a:r>
              <a:rPr lang="zh-CN" altLang="en-US" sz="1600" b="1" dirty="0">
                <a:solidFill>
                  <a:srgbClr val="7030A0"/>
                </a:solidFill>
                <a:latin typeface="+mj-ea"/>
                <a:ea typeface="+mj-ea"/>
              </a:rPr>
              <a:t>降维</a:t>
            </a:r>
            <a:endParaRPr lang="en-US" altLang="zh-CN" sz="1600" b="1" dirty="0">
              <a:solidFill>
                <a:srgbClr val="7030A0"/>
              </a:solidFill>
              <a:latin typeface="+mj-ea"/>
              <a:ea typeface="+mj-ea"/>
            </a:endParaRPr>
          </a:p>
        </p:txBody>
      </p:sp>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5A142196-1648-0D6F-BA91-8FCA4E4CE669}"/>
                  </a:ext>
                </a:extLst>
              </p:cNvPr>
              <p:cNvSpPr txBox="1"/>
              <p:nvPr/>
            </p:nvSpPr>
            <p:spPr>
              <a:xfrm>
                <a:off x="9204071" y="4584161"/>
                <a:ext cx="2406319"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将通道维度降至</a:t>
                </a:r>
                <a14:m>
                  <m:oMath xmlns:m="http://schemas.openxmlformats.org/officeDocument/2006/math">
                    <m:r>
                      <a:rPr lang="en-US" altLang="zh-CN" sz="1600" b="1" i="1" dirty="0">
                        <a:latin typeface="Cambria Math" panose="02040503050406030204" pitchFamily="18" charset="0"/>
                        <a:ea typeface="+mj-ea"/>
                      </a:rPr>
                      <m:t>𝒉</m:t>
                    </m:r>
                  </m:oMath>
                </a14:m>
                <a:endParaRPr lang="en-US" altLang="zh-CN" sz="1600" b="1" dirty="0">
                  <a:latin typeface="+mj-ea"/>
                  <a:ea typeface="+mj-ea"/>
                </a:endParaRPr>
              </a:p>
              <a:p>
                <a:pPr marL="285750" indent="-285750">
                  <a:buFont typeface="Wingdings" panose="05000000000000000000" pitchFamily="2" charset="2"/>
                  <a:buChar char="l"/>
                </a:pPr>
                <a14:m>
                  <m:oMath xmlns:m="http://schemas.openxmlformats.org/officeDocument/2006/math">
                    <m:r>
                      <a:rPr lang="zh-CN" altLang="en-US" sz="1600" b="1" i="1" smtClean="0">
                        <a:latin typeface="Cambria Math" panose="02040503050406030204" pitchFamily="18" charset="0"/>
                        <a:ea typeface="+mj-ea"/>
                      </a:rPr>
                      <m:t>𝝀</m:t>
                    </m:r>
                  </m:oMath>
                </a14:m>
                <a:r>
                  <a:rPr lang="zh-CN" altLang="en-US" sz="1600" b="1" dirty="0">
                    <a:latin typeface="+mj-ea"/>
                    <a:ea typeface="+mj-ea"/>
                  </a:rPr>
                  <a:t>和</a:t>
                </a:r>
                <a14:m>
                  <m:oMath xmlns:m="http://schemas.openxmlformats.org/officeDocument/2006/math">
                    <m:r>
                      <a:rPr lang="en-US" altLang="zh-CN" sz="1600" b="1" i="1" dirty="0">
                        <a:latin typeface="Cambria Math" panose="02040503050406030204" pitchFamily="18" charset="0"/>
                        <a:ea typeface="+mj-ea"/>
                      </a:rPr>
                      <m:t>𝒓</m:t>
                    </m:r>
                  </m:oMath>
                </a14:m>
                <a:r>
                  <a:rPr lang="zh-CN" altLang="en-US" sz="1600" b="1" dirty="0">
                    <a:latin typeface="+mj-ea"/>
                    <a:ea typeface="+mj-ea"/>
                  </a:rPr>
                  <a:t>为预设的超参数</a:t>
                </a:r>
                <a:endParaRPr lang="en-US" altLang="zh-CN" sz="1600" b="1" dirty="0">
                  <a:latin typeface="+mj-ea"/>
                  <a:ea typeface="+mj-ea"/>
                </a:endParaRPr>
              </a:p>
            </p:txBody>
          </p:sp>
        </mc:Choice>
        <mc:Fallback xmlns="">
          <p:sp>
            <p:nvSpPr>
              <p:cNvPr id="113" name="文本框 112">
                <a:extLst>
                  <a:ext uri="{FF2B5EF4-FFF2-40B4-BE49-F238E27FC236}">
                    <a16:creationId xmlns:a16="http://schemas.microsoft.com/office/drawing/2014/main" id="{5A142196-1648-0D6F-BA91-8FCA4E4CE669}"/>
                  </a:ext>
                </a:extLst>
              </p:cNvPr>
              <p:cNvSpPr txBox="1">
                <a:spLocks noRot="1" noChangeAspect="1" noMove="1" noResize="1" noEditPoints="1" noAdjustHandles="1" noChangeArrowheads="1" noChangeShapeType="1" noTextEdit="1"/>
              </p:cNvSpPr>
              <p:nvPr/>
            </p:nvSpPr>
            <p:spPr>
              <a:xfrm>
                <a:off x="9204071" y="4584161"/>
                <a:ext cx="2406319" cy="584775"/>
              </a:xfrm>
              <a:prstGeom prst="rect">
                <a:avLst/>
              </a:prstGeom>
              <a:blipFill>
                <a:blip r:embed="rId23"/>
                <a:stretch>
                  <a:fillRect l="-1013" t="-3125" b="-12500"/>
                </a:stretch>
              </a:blipFill>
            </p:spPr>
            <p:txBody>
              <a:bodyPr/>
              <a:lstStyle/>
              <a:p>
                <a:r>
                  <a:rPr lang="zh-CN" altLang="en-US">
                    <a:noFill/>
                  </a:rPr>
                  <a:t> </a:t>
                </a:r>
              </a:p>
            </p:txBody>
          </p:sp>
        </mc:Fallback>
      </mc:AlternateContent>
      <p:pic>
        <p:nvPicPr>
          <p:cNvPr id="115" name="图片 114">
            <a:extLst>
              <a:ext uri="{FF2B5EF4-FFF2-40B4-BE49-F238E27FC236}">
                <a16:creationId xmlns:a16="http://schemas.microsoft.com/office/drawing/2014/main" id="{6CACA00A-659D-E845-D630-FCDFF6C2FD29}"/>
              </a:ext>
            </a:extLst>
          </p:cNvPr>
          <p:cNvPicPr>
            <a:picLocks noChangeAspect="1"/>
          </p:cNvPicPr>
          <p:nvPr/>
        </p:nvPicPr>
        <p:blipFill>
          <a:blip r:embed="rId24"/>
          <a:stretch>
            <a:fillRect/>
          </a:stretch>
        </p:blipFill>
        <p:spPr>
          <a:xfrm>
            <a:off x="9438853" y="5340767"/>
            <a:ext cx="2095595" cy="352165"/>
          </a:xfrm>
          <a:prstGeom prst="rect">
            <a:avLst/>
          </a:prstGeom>
        </p:spPr>
      </p:pic>
      <p:pic>
        <p:nvPicPr>
          <p:cNvPr id="117" name="图片 116">
            <a:extLst>
              <a:ext uri="{FF2B5EF4-FFF2-40B4-BE49-F238E27FC236}">
                <a16:creationId xmlns:a16="http://schemas.microsoft.com/office/drawing/2014/main" id="{08B42277-E77E-4F5D-7A28-EB60ABDBFD64}"/>
              </a:ext>
            </a:extLst>
          </p:cNvPr>
          <p:cNvPicPr>
            <a:picLocks noChangeAspect="1"/>
          </p:cNvPicPr>
          <p:nvPr/>
        </p:nvPicPr>
        <p:blipFill>
          <a:blip r:embed="rId25"/>
          <a:stretch>
            <a:fillRect/>
          </a:stretch>
        </p:blipFill>
        <p:spPr>
          <a:xfrm>
            <a:off x="9505165" y="5780914"/>
            <a:ext cx="1710952" cy="326431"/>
          </a:xfrm>
          <a:prstGeom prst="rect">
            <a:avLst/>
          </a:prstGeom>
        </p:spPr>
      </p:pic>
      <p:sp>
        <p:nvSpPr>
          <p:cNvPr id="121" name="文本框 120">
            <a:extLst>
              <a:ext uri="{FF2B5EF4-FFF2-40B4-BE49-F238E27FC236}">
                <a16:creationId xmlns:a16="http://schemas.microsoft.com/office/drawing/2014/main" id="{C28B9ECB-B069-ACFF-A708-9C7833D77EA7}"/>
              </a:ext>
            </a:extLst>
          </p:cNvPr>
          <p:cNvSpPr txBox="1"/>
          <p:nvPr/>
        </p:nvSpPr>
        <p:spPr>
          <a:xfrm>
            <a:off x="2704620" y="2301121"/>
            <a:ext cx="381240" cy="338554"/>
          </a:xfrm>
          <a:prstGeom prst="rect">
            <a:avLst/>
          </a:prstGeom>
          <a:noFill/>
        </p:spPr>
        <p:txBody>
          <a:bodyPr wrap="square" rtlCol="0">
            <a:spAutoFit/>
          </a:bodyPr>
          <a:lstStyle/>
          <a:p>
            <a:pPr algn="ctr"/>
            <a:r>
              <a:rPr lang="en-US" altLang="zh-CN" sz="1600" b="1" dirty="0">
                <a:solidFill>
                  <a:srgbClr val="7030A0"/>
                </a:solidFill>
                <a:latin typeface="+mj-ea"/>
                <a:ea typeface="+mj-ea"/>
              </a:rPr>
              <a:t>a</a:t>
            </a:r>
            <a:r>
              <a:rPr lang="zh-CN" altLang="en-US" sz="1600" b="1" dirty="0">
                <a:solidFill>
                  <a:srgbClr val="7030A0"/>
                </a:solidFill>
                <a:latin typeface="+mj-ea"/>
                <a:ea typeface="+mj-ea"/>
              </a:rPr>
              <a:t>）</a:t>
            </a:r>
            <a:endParaRPr lang="en-US" altLang="zh-CN" sz="1600" b="1" dirty="0">
              <a:solidFill>
                <a:srgbClr val="7030A0"/>
              </a:solidFill>
              <a:latin typeface="+mj-ea"/>
              <a:ea typeface="+mj-ea"/>
            </a:endParaRPr>
          </a:p>
        </p:txBody>
      </p:sp>
      <p:sp>
        <p:nvSpPr>
          <p:cNvPr id="122" name="文本框 121">
            <a:extLst>
              <a:ext uri="{FF2B5EF4-FFF2-40B4-BE49-F238E27FC236}">
                <a16:creationId xmlns:a16="http://schemas.microsoft.com/office/drawing/2014/main" id="{33430953-36E7-21E3-71FF-4C9EC09EE5FD}"/>
              </a:ext>
            </a:extLst>
          </p:cNvPr>
          <p:cNvSpPr txBox="1"/>
          <p:nvPr/>
        </p:nvSpPr>
        <p:spPr>
          <a:xfrm>
            <a:off x="4738342" y="2279121"/>
            <a:ext cx="381240" cy="338554"/>
          </a:xfrm>
          <a:prstGeom prst="rect">
            <a:avLst/>
          </a:prstGeom>
          <a:noFill/>
        </p:spPr>
        <p:txBody>
          <a:bodyPr wrap="square" rtlCol="0">
            <a:spAutoFit/>
          </a:bodyPr>
          <a:lstStyle/>
          <a:p>
            <a:pPr algn="ctr"/>
            <a:r>
              <a:rPr lang="en-US" altLang="zh-CN" sz="1600" b="1" dirty="0">
                <a:solidFill>
                  <a:srgbClr val="7030A0"/>
                </a:solidFill>
                <a:latin typeface="+mj-ea"/>
                <a:ea typeface="+mj-ea"/>
              </a:rPr>
              <a:t>b</a:t>
            </a:r>
            <a:r>
              <a:rPr lang="zh-CN" altLang="en-US" sz="1600" b="1" dirty="0">
                <a:solidFill>
                  <a:srgbClr val="7030A0"/>
                </a:solidFill>
                <a:latin typeface="+mj-ea"/>
                <a:ea typeface="+mj-ea"/>
              </a:rPr>
              <a:t>）</a:t>
            </a:r>
            <a:endParaRPr lang="en-US" altLang="zh-CN" sz="1600" b="1" dirty="0">
              <a:solidFill>
                <a:srgbClr val="7030A0"/>
              </a:solidFill>
              <a:latin typeface="+mj-ea"/>
              <a:ea typeface="+mj-ea"/>
            </a:endParaRPr>
          </a:p>
        </p:txBody>
      </p:sp>
      <p:sp>
        <p:nvSpPr>
          <p:cNvPr id="123" name="文本框 122">
            <a:extLst>
              <a:ext uri="{FF2B5EF4-FFF2-40B4-BE49-F238E27FC236}">
                <a16:creationId xmlns:a16="http://schemas.microsoft.com/office/drawing/2014/main" id="{65E8DB4E-595F-A928-8766-5BF72A4A8803}"/>
              </a:ext>
            </a:extLst>
          </p:cNvPr>
          <p:cNvSpPr txBox="1"/>
          <p:nvPr/>
        </p:nvSpPr>
        <p:spPr>
          <a:xfrm>
            <a:off x="6622191" y="2246295"/>
            <a:ext cx="381240" cy="338554"/>
          </a:xfrm>
          <a:prstGeom prst="rect">
            <a:avLst/>
          </a:prstGeom>
          <a:noFill/>
        </p:spPr>
        <p:txBody>
          <a:bodyPr wrap="square" rtlCol="0">
            <a:spAutoFit/>
          </a:bodyPr>
          <a:lstStyle/>
          <a:p>
            <a:pPr algn="ctr"/>
            <a:r>
              <a:rPr lang="en-US" altLang="zh-CN" sz="1600" b="1" dirty="0">
                <a:solidFill>
                  <a:srgbClr val="7030A0"/>
                </a:solidFill>
                <a:latin typeface="+mj-ea"/>
                <a:ea typeface="+mj-ea"/>
              </a:rPr>
              <a:t>c</a:t>
            </a:r>
            <a:r>
              <a:rPr lang="zh-CN" altLang="en-US" sz="1600" b="1" dirty="0">
                <a:solidFill>
                  <a:srgbClr val="7030A0"/>
                </a:solidFill>
                <a:latin typeface="+mj-ea"/>
                <a:ea typeface="+mj-ea"/>
              </a:rPr>
              <a:t>）</a:t>
            </a:r>
            <a:endParaRPr lang="en-US" altLang="zh-CN" sz="1600" b="1" dirty="0">
              <a:solidFill>
                <a:srgbClr val="7030A0"/>
              </a:solidFill>
              <a:latin typeface="+mj-ea"/>
              <a:ea typeface="+mj-ea"/>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96F412B-143F-AEC5-1DBF-DC981262270E}"/>
                  </a:ext>
                </a:extLst>
              </p:cNvPr>
              <p:cNvSpPr txBox="1"/>
              <p:nvPr/>
            </p:nvSpPr>
            <p:spPr>
              <a:xfrm>
                <a:off x="2593464" y="460245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W</m:t>
                      </m:r>
                    </m:oMath>
                  </m:oMathPara>
                </a14:m>
                <a:endParaRPr lang="zh-CN" altLang="en-US" sz="1050" dirty="0"/>
              </a:p>
            </p:txBody>
          </p:sp>
        </mc:Choice>
        <mc:Fallback xmlns="">
          <p:sp>
            <p:nvSpPr>
              <p:cNvPr id="9" name="文本框 8">
                <a:extLst>
                  <a:ext uri="{FF2B5EF4-FFF2-40B4-BE49-F238E27FC236}">
                    <a16:creationId xmlns:a16="http://schemas.microsoft.com/office/drawing/2014/main" id="{596F412B-143F-AEC5-1DBF-DC981262270E}"/>
                  </a:ext>
                </a:extLst>
              </p:cNvPr>
              <p:cNvSpPr txBox="1">
                <a:spLocks noRot="1" noChangeAspect="1" noMove="1" noResize="1" noEditPoints="1" noAdjustHandles="1" noChangeArrowheads="1" noChangeShapeType="1" noTextEdit="1"/>
              </p:cNvSpPr>
              <p:nvPr/>
            </p:nvSpPr>
            <p:spPr>
              <a:xfrm>
                <a:off x="2593464" y="4602458"/>
                <a:ext cx="219073" cy="253916"/>
              </a:xfrm>
              <a:prstGeom prst="rect">
                <a:avLst/>
              </a:prstGeom>
              <a:blipFill>
                <a:blip r:embed="rId26"/>
                <a:stretch>
                  <a:fillRect r="-194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BB0AD64-4BD5-7620-5EBB-378A1D501AEC}"/>
                  </a:ext>
                </a:extLst>
              </p:cNvPr>
              <p:cNvSpPr txBox="1"/>
              <p:nvPr/>
            </p:nvSpPr>
            <p:spPr>
              <a:xfrm>
                <a:off x="2726430" y="416517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15" name="文本框 14">
                <a:extLst>
                  <a:ext uri="{FF2B5EF4-FFF2-40B4-BE49-F238E27FC236}">
                    <a16:creationId xmlns:a16="http://schemas.microsoft.com/office/drawing/2014/main" id="{6BB0AD64-4BD5-7620-5EBB-378A1D501AEC}"/>
                  </a:ext>
                </a:extLst>
              </p:cNvPr>
              <p:cNvSpPr txBox="1">
                <a:spLocks noRot="1" noChangeAspect="1" noMove="1" noResize="1" noEditPoints="1" noAdjustHandles="1" noChangeArrowheads="1" noChangeShapeType="1" noTextEdit="1"/>
              </p:cNvSpPr>
              <p:nvPr/>
            </p:nvSpPr>
            <p:spPr>
              <a:xfrm>
                <a:off x="2726430" y="4165178"/>
                <a:ext cx="219073" cy="253916"/>
              </a:xfrm>
              <a:prstGeom prst="rect">
                <a:avLst/>
              </a:prstGeom>
              <a:blipFill>
                <a:blip r:embed="rId2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55EDB73B-C64D-8C2B-15A4-1F5B9839AF8A}"/>
                  </a:ext>
                </a:extLst>
              </p:cNvPr>
              <p:cNvSpPr txBox="1"/>
              <p:nvPr/>
            </p:nvSpPr>
            <p:spPr>
              <a:xfrm>
                <a:off x="2835966" y="4928487"/>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16" name="文本框 15">
                <a:extLst>
                  <a:ext uri="{FF2B5EF4-FFF2-40B4-BE49-F238E27FC236}">
                    <a16:creationId xmlns:a16="http://schemas.microsoft.com/office/drawing/2014/main" id="{55EDB73B-C64D-8C2B-15A4-1F5B9839AF8A}"/>
                  </a:ext>
                </a:extLst>
              </p:cNvPr>
              <p:cNvSpPr txBox="1">
                <a:spLocks noRot="1" noChangeAspect="1" noMove="1" noResize="1" noEditPoints="1" noAdjustHandles="1" noChangeArrowheads="1" noChangeShapeType="1" noTextEdit="1"/>
              </p:cNvSpPr>
              <p:nvPr/>
            </p:nvSpPr>
            <p:spPr>
              <a:xfrm>
                <a:off x="2835966" y="4928487"/>
                <a:ext cx="219073" cy="253916"/>
              </a:xfrm>
              <a:prstGeom prst="rect">
                <a:avLst/>
              </a:prstGeom>
              <a:blipFill>
                <a:blip r:embed="rId28"/>
                <a:stretch>
                  <a:fillRect r="-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D25AE5F-3291-8D44-53CE-031DEC186A67}"/>
                  </a:ext>
                </a:extLst>
              </p:cNvPr>
              <p:cNvSpPr txBox="1"/>
              <p:nvPr/>
            </p:nvSpPr>
            <p:spPr>
              <a:xfrm>
                <a:off x="2650695" y="538989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17" name="文本框 16">
                <a:extLst>
                  <a:ext uri="{FF2B5EF4-FFF2-40B4-BE49-F238E27FC236}">
                    <a16:creationId xmlns:a16="http://schemas.microsoft.com/office/drawing/2014/main" id="{CD25AE5F-3291-8D44-53CE-031DEC186A67}"/>
                  </a:ext>
                </a:extLst>
              </p:cNvPr>
              <p:cNvSpPr txBox="1">
                <a:spLocks noRot="1" noChangeAspect="1" noMove="1" noResize="1" noEditPoints="1" noAdjustHandles="1" noChangeArrowheads="1" noChangeShapeType="1" noTextEdit="1"/>
              </p:cNvSpPr>
              <p:nvPr/>
            </p:nvSpPr>
            <p:spPr>
              <a:xfrm>
                <a:off x="2650695" y="5389891"/>
                <a:ext cx="219073" cy="253916"/>
              </a:xfrm>
              <a:prstGeom prst="rect">
                <a:avLst/>
              </a:prstGeom>
              <a:blipFill>
                <a:blip r:embed="rId29"/>
                <a:stretch>
                  <a:fillRect r="-52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FE30CC0-5722-636E-65BB-AB7CEB4A7484}"/>
                  </a:ext>
                </a:extLst>
              </p:cNvPr>
              <p:cNvSpPr txBox="1"/>
              <p:nvPr/>
            </p:nvSpPr>
            <p:spPr>
              <a:xfrm>
                <a:off x="2933749" y="617587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H</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31" name="文本框 30">
                <a:extLst>
                  <a:ext uri="{FF2B5EF4-FFF2-40B4-BE49-F238E27FC236}">
                    <a16:creationId xmlns:a16="http://schemas.microsoft.com/office/drawing/2014/main" id="{7FE30CC0-5722-636E-65BB-AB7CEB4A7484}"/>
                  </a:ext>
                </a:extLst>
              </p:cNvPr>
              <p:cNvSpPr txBox="1">
                <a:spLocks noRot="1" noChangeAspect="1" noMove="1" noResize="1" noEditPoints="1" noAdjustHandles="1" noChangeArrowheads="1" noChangeShapeType="1" noTextEdit="1"/>
              </p:cNvSpPr>
              <p:nvPr/>
            </p:nvSpPr>
            <p:spPr>
              <a:xfrm>
                <a:off x="2933749" y="6175874"/>
                <a:ext cx="219073" cy="253916"/>
              </a:xfrm>
              <a:prstGeom prst="rect">
                <a:avLst/>
              </a:prstGeom>
              <a:blipFill>
                <a:blip r:embed="rId30"/>
                <a:stretch>
                  <a:fillRect r="-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411613F-7688-FCC1-E20D-D4DAB04D7AD8}"/>
                  </a:ext>
                </a:extLst>
              </p:cNvPr>
              <p:cNvSpPr txBox="1"/>
              <p:nvPr/>
            </p:nvSpPr>
            <p:spPr>
              <a:xfrm>
                <a:off x="2507357" y="585342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W</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32" name="文本框 31">
                <a:extLst>
                  <a:ext uri="{FF2B5EF4-FFF2-40B4-BE49-F238E27FC236}">
                    <a16:creationId xmlns:a16="http://schemas.microsoft.com/office/drawing/2014/main" id="{1411613F-7688-FCC1-E20D-D4DAB04D7AD8}"/>
                  </a:ext>
                </a:extLst>
              </p:cNvPr>
              <p:cNvSpPr txBox="1">
                <a:spLocks noRot="1" noChangeAspect="1" noMove="1" noResize="1" noEditPoints="1" noAdjustHandles="1" noChangeArrowheads="1" noChangeShapeType="1" noTextEdit="1"/>
              </p:cNvSpPr>
              <p:nvPr/>
            </p:nvSpPr>
            <p:spPr>
              <a:xfrm>
                <a:off x="2507357" y="5853429"/>
                <a:ext cx="219073" cy="253916"/>
              </a:xfrm>
              <a:prstGeom prst="rect">
                <a:avLst/>
              </a:prstGeom>
              <a:blipFill>
                <a:blip r:embed="rId31"/>
                <a:stretch>
                  <a:fillRect r="-3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B4A1B34A-BF6A-7027-0D6F-CA562071900B}"/>
                  </a:ext>
                </a:extLst>
              </p:cNvPr>
              <p:cNvSpPr txBox="1"/>
              <p:nvPr/>
            </p:nvSpPr>
            <p:spPr>
              <a:xfrm>
                <a:off x="2235784" y="5439016"/>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𝑘</m:t>
                      </m:r>
                    </m:oMath>
                  </m:oMathPara>
                </a14:m>
                <a:endParaRPr lang="zh-CN" altLang="en-US" sz="1050" dirty="0"/>
              </a:p>
            </p:txBody>
          </p:sp>
        </mc:Choice>
        <mc:Fallback xmlns="">
          <p:sp>
            <p:nvSpPr>
              <p:cNvPr id="40" name="文本框 39">
                <a:extLst>
                  <a:ext uri="{FF2B5EF4-FFF2-40B4-BE49-F238E27FC236}">
                    <a16:creationId xmlns:a16="http://schemas.microsoft.com/office/drawing/2014/main" id="{B4A1B34A-BF6A-7027-0D6F-CA562071900B}"/>
                  </a:ext>
                </a:extLst>
              </p:cNvPr>
              <p:cNvSpPr txBox="1">
                <a:spLocks noRot="1" noChangeAspect="1" noMove="1" noResize="1" noEditPoints="1" noAdjustHandles="1" noChangeArrowheads="1" noChangeShapeType="1" noTextEdit="1"/>
              </p:cNvSpPr>
              <p:nvPr/>
            </p:nvSpPr>
            <p:spPr>
              <a:xfrm>
                <a:off x="2235784" y="5439016"/>
                <a:ext cx="219073" cy="253916"/>
              </a:xfrm>
              <a:prstGeom prst="rect">
                <a:avLst/>
              </a:prstGeom>
              <a:blipFill>
                <a:blip r:embed="rId3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1FF134D7-746B-B1A4-5714-E880683FA33F}"/>
                  </a:ext>
                </a:extLst>
              </p:cNvPr>
              <p:cNvSpPr txBox="1"/>
              <p:nvPr/>
            </p:nvSpPr>
            <p:spPr>
              <a:xfrm>
                <a:off x="2056602" y="520845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𝑘</m:t>
                      </m:r>
                    </m:oMath>
                  </m:oMathPara>
                </a14:m>
                <a:endParaRPr lang="zh-CN" altLang="en-US" sz="1050" dirty="0"/>
              </a:p>
            </p:txBody>
          </p:sp>
        </mc:Choice>
        <mc:Fallback xmlns="">
          <p:sp>
            <p:nvSpPr>
              <p:cNvPr id="41" name="文本框 40">
                <a:extLst>
                  <a:ext uri="{FF2B5EF4-FFF2-40B4-BE49-F238E27FC236}">
                    <a16:creationId xmlns:a16="http://schemas.microsoft.com/office/drawing/2014/main" id="{1FF134D7-746B-B1A4-5714-E880683FA33F}"/>
                  </a:ext>
                </a:extLst>
              </p:cNvPr>
              <p:cNvSpPr txBox="1">
                <a:spLocks noRot="1" noChangeAspect="1" noMove="1" noResize="1" noEditPoints="1" noAdjustHandles="1" noChangeArrowheads="1" noChangeShapeType="1" noTextEdit="1"/>
              </p:cNvSpPr>
              <p:nvPr/>
            </p:nvSpPr>
            <p:spPr>
              <a:xfrm>
                <a:off x="2056602" y="5208450"/>
                <a:ext cx="219073" cy="253916"/>
              </a:xfrm>
              <a:prstGeom prst="rect">
                <a:avLst/>
              </a:prstGeom>
              <a:blipFill>
                <a:blip r:embed="rId3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ACCD9503-1390-B258-9BFE-5C9388B518AF}"/>
                  </a:ext>
                </a:extLst>
              </p:cNvPr>
              <p:cNvSpPr txBox="1"/>
              <p:nvPr/>
            </p:nvSpPr>
            <p:spPr>
              <a:xfrm>
                <a:off x="2161475" y="4903874"/>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44" name="文本框 43">
                <a:extLst>
                  <a:ext uri="{FF2B5EF4-FFF2-40B4-BE49-F238E27FC236}">
                    <a16:creationId xmlns:a16="http://schemas.microsoft.com/office/drawing/2014/main" id="{ACCD9503-1390-B258-9BFE-5C9388B518AF}"/>
                  </a:ext>
                </a:extLst>
              </p:cNvPr>
              <p:cNvSpPr txBox="1">
                <a:spLocks noRot="1" noChangeAspect="1" noMove="1" noResize="1" noEditPoints="1" noAdjustHandles="1" noChangeArrowheads="1" noChangeShapeType="1" noTextEdit="1"/>
              </p:cNvSpPr>
              <p:nvPr/>
            </p:nvSpPr>
            <p:spPr>
              <a:xfrm>
                <a:off x="2161475" y="4903874"/>
                <a:ext cx="219073" cy="253916"/>
              </a:xfrm>
              <a:prstGeom prst="rect">
                <a:avLst/>
              </a:prstGeom>
              <a:blipFill>
                <a:blip r:embed="rId2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E26AEAFC-D16E-813C-7A98-D5396F953763}"/>
                  </a:ext>
                </a:extLst>
              </p:cNvPr>
              <p:cNvSpPr txBox="1"/>
              <p:nvPr/>
            </p:nvSpPr>
            <p:spPr>
              <a:xfrm>
                <a:off x="3597441" y="5436962"/>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𝑘</m:t>
                      </m:r>
                    </m:oMath>
                  </m:oMathPara>
                </a14:m>
                <a:endParaRPr lang="zh-CN" altLang="en-US" sz="1050" dirty="0"/>
              </a:p>
            </p:txBody>
          </p:sp>
        </mc:Choice>
        <mc:Fallback xmlns="">
          <p:sp>
            <p:nvSpPr>
              <p:cNvPr id="48" name="文本框 47">
                <a:extLst>
                  <a:ext uri="{FF2B5EF4-FFF2-40B4-BE49-F238E27FC236}">
                    <a16:creationId xmlns:a16="http://schemas.microsoft.com/office/drawing/2014/main" id="{E26AEAFC-D16E-813C-7A98-D5396F953763}"/>
                  </a:ext>
                </a:extLst>
              </p:cNvPr>
              <p:cNvSpPr txBox="1">
                <a:spLocks noRot="1" noChangeAspect="1" noMove="1" noResize="1" noEditPoints="1" noAdjustHandles="1" noChangeArrowheads="1" noChangeShapeType="1" noTextEdit="1"/>
              </p:cNvSpPr>
              <p:nvPr/>
            </p:nvSpPr>
            <p:spPr>
              <a:xfrm>
                <a:off x="3597441" y="5436962"/>
                <a:ext cx="219073" cy="253916"/>
              </a:xfrm>
              <a:prstGeom prst="rect">
                <a:avLst/>
              </a:prstGeom>
              <a:blipFill>
                <a:blip r:embed="rId3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9B17CCD5-6628-E358-DD4A-A6C39E5AF672}"/>
                  </a:ext>
                </a:extLst>
              </p:cNvPr>
              <p:cNvSpPr txBox="1"/>
              <p:nvPr/>
            </p:nvSpPr>
            <p:spPr>
              <a:xfrm>
                <a:off x="3465708" y="518510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𝑘</m:t>
                      </m:r>
                    </m:oMath>
                  </m:oMathPara>
                </a14:m>
                <a:endParaRPr lang="zh-CN" altLang="en-US" sz="1050" dirty="0"/>
              </a:p>
            </p:txBody>
          </p:sp>
        </mc:Choice>
        <mc:Fallback xmlns="">
          <p:sp>
            <p:nvSpPr>
              <p:cNvPr id="49" name="文本框 48">
                <a:extLst>
                  <a:ext uri="{FF2B5EF4-FFF2-40B4-BE49-F238E27FC236}">
                    <a16:creationId xmlns:a16="http://schemas.microsoft.com/office/drawing/2014/main" id="{9B17CCD5-6628-E358-DD4A-A6C39E5AF672}"/>
                  </a:ext>
                </a:extLst>
              </p:cNvPr>
              <p:cNvSpPr txBox="1">
                <a:spLocks noRot="1" noChangeAspect="1" noMove="1" noResize="1" noEditPoints="1" noAdjustHandles="1" noChangeArrowheads="1" noChangeShapeType="1" noTextEdit="1"/>
              </p:cNvSpPr>
              <p:nvPr/>
            </p:nvSpPr>
            <p:spPr>
              <a:xfrm>
                <a:off x="3465708" y="5185100"/>
                <a:ext cx="219073" cy="253916"/>
              </a:xfrm>
              <a:prstGeom prst="rect">
                <a:avLst/>
              </a:prstGeom>
              <a:blipFill>
                <a:blip r:embed="rId3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FBF4373B-5F94-810A-EC7C-71A3BBAA809B}"/>
                  </a:ext>
                </a:extLst>
              </p:cNvPr>
              <p:cNvSpPr txBox="1"/>
              <p:nvPr/>
            </p:nvSpPr>
            <p:spPr>
              <a:xfrm>
                <a:off x="3660780" y="487654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50" name="文本框 49">
                <a:extLst>
                  <a:ext uri="{FF2B5EF4-FFF2-40B4-BE49-F238E27FC236}">
                    <a16:creationId xmlns:a16="http://schemas.microsoft.com/office/drawing/2014/main" id="{FBF4373B-5F94-810A-EC7C-71A3BBAA809B}"/>
                  </a:ext>
                </a:extLst>
              </p:cNvPr>
              <p:cNvSpPr txBox="1">
                <a:spLocks noRot="1" noChangeAspect="1" noMove="1" noResize="1" noEditPoints="1" noAdjustHandles="1" noChangeArrowheads="1" noChangeShapeType="1" noTextEdit="1"/>
              </p:cNvSpPr>
              <p:nvPr/>
            </p:nvSpPr>
            <p:spPr>
              <a:xfrm>
                <a:off x="3660780" y="4876548"/>
                <a:ext cx="219073" cy="253916"/>
              </a:xfrm>
              <a:prstGeom prst="rect">
                <a:avLst/>
              </a:prstGeom>
              <a:blipFill>
                <a:blip r:embed="rId35"/>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C241D598-86ED-52E8-085D-6F3C1841F654}"/>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11</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8101579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FA366F8-3C9F-20F1-6807-9394F02AD18D}"/>
              </a:ext>
            </a:extLst>
          </p:cNvPr>
          <p:cNvPicPr>
            <a:picLocks noChangeAspect="1"/>
          </p:cNvPicPr>
          <p:nvPr/>
        </p:nvPicPr>
        <p:blipFill>
          <a:blip r:embed="rId3"/>
          <a:stretch>
            <a:fillRect/>
          </a:stretch>
        </p:blipFill>
        <p:spPr>
          <a:xfrm>
            <a:off x="1798663" y="3636311"/>
            <a:ext cx="6475583" cy="3042083"/>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26738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局部感知的卷积注意力机制：关键模块</a:t>
            </a:r>
          </a:p>
        </p:txBody>
      </p:sp>
      <p:sp>
        <p:nvSpPr>
          <p:cNvPr id="19" name="矩形: 圆角 18">
            <a:extLst>
              <a:ext uri="{FF2B5EF4-FFF2-40B4-BE49-F238E27FC236}">
                <a16:creationId xmlns:a16="http://schemas.microsoft.com/office/drawing/2014/main" id="{BE313A95-F481-D551-FBEF-02296ADF344E}"/>
              </a:ext>
            </a:extLst>
          </p:cNvPr>
          <p:cNvSpPr/>
          <p:nvPr/>
        </p:nvSpPr>
        <p:spPr>
          <a:xfrm>
            <a:off x="381000" y="1475057"/>
            <a:ext cx="7856220" cy="196081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7BFA8D2E-1713-7C85-C16A-6FAE52217171}"/>
                  </a:ext>
                </a:extLst>
              </p:cNvPr>
              <p:cNvSpPr txBox="1"/>
              <p:nvPr/>
            </p:nvSpPr>
            <p:spPr>
              <a:xfrm>
                <a:off x="380999" y="3117103"/>
                <a:ext cx="2010883" cy="281167"/>
              </a:xfrm>
              <a:prstGeom prst="rect">
                <a:avLst/>
              </a:prstGeom>
              <a:noFill/>
            </p:spPr>
            <p:txBody>
              <a:bodyPr wrap="square" rtlCol="0">
                <a:spAutoFit/>
              </a:bodyPr>
              <a:lstStyle/>
              <a:p>
                <a:r>
                  <a:rPr lang="zh-CN" altLang="en-US" sz="1200" b="1" dirty="0">
                    <a:latin typeface="+mj-ea"/>
                    <a:ea typeface="+mj-ea"/>
                  </a:rPr>
                  <a:t>包含</a:t>
                </a:r>
                <a14:m>
                  <m:oMath xmlns:m="http://schemas.openxmlformats.org/officeDocument/2006/math">
                    <m:sSup>
                      <m:sSupPr>
                        <m:ctrlPr>
                          <a:rPr lang="en-US" altLang="zh-CN" sz="1200" b="1" i="1" smtClean="0">
                            <a:latin typeface="Cambria Math" panose="02040503050406030204" pitchFamily="18" charset="0"/>
                            <a:ea typeface="+mj-ea"/>
                          </a:rPr>
                        </m:ctrlPr>
                      </m:sSupPr>
                      <m:e>
                        <m:r>
                          <a:rPr lang="en-US" altLang="zh-CN" sz="1200" b="1" i="1">
                            <a:latin typeface="Cambria Math" panose="02040503050406030204" pitchFamily="18" charset="0"/>
                            <a:ea typeface="+mj-ea"/>
                          </a:rPr>
                          <m:t>𝒔</m:t>
                        </m:r>
                      </m:e>
                      <m:sup>
                        <m:r>
                          <a:rPr lang="en-US" altLang="zh-CN" sz="1200" b="1" i="1" smtClean="0">
                            <a:latin typeface="Cambria Math" panose="02040503050406030204" pitchFamily="18" charset="0"/>
                            <a:ea typeface="+mj-ea"/>
                          </a:rPr>
                          <m:t>𝟐</m:t>
                        </m:r>
                      </m:sup>
                    </m:sSup>
                  </m:oMath>
                </a14:m>
                <a:r>
                  <a:rPr lang="zh-CN" altLang="en-US" sz="1200" b="1" dirty="0">
                    <a:latin typeface="+mj-ea"/>
                    <a:ea typeface="+mj-ea"/>
                  </a:rPr>
                  <a:t>个局部特征的描述符</a:t>
                </a:r>
              </a:p>
            </p:txBody>
          </p:sp>
        </mc:Choice>
        <mc:Fallback xmlns="">
          <p:sp>
            <p:nvSpPr>
              <p:cNvPr id="20" name="文本框 19">
                <a:extLst>
                  <a:ext uri="{FF2B5EF4-FFF2-40B4-BE49-F238E27FC236}">
                    <a16:creationId xmlns:a16="http://schemas.microsoft.com/office/drawing/2014/main" id="{7BFA8D2E-1713-7C85-C16A-6FAE52217171}"/>
                  </a:ext>
                </a:extLst>
              </p:cNvPr>
              <p:cNvSpPr txBox="1">
                <a:spLocks noRot="1" noChangeAspect="1" noMove="1" noResize="1" noEditPoints="1" noAdjustHandles="1" noChangeArrowheads="1" noChangeShapeType="1" noTextEdit="1"/>
              </p:cNvSpPr>
              <p:nvPr/>
            </p:nvSpPr>
            <p:spPr>
              <a:xfrm>
                <a:off x="380999" y="3117103"/>
                <a:ext cx="2010883" cy="281167"/>
              </a:xfrm>
              <a:prstGeom prst="rect">
                <a:avLst/>
              </a:prstGeom>
              <a:blipFill>
                <a:blip r:embed="rId4"/>
                <a:stretch>
                  <a:fillRect b="-17391"/>
                </a:stretch>
              </a:blipFill>
            </p:spPr>
            <p:txBody>
              <a:bodyPr/>
              <a:lstStyle/>
              <a:p>
                <a:r>
                  <a:rPr lang="zh-CN" altLang="en-US">
                    <a:noFill/>
                  </a:rPr>
                  <a:t> </a:t>
                </a:r>
              </a:p>
            </p:txBody>
          </p:sp>
        </mc:Fallback>
      </mc:AlternateContent>
      <p:sp>
        <p:nvSpPr>
          <p:cNvPr id="43" name="文本框 42">
            <a:extLst>
              <a:ext uri="{FF2B5EF4-FFF2-40B4-BE49-F238E27FC236}">
                <a16:creationId xmlns:a16="http://schemas.microsoft.com/office/drawing/2014/main" id="{BD8D9B5F-3B48-6AC3-965F-D67CEECD1AB4}"/>
              </a:ext>
            </a:extLst>
          </p:cNvPr>
          <p:cNvSpPr txBox="1"/>
          <p:nvPr/>
        </p:nvSpPr>
        <p:spPr>
          <a:xfrm>
            <a:off x="2141766" y="3125147"/>
            <a:ext cx="2359016" cy="276999"/>
          </a:xfrm>
          <a:prstGeom prst="rect">
            <a:avLst/>
          </a:prstGeom>
          <a:noFill/>
        </p:spPr>
        <p:txBody>
          <a:bodyPr wrap="square" rtlCol="0">
            <a:spAutoFit/>
          </a:bodyPr>
          <a:lstStyle/>
          <a:p>
            <a:pPr algn="ctr"/>
            <a:r>
              <a:rPr lang="zh-CN" altLang="en-US" sz="1200" b="1" dirty="0">
                <a:latin typeface="+mj-ea"/>
                <a:ea typeface="+mj-ea"/>
              </a:rPr>
              <a:t>对应的自注意力机制</a:t>
            </a:r>
          </a:p>
        </p:txBody>
      </p:sp>
      <p:sp>
        <p:nvSpPr>
          <p:cNvPr id="45" name="文本框 44">
            <a:extLst>
              <a:ext uri="{FF2B5EF4-FFF2-40B4-BE49-F238E27FC236}">
                <a16:creationId xmlns:a16="http://schemas.microsoft.com/office/drawing/2014/main" id="{BA51D04B-BBF1-F849-CE88-92AF47E96E3D}"/>
              </a:ext>
            </a:extLst>
          </p:cNvPr>
          <p:cNvSpPr txBox="1"/>
          <p:nvPr/>
        </p:nvSpPr>
        <p:spPr>
          <a:xfrm>
            <a:off x="512497" y="1591327"/>
            <a:ext cx="2031325" cy="338554"/>
          </a:xfrm>
          <a:prstGeom prst="rect">
            <a:avLst/>
          </a:prstGeom>
          <a:noFill/>
        </p:spPr>
        <p:txBody>
          <a:bodyPr wrap="none" rtlCol="0">
            <a:spAutoFit/>
          </a:bodyPr>
          <a:lstStyle/>
          <a:p>
            <a:pPr algn="ctr"/>
            <a:r>
              <a:rPr lang="zh-CN" altLang="en-US" sz="1600" b="1" dirty="0">
                <a:solidFill>
                  <a:srgbClr val="7030A0"/>
                </a:solidFill>
                <a:latin typeface="+mj-ea"/>
                <a:ea typeface="+mj-ea"/>
              </a:rPr>
              <a:t>②自注意力机制融合</a:t>
            </a:r>
            <a:endParaRPr lang="en-US" altLang="zh-CN" sz="1600" b="1" dirty="0">
              <a:solidFill>
                <a:srgbClr val="7030A0"/>
              </a:solidFill>
              <a:latin typeface="+mj-ea"/>
              <a:ea typeface="+mj-ea"/>
            </a:endParaRPr>
          </a:p>
        </p:txBody>
      </p:sp>
      <p:sp>
        <p:nvSpPr>
          <p:cNvPr id="46" name="箭头: 右 45">
            <a:extLst>
              <a:ext uri="{FF2B5EF4-FFF2-40B4-BE49-F238E27FC236}">
                <a16:creationId xmlns:a16="http://schemas.microsoft.com/office/drawing/2014/main" id="{280050B5-8D29-D707-1291-895ED75A0440}"/>
              </a:ext>
            </a:extLst>
          </p:cNvPr>
          <p:cNvSpPr/>
          <p:nvPr/>
        </p:nvSpPr>
        <p:spPr>
          <a:xfrm>
            <a:off x="2426991" y="2463090"/>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47" name="箭头: 右 46">
            <a:extLst>
              <a:ext uri="{FF2B5EF4-FFF2-40B4-BE49-F238E27FC236}">
                <a16:creationId xmlns:a16="http://schemas.microsoft.com/office/drawing/2014/main" id="{8D0171D0-F781-DD02-07F8-610F79C5DDEE}"/>
              </a:ext>
            </a:extLst>
          </p:cNvPr>
          <p:cNvSpPr/>
          <p:nvPr/>
        </p:nvSpPr>
        <p:spPr>
          <a:xfrm>
            <a:off x="4041524" y="2450265"/>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5B6F8D9D-D60F-1D56-F6F8-685667FE7E53}"/>
              </a:ext>
            </a:extLst>
          </p:cNvPr>
          <p:cNvSpPr txBox="1"/>
          <p:nvPr/>
        </p:nvSpPr>
        <p:spPr>
          <a:xfrm>
            <a:off x="4590606" y="3095770"/>
            <a:ext cx="2185214" cy="276999"/>
          </a:xfrm>
          <a:prstGeom prst="rect">
            <a:avLst/>
          </a:prstGeom>
          <a:noFill/>
        </p:spPr>
        <p:txBody>
          <a:bodyPr wrap="none" rtlCol="0">
            <a:spAutoFit/>
          </a:bodyPr>
          <a:lstStyle/>
          <a:p>
            <a:r>
              <a:rPr lang="zh-CN" altLang="en-US" sz="1200" b="1" dirty="0">
                <a:latin typeface="+mj-ea"/>
                <a:ea typeface="+mj-ea"/>
              </a:rPr>
              <a:t>施加自注意力机制后的描述符</a:t>
            </a:r>
          </a:p>
        </p:txBody>
      </p:sp>
      <p:sp>
        <p:nvSpPr>
          <p:cNvPr id="38" name="箭头: 右 37">
            <a:extLst>
              <a:ext uri="{FF2B5EF4-FFF2-40B4-BE49-F238E27FC236}">
                <a16:creationId xmlns:a16="http://schemas.microsoft.com/office/drawing/2014/main" id="{0D947055-7FFA-1333-8C0C-211CF627149B}"/>
              </a:ext>
            </a:extLst>
          </p:cNvPr>
          <p:cNvSpPr/>
          <p:nvPr/>
        </p:nvSpPr>
        <p:spPr>
          <a:xfrm>
            <a:off x="5861122" y="2495160"/>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39" name="文本框 38">
            <a:extLst>
              <a:ext uri="{FF2B5EF4-FFF2-40B4-BE49-F238E27FC236}">
                <a16:creationId xmlns:a16="http://schemas.microsoft.com/office/drawing/2014/main" id="{FEB52639-D999-2453-7105-5533A6F9FBF0}"/>
              </a:ext>
            </a:extLst>
          </p:cNvPr>
          <p:cNvSpPr txBox="1"/>
          <p:nvPr/>
        </p:nvSpPr>
        <p:spPr>
          <a:xfrm>
            <a:off x="6955469" y="3106152"/>
            <a:ext cx="1261884" cy="276999"/>
          </a:xfrm>
          <a:prstGeom prst="rect">
            <a:avLst/>
          </a:prstGeom>
          <a:noFill/>
        </p:spPr>
        <p:txBody>
          <a:bodyPr wrap="none" rtlCol="0">
            <a:spAutoFit/>
          </a:bodyPr>
          <a:lstStyle/>
          <a:p>
            <a:r>
              <a:rPr lang="zh-CN" altLang="en-US" sz="1200" b="1" dirty="0">
                <a:latin typeface="+mj-ea"/>
                <a:ea typeface="+mj-ea"/>
              </a:rPr>
              <a:t>池化后的描述符</a:t>
            </a:r>
          </a:p>
        </p:txBody>
      </p:sp>
      <p:sp>
        <p:nvSpPr>
          <p:cNvPr id="92" name="文本框 91">
            <a:extLst>
              <a:ext uri="{FF2B5EF4-FFF2-40B4-BE49-F238E27FC236}">
                <a16:creationId xmlns:a16="http://schemas.microsoft.com/office/drawing/2014/main" id="{7F3A756D-F98A-2E1E-E4AE-3C0BB3EF5475}"/>
              </a:ext>
            </a:extLst>
          </p:cNvPr>
          <p:cNvSpPr txBox="1"/>
          <p:nvPr/>
        </p:nvSpPr>
        <p:spPr>
          <a:xfrm>
            <a:off x="1371638" y="4020021"/>
            <a:ext cx="480972" cy="1569660"/>
          </a:xfrm>
          <a:prstGeom prst="rect">
            <a:avLst/>
          </a:prstGeom>
          <a:noFill/>
        </p:spPr>
        <p:txBody>
          <a:bodyPr wrap="square" rtlCol="0">
            <a:spAutoFit/>
          </a:bodyPr>
          <a:lstStyle/>
          <a:p>
            <a:pPr algn="ctr"/>
            <a:r>
              <a:rPr lang="zh-CN" altLang="en-US" sz="1600" b="1" dirty="0">
                <a:solidFill>
                  <a:srgbClr val="7030A0"/>
                </a:solidFill>
                <a:latin typeface="+mj-ea"/>
                <a:ea typeface="+mj-ea"/>
              </a:rPr>
              <a:t>施加自注意力</a:t>
            </a:r>
            <a:endParaRPr lang="en-US" altLang="zh-CN" sz="1600" b="1" dirty="0">
              <a:solidFill>
                <a:srgbClr val="7030A0"/>
              </a:solidFill>
              <a:latin typeface="+mj-ea"/>
              <a:ea typeface="+mj-ea"/>
            </a:endParaRPr>
          </a:p>
        </p:txBody>
      </p:sp>
      <p:sp>
        <p:nvSpPr>
          <p:cNvPr id="9" name="立方体 8">
            <a:extLst>
              <a:ext uri="{FF2B5EF4-FFF2-40B4-BE49-F238E27FC236}">
                <a16:creationId xmlns:a16="http://schemas.microsoft.com/office/drawing/2014/main" id="{84C8788C-E592-3DDB-AB51-D6893872005F}"/>
              </a:ext>
            </a:extLst>
          </p:cNvPr>
          <p:cNvSpPr/>
          <p:nvPr/>
        </p:nvSpPr>
        <p:spPr>
          <a:xfrm>
            <a:off x="1133537" y="2293774"/>
            <a:ext cx="548585" cy="558705"/>
          </a:xfrm>
          <a:prstGeom prst="cube">
            <a:avLst>
              <a:gd name="adj" fmla="val 56914"/>
            </a:avLst>
          </a:prstGeom>
          <a:solidFill>
            <a:srgbClr val="F2A1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立方体 14">
            <a:extLst>
              <a:ext uri="{FF2B5EF4-FFF2-40B4-BE49-F238E27FC236}">
                <a16:creationId xmlns:a16="http://schemas.microsoft.com/office/drawing/2014/main" id="{B59E41A8-10CB-1877-2122-AEACFAB1F8E8}"/>
              </a:ext>
            </a:extLst>
          </p:cNvPr>
          <p:cNvSpPr/>
          <p:nvPr/>
        </p:nvSpPr>
        <p:spPr>
          <a:xfrm>
            <a:off x="3182620" y="2255750"/>
            <a:ext cx="624770" cy="629970"/>
          </a:xfrm>
          <a:prstGeom prst="cube">
            <a:avLst>
              <a:gd name="adj" fmla="val 62835"/>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立方体 15">
            <a:extLst>
              <a:ext uri="{FF2B5EF4-FFF2-40B4-BE49-F238E27FC236}">
                <a16:creationId xmlns:a16="http://schemas.microsoft.com/office/drawing/2014/main" id="{33F7A237-2B67-842E-6050-88953DF2D3CC}"/>
              </a:ext>
            </a:extLst>
          </p:cNvPr>
          <p:cNvSpPr/>
          <p:nvPr/>
        </p:nvSpPr>
        <p:spPr>
          <a:xfrm>
            <a:off x="5118426" y="2241330"/>
            <a:ext cx="675647" cy="673546"/>
          </a:xfrm>
          <a:prstGeom prst="cube">
            <a:avLst>
              <a:gd name="adj" fmla="val 66386"/>
            </a:avLst>
          </a:prstGeom>
          <a:solidFill>
            <a:srgbClr val="F3F3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立方体 16">
            <a:extLst>
              <a:ext uri="{FF2B5EF4-FFF2-40B4-BE49-F238E27FC236}">
                <a16:creationId xmlns:a16="http://schemas.microsoft.com/office/drawing/2014/main" id="{C950A4FD-CDD5-8B55-0C2B-4A82484C5D66}"/>
              </a:ext>
            </a:extLst>
          </p:cNvPr>
          <p:cNvSpPr/>
          <p:nvPr/>
        </p:nvSpPr>
        <p:spPr>
          <a:xfrm>
            <a:off x="7133093" y="2328156"/>
            <a:ext cx="496991" cy="485157"/>
          </a:xfrm>
          <a:prstGeom prst="cube">
            <a:avLst>
              <a:gd name="adj" fmla="val 75800"/>
            </a:avLst>
          </a:prstGeom>
          <a:solidFill>
            <a:srgbClr val="D5E4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C0CC0B7-6AF8-E47A-EFAB-DF822B45CF3D}"/>
                  </a:ext>
                </a:extLst>
              </p:cNvPr>
              <p:cNvSpPr txBox="1"/>
              <p:nvPr/>
            </p:nvSpPr>
            <p:spPr>
              <a:xfrm>
                <a:off x="955323" y="2593597"/>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AC0CC0B7-6AF8-E47A-EFAB-DF822B45CF3D}"/>
                  </a:ext>
                </a:extLst>
              </p:cNvPr>
              <p:cNvSpPr txBox="1">
                <a:spLocks noRot="1" noChangeAspect="1" noMove="1" noResize="1" noEditPoints="1" noAdjustHandles="1" noChangeArrowheads="1" noChangeShapeType="1" noTextEdit="1"/>
              </p:cNvSpPr>
              <p:nvPr/>
            </p:nvSpPr>
            <p:spPr>
              <a:xfrm>
                <a:off x="955323" y="2593597"/>
                <a:ext cx="573815" cy="30777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ADD5E19-D01D-1F71-DECC-4A1F740BDFF2}"/>
                  </a:ext>
                </a:extLst>
              </p:cNvPr>
              <p:cNvSpPr txBox="1"/>
              <p:nvPr/>
            </p:nvSpPr>
            <p:spPr>
              <a:xfrm>
                <a:off x="794897" y="2316925"/>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31" name="文本框 30">
                <a:extLst>
                  <a:ext uri="{FF2B5EF4-FFF2-40B4-BE49-F238E27FC236}">
                    <a16:creationId xmlns:a16="http://schemas.microsoft.com/office/drawing/2014/main" id="{2ADD5E19-D01D-1F71-DECC-4A1F740BDFF2}"/>
                  </a:ext>
                </a:extLst>
              </p:cNvPr>
              <p:cNvSpPr txBox="1">
                <a:spLocks noRot="1" noChangeAspect="1" noMove="1" noResize="1" noEditPoints="1" noAdjustHandles="1" noChangeArrowheads="1" noChangeShapeType="1" noTextEdit="1"/>
              </p:cNvSpPr>
              <p:nvPr/>
            </p:nvSpPr>
            <p:spPr>
              <a:xfrm>
                <a:off x="794897" y="2316925"/>
                <a:ext cx="784390" cy="25391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42D7730-8062-2CF8-5372-D4C41C2D7038}"/>
                  </a:ext>
                </a:extLst>
              </p:cNvPr>
              <p:cNvSpPr txBox="1"/>
              <p:nvPr/>
            </p:nvSpPr>
            <p:spPr>
              <a:xfrm>
                <a:off x="1132693" y="281985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32" name="文本框 31">
                <a:extLst>
                  <a:ext uri="{FF2B5EF4-FFF2-40B4-BE49-F238E27FC236}">
                    <a16:creationId xmlns:a16="http://schemas.microsoft.com/office/drawing/2014/main" id="{642D7730-8062-2CF8-5372-D4C41C2D7038}"/>
                  </a:ext>
                </a:extLst>
              </p:cNvPr>
              <p:cNvSpPr txBox="1">
                <a:spLocks noRot="1" noChangeAspect="1" noMove="1" noResize="1" noEditPoints="1" noAdjustHandles="1" noChangeArrowheads="1" noChangeShapeType="1" noTextEdit="1"/>
              </p:cNvSpPr>
              <p:nvPr/>
            </p:nvSpPr>
            <p:spPr>
              <a:xfrm>
                <a:off x="1132693" y="2819859"/>
                <a:ext cx="219073" cy="25391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571ED720-665F-D82A-910C-EE8066B88AD6}"/>
                  </a:ext>
                </a:extLst>
              </p:cNvPr>
              <p:cNvSpPr txBox="1"/>
              <p:nvPr/>
            </p:nvSpPr>
            <p:spPr>
              <a:xfrm>
                <a:off x="881265" y="258381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40" name="文本框 39">
                <a:extLst>
                  <a:ext uri="{FF2B5EF4-FFF2-40B4-BE49-F238E27FC236}">
                    <a16:creationId xmlns:a16="http://schemas.microsoft.com/office/drawing/2014/main" id="{571ED720-665F-D82A-910C-EE8066B88AD6}"/>
                  </a:ext>
                </a:extLst>
              </p:cNvPr>
              <p:cNvSpPr txBox="1">
                <a:spLocks noRot="1" noChangeAspect="1" noMove="1" noResize="1" noEditPoints="1" noAdjustHandles="1" noChangeArrowheads="1" noChangeShapeType="1" noTextEdit="1"/>
              </p:cNvSpPr>
              <p:nvPr/>
            </p:nvSpPr>
            <p:spPr>
              <a:xfrm>
                <a:off x="881265" y="2583811"/>
                <a:ext cx="219073" cy="25391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7BC62B01-4798-B0E9-88E0-EF371FFCA069}"/>
                  </a:ext>
                </a:extLst>
              </p:cNvPr>
              <p:cNvSpPr txBox="1"/>
              <p:nvPr/>
            </p:nvSpPr>
            <p:spPr>
              <a:xfrm>
                <a:off x="2844824" y="2327502"/>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41" name="文本框 40">
                <a:extLst>
                  <a:ext uri="{FF2B5EF4-FFF2-40B4-BE49-F238E27FC236}">
                    <a16:creationId xmlns:a16="http://schemas.microsoft.com/office/drawing/2014/main" id="{7BC62B01-4798-B0E9-88E0-EF371FFCA069}"/>
                  </a:ext>
                </a:extLst>
              </p:cNvPr>
              <p:cNvSpPr txBox="1">
                <a:spLocks noRot="1" noChangeAspect="1" noMove="1" noResize="1" noEditPoints="1" noAdjustHandles="1" noChangeArrowheads="1" noChangeShapeType="1" noTextEdit="1"/>
              </p:cNvSpPr>
              <p:nvPr/>
            </p:nvSpPr>
            <p:spPr>
              <a:xfrm>
                <a:off x="2844824" y="2327502"/>
                <a:ext cx="784390" cy="253916"/>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04B2B7D5-32FD-D9C9-DD24-C5B489780537}"/>
                  </a:ext>
                </a:extLst>
              </p:cNvPr>
              <p:cNvSpPr txBox="1"/>
              <p:nvPr/>
            </p:nvSpPr>
            <p:spPr>
              <a:xfrm>
                <a:off x="3182620" y="2830436"/>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42" name="文本框 41">
                <a:extLst>
                  <a:ext uri="{FF2B5EF4-FFF2-40B4-BE49-F238E27FC236}">
                    <a16:creationId xmlns:a16="http://schemas.microsoft.com/office/drawing/2014/main" id="{04B2B7D5-32FD-D9C9-DD24-C5B489780537}"/>
                  </a:ext>
                </a:extLst>
              </p:cNvPr>
              <p:cNvSpPr txBox="1">
                <a:spLocks noRot="1" noChangeAspect="1" noMove="1" noResize="1" noEditPoints="1" noAdjustHandles="1" noChangeArrowheads="1" noChangeShapeType="1" noTextEdit="1"/>
              </p:cNvSpPr>
              <p:nvPr/>
            </p:nvSpPr>
            <p:spPr>
              <a:xfrm>
                <a:off x="3182620" y="2830436"/>
                <a:ext cx="219073" cy="25391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DA75A37D-674D-6EC2-4B2D-595C83782FC6}"/>
                  </a:ext>
                </a:extLst>
              </p:cNvPr>
              <p:cNvSpPr txBox="1"/>
              <p:nvPr/>
            </p:nvSpPr>
            <p:spPr>
              <a:xfrm>
                <a:off x="2931192" y="259438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44" name="文本框 43">
                <a:extLst>
                  <a:ext uri="{FF2B5EF4-FFF2-40B4-BE49-F238E27FC236}">
                    <a16:creationId xmlns:a16="http://schemas.microsoft.com/office/drawing/2014/main" id="{DA75A37D-674D-6EC2-4B2D-595C83782FC6}"/>
                  </a:ext>
                </a:extLst>
              </p:cNvPr>
              <p:cNvSpPr txBox="1">
                <a:spLocks noRot="1" noChangeAspect="1" noMove="1" noResize="1" noEditPoints="1" noAdjustHandles="1" noChangeArrowheads="1" noChangeShapeType="1" noTextEdit="1"/>
              </p:cNvSpPr>
              <p:nvPr/>
            </p:nvSpPr>
            <p:spPr>
              <a:xfrm>
                <a:off x="2931192" y="2594388"/>
                <a:ext cx="219073" cy="25391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52D27E80-48E6-0FB7-83A0-3C16CE4DD95F}"/>
                  </a:ext>
                </a:extLst>
              </p:cNvPr>
              <p:cNvSpPr txBox="1"/>
              <p:nvPr/>
            </p:nvSpPr>
            <p:spPr>
              <a:xfrm>
                <a:off x="4778661" y="2352122"/>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48" name="文本框 47">
                <a:extLst>
                  <a:ext uri="{FF2B5EF4-FFF2-40B4-BE49-F238E27FC236}">
                    <a16:creationId xmlns:a16="http://schemas.microsoft.com/office/drawing/2014/main" id="{52D27E80-48E6-0FB7-83A0-3C16CE4DD95F}"/>
                  </a:ext>
                </a:extLst>
              </p:cNvPr>
              <p:cNvSpPr txBox="1">
                <a:spLocks noRot="1" noChangeAspect="1" noMove="1" noResize="1" noEditPoints="1" noAdjustHandles="1" noChangeArrowheads="1" noChangeShapeType="1" noTextEdit="1"/>
              </p:cNvSpPr>
              <p:nvPr/>
            </p:nvSpPr>
            <p:spPr>
              <a:xfrm>
                <a:off x="4778661" y="2352122"/>
                <a:ext cx="784390" cy="253916"/>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1D9670A5-7462-BC82-37DF-F7205C5D4290}"/>
                  </a:ext>
                </a:extLst>
              </p:cNvPr>
              <p:cNvSpPr txBox="1"/>
              <p:nvPr/>
            </p:nvSpPr>
            <p:spPr>
              <a:xfrm>
                <a:off x="5118426" y="285427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49" name="文本框 48">
                <a:extLst>
                  <a:ext uri="{FF2B5EF4-FFF2-40B4-BE49-F238E27FC236}">
                    <a16:creationId xmlns:a16="http://schemas.microsoft.com/office/drawing/2014/main" id="{1D9670A5-7462-BC82-37DF-F7205C5D4290}"/>
                  </a:ext>
                </a:extLst>
              </p:cNvPr>
              <p:cNvSpPr txBox="1">
                <a:spLocks noRot="1" noChangeAspect="1" noMove="1" noResize="1" noEditPoints="1" noAdjustHandles="1" noChangeArrowheads="1" noChangeShapeType="1" noTextEdit="1"/>
              </p:cNvSpPr>
              <p:nvPr/>
            </p:nvSpPr>
            <p:spPr>
              <a:xfrm>
                <a:off x="5118426" y="2854279"/>
                <a:ext cx="219073" cy="25391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3970254C-E5D6-262D-40D7-A9702006FC35}"/>
                  </a:ext>
                </a:extLst>
              </p:cNvPr>
              <p:cNvSpPr txBox="1"/>
              <p:nvPr/>
            </p:nvSpPr>
            <p:spPr>
              <a:xfrm>
                <a:off x="4866998" y="261823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s</m:t>
                      </m:r>
                    </m:oMath>
                  </m:oMathPara>
                </a14:m>
                <a:endParaRPr lang="zh-CN" altLang="en-US" sz="1050" dirty="0"/>
              </a:p>
            </p:txBody>
          </p:sp>
        </mc:Choice>
        <mc:Fallback xmlns="">
          <p:sp>
            <p:nvSpPr>
              <p:cNvPr id="50" name="文本框 49">
                <a:extLst>
                  <a:ext uri="{FF2B5EF4-FFF2-40B4-BE49-F238E27FC236}">
                    <a16:creationId xmlns:a16="http://schemas.microsoft.com/office/drawing/2014/main" id="{3970254C-E5D6-262D-40D7-A9702006FC35}"/>
                  </a:ext>
                </a:extLst>
              </p:cNvPr>
              <p:cNvSpPr txBox="1">
                <a:spLocks noRot="1" noChangeAspect="1" noMove="1" noResize="1" noEditPoints="1" noAdjustHandles="1" noChangeArrowheads="1" noChangeShapeType="1" noTextEdit="1"/>
              </p:cNvSpPr>
              <p:nvPr/>
            </p:nvSpPr>
            <p:spPr>
              <a:xfrm>
                <a:off x="4866998" y="2618231"/>
                <a:ext cx="219073" cy="25391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3C923C99-0EA1-D75E-19FA-FCD7D128E43A}"/>
                  </a:ext>
                </a:extLst>
              </p:cNvPr>
              <p:cNvSpPr txBox="1"/>
              <p:nvPr/>
            </p:nvSpPr>
            <p:spPr>
              <a:xfrm>
                <a:off x="4921883" y="2653327"/>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m:oMathPara>
                </a14:m>
                <a:endParaRPr kumimoji="1" lang="zh-CN" altLang="en-US" b="1" dirty="0">
                  <a:latin typeface="Times New Roman" panose="02020603050405020304" pitchFamily="18" charset="0"/>
                  <a:cs typeface="Times New Roman" panose="02020603050405020304" pitchFamily="18" charset="0"/>
                </a:endParaRPr>
              </a:p>
            </p:txBody>
          </p:sp>
        </mc:Choice>
        <mc:Fallback xmlns="">
          <p:sp>
            <p:nvSpPr>
              <p:cNvPr id="51" name="文本框 50">
                <a:extLst>
                  <a:ext uri="{FF2B5EF4-FFF2-40B4-BE49-F238E27FC236}">
                    <a16:creationId xmlns:a16="http://schemas.microsoft.com/office/drawing/2014/main" id="{3C923C99-0EA1-D75E-19FA-FCD7D128E43A}"/>
                  </a:ext>
                </a:extLst>
              </p:cNvPr>
              <p:cNvSpPr txBox="1">
                <a:spLocks noRot="1" noChangeAspect="1" noMove="1" noResize="1" noEditPoints="1" noAdjustHandles="1" noChangeArrowheads="1" noChangeShapeType="1" noTextEdit="1"/>
              </p:cNvSpPr>
              <p:nvPr/>
            </p:nvSpPr>
            <p:spPr>
              <a:xfrm>
                <a:off x="4921883" y="2653327"/>
                <a:ext cx="573815" cy="307777"/>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1B30D5E-2DEE-6863-E0D7-B58405A4FD18}"/>
                  </a:ext>
                </a:extLst>
              </p:cNvPr>
              <p:cNvSpPr txBox="1"/>
              <p:nvPr/>
            </p:nvSpPr>
            <p:spPr>
              <a:xfrm>
                <a:off x="7310849" y="2529950"/>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r>
                        <a:rPr kumimoji="1" lang="en-US" altLang="zh-CN" sz="1400" b="1" i="0" smtClean="0">
                          <a:latin typeface="Cambria Math" panose="02040503050406030204" pitchFamily="18" charset="0"/>
                          <a:cs typeface="Times New Roman" panose="02020603050405020304" pitchFamily="18" charset="0"/>
                        </a:rPr>
                        <m:t>′</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52" name="文本框 51">
                <a:extLst>
                  <a:ext uri="{FF2B5EF4-FFF2-40B4-BE49-F238E27FC236}">
                    <a16:creationId xmlns:a16="http://schemas.microsoft.com/office/drawing/2014/main" id="{F1B30D5E-2DEE-6863-E0D7-B58405A4FD18}"/>
                  </a:ext>
                </a:extLst>
              </p:cNvPr>
              <p:cNvSpPr txBox="1">
                <a:spLocks noRot="1" noChangeAspect="1" noMove="1" noResize="1" noEditPoints="1" noAdjustHandles="1" noChangeArrowheads="1" noChangeShapeType="1" noTextEdit="1"/>
              </p:cNvSpPr>
              <p:nvPr/>
            </p:nvSpPr>
            <p:spPr>
              <a:xfrm>
                <a:off x="7310849" y="2529950"/>
                <a:ext cx="573815" cy="307777"/>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74F73FEA-431B-6882-956C-9D74F91D018E}"/>
                  </a:ext>
                </a:extLst>
              </p:cNvPr>
              <p:cNvSpPr txBox="1"/>
              <p:nvPr/>
            </p:nvSpPr>
            <p:spPr>
              <a:xfrm>
                <a:off x="7119326" y="282463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53" name="文本框 52">
                <a:extLst>
                  <a:ext uri="{FF2B5EF4-FFF2-40B4-BE49-F238E27FC236}">
                    <a16:creationId xmlns:a16="http://schemas.microsoft.com/office/drawing/2014/main" id="{74F73FEA-431B-6882-956C-9D74F91D018E}"/>
                  </a:ext>
                </a:extLst>
              </p:cNvPr>
              <p:cNvSpPr txBox="1">
                <a:spLocks noRot="1" noChangeAspect="1" noMove="1" noResize="1" noEditPoints="1" noAdjustHandles="1" noChangeArrowheads="1" noChangeShapeType="1" noTextEdit="1"/>
              </p:cNvSpPr>
              <p:nvPr/>
            </p:nvSpPr>
            <p:spPr>
              <a:xfrm>
                <a:off x="7119326" y="2824630"/>
                <a:ext cx="219073" cy="253916"/>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D5D4DFD4-72B0-53C9-088B-6963B2B730E6}"/>
                  </a:ext>
                </a:extLst>
              </p:cNvPr>
              <p:cNvSpPr txBox="1"/>
              <p:nvPr/>
            </p:nvSpPr>
            <p:spPr>
              <a:xfrm>
                <a:off x="6925559" y="261741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54" name="文本框 53">
                <a:extLst>
                  <a:ext uri="{FF2B5EF4-FFF2-40B4-BE49-F238E27FC236}">
                    <a16:creationId xmlns:a16="http://schemas.microsoft.com/office/drawing/2014/main" id="{D5D4DFD4-72B0-53C9-088B-6963B2B730E6}"/>
                  </a:ext>
                </a:extLst>
              </p:cNvPr>
              <p:cNvSpPr txBox="1">
                <a:spLocks noRot="1" noChangeAspect="1" noMove="1" noResize="1" noEditPoints="1" noAdjustHandles="1" noChangeArrowheads="1" noChangeShapeType="1" noTextEdit="1"/>
              </p:cNvSpPr>
              <p:nvPr/>
            </p:nvSpPr>
            <p:spPr>
              <a:xfrm>
                <a:off x="6925559" y="2617413"/>
                <a:ext cx="219073" cy="253916"/>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DBCFE817-90FB-CB93-77EF-DF3A827FC79B}"/>
                  </a:ext>
                </a:extLst>
              </p:cNvPr>
              <p:cNvSpPr txBox="1"/>
              <p:nvPr/>
            </p:nvSpPr>
            <p:spPr>
              <a:xfrm>
                <a:off x="6821957" y="2345827"/>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55" name="文本框 54">
                <a:extLst>
                  <a:ext uri="{FF2B5EF4-FFF2-40B4-BE49-F238E27FC236}">
                    <a16:creationId xmlns:a16="http://schemas.microsoft.com/office/drawing/2014/main" id="{DBCFE817-90FB-CB93-77EF-DF3A827FC79B}"/>
                  </a:ext>
                </a:extLst>
              </p:cNvPr>
              <p:cNvSpPr txBox="1">
                <a:spLocks noRot="1" noChangeAspect="1" noMove="1" noResize="1" noEditPoints="1" noAdjustHandles="1" noChangeArrowheads="1" noChangeShapeType="1" noTextEdit="1"/>
              </p:cNvSpPr>
              <p:nvPr/>
            </p:nvSpPr>
            <p:spPr>
              <a:xfrm>
                <a:off x="6821957" y="2345827"/>
                <a:ext cx="784390" cy="253916"/>
              </a:xfrm>
              <a:prstGeom prst="rect">
                <a:avLst/>
              </a:prstGeom>
              <a:blipFill>
                <a:blip r:embed="rId11"/>
                <a:stretch>
                  <a:fillRect/>
                </a:stretch>
              </a:blipFill>
            </p:spPr>
            <p:txBody>
              <a:bodyPr/>
              <a:lstStyle/>
              <a:p>
                <a:r>
                  <a:rPr lang="zh-CN" altLang="en-US">
                    <a:noFill/>
                  </a:rPr>
                  <a:t> </a:t>
                </a:r>
              </a:p>
            </p:txBody>
          </p:sp>
        </mc:Fallback>
      </mc:AlternateContent>
      <p:cxnSp>
        <p:nvCxnSpPr>
          <p:cNvPr id="56" name="直接连接符 55">
            <a:extLst>
              <a:ext uri="{FF2B5EF4-FFF2-40B4-BE49-F238E27FC236}">
                <a16:creationId xmlns:a16="http://schemas.microsoft.com/office/drawing/2014/main" id="{27252935-71E9-60A6-E3B8-9BFFD5FF4829}"/>
              </a:ext>
            </a:extLst>
          </p:cNvPr>
          <p:cNvCxnSpPr>
            <a:cxnSpLocks/>
          </p:cNvCxnSpPr>
          <p:nvPr/>
        </p:nvCxnSpPr>
        <p:spPr>
          <a:xfrm flipV="1">
            <a:off x="2674242" y="2047568"/>
            <a:ext cx="0" cy="510650"/>
          </a:xfrm>
          <a:prstGeom prst="line">
            <a:avLst/>
          </a:prstGeom>
          <a:ln w="88900">
            <a:solidFill>
              <a:srgbClr val="8058A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B7FADB9D-72B3-C1FE-A751-291E9BDAB405}"/>
              </a:ext>
            </a:extLst>
          </p:cNvPr>
          <p:cNvCxnSpPr>
            <a:cxnSpLocks/>
          </p:cNvCxnSpPr>
          <p:nvPr/>
        </p:nvCxnSpPr>
        <p:spPr>
          <a:xfrm flipV="1">
            <a:off x="2630659" y="2073574"/>
            <a:ext cx="1746000" cy="0"/>
          </a:xfrm>
          <a:prstGeom prst="line">
            <a:avLst/>
          </a:prstGeom>
          <a:ln w="88900">
            <a:solidFill>
              <a:srgbClr val="8058A3"/>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A62B16B7-6F11-D870-B6C0-3FE56B6A1749}"/>
              </a:ext>
            </a:extLst>
          </p:cNvPr>
          <p:cNvCxnSpPr>
            <a:cxnSpLocks/>
          </p:cNvCxnSpPr>
          <p:nvPr/>
        </p:nvCxnSpPr>
        <p:spPr>
          <a:xfrm>
            <a:off x="4331400" y="2028064"/>
            <a:ext cx="0" cy="546029"/>
          </a:xfrm>
          <a:prstGeom prst="line">
            <a:avLst/>
          </a:prstGeom>
          <a:ln w="88900">
            <a:solidFill>
              <a:srgbClr val="8058A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FBA8832D-6BC5-5C2C-B2CC-F76DEF1B9957}"/>
                  </a:ext>
                </a:extLst>
              </p:cNvPr>
              <p:cNvSpPr txBox="1"/>
              <p:nvPr/>
            </p:nvSpPr>
            <p:spPr>
              <a:xfrm>
                <a:off x="3525511" y="2619049"/>
                <a:ext cx="600628" cy="307777"/>
              </a:xfrm>
              <a:prstGeom prst="rect">
                <a:avLst/>
              </a:prstGeom>
              <a:noFill/>
            </p:spPr>
            <p:txBody>
              <a:bodyPr wrap="square" rtlCol="0">
                <a:spAutoFit/>
              </a:bodyPr>
              <a:lstStyle/>
              <a:p>
                <a:r>
                  <a:rPr kumimoji="1" lang="en-US" altLang="zh-CN" sz="1400" b="1" dirty="0">
                    <a:latin typeface="Times New Roman" panose="02020603050405020304" pitchFamily="18" charset="0"/>
                    <a:cs typeface="Times New Roman" panose="02020603050405020304" pitchFamily="18" charset="0"/>
                  </a:rPr>
                  <a:t>SA(</a:t>
                </a:r>
                <a14:m>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oMath>
                </a14:m>
                <a:r>
                  <a:rPr kumimoji="1" lang="en-US" altLang="zh-CN" sz="1400" b="1" dirty="0">
                    <a:latin typeface="Times New Roman" panose="02020603050405020304" pitchFamily="18" charset="0"/>
                    <a:cs typeface="Times New Roman" panose="02020603050405020304" pitchFamily="18" charset="0"/>
                  </a:rPr>
                  <a:t>)</a:t>
                </a:r>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66" name="文本框 65">
                <a:extLst>
                  <a:ext uri="{FF2B5EF4-FFF2-40B4-BE49-F238E27FC236}">
                    <a16:creationId xmlns:a16="http://schemas.microsoft.com/office/drawing/2014/main" id="{FBA8832D-6BC5-5C2C-B2CC-F76DEF1B9957}"/>
                  </a:ext>
                </a:extLst>
              </p:cNvPr>
              <p:cNvSpPr txBox="1">
                <a:spLocks noRot="1" noChangeAspect="1" noMove="1" noResize="1" noEditPoints="1" noAdjustHandles="1" noChangeArrowheads="1" noChangeShapeType="1" noTextEdit="1"/>
              </p:cNvSpPr>
              <p:nvPr/>
            </p:nvSpPr>
            <p:spPr>
              <a:xfrm>
                <a:off x="3525511" y="2619049"/>
                <a:ext cx="600628" cy="307777"/>
              </a:xfrm>
              <a:prstGeom prst="rect">
                <a:avLst/>
              </a:prstGeom>
              <a:blipFill>
                <a:blip r:embed="rId15"/>
                <a:stretch>
                  <a:fillRect l="-3030" t="-4000" r="-12121"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24" name="文本框 1423">
                <a:extLst>
                  <a:ext uri="{FF2B5EF4-FFF2-40B4-BE49-F238E27FC236}">
                    <a16:creationId xmlns:a16="http://schemas.microsoft.com/office/drawing/2014/main" id="{3B21C18E-9A2A-4084-532A-0556AD93C9B5}"/>
                  </a:ext>
                </a:extLst>
              </p:cNvPr>
              <p:cNvSpPr txBox="1"/>
              <p:nvPr/>
            </p:nvSpPr>
            <p:spPr>
              <a:xfrm>
                <a:off x="8334393" y="1294686"/>
                <a:ext cx="4037387" cy="1868845"/>
              </a:xfrm>
              <a:prstGeom prst="rect">
                <a:avLst/>
              </a:prstGeom>
              <a:noFill/>
            </p:spPr>
            <p:txBody>
              <a:bodyPr wrap="none" rtlCol="0">
                <a:spAutoFit/>
              </a:bodyPr>
              <a:lstStyle/>
              <a:p>
                <a:pPr marL="285750" indent="-285750">
                  <a:buFont typeface="Wingdings" panose="05000000000000000000" pitchFamily="2" charset="2"/>
                  <a:buChar char="l"/>
                </a:pPr>
                <a:r>
                  <a:rPr lang="zh-CN" altLang="en-US" sz="1600" b="1" dirty="0">
                    <a:solidFill>
                      <a:schemeClr val="tx1"/>
                    </a:solidFill>
                    <a:latin typeface="+mj-ea"/>
                    <a:ea typeface="+mj-ea"/>
                  </a:rPr>
                  <a:t>对</a:t>
                </a:r>
                <a14:m>
                  <m:oMath xmlns:m="http://schemas.openxmlformats.org/officeDocument/2006/math">
                    <m:r>
                      <a:rPr lang="en-US" altLang="zh-CN" sz="1600" b="1" i="1" dirty="0">
                        <a:solidFill>
                          <a:schemeClr val="tx1"/>
                        </a:solidFill>
                        <a:latin typeface="Cambria Math" panose="02040503050406030204" pitchFamily="18" charset="0"/>
                        <a:ea typeface="+mj-ea"/>
                      </a:rPr>
                      <m:t>𝒅</m:t>
                    </m:r>
                  </m:oMath>
                </a14:m>
                <a:r>
                  <a:rPr lang="zh-CN" altLang="en-US" sz="1600" b="1" dirty="0">
                    <a:solidFill>
                      <a:schemeClr val="tx1"/>
                    </a:solidFill>
                    <a:latin typeface="+mj-ea"/>
                    <a:ea typeface="+mj-ea"/>
                  </a:rPr>
                  <a:t>应用层</a:t>
                </a:r>
                <a:r>
                  <a:rPr lang="zh-CN" altLang="en-US" sz="1600" b="1" dirty="0">
                    <a:solidFill>
                      <a:schemeClr val="accent1"/>
                    </a:solidFill>
                    <a:latin typeface="+mj-ea"/>
                    <a:ea typeface="+mj-ea"/>
                  </a:rPr>
                  <a:t>归一化后</a:t>
                </a:r>
                <a:r>
                  <a:rPr lang="zh-CN" altLang="en-US" sz="1600" b="1" dirty="0">
                    <a:latin typeface="+mj-ea"/>
                    <a:ea typeface="+mj-ea"/>
                  </a:rPr>
                  <a:t>计算自注意力机制</a:t>
                </a:r>
                <a:endParaRPr lang="en-US" altLang="zh-CN" sz="1600" b="1" dirty="0">
                  <a:latin typeface="+mj-ea"/>
                  <a:ea typeface="+mj-ea"/>
                </a:endParaRPr>
              </a:p>
              <a:p>
                <a:pPr marL="285750" indent="-285750">
                  <a:buFont typeface="Wingdings" panose="05000000000000000000" pitchFamily="2" charset="2"/>
                  <a:buChar char="l"/>
                </a:pPr>
                <a:r>
                  <a:rPr lang="zh-CN" altLang="en-US" sz="1600" b="1" dirty="0">
                    <a:latin typeface="+mj-ea"/>
                    <a:ea typeface="+mj-ea"/>
                  </a:rPr>
                  <a:t>将得到的自注意力机制与</a:t>
                </a:r>
                <a14:m>
                  <m:oMath xmlns:m="http://schemas.openxmlformats.org/officeDocument/2006/math">
                    <m:r>
                      <a:rPr lang="en-US" altLang="zh-CN" sz="1600" b="1" i="1" dirty="0" smtClean="0">
                        <a:solidFill>
                          <a:schemeClr val="tx1"/>
                        </a:solidFill>
                        <a:latin typeface="Cambria Math" panose="02040503050406030204" pitchFamily="18" charset="0"/>
                        <a:ea typeface="+mj-ea"/>
                      </a:rPr>
                      <m:t>𝒅</m:t>
                    </m:r>
                  </m:oMath>
                </a14:m>
                <a:r>
                  <a:rPr lang="zh-CN" altLang="en-US" sz="1600" b="1" dirty="0">
                    <a:solidFill>
                      <a:schemeClr val="accent1"/>
                    </a:solidFill>
                    <a:latin typeface="+mj-ea"/>
                    <a:ea typeface="+mj-ea"/>
                  </a:rPr>
                  <a:t>加和</a:t>
                </a:r>
                <a:endParaRPr lang="en-US" altLang="zh-CN" sz="1600" b="1" dirty="0">
                  <a:solidFill>
                    <a:schemeClr val="accent1"/>
                  </a:solidFill>
                  <a:latin typeface="+mj-ea"/>
                  <a:ea typeface="+mj-ea"/>
                </a:endParaRPr>
              </a:p>
              <a:p>
                <a:endParaRPr lang="en-US" altLang="zh-CN" sz="1600" b="1" dirty="0">
                  <a:solidFill>
                    <a:schemeClr val="accent1"/>
                  </a:solidFill>
                  <a:latin typeface="+mj-ea"/>
                  <a:ea typeface="+mj-ea"/>
                </a:endParaRPr>
              </a:p>
              <a:p>
                <a:pPr/>
                <a14:m>
                  <m:oMathPara xmlns:m="http://schemas.openxmlformats.org/officeDocument/2006/math">
                    <m:oMathParaPr>
                      <m:jc m:val="centerGroup"/>
                    </m:oMathParaPr>
                    <m:oMath xmlns:m="http://schemas.openxmlformats.org/officeDocument/2006/math">
                      <m:eqArr>
                        <m:eqArrPr>
                          <m:ctrlPr>
                            <a:rPr lang="zh-CN" altLang="zh-CN" sz="12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𝑁𝑜𝑟𝑚</m:t>
                              </m:r>
                            </m:sub>
                          </m:s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&amp;=</m:t>
                          </m:r>
                          <m:r>
                            <m:rPr>
                              <m:sty m:val="p"/>
                            </m:rPr>
                            <a:rPr lang="en-US" altLang="zh-CN" sz="1200" kern="100">
                              <a:effectLst/>
                              <a:latin typeface="Cambria Math" panose="02040503050406030204" pitchFamily="18" charset="0"/>
                              <a:ea typeface="等线" panose="02010600030101010101" pitchFamily="2" charset="-122"/>
                              <a:cs typeface="Times New Roman" panose="02020603050405020304" pitchFamily="18" charset="0"/>
                            </a:rPr>
                            <m:t>LN</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e>
                        <m:e>
                          <m:r>
                            <m:rPr>
                              <m:sty m:val="p"/>
                            </m:rPr>
                            <a:rPr lang="en-US" altLang="zh-CN" sz="1200" kern="100">
                              <a:effectLst/>
                              <a:latin typeface="Cambria Math" panose="02040503050406030204" pitchFamily="18" charset="0"/>
                              <a:ea typeface="等线" panose="02010600030101010101" pitchFamily="2" charset="-122"/>
                              <a:cs typeface="Times New Roman" panose="02020603050405020304" pitchFamily="18" charset="0"/>
                            </a:rPr>
                            <m:t>SA</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)&amp;=</m:t>
                          </m:r>
                          <m:r>
                            <m:rPr>
                              <m:sty m:val="p"/>
                            </m:rPr>
                            <a:rPr lang="en-US" altLang="zh-CN" sz="1200" kern="100">
                              <a:effectLst/>
                              <a:latin typeface="Cambria Math" panose="02040503050406030204" pitchFamily="18" charset="0"/>
                              <a:ea typeface="等线" panose="02010600030101010101" pitchFamily="2" charset="-122"/>
                              <a:cs typeface="Times New Roman" panose="02020603050405020304" pitchFamily="18" charset="0"/>
                            </a:rPr>
                            <m:t>Softmax</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𝐹</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𝑄</m:t>
                                  </m:r>
                                </m:sub>
                              </m:sSub>
                              <m:d>
                                <m:d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𝑁𝑜𝑟𝑚</m:t>
                                      </m:r>
                                    </m:sub>
                                  </m:sSub>
                                </m:e>
                              </m:d>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𝐹</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𝐾</m:t>
                                  </m:r>
                                </m:sub>
                              </m:sSub>
                              <m:sSup>
                                <m:sSup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𝑁𝑜𝑟𝑚</m:t>
                                          </m:r>
                                        </m:sub>
                                      </m:sSub>
                                    </m:e>
                                  </m:d>
                                </m:e>
                                <m:sup>
                                  <m:r>
                                    <a:rPr lang="en-US" altLang="zh-CN" sz="1200" kern="100">
                                      <a:effectLst/>
                                      <a:latin typeface="Cambria Math" panose="02040503050406030204" pitchFamily="18" charset="0"/>
                                      <a:ea typeface="等线" panose="02010600030101010101" pitchFamily="2" charset="-122"/>
                                      <a:cs typeface="Times New Roman" panose="02020603050405020304" pitchFamily="18" charset="0"/>
                                    </a:rPr>
                                    <m:t>⊤</m:t>
                                  </m:r>
                                </m:sup>
                              </m:sSup>
                            </m:num>
                            <m:den>
                              <m:rad>
                                <m:radPr>
                                  <m:degHide m:val="on"/>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h</m:t>
                                  </m:r>
                                </m:e>
                              </m:rad>
                            </m:den>
                          </m:f>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𝐹</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𝑉</m:t>
                              </m:r>
                            </m:sub>
                          </m:sSub>
                          <m:d>
                            <m:d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e>
                                <m:sub>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𝑁𝑜𝑟𝑚</m:t>
                                  </m:r>
                                </m:sub>
                              </m:sSub>
                            </m:e>
                          </m:d>
                        </m:e>
                        <m:e>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&amp;</m:t>
                          </m:r>
                          <m:r>
                            <a:rPr lang="en-US" altLang="zh-CN" sz="1200" b="0" i="1" kern="100" smtClean="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200" kern="100">
                              <a:effectLst/>
                              <a:latin typeface="Cambria Math" panose="02040503050406030204" pitchFamily="18" charset="0"/>
                              <a:ea typeface="等线" panose="02010600030101010101" pitchFamily="2" charset="-122"/>
                              <a:cs typeface="Times New Roman" panose="02020603050405020304" pitchFamily="18" charset="0"/>
                            </a:rPr>
                            <m:t>SA</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200" i="1" kern="100">
                              <a:effectLst/>
                              <a:latin typeface="Cambria Math" panose="02040503050406030204" pitchFamily="18" charset="0"/>
                              <a:ea typeface="等线" panose="02010600030101010101" pitchFamily="2" charset="-122"/>
                              <a:cs typeface="Times New Roman" panose="02020603050405020304" pitchFamily="18" charset="0"/>
                            </a:rPr>
                            <m:t>𝑑</m:t>
                          </m:r>
                        </m:e>
                      </m:eqAr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sz="1600" b="1" dirty="0">
                  <a:solidFill>
                    <a:schemeClr val="accent1"/>
                  </a:solidFill>
                  <a:latin typeface="+mj-ea"/>
                  <a:ea typeface="+mj-ea"/>
                </a:endParaRPr>
              </a:p>
            </p:txBody>
          </p:sp>
        </mc:Choice>
        <mc:Fallback xmlns="">
          <p:sp>
            <p:nvSpPr>
              <p:cNvPr id="1424" name="文本框 1423">
                <a:extLst>
                  <a:ext uri="{FF2B5EF4-FFF2-40B4-BE49-F238E27FC236}">
                    <a16:creationId xmlns:a16="http://schemas.microsoft.com/office/drawing/2014/main" id="{3B21C18E-9A2A-4084-532A-0556AD93C9B5}"/>
                  </a:ext>
                </a:extLst>
              </p:cNvPr>
              <p:cNvSpPr txBox="1">
                <a:spLocks noRot="1" noChangeAspect="1" noMove="1" noResize="1" noEditPoints="1" noAdjustHandles="1" noChangeArrowheads="1" noChangeShapeType="1" noTextEdit="1"/>
              </p:cNvSpPr>
              <p:nvPr/>
            </p:nvSpPr>
            <p:spPr>
              <a:xfrm>
                <a:off x="8334393" y="1294686"/>
                <a:ext cx="4037387" cy="1868845"/>
              </a:xfrm>
              <a:prstGeom prst="rect">
                <a:avLst/>
              </a:prstGeom>
              <a:blipFill>
                <a:blip r:embed="rId16"/>
                <a:stretch>
                  <a:fillRect l="-604" t="-977"/>
                </a:stretch>
              </a:blipFill>
            </p:spPr>
            <p:txBody>
              <a:bodyPr/>
              <a:lstStyle/>
              <a:p>
                <a:r>
                  <a:rPr lang="zh-CN" altLang="en-US">
                    <a:noFill/>
                  </a:rPr>
                  <a:t> </a:t>
                </a:r>
              </a:p>
            </p:txBody>
          </p:sp>
        </mc:Fallback>
      </mc:AlternateContent>
      <p:sp>
        <p:nvSpPr>
          <p:cNvPr id="1425" name="矩形 1424">
            <a:extLst>
              <a:ext uri="{FF2B5EF4-FFF2-40B4-BE49-F238E27FC236}">
                <a16:creationId xmlns:a16="http://schemas.microsoft.com/office/drawing/2014/main" id="{F4D8ACEB-8792-7026-4750-91890DF1E04B}"/>
              </a:ext>
            </a:extLst>
          </p:cNvPr>
          <p:cNvSpPr/>
          <p:nvPr/>
        </p:nvSpPr>
        <p:spPr>
          <a:xfrm>
            <a:off x="8361038" y="1203770"/>
            <a:ext cx="3770002" cy="2921946"/>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1428" name="文本框 1427">
                <a:extLst>
                  <a:ext uri="{FF2B5EF4-FFF2-40B4-BE49-F238E27FC236}">
                    <a16:creationId xmlns:a16="http://schemas.microsoft.com/office/drawing/2014/main" id="{DFD9B928-C8B4-A550-530E-624092CDB422}"/>
                  </a:ext>
                </a:extLst>
              </p:cNvPr>
              <p:cNvSpPr txBox="1"/>
              <p:nvPr/>
            </p:nvSpPr>
            <p:spPr>
              <a:xfrm>
                <a:off x="8369224" y="3411798"/>
                <a:ext cx="3136308" cy="1359796"/>
              </a:xfrm>
              <a:prstGeom prst="rect">
                <a:avLst/>
              </a:prstGeom>
              <a:noFill/>
            </p:spPr>
            <p:txBody>
              <a:bodyPr wrap="none" rtlCol="0">
                <a:spAutoFit/>
              </a:bodyPr>
              <a:lstStyle/>
              <a:p>
                <a:pPr marL="285750" indent="-285750">
                  <a:buFont typeface="Wingdings" panose="05000000000000000000" pitchFamily="2" charset="2"/>
                  <a:buChar char="l"/>
                </a:pPr>
                <a:r>
                  <a:rPr lang="zh-CN" altLang="en-US" sz="1600" b="1" dirty="0">
                    <a:latin typeface="+mj-ea"/>
                    <a:ea typeface="+mj-ea"/>
                  </a:rPr>
                  <a:t>再沿</a:t>
                </a:r>
                <a14:m>
                  <m:oMath xmlns:m="http://schemas.openxmlformats.org/officeDocument/2006/math">
                    <m:sSup>
                      <m:sSupPr>
                        <m:ctrlPr>
                          <a:rPr lang="en-US" altLang="zh-CN" sz="1600" b="1" i="1" smtClean="0">
                            <a:latin typeface="Cambria Math" panose="02040503050406030204" pitchFamily="18" charset="0"/>
                            <a:ea typeface="+mj-ea"/>
                          </a:rPr>
                        </m:ctrlPr>
                      </m:sSupPr>
                      <m:e>
                        <m:r>
                          <a:rPr lang="en-US" altLang="zh-CN" sz="1600" b="1" i="1">
                            <a:latin typeface="Cambria Math" panose="02040503050406030204" pitchFamily="18" charset="0"/>
                            <a:ea typeface="+mj-ea"/>
                          </a:rPr>
                          <m:t>𝒔</m:t>
                        </m:r>
                      </m:e>
                      <m:sup>
                        <m:r>
                          <a:rPr lang="en-US" altLang="zh-CN" sz="1600" b="1" i="1" smtClean="0">
                            <a:latin typeface="Cambria Math" panose="02040503050406030204" pitchFamily="18" charset="0"/>
                            <a:ea typeface="+mj-ea"/>
                          </a:rPr>
                          <m:t>𝟐</m:t>
                        </m:r>
                      </m:sup>
                    </m:sSup>
                  </m:oMath>
                </a14:m>
                <a:r>
                  <a:rPr lang="zh-CN" altLang="en-US" sz="1600" b="1" dirty="0">
                    <a:latin typeface="+mj-ea"/>
                    <a:ea typeface="+mj-ea"/>
                  </a:rPr>
                  <a:t>维度应用全局</a:t>
                </a:r>
                <a:r>
                  <a:rPr lang="zh-CN" altLang="en-US" sz="1600" b="1" dirty="0">
                    <a:solidFill>
                      <a:schemeClr val="accent1"/>
                    </a:solidFill>
                    <a:latin typeface="+mj-ea"/>
                    <a:ea typeface="+mj-ea"/>
                  </a:rPr>
                  <a:t>平均池化</a:t>
                </a:r>
                <a:endParaRPr lang="en-US" altLang="zh-CN" sz="1600" b="1" dirty="0">
                  <a:solidFill>
                    <a:schemeClr val="accent1"/>
                  </a:solidFill>
                  <a:latin typeface="+mj-ea"/>
                  <a:ea typeface="+mj-ea"/>
                </a:endParaRPr>
              </a:p>
              <a:p>
                <a:pPr marL="285750" indent="-285750">
                  <a:buFont typeface="Wingdings" panose="05000000000000000000" pitchFamily="2" charset="2"/>
                  <a:buChar char="l"/>
                </a:pPr>
                <a:endParaRPr lang="en-US" altLang="zh-CN" sz="1600" b="1" dirty="0">
                  <a:solidFill>
                    <a:schemeClr val="accent1"/>
                  </a:solidFill>
                  <a:latin typeface="+mj-ea"/>
                  <a:ea typeface="+mj-ea"/>
                </a:endParaRPr>
              </a:p>
              <a:p>
                <a:endParaRPr lang="en-US" altLang="zh-CN" sz="1600" b="1" dirty="0">
                  <a:solidFill>
                    <a:schemeClr val="accent1"/>
                  </a:solidFill>
                  <a:latin typeface="+mj-ea"/>
                  <a:ea typeface="+mj-ea"/>
                </a:endParaRPr>
              </a:p>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sz="1600" b="1" dirty="0">
                  <a:solidFill>
                    <a:schemeClr val="accent1"/>
                  </a:solidFill>
                  <a:latin typeface="+mj-ea"/>
                  <a:ea typeface="+mj-ea"/>
                </a:endParaRPr>
              </a:p>
            </p:txBody>
          </p:sp>
        </mc:Choice>
        <mc:Fallback>
          <p:sp>
            <p:nvSpPr>
              <p:cNvPr id="1428" name="文本框 1427">
                <a:extLst>
                  <a:ext uri="{FF2B5EF4-FFF2-40B4-BE49-F238E27FC236}">
                    <a16:creationId xmlns:a16="http://schemas.microsoft.com/office/drawing/2014/main" id="{DFD9B928-C8B4-A550-530E-624092CDB422}"/>
                  </a:ext>
                </a:extLst>
              </p:cNvPr>
              <p:cNvSpPr txBox="1">
                <a:spLocks noRot="1" noChangeAspect="1" noMove="1" noResize="1" noEditPoints="1" noAdjustHandles="1" noChangeArrowheads="1" noChangeShapeType="1" noTextEdit="1"/>
              </p:cNvSpPr>
              <p:nvPr/>
            </p:nvSpPr>
            <p:spPr>
              <a:xfrm>
                <a:off x="8369224" y="3411798"/>
                <a:ext cx="3136308" cy="1359796"/>
              </a:xfrm>
              <a:prstGeom prst="rect">
                <a:avLst/>
              </a:prstGeom>
              <a:blipFill>
                <a:blip r:embed="rId17"/>
                <a:stretch>
                  <a:fillRect l="-778" t="-897"/>
                </a:stretch>
              </a:blipFill>
            </p:spPr>
            <p:txBody>
              <a:bodyPr/>
              <a:lstStyle/>
              <a:p>
                <a:r>
                  <a:rPr lang="zh-CN" altLang="en-US">
                    <a:noFill/>
                  </a:rPr>
                  <a:t> </a:t>
                </a:r>
              </a:p>
            </p:txBody>
          </p:sp>
        </mc:Fallback>
      </mc:AlternateContent>
      <p:pic>
        <p:nvPicPr>
          <p:cNvPr id="1430" name="图片 1429">
            <a:extLst>
              <a:ext uri="{FF2B5EF4-FFF2-40B4-BE49-F238E27FC236}">
                <a16:creationId xmlns:a16="http://schemas.microsoft.com/office/drawing/2014/main" id="{202D1992-4BC8-D096-CA93-81C8642F70F3}"/>
              </a:ext>
            </a:extLst>
          </p:cNvPr>
          <p:cNvPicPr>
            <a:picLocks noChangeAspect="1"/>
          </p:cNvPicPr>
          <p:nvPr/>
        </p:nvPicPr>
        <p:blipFill>
          <a:blip r:embed="rId18"/>
          <a:stretch>
            <a:fillRect/>
          </a:stretch>
        </p:blipFill>
        <p:spPr>
          <a:xfrm>
            <a:off x="9431190" y="3797411"/>
            <a:ext cx="1012375" cy="290402"/>
          </a:xfrm>
          <a:prstGeom prst="rect">
            <a:avLst/>
          </a:prstGeom>
        </p:spPr>
      </p:pic>
      <p:sp>
        <p:nvSpPr>
          <p:cNvPr id="1431" name="矩形: 圆角 1430">
            <a:extLst>
              <a:ext uri="{FF2B5EF4-FFF2-40B4-BE49-F238E27FC236}">
                <a16:creationId xmlns:a16="http://schemas.microsoft.com/office/drawing/2014/main" id="{8BA40632-3807-E710-41DD-025977E83EF7}"/>
              </a:ext>
            </a:extLst>
          </p:cNvPr>
          <p:cNvSpPr/>
          <p:nvPr/>
        </p:nvSpPr>
        <p:spPr>
          <a:xfrm>
            <a:off x="8375542" y="4202201"/>
            <a:ext cx="3770002" cy="2183347"/>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zh-CN" sz="1600" b="1" dirty="0">
              <a:solidFill>
                <a:srgbClr val="7030A0"/>
              </a:solidFill>
              <a:latin typeface="+mj-ea"/>
              <a:ea typeface="+mj-ea"/>
            </a:endParaRPr>
          </a:p>
        </p:txBody>
      </p:sp>
      <p:sp>
        <p:nvSpPr>
          <p:cNvPr id="1432" name="文本框 1431">
            <a:extLst>
              <a:ext uri="{FF2B5EF4-FFF2-40B4-BE49-F238E27FC236}">
                <a16:creationId xmlns:a16="http://schemas.microsoft.com/office/drawing/2014/main" id="{9F7C0024-9BA4-AFF3-A433-27D43E0D1B7D}"/>
              </a:ext>
            </a:extLst>
          </p:cNvPr>
          <p:cNvSpPr txBox="1"/>
          <p:nvPr/>
        </p:nvSpPr>
        <p:spPr>
          <a:xfrm>
            <a:off x="8430096" y="4963577"/>
            <a:ext cx="3541925"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b="1" dirty="0">
                <a:latin typeface="+mj-ea"/>
                <a:ea typeface="+mj-ea"/>
              </a:rPr>
              <a:t>通过</a:t>
            </a:r>
            <a:r>
              <a:rPr lang="zh-CN" altLang="en-US" b="1" dirty="0">
                <a:solidFill>
                  <a:srgbClr val="7030A0"/>
                </a:solidFill>
                <a:latin typeface="+mj-ea"/>
                <a:ea typeface="+mj-ea"/>
              </a:rPr>
              <a:t>自注意力机制</a:t>
            </a:r>
            <a:r>
              <a:rPr lang="zh-CN" altLang="en-US" b="1" dirty="0">
                <a:latin typeface="+mj-ea"/>
                <a:ea typeface="+mj-ea"/>
              </a:rPr>
              <a:t>捕捉局部特征间的</a:t>
            </a:r>
            <a:r>
              <a:rPr lang="zh-CN" altLang="en-US" b="1" dirty="0">
                <a:solidFill>
                  <a:srgbClr val="7030A0"/>
                </a:solidFill>
                <a:latin typeface="+mj-ea"/>
                <a:ea typeface="+mj-ea"/>
              </a:rPr>
              <a:t>依赖关系</a:t>
            </a:r>
          </a:p>
        </p:txBody>
      </p:sp>
      <mc:AlternateContent xmlns:mc="http://schemas.openxmlformats.org/markup-compatibility/2006">
        <mc:Choice xmlns:a14="http://schemas.microsoft.com/office/drawing/2010/main" Requires="a14">
          <p:sp>
            <p:nvSpPr>
              <p:cNvPr id="1433" name="文本框 1432">
                <a:extLst>
                  <a:ext uri="{FF2B5EF4-FFF2-40B4-BE49-F238E27FC236}">
                    <a16:creationId xmlns:a16="http://schemas.microsoft.com/office/drawing/2014/main" id="{0F427732-05CD-ADC4-85CA-351F604249EE}"/>
                  </a:ext>
                </a:extLst>
              </p:cNvPr>
              <p:cNvSpPr txBox="1"/>
              <p:nvPr/>
            </p:nvSpPr>
            <p:spPr>
              <a:xfrm>
                <a:off x="8405127" y="5652026"/>
                <a:ext cx="3541925"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b="1" dirty="0">
                    <a:latin typeface="+mj-ea"/>
                    <a:ea typeface="+mj-ea"/>
                  </a:rPr>
                  <a:t>调节</a:t>
                </a:r>
                <a:r>
                  <a:rPr lang="zh-CN" altLang="en-US" b="1" dirty="0">
                    <a:solidFill>
                      <a:srgbClr val="7030A0"/>
                    </a:solidFill>
                    <a:latin typeface="+mj-ea"/>
                    <a:ea typeface="+mj-ea"/>
                  </a:rPr>
                  <a:t>超参数</a:t>
                </a:r>
                <a14:m>
                  <m:oMath xmlns:m="http://schemas.openxmlformats.org/officeDocument/2006/math">
                    <m:r>
                      <a:rPr lang="en-US" altLang="zh-CN" b="1" i="1" smtClean="0">
                        <a:solidFill>
                          <a:srgbClr val="7030A0"/>
                        </a:solidFill>
                        <a:latin typeface="Cambria Math" panose="02040503050406030204" pitchFamily="18" charset="0"/>
                        <a:ea typeface="+mj-ea"/>
                      </a:rPr>
                      <m:t>𝒔</m:t>
                    </m:r>
                  </m:oMath>
                </a14:m>
                <a:r>
                  <a:rPr lang="zh-CN" altLang="en-US" b="1" dirty="0">
                    <a:latin typeface="+mj-ea"/>
                    <a:ea typeface="+mj-ea"/>
                  </a:rPr>
                  <a:t>避免</a:t>
                </a:r>
                <a:r>
                  <a:rPr lang="zh-CN" altLang="en-US" b="1" dirty="0">
                    <a:solidFill>
                      <a:srgbClr val="7030A0"/>
                    </a:solidFill>
                    <a:latin typeface="+mj-ea"/>
                    <a:ea typeface="+mj-ea"/>
                  </a:rPr>
                  <a:t>多样性</a:t>
                </a:r>
                <a:r>
                  <a:rPr lang="zh-CN" altLang="en-US" b="1" dirty="0">
                    <a:latin typeface="+mj-ea"/>
                    <a:ea typeface="+mj-ea"/>
                  </a:rPr>
                  <a:t>丢失，平衡</a:t>
                </a:r>
                <a:r>
                  <a:rPr lang="zh-CN" altLang="en-US" b="1" dirty="0">
                    <a:solidFill>
                      <a:srgbClr val="7030A0"/>
                    </a:solidFill>
                    <a:latin typeface="+mj-ea"/>
                    <a:ea typeface="+mj-ea"/>
                  </a:rPr>
                  <a:t>准确性与计算效率</a:t>
                </a:r>
              </a:p>
            </p:txBody>
          </p:sp>
        </mc:Choice>
        <mc:Fallback>
          <p:sp>
            <p:nvSpPr>
              <p:cNvPr id="1433" name="文本框 1432">
                <a:extLst>
                  <a:ext uri="{FF2B5EF4-FFF2-40B4-BE49-F238E27FC236}">
                    <a16:creationId xmlns:a16="http://schemas.microsoft.com/office/drawing/2014/main" id="{0F427732-05CD-ADC4-85CA-351F604249EE}"/>
                  </a:ext>
                </a:extLst>
              </p:cNvPr>
              <p:cNvSpPr txBox="1">
                <a:spLocks noRot="1" noChangeAspect="1" noMove="1" noResize="1" noEditPoints="1" noAdjustHandles="1" noChangeArrowheads="1" noChangeShapeType="1" noTextEdit="1"/>
              </p:cNvSpPr>
              <p:nvPr/>
            </p:nvSpPr>
            <p:spPr>
              <a:xfrm>
                <a:off x="8405127" y="5652026"/>
                <a:ext cx="3541925" cy="646331"/>
              </a:xfrm>
              <a:prstGeom prst="rect">
                <a:avLst/>
              </a:prstGeom>
              <a:blipFill>
                <a:blip r:embed="rId19"/>
                <a:stretch>
                  <a:fillRect l="-1205" t="-4717" r="-7745" b="-14151"/>
                </a:stretch>
              </a:blipFill>
            </p:spPr>
            <p:txBody>
              <a:bodyPr/>
              <a:lstStyle/>
              <a:p>
                <a:r>
                  <a:rPr lang="zh-CN" altLang="en-US">
                    <a:noFill/>
                  </a:rPr>
                  <a:t> </a:t>
                </a:r>
              </a:p>
            </p:txBody>
          </p:sp>
        </mc:Fallback>
      </mc:AlternateContent>
      <p:sp>
        <p:nvSpPr>
          <p:cNvPr id="1434" name="文本框 1433">
            <a:extLst>
              <a:ext uri="{FF2B5EF4-FFF2-40B4-BE49-F238E27FC236}">
                <a16:creationId xmlns:a16="http://schemas.microsoft.com/office/drawing/2014/main" id="{1B86FAA3-01BF-1221-1302-2270D73D079F}"/>
              </a:ext>
            </a:extLst>
          </p:cNvPr>
          <p:cNvSpPr txBox="1"/>
          <p:nvPr/>
        </p:nvSpPr>
        <p:spPr>
          <a:xfrm>
            <a:off x="8422159" y="4317246"/>
            <a:ext cx="3541925"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b="1" dirty="0">
                <a:latin typeface="+mj-ea"/>
                <a:ea typeface="+mj-ea"/>
              </a:rPr>
              <a:t>图像数据的</a:t>
            </a:r>
            <a:r>
              <a:rPr lang="zh-CN" altLang="en-US" b="1" dirty="0">
                <a:solidFill>
                  <a:srgbClr val="7030A0"/>
                </a:solidFill>
                <a:latin typeface="+mj-ea"/>
                <a:ea typeface="+mj-ea"/>
              </a:rPr>
              <a:t>局部特征</a:t>
            </a:r>
            <a:r>
              <a:rPr lang="zh-CN" altLang="en-US" b="1" dirty="0">
                <a:latin typeface="+mj-ea"/>
                <a:ea typeface="+mj-ea"/>
              </a:rPr>
              <a:t>具有</a:t>
            </a:r>
            <a:r>
              <a:rPr lang="zh-CN" altLang="en-US" b="1" dirty="0">
                <a:solidFill>
                  <a:srgbClr val="7030A0"/>
                </a:solidFill>
                <a:latin typeface="+mj-ea"/>
                <a:ea typeface="+mj-ea"/>
              </a:rPr>
              <a:t>多样性</a:t>
            </a:r>
            <a:r>
              <a:rPr lang="zh-CN" altLang="en-US" b="1" dirty="0">
                <a:latin typeface="+mj-ea"/>
                <a:ea typeface="+mj-ea"/>
              </a:rPr>
              <a:t>不宜</a:t>
            </a:r>
            <a:r>
              <a:rPr lang="zh-CN" altLang="en-US" b="1" dirty="0">
                <a:solidFill>
                  <a:srgbClr val="7030A0"/>
                </a:solidFill>
                <a:latin typeface="+mj-ea"/>
                <a:ea typeface="+mj-ea"/>
              </a:rPr>
              <a:t>直接进行池化操作</a:t>
            </a:r>
          </a:p>
        </p:txBody>
      </p:sp>
      <p:sp>
        <p:nvSpPr>
          <p:cNvPr id="5" name="文本框 4">
            <a:extLst>
              <a:ext uri="{FF2B5EF4-FFF2-40B4-BE49-F238E27FC236}">
                <a16:creationId xmlns:a16="http://schemas.microsoft.com/office/drawing/2014/main" id="{8091B1C1-4160-D4FE-A340-E605BD25BF49}"/>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12</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1823170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 name="图片 1389">
            <a:extLst>
              <a:ext uri="{FF2B5EF4-FFF2-40B4-BE49-F238E27FC236}">
                <a16:creationId xmlns:a16="http://schemas.microsoft.com/office/drawing/2014/main" id="{D75FBDDC-4638-1239-7549-008E54ED6123}"/>
              </a:ext>
            </a:extLst>
          </p:cNvPr>
          <p:cNvPicPr>
            <a:picLocks noChangeAspect="1"/>
          </p:cNvPicPr>
          <p:nvPr/>
        </p:nvPicPr>
        <p:blipFill>
          <a:blip r:embed="rId3"/>
          <a:stretch>
            <a:fillRect/>
          </a:stretch>
        </p:blipFill>
        <p:spPr>
          <a:xfrm>
            <a:off x="6497424" y="1422487"/>
            <a:ext cx="5374533" cy="2771133"/>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26738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局部感知的卷积注意力机制：关键模块</a:t>
            </a:r>
          </a:p>
        </p:txBody>
      </p:sp>
      <p:sp>
        <p:nvSpPr>
          <p:cNvPr id="19" name="矩形: 圆角 18">
            <a:extLst>
              <a:ext uri="{FF2B5EF4-FFF2-40B4-BE49-F238E27FC236}">
                <a16:creationId xmlns:a16="http://schemas.microsoft.com/office/drawing/2014/main" id="{BE313A95-F481-D551-FBEF-02296ADF344E}"/>
              </a:ext>
            </a:extLst>
          </p:cNvPr>
          <p:cNvSpPr/>
          <p:nvPr/>
        </p:nvSpPr>
        <p:spPr>
          <a:xfrm>
            <a:off x="1737360" y="4622117"/>
            <a:ext cx="10203180" cy="196081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43" name="文本框 42">
            <a:extLst>
              <a:ext uri="{FF2B5EF4-FFF2-40B4-BE49-F238E27FC236}">
                <a16:creationId xmlns:a16="http://schemas.microsoft.com/office/drawing/2014/main" id="{BD8D9B5F-3B48-6AC3-965F-D67CEECD1AB4}"/>
              </a:ext>
            </a:extLst>
          </p:cNvPr>
          <p:cNvSpPr txBox="1"/>
          <p:nvPr/>
        </p:nvSpPr>
        <p:spPr>
          <a:xfrm>
            <a:off x="4060590" y="6266246"/>
            <a:ext cx="2559753" cy="276999"/>
          </a:xfrm>
          <a:prstGeom prst="rect">
            <a:avLst/>
          </a:prstGeom>
          <a:noFill/>
        </p:spPr>
        <p:txBody>
          <a:bodyPr wrap="square" rtlCol="0">
            <a:spAutoFit/>
          </a:bodyPr>
          <a:lstStyle/>
          <a:p>
            <a:pPr algn="ctr"/>
            <a:r>
              <a:rPr lang="zh-CN" altLang="en-US" sz="1200" b="1" dirty="0">
                <a:latin typeface="+mj-ea"/>
                <a:ea typeface="+mj-ea"/>
              </a:rPr>
              <a:t>卷积核内部空间上的注意力系数</a:t>
            </a:r>
          </a:p>
        </p:txBody>
      </p:sp>
      <p:sp>
        <p:nvSpPr>
          <p:cNvPr id="45" name="文本框 44">
            <a:extLst>
              <a:ext uri="{FF2B5EF4-FFF2-40B4-BE49-F238E27FC236}">
                <a16:creationId xmlns:a16="http://schemas.microsoft.com/office/drawing/2014/main" id="{BA51D04B-BBF1-F849-CE88-92AF47E96E3D}"/>
              </a:ext>
            </a:extLst>
          </p:cNvPr>
          <p:cNvSpPr txBox="1"/>
          <p:nvPr/>
        </p:nvSpPr>
        <p:spPr>
          <a:xfrm>
            <a:off x="1859747" y="4723002"/>
            <a:ext cx="2646878" cy="338554"/>
          </a:xfrm>
          <a:prstGeom prst="rect">
            <a:avLst/>
          </a:prstGeom>
          <a:noFill/>
        </p:spPr>
        <p:txBody>
          <a:bodyPr wrap="none" rtlCol="0">
            <a:spAutoFit/>
          </a:bodyPr>
          <a:lstStyle/>
          <a:p>
            <a:pPr algn="ctr"/>
            <a:r>
              <a:rPr lang="zh-CN" altLang="en-US" sz="1600" b="1" dirty="0">
                <a:solidFill>
                  <a:srgbClr val="7030A0"/>
                </a:solidFill>
                <a:latin typeface="+mj-ea"/>
                <a:ea typeface="+mj-ea"/>
              </a:rPr>
              <a:t>③卷积核注意力机制的施加</a:t>
            </a:r>
            <a:endParaRPr lang="en-US" altLang="zh-CN" sz="1600" b="1" dirty="0">
              <a:solidFill>
                <a:srgbClr val="7030A0"/>
              </a:solidFill>
              <a:latin typeface="+mj-ea"/>
              <a:ea typeface="+mj-ea"/>
            </a:endParaRPr>
          </a:p>
        </p:txBody>
      </p:sp>
      <p:sp>
        <p:nvSpPr>
          <p:cNvPr id="46" name="箭头: 右 45">
            <a:extLst>
              <a:ext uri="{FF2B5EF4-FFF2-40B4-BE49-F238E27FC236}">
                <a16:creationId xmlns:a16="http://schemas.microsoft.com/office/drawing/2014/main" id="{280050B5-8D29-D707-1291-895ED75A0440}"/>
              </a:ext>
            </a:extLst>
          </p:cNvPr>
          <p:cNvSpPr/>
          <p:nvPr/>
        </p:nvSpPr>
        <p:spPr>
          <a:xfrm>
            <a:off x="3783351" y="5610150"/>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0E75E6BA-2AE4-DBCC-5B6B-FFCFA46065F6}"/>
              </a:ext>
            </a:extLst>
          </p:cNvPr>
          <p:cNvPicPr>
            <a:picLocks noChangeAspect="1"/>
          </p:cNvPicPr>
          <p:nvPr/>
        </p:nvPicPr>
        <p:blipFill>
          <a:blip r:embed="rId4"/>
          <a:stretch>
            <a:fillRect/>
          </a:stretch>
        </p:blipFill>
        <p:spPr>
          <a:xfrm>
            <a:off x="4522131" y="5375973"/>
            <a:ext cx="675647" cy="697799"/>
          </a:xfrm>
          <a:prstGeom prst="rect">
            <a:avLst/>
          </a:prstGeom>
        </p:spPr>
      </p:pic>
      <p:pic>
        <p:nvPicPr>
          <p:cNvPr id="6" name="图片 5">
            <a:extLst>
              <a:ext uri="{FF2B5EF4-FFF2-40B4-BE49-F238E27FC236}">
                <a16:creationId xmlns:a16="http://schemas.microsoft.com/office/drawing/2014/main" id="{F57A8C38-9AEE-DC2E-92F7-549C3A4A156F}"/>
              </a:ext>
            </a:extLst>
          </p:cNvPr>
          <p:cNvPicPr>
            <a:picLocks noChangeAspect="1"/>
          </p:cNvPicPr>
          <p:nvPr/>
        </p:nvPicPr>
        <p:blipFill>
          <a:blip r:embed="rId5"/>
          <a:stretch>
            <a:fillRect/>
          </a:stretch>
        </p:blipFill>
        <p:spPr>
          <a:xfrm>
            <a:off x="5643019" y="5486197"/>
            <a:ext cx="535195" cy="515125"/>
          </a:xfrm>
          <a:prstGeom prst="rect">
            <a:avLst/>
          </a:prstGeom>
        </p:spPr>
      </p:pic>
      <p:sp>
        <p:nvSpPr>
          <p:cNvPr id="7" name="文本框 6">
            <a:extLst>
              <a:ext uri="{FF2B5EF4-FFF2-40B4-BE49-F238E27FC236}">
                <a16:creationId xmlns:a16="http://schemas.microsoft.com/office/drawing/2014/main" id="{05EABADC-9ED3-3305-A5A9-19FC7F796A28}"/>
              </a:ext>
            </a:extLst>
          </p:cNvPr>
          <p:cNvSpPr txBox="1"/>
          <p:nvPr/>
        </p:nvSpPr>
        <p:spPr>
          <a:xfrm>
            <a:off x="5192365" y="5605261"/>
            <a:ext cx="479618" cy="276999"/>
          </a:xfrm>
          <a:prstGeom prst="rect">
            <a:avLst/>
          </a:prstGeom>
          <a:noFill/>
        </p:spPr>
        <p:txBody>
          <a:bodyPr wrap="none" rtlCol="0">
            <a:spAutoFit/>
          </a:bodyPr>
          <a:lstStyle/>
          <a:p>
            <a:r>
              <a:rPr lang="en-US" altLang="zh-CN" sz="1200" b="1" dirty="0">
                <a:latin typeface="+mj-ea"/>
                <a:ea typeface="+mj-ea"/>
              </a:rPr>
              <a:t>……</a:t>
            </a:r>
            <a:endParaRPr lang="zh-CN" altLang="en-US" sz="1200" b="1" dirty="0">
              <a:latin typeface="+mj-ea"/>
              <a:ea typeface="+mj-ea"/>
            </a:endParaRPr>
          </a:p>
        </p:txBody>
      </p:sp>
      <p:sp>
        <p:nvSpPr>
          <p:cNvPr id="8" name="立方体 7">
            <a:extLst>
              <a:ext uri="{FF2B5EF4-FFF2-40B4-BE49-F238E27FC236}">
                <a16:creationId xmlns:a16="http://schemas.microsoft.com/office/drawing/2014/main" id="{4D8E0705-49CD-776B-5F76-655AA809D73E}"/>
              </a:ext>
            </a:extLst>
          </p:cNvPr>
          <p:cNvSpPr/>
          <p:nvPr/>
        </p:nvSpPr>
        <p:spPr>
          <a:xfrm>
            <a:off x="10794013" y="5107455"/>
            <a:ext cx="990266" cy="1005389"/>
          </a:xfrm>
          <a:prstGeom prst="cube">
            <a:avLst>
              <a:gd name="adj" fmla="val 57231"/>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8C30206-5387-0278-4B24-C423F5F28D06}"/>
                  </a:ext>
                </a:extLst>
              </p:cNvPr>
              <p:cNvSpPr txBox="1"/>
              <p:nvPr/>
            </p:nvSpPr>
            <p:spPr>
              <a:xfrm>
                <a:off x="11336268" y="5917785"/>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H</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0" name="文本框 9">
                <a:extLst>
                  <a:ext uri="{FF2B5EF4-FFF2-40B4-BE49-F238E27FC236}">
                    <a16:creationId xmlns:a16="http://schemas.microsoft.com/office/drawing/2014/main" id="{48C30206-5387-0278-4B24-C423F5F28D06}"/>
                  </a:ext>
                </a:extLst>
              </p:cNvPr>
              <p:cNvSpPr txBox="1">
                <a:spLocks noRot="1" noChangeAspect="1" noMove="1" noResize="1" noEditPoints="1" noAdjustHandles="1" noChangeArrowheads="1" noChangeShapeType="1" noTextEdit="1"/>
              </p:cNvSpPr>
              <p:nvPr/>
            </p:nvSpPr>
            <p:spPr>
              <a:xfrm>
                <a:off x="11336268" y="5917785"/>
                <a:ext cx="219073" cy="253916"/>
              </a:xfrm>
              <a:prstGeom prst="rect">
                <a:avLst/>
              </a:prstGeom>
              <a:blipFill>
                <a:blip r:embed="rId11"/>
                <a:stretch>
                  <a:fillRect r="-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1439224-196F-C2AA-86E1-B3577CCB152B}"/>
                  </a:ext>
                </a:extLst>
              </p:cNvPr>
              <p:cNvSpPr txBox="1"/>
              <p:nvPr/>
            </p:nvSpPr>
            <p:spPr>
              <a:xfrm>
                <a:off x="10449136" y="569639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smtClean="0">
                          <a:latin typeface="Cambria Math" panose="02040503050406030204" pitchFamily="18" charset="0"/>
                        </a:rPr>
                        <m:t>W</m:t>
                      </m:r>
                      <m:r>
                        <a:rPr lang="en-US" altLang="zh-CN" sz="1050" b="0" i="1" smtClean="0">
                          <a:latin typeface="Cambria Math" panose="02040503050406030204" pitchFamily="18" charset="0"/>
                        </a:rPr>
                        <m:t>′</m:t>
                      </m:r>
                    </m:oMath>
                  </m:oMathPara>
                </a14:m>
                <a:endParaRPr lang="zh-CN" altLang="en-US" sz="1050" dirty="0"/>
              </a:p>
            </p:txBody>
          </p:sp>
        </mc:Choice>
        <mc:Fallback xmlns="">
          <p:sp>
            <p:nvSpPr>
              <p:cNvPr id="11" name="文本框 10">
                <a:extLst>
                  <a:ext uri="{FF2B5EF4-FFF2-40B4-BE49-F238E27FC236}">
                    <a16:creationId xmlns:a16="http://schemas.microsoft.com/office/drawing/2014/main" id="{F1439224-196F-C2AA-86E1-B3577CCB152B}"/>
                  </a:ext>
                </a:extLst>
              </p:cNvPr>
              <p:cNvSpPr txBox="1">
                <a:spLocks noRot="1" noChangeAspect="1" noMove="1" noResize="1" noEditPoints="1" noAdjustHandles="1" noChangeArrowheads="1" noChangeShapeType="1" noTextEdit="1"/>
              </p:cNvSpPr>
              <p:nvPr/>
            </p:nvSpPr>
            <p:spPr>
              <a:xfrm>
                <a:off x="10449136" y="5696399"/>
                <a:ext cx="219073" cy="253916"/>
              </a:xfrm>
              <a:prstGeom prst="rect">
                <a:avLst/>
              </a:prstGeom>
              <a:blipFill>
                <a:blip r:embed="rId12"/>
                <a:stretch>
                  <a:fillRect r="-3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3EA133E-F58F-8752-BE14-F6D08BD4B669}"/>
                  </a:ext>
                </a:extLst>
              </p:cNvPr>
              <p:cNvSpPr txBox="1"/>
              <p:nvPr/>
            </p:nvSpPr>
            <p:spPr>
              <a:xfrm>
                <a:off x="10790041" y="5171735"/>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50" b="0" i="1" smtClean="0">
                              <a:latin typeface="Cambria Math" panose="02040503050406030204" pitchFamily="18" charset="0"/>
                            </a:rPr>
                          </m:ctrlPr>
                        </m:sSupPr>
                        <m:e>
                          <m:r>
                            <a:rPr lang="en-US" altLang="zh-CN" sz="1050" b="0" i="1" smtClean="0">
                              <a:latin typeface="Cambria Math" panose="02040503050406030204" pitchFamily="18" charset="0"/>
                            </a:rPr>
                            <m:t>𝐶𝑘</m:t>
                          </m:r>
                        </m:e>
                        <m:sup>
                          <m:r>
                            <a:rPr lang="en-US" altLang="zh-CN" sz="1050" b="0" i="1" smtClean="0">
                              <a:latin typeface="Cambria Math" panose="02040503050406030204" pitchFamily="18" charset="0"/>
                            </a:rPr>
                            <m:t>2</m:t>
                          </m:r>
                        </m:sup>
                      </m:sSup>
                    </m:oMath>
                  </m:oMathPara>
                </a14:m>
                <a:endParaRPr lang="zh-CN" altLang="en-US" sz="1050" dirty="0"/>
              </a:p>
            </p:txBody>
          </p:sp>
        </mc:Choice>
        <mc:Fallback xmlns="">
          <p:sp>
            <p:nvSpPr>
              <p:cNvPr id="12" name="文本框 11">
                <a:extLst>
                  <a:ext uri="{FF2B5EF4-FFF2-40B4-BE49-F238E27FC236}">
                    <a16:creationId xmlns:a16="http://schemas.microsoft.com/office/drawing/2014/main" id="{43EA133E-F58F-8752-BE14-F6D08BD4B669}"/>
                  </a:ext>
                </a:extLst>
              </p:cNvPr>
              <p:cNvSpPr txBox="1">
                <a:spLocks noRot="1" noChangeAspect="1" noMove="1" noResize="1" noEditPoints="1" noAdjustHandles="1" noChangeArrowheads="1" noChangeShapeType="1" noTextEdit="1"/>
              </p:cNvSpPr>
              <p:nvPr/>
            </p:nvSpPr>
            <p:spPr>
              <a:xfrm>
                <a:off x="10790041" y="5171735"/>
                <a:ext cx="219073" cy="253916"/>
              </a:xfrm>
              <a:prstGeom prst="rect">
                <a:avLst/>
              </a:prstGeom>
              <a:blipFill>
                <a:blip r:embed="rId13"/>
                <a:stretch>
                  <a:fillRect r="-5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2FAE26A-0F5B-C1F9-021A-C9C4B889D687}"/>
                  </a:ext>
                </a:extLst>
              </p:cNvPr>
              <p:cNvSpPr txBox="1"/>
              <p:nvPr/>
            </p:nvSpPr>
            <p:spPr>
              <a:xfrm>
                <a:off x="10715331" y="5751679"/>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𝑼</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E2FAE26A-0F5B-C1F9-021A-C9C4B889D687}"/>
                  </a:ext>
                </a:extLst>
              </p:cNvPr>
              <p:cNvSpPr txBox="1">
                <a:spLocks noRot="1" noChangeAspect="1" noMove="1" noResize="1" noEditPoints="1" noAdjustHandles="1" noChangeArrowheads="1" noChangeShapeType="1" noTextEdit="1"/>
              </p:cNvSpPr>
              <p:nvPr/>
            </p:nvSpPr>
            <p:spPr>
              <a:xfrm>
                <a:off x="10715331" y="5751679"/>
                <a:ext cx="573815" cy="307777"/>
              </a:xfrm>
              <a:prstGeom prst="rect">
                <a:avLst/>
              </a:prstGeom>
              <a:blipFill>
                <a:blip r:embed="rId14"/>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045708DB-7FC6-7F48-AD53-ABB9EC263EDE}"/>
              </a:ext>
            </a:extLst>
          </p:cNvPr>
          <p:cNvSpPr txBox="1"/>
          <p:nvPr/>
        </p:nvSpPr>
        <p:spPr>
          <a:xfrm>
            <a:off x="9610533" y="6217370"/>
            <a:ext cx="2359016" cy="276999"/>
          </a:xfrm>
          <a:prstGeom prst="rect">
            <a:avLst/>
          </a:prstGeom>
          <a:noFill/>
        </p:spPr>
        <p:txBody>
          <a:bodyPr wrap="square" rtlCol="0">
            <a:spAutoFit/>
          </a:bodyPr>
          <a:lstStyle/>
          <a:p>
            <a:pPr algn="ctr"/>
            <a:r>
              <a:rPr lang="zh-CN" altLang="en-US" sz="1200" b="1" dirty="0">
                <a:latin typeface="+mj-ea"/>
                <a:ea typeface="+mj-ea"/>
              </a:rPr>
              <a:t>经过滑动窗口展平的中间特征图</a:t>
            </a:r>
          </a:p>
        </p:txBody>
      </p:sp>
      <p:sp>
        <p:nvSpPr>
          <p:cNvPr id="61" name="矩形 60">
            <a:extLst>
              <a:ext uri="{FF2B5EF4-FFF2-40B4-BE49-F238E27FC236}">
                <a16:creationId xmlns:a16="http://schemas.microsoft.com/office/drawing/2014/main" id="{FA70D325-3014-C4CF-01F4-3EF21513E3E8}"/>
              </a:ext>
            </a:extLst>
          </p:cNvPr>
          <p:cNvSpPr/>
          <p:nvPr/>
        </p:nvSpPr>
        <p:spPr>
          <a:xfrm>
            <a:off x="8707036" y="5381809"/>
            <a:ext cx="659787" cy="67218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54769EF1-B80A-07B8-A589-7964B0C2DDFB}"/>
              </a:ext>
            </a:extLst>
          </p:cNvPr>
          <p:cNvSpPr txBox="1"/>
          <p:nvPr/>
        </p:nvSpPr>
        <p:spPr>
          <a:xfrm>
            <a:off x="8847257" y="5510582"/>
            <a:ext cx="362239" cy="338554"/>
          </a:xfrm>
          <a:prstGeom prst="rect">
            <a:avLst/>
          </a:prstGeom>
          <a:no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a:t>
            </a:r>
            <a:endParaRPr kumimoji="1" lang="zh-CN" altLang="en-US" sz="1600" dirty="0">
              <a:latin typeface="Times New Roman" panose="02020603050405020304" pitchFamily="18" charset="0"/>
              <a:cs typeface="Times New Roman" panose="02020603050405020304" pitchFamily="18" charset="0"/>
            </a:endParaRPr>
          </a:p>
        </p:txBody>
      </p:sp>
      <p:grpSp>
        <p:nvGrpSpPr>
          <p:cNvPr id="63" name="组合 62">
            <a:extLst>
              <a:ext uri="{FF2B5EF4-FFF2-40B4-BE49-F238E27FC236}">
                <a16:creationId xmlns:a16="http://schemas.microsoft.com/office/drawing/2014/main" id="{2151A0C7-DBF6-1164-DEB1-3775D2D0FA1F}"/>
              </a:ext>
            </a:extLst>
          </p:cNvPr>
          <p:cNvGrpSpPr/>
          <p:nvPr/>
        </p:nvGrpSpPr>
        <p:grpSpPr>
          <a:xfrm>
            <a:off x="8708984" y="5375973"/>
            <a:ext cx="78352" cy="77819"/>
            <a:chOff x="7433076" y="2270059"/>
            <a:chExt cx="78352" cy="77819"/>
          </a:xfrm>
        </p:grpSpPr>
        <p:cxnSp>
          <p:nvCxnSpPr>
            <p:cNvPr id="1365" name="直接连接符 1364">
              <a:extLst>
                <a:ext uri="{FF2B5EF4-FFF2-40B4-BE49-F238E27FC236}">
                  <a16:creationId xmlns:a16="http://schemas.microsoft.com/office/drawing/2014/main" id="{A3072A44-8F09-6671-20F5-D12279BE239E}"/>
                </a:ext>
              </a:extLst>
            </p:cNvPr>
            <p:cNvCxnSpPr>
              <a:cxnSpLocks/>
            </p:cNvCxnSpPr>
            <p:nvPr/>
          </p:nvCxnSpPr>
          <p:spPr>
            <a:xfrm>
              <a:off x="7439428" y="2275878"/>
              <a:ext cx="0" cy="7200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366" name="直接连接符 1365">
              <a:extLst>
                <a:ext uri="{FF2B5EF4-FFF2-40B4-BE49-F238E27FC236}">
                  <a16:creationId xmlns:a16="http://schemas.microsoft.com/office/drawing/2014/main" id="{64D2CAD1-0415-CFD5-71B6-CF357FF36402}"/>
                </a:ext>
              </a:extLst>
            </p:cNvPr>
            <p:cNvCxnSpPr>
              <a:cxnSpLocks/>
            </p:cNvCxnSpPr>
            <p:nvPr/>
          </p:nvCxnSpPr>
          <p:spPr>
            <a:xfrm>
              <a:off x="7505076" y="2270059"/>
              <a:ext cx="0" cy="7200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367" name="直接连接符 1366">
              <a:extLst>
                <a:ext uri="{FF2B5EF4-FFF2-40B4-BE49-F238E27FC236}">
                  <a16:creationId xmlns:a16="http://schemas.microsoft.com/office/drawing/2014/main" id="{ECD35849-9113-B2DD-CF99-1640139A0430}"/>
                </a:ext>
              </a:extLst>
            </p:cNvPr>
            <p:cNvCxnSpPr>
              <a:cxnSpLocks/>
            </p:cNvCxnSpPr>
            <p:nvPr/>
          </p:nvCxnSpPr>
          <p:spPr>
            <a:xfrm>
              <a:off x="7439428" y="2341646"/>
              <a:ext cx="72000" cy="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cxnSp>
          <p:nvCxnSpPr>
            <p:cNvPr id="1370" name="直接连接符 1369">
              <a:extLst>
                <a:ext uri="{FF2B5EF4-FFF2-40B4-BE49-F238E27FC236}">
                  <a16:creationId xmlns:a16="http://schemas.microsoft.com/office/drawing/2014/main" id="{790A9305-E073-8A7A-0645-2CAB640CE7EF}"/>
                </a:ext>
              </a:extLst>
            </p:cNvPr>
            <p:cNvCxnSpPr>
              <a:cxnSpLocks/>
            </p:cNvCxnSpPr>
            <p:nvPr/>
          </p:nvCxnSpPr>
          <p:spPr>
            <a:xfrm>
              <a:off x="7433076" y="2276696"/>
              <a:ext cx="72000" cy="0"/>
            </a:xfrm>
            <a:prstGeom prst="line">
              <a:avLst/>
            </a:prstGeom>
            <a:ln w="12700">
              <a:solidFill>
                <a:srgbClr val="BE3C45"/>
              </a:solidFill>
            </a:ln>
          </p:spPr>
          <p:style>
            <a:lnRef idx="1">
              <a:schemeClr val="accent1"/>
            </a:lnRef>
            <a:fillRef idx="0">
              <a:schemeClr val="accent1"/>
            </a:fillRef>
            <a:effectRef idx="0">
              <a:schemeClr val="accent1"/>
            </a:effectRef>
            <a:fontRef idx="minor">
              <a:schemeClr val="tx1"/>
            </a:fontRef>
          </p:style>
        </p:cxnSp>
      </p:grpSp>
      <p:cxnSp>
        <p:nvCxnSpPr>
          <p:cNvPr id="1372" name="直接箭头连接符 1371">
            <a:extLst>
              <a:ext uri="{FF2B5EF4-FFF2-40B4-BE49-F238E27FC236}">
                <a16:creationId xmlns:a16="http://schemas.microsoft.com/office/drawing/2014/main" id="{3D69A1FD-AC2E-3B95-717E-07DA7731A22A}"/>
              </a:ext>
            </a:extLst>
          </p:cNvPr>
          <p:cNvCxnSpPr/>
          <p:nvPr/>
        </p:nvCxnSpPr>
        <p:spPr>
          <a:xfrm>
            <a:off x="8777811" y="5447560"/>
            <a:ext cx="184068" cy="19132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73" name="直接箭头连接符 1372">
            <a:extLst>
              <a:ext uri="{FF2B5EF4-FFF2-40B4-BE49-F238E27FC236}">
                <a16:creationId xmlns:a16="http://schemas.microsoft.com/office/drawing/2014/main" id="{1EDC422F-1EFC-6654-D657-0C8BF740E77F}"/>
              </a:ext>
            </a:extLst>
          </p:cNvPr>
          <p:cNvCxnSpPr>
            <a:cxnSpLocks/>
          </p:cNvCxnSpPr>
          <p:nvPr/>
        </p:nvCxnSpPr>
        <p:spPr>
          <a:xfrm flipH="1">
            <a:off x="9095545" y="5686399"/>
            <a:ext cx="271278"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75" name="文本框 1374">
            <a:extLst>
              <a:ext uri="{FF2B5EF4-FFF2-40B4-BE49-F238E27FC236}">
                <a16:creationId xmlns:a16="http://schemas.microsoft.com/office/drawing/2014/main" id="{B1A7DEE6-102A-0449-6EA7-407617930674}"/>
              </a:ext>
            </a:extLst>
          </p:cNvPr>
          <p:cNvSpPr txBox="1"/>
          <p:nvPr/>
        </p:nvSpPr>
        <p:spPr>
          <a:xfrm>
            <a:off x="8433974" y="6220835"/>
            <a:ext cx="1273031" cy="276999"/>
          </a:xfrm>
          <a:prstGeom prst="rect">
            <a:avLst/>
          </a:prstGeom>
          <a:noFill/>
        </p:spPr>
        <p:txBody>
          <a:bodyPr wrap="square" rtlCol="0">
            <a:spAutoFit/>
          </a:bodyPr>
          <a:lstStyle/>
          <a:p>
            <a:pPr algn="ctr"/>
            <a:r>
              <a:rPr lang="zh-CN" altLang="en-US" sz="1200" b="1" dirty="0">
                <a:latin typeface="+mj-ea"/>
                <a:ea typeface="+mj-ea"/>
              </a:rPr>
              <a:t>位置注意力系数</a:t>
            </a:r>
          </a:p>
        </p:txBody>
      </p:sp>
      <p:sp>
        <p:nvSpPr>
          <p:cNvPr id="1376" name="箭头: 右 1375">
            <a:extLst>
              <a:ext uri="{FF2B5EF4-FFF2-40B4-BE49-F238E27FC236}">
                <a16:creationId xmlns:a16="http://schemas.microsoft.com/office/drawing/2014/main" id="{3ABD7D21-AA01-8A7E-8393-FA568C2236E0}"/>
              </a:ext>
            </a:extLst>
          </p:cNvPr>
          <p:cNvSpPr/>
          <p:nvPr/>
        </p:nvSpPr>
        <p:spPr>
          <a:xfrm rot="10800000">
            <a:off x="9687472" y="5642149"/>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379" name="箭头: 右 1378">
            <a:extLst>
              <a:ext uri="{FF2B5EF4-FFF2-40B4-BE49-F238E27FC236}">
                <a16:creationId xmlns:a16="http://schemas.microsoft.com/office/drawing/2014/main" id="{FB7E9226-D96A-B9BD-23A6-BB76AA2CDCD2}"/>
              </a:ext>
            </a:extLst>
          </p:cNvPr>
          <p:cNvSpPr/>
          <p:nvPr/>
        </p:nvSpPr>
        <p:spPr>
          <a:xfrm>
            <a:off x="6238344" y="5642149"/>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381" name="箭头: 右 1380">
            <a:extLst>
              <a:ext uri="{FF2B5EF4-FFF2-40B4-BE49-F238E27FC236}">
                <a16:creationId xmlns:a16="http://schemas.microsoft.com/office/drawing/2014/main" id="{ED4B5AB7-64F1-3DAC-CA1C-B7DAA2B3FF55}"/>
              </a:ext>
            </a:extLst>
          </p:cNvPr>
          <p:cNvSpPr/>
          <p:nvPr/>
        </p:nvSpPr>
        <p:spPr>
          <a:xfrm rot="10800000">
            <a:off x="7917753" y="5633012"/>
            <a:ext cx="567662" cy="21529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382" name="文本框 1381">
            <a:extLst>
              <a:ext uri="{FF2B5EF4-FFF2-40B4-BE49-F238E27FC236}">
                <a16:creationId xmlns:a16="http://schemas.microsoft.com/office/drawing/2014/main" id="{1352DA80-856D-CC5D-BFD0-CF66155A61C7}"/>
              </a:ext>
            </a:extLst>
          </p:cNvPr>
          <p:cNvSpPr txBox="1"/>
          <p:nvPr/>
        </p:nvSpPr>
        <p:spPr>
          <a:xfrm>
            <a:off x="6834125" y="6217369"/>
            <a:ext cx="1273031" cy="276999"/>
          </a:xfrm>
          <a:prstGeom prst="rect">
            <a:avLst/>
          </a:prstGeom>
          <a:noFill/>
        </p:spPr>
        <p:txBody>
          <a:bodyPr wrap="square" rtlCol="0">
            <a:spAutoFit/>
          </a:bodyPr>
          <a:lstStyle/>
          <a:p>
            <a:pPr algn="ctr"/>
            <a:r>
              <a:rPr lang="zh-CN" altLang="en-US" sz="1200" b="1" dirty="0">
                <a:latin typeface="+mj-ea"/>
                <a:ea typeface="+mj-ea"/>
              </a:rPr>
              <a:t>施加在卷积核上</a:t>
            </a:r>
          </a:p>
        </p:txBody>
      </p:sp>
      <p:pic>
        <p:nvPicPr>
          <p:cNvPr id="1384" name="图片 1383">
            <a:extLst>
              <a:ext uri="{FF2B5EF4-FFF2-40B4-BE49-F238E27FC236}">
                <a16:creationId xmlns:a16="http://schemas.microsoft.com/office/drawing/2014/main" id="{6B09317A-20FB-DF51-98F2-0F5E5E8CED50}"/>
              </a:ext>
            </a:extLst>
          </p:cNvPr>
          <p:cNvPicPr>
            <a:picLocks noChangeAspect="1"/>
          </p:cNvPicPr>
          <p:nvPr/>
        </p:nvPicPr>
        <p:blipFill>
          <a:blip r:embed="rId15"/>
          <a:stretch>
            <a:fillRect/>
          </a:stretch>
        </p:blipFill>
        <p:spPr>
          <a:xfrm>
            <a:off x="717948" y="1596073"/>
            <a:ext cx="5713460" cy="2433943"/>
          </a:xfrm>
          <a:prstGeom prst="rect">
            <a:avLst/>
          </a:prstGeom>
        </p:spPr>
      </p:pic>
      <p:pic>
        <p:nvPicPr>
          <p:cNvPr id="1387" name="图片 1386">
            <a:extLst>
              <a:ext uri="{FF2B5EF4-FFF2-40B4-BE49-F238E27FC236}">
                <a16:creationId xmlns:a16="http://schemas.microsoft.com/office/drawing/2014/main" id="{4945C4AF-D2CE-7701-AD8F-D67071C409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66148" y="5355840"/>
            <a:ext cx="752953" cy="717932"/>
          </a:xfrm>
          <a:prstGeom prst="rect">
            <a:avLst/>
          </a:prstGeom>
        </p:spPr>
      </p:pic>
      <p:cxnSp>
        <p:nvCxnSpPr>
          <p:cNvPr id="78" name="直接连接符 77">
            <a:extLst>
              <a:ext uri="{FF2B5EF4-FFF2-40B4-BE49-F238E27FC236}">
                <a16:creationId xmlns:a16="http://schemas.microsoft.com/office/drawing/2014/main" id="{F55B8DCB-B377-8509-54EF-29E18E5A7160}"/>
              </a:ext>
            </a:extLst>
          </p:cNvPr>
          <p:cNvCxnSpPr>
            <a:cxnSpLocks/>
          </p:cNvCxnSpPr>
          <p:nvPr/>
        </p:nvCxnSpPr>
        <p:spPr>
          <a:xfrm>
            <a:off x="6497424" y="1474562"/>
            <a:ext cx="0" cy="3043029"/>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97" name="文本框 96">
            <a:extLst>
              <a:ext uri="{FF2B5EF4-FFF2-40B4-BE49-F238E27FC236}">
                <a16:creationId xmlns:a16="http://schemas.microsoft.com/office/drawing/2014/main" id="{8C160B22-46C2-114C-727F-F674A72EFE69}"/>
              </a:ext>
            </a:extLst>
          </p:cNvPr>
          <p:cNvSpPr txBox="1"/>
          <p:nvPr/>
        </p:nvSpPr>
        <p:spPr>
          <a:xfrm>
            <a:off x="2454216" y="4141124"/>
            <a:ext cx="1620957" cy="338554"/>
          </a:xfrm>
          <a:prstGeom prst="rect">
            <a:avLst/>
          </a:prstGeom>
          <a:solidFill>
            <a:srgbClr val="FFFFFF"/>
          </a:solidFill>
        </p:spPr>
        <p:txBody>
          <a:bodyPr wrap="none" rtlCol="0">
            <a:spAutoFit/>
          </a:bodyPr>
          <a:lstStyle/>
          <a:p>
            <a:pPr algn="ctr"/>
            <a:r>
              <a:rPr lang="zh-CN" altLang="en-US" sz="1600" b="1" dirty="0">
                <a:solidFill>
                  <a:srgbClr val="7030A0"/>
                </a:solidFill>
                <a:latin typeface="+mj-ea"/>
                <a:ea typeface="+mj-ea"/>
              </a:rPr>
              <a:t>卷积核内部空间</a:t>
            </a:r>
            <a:endParaRPr lang="en-US" altLang="zh-CN" sz="1600" b="1" dirty="0">
              <a:solidFill>
                <a:srgbClr val="7030A0"/>
              </a:solidFill>
              <a:latin typeface="+mj-ea"/>
              <a:ea typeface="+mj-ea"/>
            </a:endParaRPr>
          </a:p>
        </p:txBody>
      </p:sp>
      <p:sp>
        <p:nvSpPr>
          <p:cNvPr id="99" name="文本框 98">
            <a:extLst>
              <a:ext uri="{FF2B5EF4-FFF2-40B4-BE49-F238E27FC236}">
                <a16:creationId xmlns:a16="http://schemas.microsoft.com/office/drawing/2014/main" id="{8984C5D6-7FCC-B0CF-394D-F3F2F0F885B0}"/>
              </a:ext>
            </a:extLst>
          </p:cNvPr>
          <p:cNvSpPr txBox="1"/>
          <p:nvPr/>
        </p:nvSpPr>
        <p:spPr>
          <a:xfrm>
            <a:off x="8556344" y="4152862"/>
            <a:ext cx="1620957" cy="338554"/>
          </a:xfrm>
          <a:prstGeom prst="rect">
            <a:avLst/>
          </a:prstGeom>
          <a:solidFill>
            <a:srgbClr val="FFFFFF"/>
          </a:solidFill>
        </p:spPr>
        <p:txBody>
          <a:bodyPr wrap="none" rtlCol="0">
            <a:spAutoFit/>
          </a:bodyPr>
          <a:lstStyle/>
          <a:p>
            <a:pPr algn="ctr"/>
            <a:r>
              <a:rPr lang="zh-CN" altLang="en-US" sz="1600" b="1" dirty="0">
                <a:solidFill>
                  <a:srgbClr val="7030A0"/>
                </a:solidFill>
                <a:latin typeface="+mj-ea"/>
                <a:ea typeface="+mj-ea"/>
              </a:rPr>
              <a:t>移动的空间位置</a:t>
            </a:r>
            <a:endParaRPr lang="en-US" altLang="zh-CN" sz="1600" b="1" dirty="0">
              <a:solidFill>
                <a:srgbClr val="7030A0"/>
              </a:solidFill>
              <a:latin typeface="+mj-ea"/>
              <a:ea typeface="+mj-ea"/>
            </a:endParaRPr>
          </a:p>
        </p:txBody>
      </p:sp>
      <p:sp>
        <p:nvSpPr>
          <p:cNvPr id="100" name="矩形: 圆角 99">
            <a:extLst>
              <a:ext uri="{FF2B5EF4-FFF2-40B4-BE49-F238E27FC236}">
                <a16:creationId xmlns:a16="http://schemas.microsoft.com/office/drawing/2014/main" id="{52B1461C-E4AD-48CF-FDB4-F1006FB97EEA}"/>
              </a:ext>
            </a:extLst>
          </p:cNvPr>
          <p:cNvSpPr/>
          <p:nvPr/>
        </p:nvSpPr>
        <p:spPr>
          <a:xfrm>
            <a:off x="651932" y="1463245"/>
            <a:ext cx="11255457" cy="3043029"/>
          </a:xfrm>
          <a:prstGeom prst="roundRect">
            <a:avLst>
              <a:gd name="adj" fmla="val 0"/>
            </a:avLst>
          </a:prstGeom>
          <a:noFill/>
          <a:ln w="2222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5" name="文本框 14">
            <a:extLst>
              <a:ext uri="{FF2B5EF4-FFF2-40B4-BE49-F238E27FC236}">
                <a16:creationId xmlns:a16="http://schemas.microsoft.com/office/drawing/2014/main" id="{BEB6A959-534E-3758-3D35-1D54FA6B523F}"/>
              </a:ext>
            </a:extLst>
          </p:cNvPr>
          <p:cNvSpPr txBox="1"/>
          <p:nvPr/>
        </p:nvSpPr>
        <p:spPr>
          <a:xfrm>
            <a:off x="2422108" y="6199305"/>
            <a:ext cx="1261884" cy="276999"/>
          </a:xfrm>
          <a:prstGeom prst="rect">
            <a:avLst/>
          </a:prstGeom>
          <a:noFill/>
        </p:spPr>
        <p:txBody>
          <a:bodyPr wrap="none" rtlCol="0">
            <a:spAutoFit/>
          </a:bodyPr>
          <a:lstStyle/>
          <a:p>
            <a:r>
              <a:rPr lang="zh-CN" altLang="en-US" sz="1200" b="1" dirty="0">
                <a:latin typeface="+mj-ea"/>
                <a:ea typeface="+mj-ea"/>
              </a:rPr>
              <a:t>池化后的描述符</a:t>
            </a:r>
          </a:p>
        </p:txBody>
      </p:sp>
      <p:sp>
        <p:nvSpPr>
          <p:cNvPr id="16" name="立方体 15">
            <a:extLst>
              <a:ext uri="{FF2B5EF4-FFF2-40B4-BE49-F238E27FC236}">
                <a16:creationId xmlns:a16="http://schemas.microsoft.com/office/drawing/2014/main" id="{22A2E0D7-24DC-B48D-422A-413120D241B7}"/>
              </a:ext>
            </a:extLst>
          </p:cNvPr>
          <p:cNvSpPr/>
          <p:nvPr/>
        </p:nvSpPr>
        <p:spPr>
          <a:xfrm>
            <a:off x="2599732" y="5421309"/>
            <a:ext cx="496991" cy="485157"/>
          </a:xfrm>
          <a:prstGeom prst="cube">
            <a:avLst>
              <a:gd name="adj" fmla="val 75800"/>
            </a:avLst>
          </a:prstGeom>
          <a:solidFill>
            <a:srgbClr val="D5E4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D6DCC2F2-6EC6-45B8-8A6C-266C81DC4897}"/>
                  </a:ext>
                </a:extLst>
              </p:cNvPr>
              <p:cNvSpPr txBox="1"/>
              <p:nvPr/>
            </p:nvSpPr>
            <p:spPr>
              <a:xfrm>
                <a:off x="2777488" y="5623103"/>
                <a:ext cx="573815"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panose="02040503050406030204" pitchFamily="18" charset="0"/>
                          <a:cs typeface="Times New Roman" panose="02020603050405020304" pitchFamily="18" charset="0"/>
                        </a:rPr>
                        <m:t>𝒅</m:t>
                      </m:r>
                      <m:r>
                        <a:rPr kumimoji="1" lang="en-US" altLang="zh-CN" sz="1400" b="1" i="0" smtClean="0">
                          <a:latin typeface="Cambria Math" panose="02040503050406030204" pitchFamily="18" charset="0"/>
                          <a:cs typeface="Times New Roman" panose="02020603050405020304" pitchFamily="18" charset="0"/>
                        </a:rPr>
                        <m:t>′</m:t>
                      </m:r>
                    </m:oMath>
                  </m:oMathPara>
                </a14:m>
                <a:endParaRPr kumimoji="1" lang="zh-CN" altLang="en-US" sz="1400" b="1" dirty="0">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D6DCC2F2-6EC6-45B8-8A6C-266C81DC4897}"/>
                  </a:ext>
                </a:extLst>
              </p:cNvPr>
              <p:cNvSpPr txBox="1">
                <a:spLocks noRot="1" noChangeAspect="1" noMove="1" noResize="1" noEditPoints="1" noAdjustHandles="1" noChangeArrowheads="1" noChangeShapeType="1" noTextEdit="1"/>
              </p:cNvSpPr>
              <p:nvPr/>
            </p:nvSpPr>
            <p:spPr>
              <a:xfrm>
                <a:off x="2777488" y="5623103"/>
                <a:ext cx="573815" cy="307777"/>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2C21007-C0BA-9EA5-E0EA-4F3CED3D84F6}"/>
                  </a:ext>
                </a:extLst>
              </p:cNvPr>
              <p:cNvSpPr txBox="1"/>
              <p:nvPr/>
            </p:nvSpPr>
            <p:spPr>
              <a:xfrm>
                <a:off x="2585965" y="591778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21" name="文本框 20">
                <a:extLst>
                  <a:ext uri="{FF2B5EF4-FFF2-40B4-BE49-F238E27FC236}">
                    <a16:creationId xmlns:a16="http://schemas.microsoft.com/office/drawing/2014/main" id="{32C21007-C0BA-9EA5-E0EA-4F3CED3D84F6}"/>
                  </a:ext>
                </a:extLst>
              </p:cNvPr>
              <p:cNvSpPr txBox="1">
                <a:spLocks noRot="1" noChangeAspect="1" noMove="1" noResize="1" noEditPoints="1" noAdjustHandles="1" noChangeArrowheads="1" noChangeShapeType="1" noTextEdit="1"/>
              </p:cNvSpPr>
              <p:nvPr/>
            </p:nvSpPr>
            <p:spPr>
              <a:xfrm>
                <a:off x="2585965" y="5917783"/>
                <a:ext cx="219073" cy="253916"/>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2B3BEA6-74B3-0CFA-E8A4-74D742F65F37}"/>
                  </a:ext>
                </a:extLst>
              </p:cNvPr>
              <p:cNvSpPr txBox="1"/>
              <p:nvPr/>
            </p:nvSpPr>
            <p:spPr>
              <a:xfrm>
                <a:off x="2392198" y="5710566"/>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25" name="文本框 24">
                <a:extLst>
                  <a:ext uri="{FF2B5EF4-FFF2-40B4-BE49-F238E27FC236}">
                    <a16:creationId xmlns:a16="http://schemas.microsoft.com/office/drawing/2014/main" id="{E2B3BEA6-74B3-0CFA-E8A4-74D742F65F37}"/>
                  </a:ext>
                </a:extLst>
              </p:cNvPr>
              <p:cNvSpPr txBox="1">
                <a:spLocks noRot="1" noChangeAspect="1" noMove="1" noResize="1" noEditPoints="1" noAdjustHandles="1" noChangeArrowheads="1" noChangeShapeType="1" noTextEdit="1"/>
              </p:cNvSpPr>
              <p:nvPr/>
            </p:nvSpPr>
            <p:spPr>
              <a:xfrm>
                <a:off x="2392198" y="5710566"/>
                <a:ext cx="219073" cy="253916"/>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60A79ECD-BD43-0DC7-89BA-83E1CBF1CB26}"/>
                  </a:ext>
                </a:extLst>
              </p:cNvPr>
              <p:cNvSpPr txBox="1"/>
              <p:nvPr/>
            </p:nvSpPr>
            <p:spPr>
              <a:xfrm>
                <a:off x="2288596" y="5438980"/>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h</m:t>
                      </m:r>
                    </m:oMath>
                  </m:oMathPara>
                </a14:m>
                <a:endParaRPr lang="zh-CN" altLang="en-US" sz="1050" dirty="0"/>
              </a:p>
            </p:txBody>
          </p:sp>
        </mc:Choice>
        <mc:Fallback xmlns="">
          <p:sp>
            <p:nvSpPr>
              <p:cNvPr id="26" name="文本框 25">
                <a:extLst>
                  <a:ext uri="{FF2B5EF4-FFF2-40B4-BE49-F238E27FC236}">
                    <a16:creationId xmlns:a16="http://schemas.microsoft.com/office/drawing/2014/main" id="{60A79ECD-BD43-0DC7-89BA-83E1CBF1CB26}"/>
                  </a:ext>
                </a:extLst>
              </p:cNvPr>
              <p:cNvSpPr txBox="1">
                <a:spLocks noRot="1" noChangeAspect="1" noMove="1" noResize="1" noEditPoints="1" noAdjustHandles="1" noChangeArrowheads="1" noChangeShapeType="1" noTextEdit="1"/>
              </p:cNvSpPr>
              <p:nvPr/>
            </p:nvSpPr>
            <p:spPr>
              <a:xfrm>
                <a:off x="2288596" y="5438980"/>
                <a:ext cx="784390" cy="253916"/>
              </a:xfrm>
              <a:prstGeom prst="rect">
                <a:avLst/>
              </a:prstGeom>
              <a:blipFill>
                <a:blip r:embed="rId19"/>
                <a:stretch>
                  <a:fillRect/>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B020498F-767F-9AF0-EA14-C63F85E71E6D}"/>
              </a:ext>
            </a:extLst>
          </p:cNvPr>
          <p:cNvSpPr txBox="1"/>
          <p:nvPr/>
        </p:nvSpPr>
        <p:spPr>
          <a:xfrm>
            <a:off x="1664322" y="2436237"/>
            <a:ext cx="1113166"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输入通道维度</a:t>
            </a:r>
          </a:p>
        </p:txBody>
      </p:sp>
      <p:sp>
        <p:nvSpPr>
          <p:cNvPr id="30" name="文本框 29">
            <a:extLst>
              <a:ext uri="{FF2B5EF4-FFF2-40B4-BE49-F238E27FC236}">
                <a16:creationId xmlns:a16="http://schemas.microsoft.com/office/drawing/2014/main" id="{4FBE227F-1F17-4F38-154A-1D7C35641D9A}"/>
              </a:ext>
            </a:extLst>
          </p:cNvPr>
          <p:cNvSpPr txBox="1"/>
          <p:nvPr/>
        </p:nvSpPr>
        <p:spPr>
          <a:xfrm>
            <a:off x="1732013" y="3958056"/>
            <a:ext cx="1113166"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输出通道维度</a:t>
            </a:r>
          </a:p>
        </p:txBody>
      </p:sp>
      <p:sp>
        <p:nvSpPr>
          <p:cNvPr id="33" name="文本框 32">
            <a:extLst>
              <a:ext uri="{FF2B5EF4-FFF2-40B4-BE49-F238E27FC236}">
                <a16:creationId xmlns:a16="http://schemas.microsoft.com/office/drawing/2014/main" id="{1F278668-EB6B-E17B-AFA1-69F71A9F4C9E}"/>
              </a:ext>
            </a:extLst>
          </p:cNvPr>
          <p:cNvSpPr txBox="1"/>
          <p:nvPr/>
        </p:nvSpPr>
        <p:spPr>
          <a:xfrm>
            <a:off x="4558817" y="2443541"/>
            <a:ext cx="1113166"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空间维度</a:t>
            </a:r>
          </a:p>
        </p:txBody>
      </p:sp>
      <p:sp>
        <p:nvSpPr>
          <p:cNvPr id="34" name="文本框 33">
            <a:extLst>
              <a:ext uri="{FF2B5EF4-FFF2-40B4-BE49-F238E27FC236}">
                <a16:creationId xmlns:a16="http://schemas.microsoft.com/office/drawing/2014/main" id="{DF12C5EF-5695-D70E-F633-499F54B49803}"/>
              </a:ext>
            </a:extLst>
          </p:cNvPr>
          <p:cNvSpPr txBox="1"/>
          <p:nvPr/>
        </p:nvSpPr>
        <p:spPr>
          <a:xfrm>
            <a:off x="4577103" y="3919057"/>
            <a:ext cx="823572"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并行维度</a:t>
            </a:r>
          </a:p>
        </p:txBody>
      </p:sp>
      <p:sp>
        <p:nvSpPr>
          <p:cNvPr id="9" name="文本框 8">
            <a:extLst>
              <a:ext uri="{FF2B5EF4-FFF2-40B4-BE49-F238E27FC236}">
                <a16:creationId xmlns:a16="http://schemas.microsoft.com/office/drawing/2014/main" id="{6BC8D726-A094-EDFC-2B0A-5BE31D5B85D8}"/>
              </a:ext>
            </a:extLst>
          </p:cNvPr>
          <p:cNvSpPr txBox="1"/>
          <p:nvPr/>
        </p:nvSpPr>
        <p:spPr>
          <a:xfrm>
            <a:off x="11448000" y="65520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13</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6118697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矩形: 圆角 1350">
            <a:extLst>
              <a:ext uri="{FF2B5EF4-FFF2-40B4-BE49-F238E27FC236}">
                <a16:creationId xmlns:a16="http://schemas.microsoft.com/office/drawing/2014/main" id="{A2AA80CA-E211-1985-72F1-6CD1CC73C085}"/>
              </a:ext>
            </a:extLst>
          </p:cNvPr>
          <p:cNvSpPr/>
          <p:nvPr/>
        </p:nvSpPr>
        <p:spPr>
          <a:xfrm>
            <a:off x="6091648" y="3753166"/>
            <a:ext cx="5463539" cy="2074086"/>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zh-CN" sz="1600" b="1" dirty="0">
              <a:solidFill>
                <a:srgbClr val="7030A0"/>
              </a:solidFill>
              <a:latin typeface="+mj-ea"/>
              <a:ea typeface="+mj-ea"/>
            </a:endParaRPr>
          </a:p>
        </p:txBody>
      </p:sp>
      <p:pic>
        <p:nvPicPr>
          <p:cNvPr id="1346" name="图片 1345">
            <a:extLst>
              <a:ext uri="{FF2B5EF4-FFF2-40B4-BE49-F238E27FC236}">
                <a16:creationId xmlns:a16="http://schemas.microsoft.com/office/drawing/2014/main" id="{3BFC06CD-114F-9223-1380-6649CDC02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003" y="1713960"/>
            <a:ext cx="4333404" cy="1697250"/>
          </a:xfrm>
          <a:prstGeom prst="rect">
            <a:avLst/>
          </a:prstGeom>
        </p:spPr>
      </p:pic>
      <p:sp>
        <p:nvSpPr>
          <p:cNvPr id="49" name="立方体 48">
            <a:extLst>
              <a:ext uri="{FF2B5EF4-FFF2-40B4-BE49-F238E27FC236}">
                <a16:creationId xmlns:a16="http://schemas.microsoft.com/office/drawing/2014/main" id="{61B5650B-93B0-23C6-391A-61AF16767D1C}"/>
              </a:ext>
            </a:extLst>
          </p:cNvPr>
          <p:cNvSpPr/>
          <p:nvPr/>
        </p:nvSpPr>
        <p:spPr>
          <a:xfrm>
            <a:off x="4802877" y="2646102"/>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立方体 47">
            <a:extLst>
              <a:ext uri="{FF2B5EF4-FFF2-40B4-BE49-F238E27FC236}">
                <a16:creationId xmlns:a16="http://schemas.microsoft.com/office/drawing/2014/main" id="{10D7519D-245D-A0C8-C3EE-7541D128781C}"/>
              </a:ext>
            </a:extLst>
          </p:cNvPr>
          <p:cNvSpPr/>
          <p:nvPr/>
        </p:nvSpPr>
        <p:spPr>
          <a:xfrm>
            <a:off x="4476821" y="2646102"/>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立方体 46">
            <a:extLst>
              <a:ext uri="{FF2B5EF4-FFF2-40B4-BE49-F238E27FC236}">
                <a16:creationId xmlns:a16="http://schemas.microsoft.com/office/drawing/2014/main" id="{6045CF9B-B80B-5E47-26EA-FEE764A7B211}"/>
              </a:ext>
            </a:extLst>
          </p:cNvPr>
          <p:cNvSpPr/>
          <p:nvPr/>
        </p:nvSpPr>
        <p:spPr>
          <a:xfrm>
            <a:off x="4291397" y="2183076"/>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立方体 43">
            <a:extLst>
              <a:ext uri="{FF2B5EF4-FFF2-40B4-BE49-F238E27FC236}">
                <a16:creationId xmlns:a16="http://schemas.microsoft.com/office/drawing/2014/main" id="{73AEECD8-2E9B-0709-B3A7-C80AE1ECE0D1}"/>
              </a:ext>
            </a:extLst>
          </p:cNvPr>
          <p:cNvSpPr/>
          <p:nvPr/>
        </p:nvSpPr>
        <p:spPr>
          <a:xfrm>
            <a:off x="4153451" y="2656283"/>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立方体 40">
            <a:extLst>
              <a:ext uri="{FF2B5EF4-FFF2-40B4-BE49-F238E27FC236}">
                <a16:creationId xmlns:a16="http://schemas.microsoft.com/office/drawing/2014/main" id="{5AB3382C-8681-6B04-7FE5-5D1C450D25C6}"/>
              </a:ext>
            </a:extLst>
          </p:cNvPr>
          <p:cNvSpPr/>
          <p:nvPr/>
        </p:nvSpPr>
        <p:spPr>
          <a:xfrm>
            <a:off x="4484590" y="2340318"/>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立方体 38">
            <a:extLst>
              <a:ext uri="{FF2B5EF4-FFF2-40B4-BE49-F238E27FC236}">
                <a16:creationId xmlns:a16="http://schemas.microsoft.com/office/drawing/2014/main" id="{9E4C9119-F501-5E22-0FB4-95290D2A2D2B}"/>
              </a:ext>
            </a:extLst>
          </p:cNvPr>
          <p:cNvSpPr/>
          <p:nvPr/>
        </p:nvSpPr>
        <p:spPr>
          <a:xfrm>
            <a:off x="4153452" y="2335227"/>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立方体 32">
            <a:extLst>
              <a:ext uri="{FF2B5EF4-FFF2-40B4-BE49-F238E27FC236}">
                <a16:creationId xmlns:a16="http://schemas.microsoft.com/office/drawing/2014/main" id="{F5607188-7FE0-4357-7DFC-6861F396FFB3}"/>
              </a:ext>
            </a:extLst>
          </p:cNvPr>
          <p:cNvSpPr/>
          <p:nvPr/>
        </p:nvSpPr>
        <p:spPr>
          <a:xfrm>
            <a:off x="3240036" y="2370906"/>
            <a:ext cx="510401" cy="526280"/>
          </a:xfrm>
          <a:prstGeom prst="cube">
            <a:avLst>
              <a:gd name="adj" fmla="val 7019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26738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局部感知的卷积注意力机制：特殊情况</a:t>
            </a:r>
          </a:p>
        </p:txBody>
      </p:sp>
      <p:sp>
        <p:nvSpPr>
          <p:cNvPr id="15" name="矩形: 圆角 14">
            <a:extLst>
              <a:ext uri="{FF2B5EF4-FFF2-40B4-BE49-F238E27FC236}">
                <a16:creationId xmlns:a16="http://schemas.microsoft.com/office/drawing/2014/main" id="{5E8C965B-B001-1427-75CD-D82CBD000345}"/>
              </a:ext>
            </a:extLst>
          </p:cNvPr>
          <p:cNvSpPr/>
          <p:nvPr/>
        </p:nvSpPr>
        <p:spPr>
          <a:xfrm>
            <a:off x="380998" y="1653638"/>
            <a:ext cx="5318761" cy="196081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6" name="矩形: 圆角 15">
            <a:extLst>
              <a:ext uri="{FF2B5EF4-FFF2-40B4-BE49-F238E27FC236}">
                <a16:creationId xmlns:a16="http://schemas.microsoft.com/office/drawing/2014/main" id="{35BD0869-E749-9CF1-B060-4A87508095CB}"/>
              </a:ext>
            </a:extLst>
          </p:cNvPr>
          <p:cNvSpPr/>
          <p:nvPr/>
        </p:nvSpPr>
        <p:spPr>
          <a:xfrm>
            <a:off x="6053664" y="1653638"/>
            <a:ext cx="5505876" cy="196081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7" name="文本框 16">
            <a:extLst>
              <a:ext uri="{FF2B5EF4-FFF2-40B4-BE49-F238E27FC236}">
                <a16:creationId xmlns:a16="http://schemas.microsoft.com/office/drawing/2014/main" id="{2C4211C4-0C94-C1F3-A5A9-B5AA829AEEFE}"/>
              </a:ext>
            </a:extLst>
          </p:cNvPr>
          <p:cNvSpPr txBox="1"/>
          <p:nvPr/>
        </p:nvSpPr>
        <p:spPr>
          <a:xfrm>
            <a:off x="486902" y="1713247"/>
            <a:ext cx="1152880" cy="338554"/>
          </a:xfrm>
          <a:prstGeom prst="rect">
            <a:avLst/>
          </a:prstGeom>
          <a:noFill/>
        </p:spPr>
        <p:txBody>
          <a:bodyPr wrap="none" rtlCol="0">
            <a:spAutoFit/>
          </a:bodyPr>
          <a:lstStyle/>
          <a:p>
            <a:pPr algn="ctr"/>
            <a:r>
              <a:rPr lang="en-US" altLang="zh-CN" sz="1600" b="1" dirty="0">
                <a:solidFill>
                  <a:srgbClr val="7030A0"/>
                </a:solidFill>
                <a:latin typeface="+mj-ea"/>
                <a:ea typeface="+mj-ea"/>
              </a:rPr>
              <a:t>1*1</a:t>
            </a:r>
            <a:r>
              <a:rPr lang="zh-CN" altLang="en-US" sz="1600" b="1" dirty="0">
                <a:solidFill>
                  <a:srgbClr val="7030A0"/>
                </a:solidFill>
                <a:latin typeface="+mj-ea"/>
                <a:ea typeface="+mj-ea"/>
              </a:rPr>
              <a:t>卷积核</a:t>
            </a:r>
            <a:endParaRPr lang="en-US" altLang="zh-CN" sz="1600" b="1" dirty="0">
              <a:solidFill>
                <a:srgbClr val="7030A0"/>
              </a:solidFill>
              <a:latin typeface="+mj-ea"/>
              <a:ea typeface="+mj-ea"/>
            </a:endParaRPr>
          </a:p>
        </p:txBody>
      </p:sp>
      <p:sp>
        <p:nvSpPr>
          <p:cNvPr id="21" name="文本框 20">
            <a:extLst>
              <a:ext uri="{FF2B5EF4-FFF2-40B4-BE49-F238E27FC236}">
                <a16:creationId xmlns:a16="http://schemas.microsoft.com/office/drawing/2014/main" id="{F0E0372F-1952-ECB2-C2F1-249AADBD80A9}"/>
              </a:ext>
            </a:extLst>
          </p:cNvPr>
          <p:cNvSpPr txBox="1"/>
          <p:nvPr/>
        </p:nvSpPr>
        <p:spPr>
          <a:xfrm>
            <a:off x="6191085" y="1713247"/>
            <a:ext cx="1620957" cy="338554"/>
          </a:xfrm>
          <a:prstGeom prst="rect">
            <a:avLst/>
          </a:prstGeom>
          <a:noFill/>
        </p:spPr>
        <p:txBody>
          <a:bodyPr wrap="none" rtlCol="0">
            <a:spAutoFit/>
          </a:bodyPr>
          <a:lstStyle/>
          <a:p>
            <a:pPr algn="ctr"/>
            <a:r>
              <a:rPr lang="zh-CN" altLang="en-US" sz="1600" b="1" dirty="0">
                <a:solidFill>
                  <a:srgbClr val="7030A0"/>
                </a:solidFill>
                <a:latin typeface="+mj-ea"/>
                <a:ea typeface="+mj-ea"/>
              </a:rPr>
              <a:t>深度可分离卷积</a:t>
            </a:r>
            <a:endParaRPr lang="en-US" altLang="zh-CN" sz="1600" b="1" dirty="0">
              <a:solidFill>
                <a:srgbClr val="7030A0"/>
              </a:solidFill>
              <a:latin typeface="+mj-ea"/>
              <a:ea typeface="+mj-ea"/>
            </a:endParaRPr>
          </a:p>
        </p:txBody>
      </p:sp>
      <p:sp>
        <p:nvSpPr>
          <p:cNvPr id="25" name="立方体 24">
            <a:extLst>
              <a:ext uri="{FF2B5EF4-FFF2-40B4-BE49-F238E27FC236}">
                <a16:creationId xmlns:a16="http://schemas.microsoft.com/office/drawing/2014/main" id="{0272FB56-2AC6-CDD7-DF4F-6E98C5740F70}"/>
              </a:ext>
            </a:extLst>
          </p:cNvPr>
          <p:cNvSpPr/>
          <p:nvPr/>
        </p:nvSpPr>
        <p:spPr>
          <a:xfrm>
            <a:off x="737384" y="2317149"/>
            <a:ext cx="739131" cy="743058"/>
          </a:xfrm>
          <a:prstGeom prst="cube">
            <a:avLst>
              <a:gd name="adj" fmla="val 36436"/>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立方体 25">
            <a:extLst>
              <a:ext uri="{FF2B5EF4-FFF2-40B4-BE49-F238E27FC236}">
                <a16:creationId xmlns:a16="http://schemas.microsoft.com/office/drawing/2014/main" id="{1C3C1027-5B92-D9E0-CB20-01BE67FFC532}"/>
              </a:ext>
            </a:extLst>
          </p:cNvPr>
          <p:cNvSpPr/>
          <p:nvPr/>
        </p:nvSpPr>
        <p:spPr>
          <a:xfrm>
            <a:off x="2045893" y="2418689"/>
            <a:ext cx="510401" cy="526280"/>
          </a:xfrm>
          <a:prstGeom prst="cube">
            <a:avLst>
              <a:gd name="adj" fmla="val 7019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箭头: 左右 27">
            <a:extLst>
              <a:ext uri="{FF2B5EF4-FFF2-40B4-BE49-F238E27FC236}">
                <a16:creationId xmlns:a16="http://schemas.microsoft.com/office/drawing/2014/main" id="{D429B672-1165-A74C-840C-6806329F4C53}"/>
              </a:ext>
            </a:extLst>
          </p:cNvPr>
          <p:cNvSpPr/>
          <p:nvPr/>
        </p:nvSpPr>
        <p:spPr>
          <a:xfrm>
            <a:off x="1528160" y="2548990"/>
            <a:ext cx="483520" cy="17011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4FD11938-3598-F750-F510-7B7DF96768AC}"/>
              </a:ext>
            </a:extLst>
          </p:cNvPr>
          <p:cNvSpPr/>
          <p:nvPr/>
        </p:nvSpPr>
        <p:spPr>
          <a:xfrm>
            <a:off x="2690618" y="2548990"/>
            <a:ext cx="344372" cy="170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立方体 29">
            <a:extLst>
              <a:ext uri="{FF2B5EF4-FFF2-40B4-BE49-F238E27FC236}">
                <a16:creationId xmlns:a16="http://schemas.microsoft.com/office/drawing/2014/main" id="{7AEB534D-9A70-4584-FA75-C88E57E177BB}"/>
              </a:ext>
            </a:extLst>
          </p:cNvPr>
          <p:cNvSpPr/>
          <p:nvPr/>
        </p:nvSpPr>
        <p:spPr>
          <a:xfrm>
            <a:off x="3125672" y="2262517"/>
            <a:ext cx="739131" cy="743058"/>
          </a:xfrm>
          <a:prstGeom prst="cube">
            <a:avLst>
              <a:gd name="adj" fmla="val 36436"/>
            </a:avLst>
          </a:prstGeom>
          <a:solidFill>
            <a:srgbClr val="BFBFBF">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文本框 33">
            <a:extLst>
              <a:ext uri="{FF2B5EF4-FFF2-40B4-BE49-F238E27FC236}">
                <a16:creationId xmlns:a16="http://schemas.microsoft.com/office/drawing/2014/main" id="{C07FD96E-76AE-F88C-3179-3092B62E730F}"/>
              </a:ext>
            </a:extLst>
          </p:cNvPr>
          <p:cNvSpPr txBox="1"/>
          <p:nvPr/>
        </p:nvSpPr>
        <p:spPr>
          <a:xfrm>
            <a:off x="713746" y="3086889"/>
            <a:ext cx="647702" cy="281167"/>
          </a:xfrm>
          <a:prstGeom prst="rect">
            <a:avLst/>
          </a:prstGeom>
          <a:noFill/>
        </p:spPr>
        <p:txBody>
          <a:bodyPr wrap="square" rtlCol="0">
            <a:spAutoFit/>
          </a:bodyPr>
          <a:lstStyle/>
          <a:p>
            <a:r>
              <a:rPr lang="zh-CN" altLang="en-US" sz="1200" b="1" dirty="0">
                <a:latin typeface="+mj-ea"/>
                <a:ea typeface="+mj-ea"/>
              </a:rPr>
              <a:t>特征图</a:t>
            </a:r>
          </a:p>
        </p:txBody>
      </p:sp>
      <p:sp>
        <p:nvSpPr>
          <p:cNvPr id="35" name="文本框 34">
            <a:extLst>
              <a:ext uri="{FF2B5EF4-FFF2-40B4-BE49-F238E27FC236}">
                <a16:creationId xmlns:a16="http://schemas.microsoft.com/office/drawing/2014/main" id="{6C2CC362-A909-F617-6B2B-815CD5B3E65B}"/>
              </a:ext>
            </a:extLst>
          </p:cNvPr>
          <p:cNvSpPr txBox="1"/>
          <p:nvPr/>
        </p:nvSpPr>
        <p:spPr>
          <a:xfrm>
            <a:off x="1715353" y="3091057"/>
            <a:ext cx="926745" cy="276999"/>
          </a:xfrm>
          <a:prstGeom prst="rect">
            <a:avLst/>
          </a:prstGeom>
          <a:noFill/>
        </p:spPr>
        <p:txBody>
          <a:bodyPr wrap="square" rtlCol="0">
            <a:spAutoFit/>
          </a:bodyPr>
          <a:lstStyle/>
          <a:p>
            <a:r>
              <a:rPr lang="en-US" altLang="zh-CN" sz="1200" b="1" dirty="0">
                <a:latin typeface="+mj-ea"/>
                <a:ea typeface="+mj-ea"/>
              </a:rPr>
              <a:t>1*1</a:t>
            </a:r>
            <a:r>
              <a:rPr lang="zh-CN" altLang="en-US" sz="1200" b="1" dirty="0">
                <a:latin typeface="+mj-ea"/>
                <a:ea typeface="+mj-ea"/>
              </a:rPr>
              <a:t>卷积核</a:t>
            </a:r>
          </a:p>
        </p:txBody>
      </p:sp>
      <p:sp>
        <p:nvSpPr>
          <p:cNvPr id="36" name="立方体 35">
            <a:extLst>
              <a:ext uri="{FF2B5EF4-FFF2-40B4-BE49-F238E27FC236}">
                <a16:creationId xmlns:a16="http://schemas.microsoft.com/office/drawing/2014/main" id="{0ABBA3E9-CCCC-36D8-AC19-9532683B3FD9}"/>
              </a:ext>
            </a:extLst>
          </p:cNvPr>
          <p:cNvSpPr/>
          <p:nvPr/>
        </p:nvSpPr>
        <p:spPr>
          <a:xfrm>
            <a:off x="4138997" y="2030676"/>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立方体 36">
            <a:extLst>
              <a:ext uri="{FF2B5EF4-FFF2-40B4-BE49-F238E27FC236}">
                <a16:creationId xmlns:a16="http://schemas.microsoft.com/office/drawing/2014/main" id="{F914993E-0637-308F-5DC3-674A622567DA}"/>
              </a:ext>
            </a:extLst>
          </p:cNvPr>
          <p:cNvSpPr/>
          <p:nvPr/>
        </p:nvSpPr>
        <p:spPr>
          <a:xfrm>
            <a:off x="4499975" y="2010491"/>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立方体 37">
            <a:extLst>
              <a:ext uri="{FF2B5EF4-FFF2-40B4-BE49-F238E27FC236}">
                <a16:creationId xmlns:a16="http://schemas.microsoft.com/office/drawing/2014/main" id="{CED87970-6ED9-FEA9-37E9-6925E2EE58E5}"/>
              </a:ext>
            </a:extLst>
          </p:cNvPr>
          <p:cNvSpPr/>
          <p:nvPr/>
        </p:nvSpPr>
        <p:spPr>
          <a:xfrm>
            <a:off x="4831207" y="1999377"/>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立方体 41">
            <a:extLst>
              <a:ext uri="{FF2B5EF4-FFF2-40B4-BE49-F238E27FC236}">
                <a16:creationId xmlns:a16="http://schemas.microsoft.com/office/drawing/2014/main" id="{DE2A40C7-2CA9-56A2-85C8-6990A9BA5E30}"/>
              </a:ext>
            </a:extLst>
          </p:cNvPr>
          <p:cNvSpPr/>
          <p:nvPr/>
        </p:nvSpPr>
        <p:spPr>
          <a:xfrm>
            <a:off x="4831207" y="2347573"/>
            <a:ext cx="510401" cy="526280"/>
          </a:xfrm>
          <a:prstGeom prst="cube">
            <a:avLst>
              <a:gd name="adj" fmla="val 70196"/>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文本框 49">
            <a:extLst>
              <a:ext uri="{FF2B5EF4-FFF2-40B4-BE49-F238E27FC236}">
                <a16:creationId xmlns:a16="http://schemas.microsoft.com/office/drawing/2014/main" id="{FBD0402C-D1F3-46F6-6C53-712664684F15}"/>
              </a:ext>
            </a:extLst>
          </p:cNvPr>
          <p:cNvSpPr txBox="1"/>
          <p:nvPr/>
        </p:nvSpPr>
        <p:spPr>
          <a:xfrm>
            <a:off x="3012118" y="3222049"/>
            <a:ext cx="2595312" cy="276999"/>
          </a:xfrm>
          <a:prstGeom prst="rect">
            <a:avLst/>
          </a:prstGeom>
          <a:noFill/>
        </p:spPr>
        <p:txBody>
          <a:bodyPr wrap="square" rtlCol="0">
            <a:spAutoFit/>
          </a:bodyPr>
          <a:lstStyle/>
          <a:p>
            <a:r>
              <a:rPr lang="zh-CN" altLang="en-US" sz="1200" b="1" dirty="0">
                <a:latin typeface="+mj-ea"/>
                <a:ea typeface="+mj-ea"/>
              </a:rPr>
              <a:t>滑动窗口展平得到的局部区域特征</a:t>
            </a:r>
          </a:p>
        </p:txBody>
      </p:sp>
      <p:sp>
        <p:nvSpPr>
          <p:cNvPr id="51" name="矩形: 圆角 50">
            <a:extLst>
              <a:ext uri="{FF2B5EF4-FFF2-40B4-BE49-F238E27FC236}">
                <a16:creationId xmlns:a16="http://schemas.microsoft.com/office/drawing/2014/main" id="{7208FD93-868F-FEAD-4ADA-6E7FC27F8716}"/>
              </a:ext>
            </a:extLst>
          </p:cNvPr>
          <p:cNvSpPr/>
          <p:nvPr/>
        </p:nvSpPr>
        <p:spPr>
          <a:xfrm>
            <a:off x="386893" y="3743846"/>
            <a:ext cx="5316310" cy="2074086"/>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zh-CN" sz="1600" b="1" dirty="0">
              <a:solidFill>
                <a:srgbClr val="7030A0"/>
              </a:solidFill>
              <a:latin typeface="+mj-ea"/>
              <a:ea typeface="+mj-ea"/>
            </a:endParaRP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0AEDD6C5-5020-A7DF-6E3A-C79F356C872A}"/>
                  </a:ext>
                </a:extLst>
              </p:cNvPr>
              <p:cNvSpPr txBox="1"/>
              <p:nvPr/>
            </p:nvSpPr>
            <p:spPr>
              <a:xfrm>
                <a:off x="389648" y="3933139"/>
                <a:ext cx="5244939" cy="2062103"/>
              </a:xfrm>
              <a:prstGeom prst="rect">
                <a:avLst/>
              </a:prstGeom>
              <a:noFill/>
            </p:spPr>
            <p:txBody>
              <a:bodyPr wrap="square" rtlCol="0">
                <a:spAutoFit/>
              </a:bodyPr>
              <a:lstStyle/>
              <a:p>
                <a:pPr marL="342900" indent="-342900">
                  <a:buFont typeface="+mj-lt"/>
                  <a:buAutoNum type="arabicPeriod"/>
                </a:pPr>
                <a:r>
                  <a:rPr lang="zh-CN" altLang="en-US" sz="1600" b="1" dirty="0">
                    <a:solidFill>
                      <a:schemeClr val="tx1"/>
                    </a:solidFill>
                    <a:latin typeface="+mj-ea"/>
                    <a:ea typeface="+mj-ea"/>
                  </a:rPr>
                  <a:t>简化展平操作，并将自适应池化剩余样本</a:t>
                </a:r>
                <a14:m>
                  <m:oMath xmlns:m="http://schemas.openxmlformats.org/officeDocument/2006/math">
                    <m:r>
                      <a:rPr lang="en-US" altLang="zh-CN" sz="1600" b="1" i="1" smtClean="0">
                        <a:solidFill>
                          <a:schemeClr val="tx1"/>
                        </a:solidFill>
                        <a:latin typeface="Cambria Math" panose="02040503050406030204" pitchFamily="18" charset="0"/>
                        <a:ea typeface="+mj-ea"/>
                      </a:rPr>
                      <m:t>𝒔</m:t>
                    </m:r>
                  </m:oMath>
                </a14:m>
                <a:r>
                  <a:rPr lang="zh-CN" altLang="en-US" sz="1600" b="1" dirty="0">
                    <a:solidFill>
                      <a:schemeClr val="tx1"/>
                    </a:solidFill>
                    <a:latin typeface="+mj-ea"/>
                    <a:ea typeface="+mj-ea"/>
                  </a:rPr>
                  <a:t>设置为</a:t>
                </a:r>
                <a:r>
                  <a:rPr lang="en-US" altLang="zh-CN" sz="1600" b="1" dirty="0">
                    <a:solidFill>
                      <a:schemeClr val="tx1"/>
                    </a:solidFill>
                    <a:latin typeface="+mj-ea"/>
                    <a:ea typeface="+mj-ea"/>
                  </a:rPr>
                  <a:t>1</a:t>
                </a:r>
                <a:r>
                  <a:rPr lang="zh-CN" altLang="en-US" sz="1600" b="1" dirty="0">
                    <a:solidFill>
                      <a:schemeClr val="tx1"/>
                    </a:solidFill>
                    <a:latin typeface="+mj-ea"/>
                    <a:ea typeface="+mj-ea"/>
                  </a:rPr>
                  <a:t>，将自注意力机制学习模块替换为全连接层</a:t>
                </a:r>
                <a:endParaRPr lang="en-US" altLang="zh-CN" sz="1600" b="1" dirty="0">
                  <a:solidFill>
                    <a:schemeClr val="tx1"/>
                  </a:solidFill>
                  <a:latin typeface="+mj-ea"/>
                  <a:ea typeface="+mj-ea"/>
                </a:endParaRPr>
              </a:p>
              <a:p>
                <a:pPr marL="342900" indent="-342900">
                  <a:buFont typeface="+mj-lt"/>
                  <a:buAutoNum type="arabicPeriod"/>
                </a:pPr>
                <a:r>
                  <a:rPr lang="zh-CN" altLang="en-US" sz="1600" b="1" dirty="0">
                    <a:solidFill>
                      <a:schemeClr val="tx1"/>
                    </a:solidFill>
                    <a:latin typeface="+mj-ea"/>
                    <a:ea typeface="+mj-ea"/>
                  </a:rPr>
                  <a:t>此时</a:t>
                </a:r>
                <a:r>
                  <a:rPr lang="en-US" altLang="zh-CN" sz="1600" b="1" dirty="0">
                    <a:solidFill>
                      <a:schemeClr val="tx1"/>
                    </a:solidFill>
                    <a:latin typeface="+mj-ea"/>
                    <a:ea typeface="+mj-ea"/>
                  </a:rPr>
                  <a:t>1*1</a:t>
                </a:r>
                <a:r>
                  <a:rPr lang="zh-CN" altLang="en-US" sz="1600" b="1" dirty="0">
                    <a:solidFill>
                      <a:schemeClr val="tx1"/>
                    </a:solidFill>
                    <a:latin typeface="+mj-ea"/>
                    <a:ea typeface="+mj-ea"/>
                  </a:rPr>
                  <a:t>卷积核上的注意力模块被</a:t>
                </a:r>
                <a:r>
                  <a:rPr lang="zh-CN" altLang="en-US" sz="1600" b="1" dirty="0">
                    <a:solidFill>
                      <a:srgbClr val="7030A0"/>
                    </a:solidFill>
                    <a:latin typeface="+mj-ea"/>
                    <a:ea typeface="+mj-ea"/>
                  </a:rPr>
                  <a:t>简化为先前的卷积核注意力工作的形式</a:t>
                </a:r>
                <a:endParaRPr lang="en-US" altLang="zh-CN" sz="1600" b="1" dirty="0">
                  <a:solidFill>
                    <a:srgbClr val="7030A0"/>
                  </a:solidFill>
                  <a:latin typeface="+mj-ea"/>
                  <a:ea typeface="+mj-ea"/>
                </a:endParaRPr>
              </a:p>
              <a:p>
                <a:pPr marL="342900" indent="-342900">
                  <a:buFont typeface="+mj-lt"/>
                  <a:buAutoNum type="arabicPeriod"/>
                </a:pPr>
                <a:r>
                  <a:rPr lang="zh-CN" altLang="en-US" sz="1600" b="1" dirty="0">
                    <a:solidFill>
                      <a:schemeClr val="tx1"/>
                    </a:solidFill>
                    <a:latin typeface="+mj-ea"/>
                    <a:ea typeface="+mj-ea"/>
                  </a:rPr>
                  <a:t>换句话说，先前的卷积核注意力工作可以看作</a:t>
                </a:r>
                <a:r>
                  <a:rPr lang="zh-CN" altLang="en-US" sz="1600" b="1" dirty="0">
                    <a:solidFill>
                      <a:srgbClr val="7030A0"/>
                    </a:solidFill>
                    <a:latin typeface="+mj-ea"/>
                    <a:ea typeface="+mj-ea"/>
                  </a:rPr>
                  <a:t>直接将</a:t>
                </a:r>
                <a:r>
                  <a:rPr lang="en-US" altLang="zh-CN" sz="1600" b="1" dirty="0">
                    <a:solidFill>
                      <a:srgbClr val="7030A0"/>
                    </a:solidFill>
                    <a:latin typeface="+mj-ea"/>
                    <a:ea typeface="+mj-ea"/>
                  </a:rPr>
                  <a:t>1*1</a:t>
                </a:r>
                <a:r>
                  <a:rPr lang="zh-CN" altLang="en-US" sz="1600" b="1" dirty="0">
                    <a:solidFill>
                      <a:srgbClr val="7030A0"/>
                    </a:solidFill>
                    <a:latin typeface="+mj-ea"/>
                    <a:ea typeface="+mj-ea"/>
                  </a:rPr>
                  <a:t>卷积核的局部特征作用在</a:t>
                </a:r>
                <a:r>
                  <a:rPr lang="en-US" altLang="zh-CN" sz="1600" b="1" dirty="0">
                    <a:solidFill>
                      <a:srgbClr val="7030A0"/>
                    </a:solidFill>
                    <a:latin typeface="+mj-ea"/>
                    <a:ea typeface="+mj-ea"/>
                  </a:rPr>
                  <a:t>k*k</a:t>
                </a:r>
                <a:r>
                  <a:rPr lang="zh-CN" altLang="en-US" sz="1600" b="1" dirty="0">
                    <a:solidFill>
                      <a:srgbClr val="7030A0"/>
                    </a:solidFill>
                    <a:latin typeface="+mj-ea"/>
                    <a:ea typeface="+mj-ea"/>
                  </a:rPr>
                  <a:t>的卷积核上</a:t>
                </a:r>
                <a:r>
                  <a:rPr lang="zh-CN" altLang="en-US" sz="1600" b="1" dirty="0">
                    <a:solidFill>
                      <a:schemeClr val="tx1"/>
                    </a:solidFill>
                    <a:latin typeface="+mj-ea"/>
                    <a:ea typeface="+mj-ea"/>
                  </a:rPr>
                  <a:t>，得到的局部特征描述符存在一定局限性。</a:t>
                </a:r>
                <a:endParaRPr lang="en-US" altLang="zh-CN" sz="1600" b="1" dirty="0">
                  <a:solidFill>
                    <a:schemeClr val="tx1"/>
                  </a:solidFill>
                  <a:latin typeface="+mj-ea"/>
                  <a:ea typeface="+mj-ea"/>
                </a:endParaRPr>
              </a:p>
              <a:p>
                <a:pPr marL="342900" indent="-342900">
                  <a:buFont typeface="+mj-lt"/>
                  <a:buAutoNum type="arabicPeriod"/>
                </a:pPr>
                <a:endParaRPr lang="zh-CN" altLang="en-US" sz="1600" b="1" dirty="0">
                  <a:solidFill>
                    <a:srgbClr val="7030A0"/>
                  </a:solidFill>
                  <a:latin typeface="+mj-ea"/>
                  <a:ea typeface="+mj-ea"/>
                </a:endParaRPr>
              </a:p>
            </p:txBody>
          </p:sp>
        </mc:Choice>
        <mc:Fallback xmlns="">
          <p:sp>
            <p:nvSpPr>
              <p:cNvPr id="52" name="文本框 51">
                <a:extLst>
                  <a:ext uri="{FF2B5EF4-FFF2-40B4-BE49-F238E27FC236}">
                    <a16:creationId xmlns:a16="http://schemas.microsoft.com/office/drawing/2014/main" id="{0AEDD6C5-5020-A7DF-6E3A-C79F356C872A}"/>
                  </a:ext>
                </a:extLst>
              </p:cNvPr>
              <p:cNvSpPr txBox="1">
                <a:spLocks noRot="1" noChangeAspect="1" noMove="1" noResize="1" noEditPoints="1" noAdjustHandles="1" noChangeArrowheads="1" noChangeShapeType="1" noTextEdit="1"/>
              </p:cNvSpPr>
              <p:nvPr/>
            </p:nvSpPr>
            <p:spPr>
              <a:xfrm>
                <a:off x="389648" y="3933139"/>
                <a:ext cx="5244939" cy="2062103"/>
              </a:xfrm>
              <a:prstGeom prst="rect">
                <a:avLst/>
              </a:prstGeom>
              <a:blipFill>
                <a:blip r:embed="rId4"/>
                <a:stretch>
                  <a:fillRect l="-930" t="-20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AD5BCDCA-57DF-CB4D-7114-F0937DD77262}"/>
                  </a:ext>
                </a:extLst>
              </p:cNvPr>
              <p:cNvSpPr txBox="1"/>
              <p:nvPr/>
            </p:nvSpPr>
            <p:spPr>
              <a:xfrm>
                <a:off x="362491" y="2263495"/>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1050" i="1">
                          <a:latin typeface="Cambria Math" panose="02040503050406030204" pitchFamily="18" charset="0"/>
                        </a:rPr>
                        <m:t>c</m:t>
                      </m:r>
                    </m:oMath>
                  </m:oMathPara>
                </a14:m>
                <a:endParaRPr lang="zh-CN" altLang="en-US" sz="1050" dirty="0"/>
              </a:p>
            </p:txBody>
          </p:sp>
        </mc:Choice>
        <mc:Fallback xmlns="">
          <p:sp>
            <p:nvSpPr>
              <p:cNvPr id="53" name="文本框 52">
                <a:extLst>
                  <a:ext uri="{FF2B5EF4-FFF2-40B4-BE49-F238E27FC236}">
                    <a16:creationId xmlns:a16="http://schemas.microsoft.com/office/drawing/2014/main" id="{AD5BCDCA-57DF-CB4D-7114-F0937DD77262}"/>
                  </a:ext>
                </a:extLst>
              </p:cNvPr>
              <p:cNvSpPr txBox="1">
                <a:spLocks noRot="1" noChangeAspect="1" noMove="1" noResize="1" noEditPoints="1" noAdjustHandles="1" noChangeArrowheads="1" noChangeShapeType="1" noTextEdit="1"/>
              </p:cNvSpPr>
              <p:nvPr/>
            </p:nvSpPr>
            <p:spPr>
              <a:xfrm>
                <a:off x="362491" y="2263495"/>
                <a:ext cx="784390" cy="253916"/>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CBD91289-92B1-364A-426E-FF4F878D791E}"/>
                  </a:ext>
                </a:extLst>
              </p:cNvPr>
              <p:cNvSpPr txBox="1"/>
              <p:nvPr/>
            </p:nvSpPr>
            <p:spPr>
              <a:xfrm>
                <a:off x="1246692" y="2883840"/>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3</m:t>
                      </m:r>
                    </m:oMath>
                  </m:oMathPara>
                </a14:m>
                <a:endParaRPr lang="zh-CN" altLang="en-US" sz="1050" dirty="0"/>
              </a:p>
            </p:txBody>
          </p:sp>
        </mc:Choice>
        <mc:Fallback xmlns="">
          <p:sp>
            <p:nvSpPr>
              <p:cNvPr id="54" name="文本框 53">
                <a:extLst>
                  <a:ext uri="{FF2B5EF4-FFF2-40B4-BE49-F238E27FC236}">
                    <a16:creationId xmlns:a16="http://schemas.microsoft.com/office/drawing/2014/main" id="{CBD91289-92B1-364A-426E-FF4F878D791E}"/>
                  </a:ext>
                </a:extLst>
              </p:cNvPr>
              <p:cNvSpPr txBox="1">
                <a:spLocks noRot="1" noChangeAspect="1" noMove="1" noResize="1" noEditPoints="1" noAdjustHandles="1" noChangeArrowheads="1" noChangeShapeType="1" noTextEdit="1"/>
              </p:cNvSpPr>
              <p:nvPr/>
            </p:nvSpPr>
            <p:spPr>
              <a:xfrm>
                <a:off x="1246692" y="2883840"/>
                <a:ext cx="219073" cy="25391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DD6066C5-F1DB-EED9-1037-A47196B912D3}"/>
                  </a:ext>
                </a:extLst>
              </p:cNvPr>
              <p:cNvSpPr txBox="1"/>
              <p:nvPr/>
            </p:nvSpPr>
            <p:spPr>
              <a:xfrm>
                <a:off x="506313" y="2667223"/>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3</m:t>
                      </m:r>
                    </m:oMath>
                  </m:oMathPara>
                </a14:m>
                <a:endParaRPr lang="zh-CN" altLang="en-US" sz="1050" dirty="0"/>
              </a:p>
            </p:txBody>
          </p:sp>
        </mc:Choice>
        <mc:Fallback xmlns="">
          <p:sp>
            <p:nvSpPr>
              <p:cNvPr id="55" name="文本框 54">
                <a:extLst>
                  <a:ext uri="{FF2B5EF4-FFF2-40B4-BE49-F238E27FC236}">
                    <a16:creationId xmlns:a16="http://schemas.microsoft.com/office/drawing/2014/main" id="{DD6066C5-F1DB-EED9-1037-A47196B912D3}"/>
                  </a:ext>
                </a:extLst>
              </p:cNvPr>
              <p:cNvSpPr txBox="1">
                <a:spLocks noRot="1" noChangeAspect="1" noMove="1" noResize="1" noEditPoints="1" noAdjustHandles="1" noChangeArrowheads="1" noChangeShapeType="1" noTextEdit="1"/>
              </p:cNvSpPr>
              <p:nvPr/>
            </p:nvSpPr>
            <p:spPr>
              <a:xfrm>
                <a:off x="506313" y="2667223"/>
                <a:ext cx="219073" cy="25391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8FDDB71-A3DB-DD93-7430-8BC024708160}"/>
                  </a:ext>
                </a:extLst>
              </p:cNvPr>
              <p:cNvSpPr txBox="1"/>
              <p:nvPr/>
            </p:nvSpPr>
            <p:spPr>
              <a:xfrm>
                <a:off x="1812874" y="2348121"/>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𝑐</m:t>
                      </m:r>
                    </m:oMath>
                  </m:oMathPara>
                </a14:m>
                <a:endParaRPr lang="zh-CN" altLang="en-US" sz="1050" dirty="0"/>
              </a:p>
            </p:txBody>
          </p:sp>
        </mc:Choice>
        <mc:Fallback xmlns="">
          <p:sp>
            <p:nvSpPr>
              <p:cNvPr id="56" name="文本框 55">
                <a:extLst>
                  <a:ext uri="{FF2B5EF4-FFF2-40B4-BE49-F238E27FC236}">
                    <a16:creationId xmlns:a16="http://schemas.microsoft.com/office/drawing/2014/main" id="{18FDDB71-A3DB-DD93-7430-8BC024708160}"/>
                  </a:ext>
                </a:extLst>
              </p:cNvPr>
              <p:cNvSpPr txBox="1">
                <a:spLocks noRot="1" noChangeAspect="1" noMove="1" noResize="1" noEditPoints="1" noAdjustHandles="1" noChangeArrowheads="1" noChangeShapeType="1" noTextEdit="1"/>
              </p:cNvSpPr>
              <p:nvPr/>
            </p:nvSpPr>
            <p:spPr>
              <a:xfrm>
                <a:off x="1812874" y="2348121"/>
                <a:ext cx="784390" cy="25391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CEF122A7-CE92-2194-518A-0812B178C24C}"/>
                  </a:ext>
                </a:extLst>
              </p:cNvPr>
              <p:cNvSpPr txBox="1"/>
              <p:nvPr/>
            </p:nvSpPr>
            <p:spPr>
              <a:xfrm>
                <a:off x="2161078" y="2871465"/>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57" name="文本框 56">
                <a:extLst>
                  <a:ext uri="{FF2B5EF4-FFF2-40B4-BE49-F238E27FC236}">
                    <a16:creationId xmlns:a16="http://schemas.microsoft.com/office/drawing/2014/main" id="{CEF122A7-CE92-2194-518A-0812B178C24C}"/>
                  </a:ext>
                </a:extLst>
              </p:cNvPr>
              <p:cNvSpPr txBox="1">
                <a:spLocks noRot="1" noChangeAspect="1" noMove="1" noResize="1" noEditPoints="1" noAdjustHandles="1" noChangeArrowheads="1" noChangeShapeType="1" noTextEdit="1"/>
              </p:cNvSpPr>
              <p:nvPr/>
            </p:nvSpPr>
            <p:spPr>
              <a:xfrm>
                <a:off x="2161078" y="2871465"/>
                <a:ext cx="219073" cy="253916"/>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93617875-B089-F2F2-692B-0B2F2F76B25D}"/>
                  </a:ext>
                </a:extLst>
              </p:cNvPr>
              <p:cNvSpPr txBox="1"/>
              <p:nvPr/>
            </p:nvSpPr>
            <p:spPr>
              <a:xfrm>
                <a:off x="1851323" y="2716568"/>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1</m:t>
                      </m:r>
                    </m:oMath>
                  </m:oMathPara>
                </a14:m>
                <a:endParaRPr lang="zh-CN" altLang="en-US" sz="1050" dirty="0"/>
              </a:p>
            </p:txBody>
          </p:sp>
        </mc:Choice>
        <mc:Fallback xmlns="">
          <p:sp>
            <p:nvSpPr>
              <p:cNvPr id="58" name="文本框 57">
                <a:extLst>
                  <a:ext uri="{FF2B5EF4-FFF2-40B4-BE49-F238E27FC236}">
                    <a16:creationId xmlns:a16="http://schemas.microsoft.com/office/drawing/2014/main" id="{93617875-B089-F2F2-692B-0B2F2F76B25D}"/>
                  </a:ext>
                </a:extLst>
              </p:cNvPr>
              <p:cNvSpPr txBox="1">
                <a:spLocks noRot="1" noChangeAspect="1" noMove="1" noResize="1" noEditPoints="1" noAdjustHandles="1" noChangeArrowheads="1" noChangeShapeType="1" noTextEdit="1"/>
              </p:cNvSpPr>
              <p:nvPr/>
            </p:nvSpPr>
            <p:spPr>
              <a:xfrm>
                <a:off x="1851323" y="2716568"/>
                <a:ext cx="219073" cy="25391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690CF473-3ED1-E7A5-568F-E2619416BACD}"/>
                  </a:ext>
                </a:extLst>
              </p:cNvPr>
              <p:cNvSpPr txBox="1"/>
              <p:nvPr/>
            </p:nvSpPr>
            <p:spPr>
              <a:xfrm>
                <a:off x="3864803" y="2019715"/>
                <a:ext cx="784390"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𝑐</m:t>
                      </m:r>
                    </m:oMath>
                  </m:oMathPara>
                </a14:m>
                <a:endParaRPr lang="zh-CN" altLang="en-US" sz="1050" dirty="0"/>
              </a:p>
            </p:txBody>
          </p:sp>
        </mc:Choice>
        <mc:Fallback xmlns="">
          <p:sp>
            <p:nvSpPr>
              <p:cNvPr id="59" name="文本框 58">
                <a:extLst>
                  <a:ext uri="{FF2B5EF4-FFF2-40B4-BE49-F238E27FC236}">
                    <a16:creationId xmlns:a16="http://schemas.microsoft.com/office/drawing/2014/main" id="{690CF473-3ED1-E7A5-568F-E2619416BACD}"/>
                  </a:ext>
                </a:extLst>
              </p:cNvPr>
              <p:cNvSpPr txBox="1">
                <a:spLocks noRot="1" noChangeAspect="1" noMove="1" noResize="1" noEditPoints="1" noAdjustHandles="1" noChangeArrowheads="1" noChangeShapeType="1" noTextEdit="1"/>
              </p:cNvSpPr>
              <p:nvPr/>
            </p:nvSpPr>
            <p:spPr>
              <a:xfrm>
                <a:off x="3864803" y="2019715"/>
                <a:ext cx="784390" cy="25391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DCE30CA8-BAD3-41AE-0F87-1E911C975B56}"/>
                  </a:ext>
                </a:extLst>
              </p:cNvPr>
              <p:cNvSpPr txBox="1"/>
              <p:nvPr/>
            </p:nvSpPr>
            <p:spPr>
              <a:xfrm>
                <a:off x="5086407" y="2982831"/>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3</m:t>
                      </m:r>
                    </m:oMath>
                  </m:oMathPara>
                </a14:m>
                <a:endParaRPr lang="zh-CN" altLang="en-US" sz="1050" dirty="0"/>
              </a:p>
            </p:txBody>
          </p:sp>
        </mc:Choice>
        <mc:Fallback xmlns="">
          <p:sp>
            <p:nvSpPr>
              <p:cNvPr id="60" name="文本框 59">
                <a:extLst>
                  <a:ext uri="{FF2B5EF4-FFF2-40B4-BE49-F238E27FC236}">
                    <a16:creationId xmlns:a16="http://schemas.microsoft.com/office/drawing/2014/main" id="{DCE30CA8-BAD3-41AE-0F87-1E911C975B56}"/>
                  </a:ext>
                </a:extLst>
              </p:cNvPr>
              <p:cNvSpPr txBox="1">
                <a:spLocks noRot="1" noChangeAspect="1" noMove="1" noResize="1" noEditPoints="1" noAdjustHandles="1" noChangeArrowheads="1" noChangeShapeType="1" noTextEdit="1"/>
              </p:cNvSpPr>
              <p:nvPr/>
            </p:nvSpPr>
            <p:spPr>
              <a:xfrm>
                <a:off x="5086407" y="2982831"/>
                <a:ext cx="219073" cy="253916"/>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4" name="文本框 1343">
                <a:extLst>
                  <a:ext uri="{FF2B5EF4-FFF2-40B4-BE49-F238E27FC236}">
                    <a16:creationId xmlns:a16="http://schemas.microsoft.com/office/drawing/2014/main" id="{C864C19B-485F-3239-DC25-B39942D97C30}"/>
                  </a:ext>
                </a:extLst>
              </p:cNvPr>
              <p:cNvSpPr txBox="1"/>
              <p:nvPr/>
            </p:nvSpPr>
            <p:spPr>
              <a:xfrm>
                <a:off x="3877060" y="2547779"/>
                <a:ext cx="219073" cy="25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050" b="0" i="1" smtClean="0">
                          <a:latin typeface="Cambria Math" panose="02040503050406030204" pitchFamily="18" charset="0"/>
                        </a:rPr>
                        <m:t>3</m:t>
                      </m:r>
                    </m:oMath>
                  </m:oMathPara>
                </a14:m>
                <a:endParaRPr lang="zh-CN" altLang="en-US" sz="1050" dirty="0"/>
              </a:p>
            </p:txBody>
          </p:sp>
        </mc:Choice>
        <mc:Fallback xmlns="">
          <p:sp>
            <p:nvSpPr>
              <p:cNvPr id="1344" name="文本框 1343">
                <a:extLst>
                  <a:ext uri="{FF2B5EF4-FFF2-40B4-BE49-F238E27FC236}">
                    <a16:creationId xmlns:a16="http://schemas.microsoft.com/office/drawing/2014/main" id="{C864C19B-485F-3239-DC25-B39942D97C30}"/>
                  </a:ext>
                </a:extLst>
              </p:cNvPr>
              <p:cNvSpPr txBox="1">
                <a:spLocks noRot="1" noChangeAspect="1" noMove="1" noResize="1" noEditPoints="1" noAdjustHandles="1" noChangeArrowheads="1" noChangeShapeType="1" noTextEdit="1"/>
              </p:cNvSpPr>
              <p:nvPr/>
            </p:nvSpPr>
            <p:spPr>
              <a:xfrm>
                <a:off x="3877060" y="2547779"/>
                <a:ext cx="219073" cy="253916"/>
              </a:xfrm>
              <a:prstGeom prst="rect">
                <a:avLst/>
              </a:prstGeom>
              <a:blipFill>
                <a:blip r:embed="rId12"/>
                <a:stretch>
                  <a:fillRect/>
                </a:stretch>
              </a:blipFill>
            </p:spPr>
            <p:txBody>
              <a:bodyPr/>
              <a:lstStyle/>
              <a:p>
                <a:r>
                  <a:rPr lang="zh-CN" altLang="en-US">
                    <a:noFill/>
                  </a:rPr>
                  <a:t> </a:t>
                </a:r>
              </a:p>
            </p:txBody>
          </p:sp>
        </mc:Fallback>
      </mc:AlternateContent>
      <p:sp>
        <p:nvSpPr>
          <p:cNvPr id="1347" name="文本框 1346">
            <a:extLst>
              <a:ext uri="{FF2B5EF4-FFF2-40B4-BE49-F238E27FC236}">
                <a16:creationId xmlns:a16="http://schemas.microsoft.com/office/drawing/2014/main" id="{F8F7CA80-671D-EC92-2A92-4B78C29DB826}"/>
              </a:ext>
            </a:extLst>
          </p:cNvPr>
          <p:cNvSpPr txBox="1"/>
          <p:nvPr/>
        </p:nvSpPr>
        <p:spPr>
          <a:xfrm>
            <a:off x="6743127" y="3301767"/>
            <a:ext cx="1068915" cy="276999"/>
          </a:xfrm>
          <a:prstGeom prst="rect">
            <a:avLst/>
          </a:prstGeom>
          <a:noFill/>
        </p:spPr>
        <p:txBody>
          <a:bodyPr wrap="square" rtlCol="0">
            <a:spAutoFit/>
          </a:bodyPr>
          <a:lstStyle/>
          <a:p>
            <a:r>
              <a:rPr lang="zh-CN" altLang="en-US" sz="1200" b="1" dirty="0">
                <a:latin typeface="+mj-ea"/>
                <a:ea typeface="+mj-ea"/>
              </a:rPr>
              <a:t>输入特征图</a:t>
            </a:r>
          </a:p>
        </p:txBody>
      </p:sp>
      <p:sp>
        <p:nvSpPr>
          <p:cNvPr id="1348" name="文本框 1347">
            <a:extLst>
              <a:ext uri="{FF2B5EF4-FFF2-40B4-BE49-F238E27FC236}">
                <a16:creationId xmlns:a16="http://schemas.microsoft.com/office/drawing/2014/main" id="{3DAD5ED8-FC4E-0677-7960-255AF7677CE5}"/>
              </a:ext>
            </a:extLst>
          </p:cNvPr>
          <p:cNvSpPr txBox="1"/>
          <p:nvPr/>
        </p:nvSpPr>
        <p:spPr>
          <a:xfrm>
            <a:off x="8091529" y="3301767"/>
            <a:ext cx="1068915" cy="276999"/>
          </a:xfrm>
          <a:prstGeom prst="rect">
            <a:avLst/>
          </a:prstGeom>
          <a:noFill/>
        </p:spPr>
        <p:txBody>
          <a:bodyPr wrap="square" rtlCol="0">
            <a:spAutoFit/>
          </a:bodyPr>
          <a:lstStyle/>
          <a:p>
            <a:r>
              <a:rPr lang="en-US" altLang="zh-CN" sz="1200" b="1" dirty="0">
                <a:latin typeface="+mj-ea"/>
                <a:ea typeface="+mj-ea"/>
              </a:rPr>
              <a:t>DW</a:t>
            </a:r>
            <a:r>
              <a:rPr lang="zh-CN" altLang="en-US" sz="1200" b="1" dirty="0">
                <a:latin typeface="+mj-ea"/>
                <a:ea typeface="+mj-ea"/>
              </a:rPr>
              <a:t>卷积核</a:t>
            </a:r>
          </a:p>
        </p:txBody>
      </p:sp>
      <p:sp>
        <p:nvSpPr>
          <p:cNvPr id="1349" name="文本框 1348">
            <a:extLst>
              <a:ext uri="{FF2B5EF4-FFF2-40B4-BE49-F238E27FC236}">
                <a16:creationId xmlns:a16="http://schemas.microsoft.com/office/drawing/2014/main" id="{C931E01A-AB8F-D500-405C-2047550FC8C4}"/>
              </a:ext>
            </a:extLst>
          </p:cNvPr>
          <p:cNvSpPr txBox="1"/>
          <p:nvPr/>
        </p:nvSpPr>
        <p:spPr>
          <a:xfrm>
            <a:off x="9407732" y="3301768"/>
            <a:ext cx="1068915" cy="276999"/>
          </a:xfrm>
          <a:prstGeom prst="rect">
            <a:avLst/>
          </a:prstGeom>
          <a:noFill/>
        </p:spPr>
        <p:txBody>
          <a:bodyPr wrap="square" rtlCol="0">
            <a:spAutoFit/>
          </a:bodyPr>
          <a:lstStyle/>
          <a:p>
            <a:r>
              <a:rPr lang="zh-CN" altLang="en-US" sz="1200" b="1" dirty="0">
                <a:latin typeface="+mj-ea"/>
                <a:ea typeface="+mj-ea"/>
              </a:rPr>
              <a:t>输出特征图</a:t>
            </a:r>
          </a:p>
        </p:txBody>
      </p:sp>
      <p:sp>
        <p:nvSpPr>
          <p:cNvPr id="1350" name="文本框 1349">
            <a:extLst>
              <a:ext uri="{FF2B5EF4-FFF2-40B4-BE49-F238E27FC236}">
                <a16:creationId xmlns:a16="http://schemas.microsoft.com/office/drawing/2014/main" id="{AAB9EF6D-EF0C-CFC0-77E0-A26784487F5F}"/>
              </a:ext>
            </a:extLst>
          </p:cNvPr>
          <p:cNvSpPr txBox="1"/>
          <p:nvPr/>
        </p:nvSpPr>
        <p:spPr>
          <a:xfrm>
            <a:off x="6096000" y="3446791"/>
            <a:ext cx="5307782" cy="2523768"/>
          </a:xfrm>
          <a:prstGeom prst="rect">
            <a:avLst/>
          </a:prstGeom>
          <a:noFill/>
        </p:spPr>
        <p:txBody>
          <a:bodyPr wrap="square" rtlCol="0">
            <a:spAutoFit/>
          </a:bodyPr>
          <a:lstStyle/>
          <a:p>
            <a:pPr marL="342900" indent="-342900">
              <a:buFont typeface="+mj-lt"/>
              <a:buAutoNum type="arabicPeriod"/>
            </a:pPr>
            <a:endParaRPr lang="en-US" altLang="zh-CN" sz="1400" b="1" dirty="0">
              <a:latin typeface="+mj-ea"/>
              <a:ea typeface="+mj-ea"/>
            </a:endParaRPr>
          </a:p>
          <a:p>
            <a:pPr marL="342900" indent="-342900">
              <a:buFont typeface="+mj-lt"/>
              <a:buAutoNum type="arabicPeriod"/>
            </a:pPr>
            <a:endParaRPr lang="en-US" altLang="zh-CN" sz="1600" b="1" dirty="0">
              <a:latin typeface="+mj-ea"/>
              <a:ea typeface="+mj-ea"/>
            </a:endParaRPr>
          </a:p>
          <a:p>
            <a:pPr marL="342900" indent="-342900">
              <a:buFont typeface="+mj-lt"/>
              <a:buAutoNum type="arabicPeriod"/>
            </a:pPr>
            <a:r>
              <a:rPr lang="en-US" altLang="zh-CN" sz="1600" b="1" dirty="0">
                <a:latin typeface="+mj-ea"/>
                <a:ea typeface="+mj-ea"/>
              </a:rPr>
              <a:t>DW</a:t>
            </a:r>
            <a:r>
              <a:rPr lang="zh-CN" altLang="en-US" sz="1600" b="1" dirty="0">
                <a:latin typeface="+mj-ea"/>
                <a:ea typeface="+mj-ea"/>
              </a:rPr>
              <a:t>卷积常用于轻量级卷积神经网络，单独对特征图的每个通道做卷积计算，</a:t>
            </a:r>
            <a:r>
              <a:rPr lang="zh-CN" altLang="en-US" sz="1600" b="1" dirty="0">
                <a:solidFill>
                  <a:srgbClr val="7030A0"/>
                </a:solidFill>
                <a:latin typeface="+mj-ea"/>
                <a:ea typeface="+mj-ea"/>
              </a:rPr>
              <a:t>通道间独立性较高</a:t>
            </a:r>
            <a:endParaRPr lang="en-US" altLang="zh-CN" sz="1600" b="1" dirty="0">
              <a:solidFill>
                <a:srgbClr val="7030A0"/>
              </a:solidFill>
              <a:latin typeface="+mj-ea"/>
              <a:ea typeface="+mj-ea"/>
            </a:endParaRPr>
          </a:p>
          <a:p>
            <a:pPr marL="342900" indent="-342900">
              <a:buFont typeface="+mj-lt"/>
              <a:buAutoNum type="arabicPeriod"/>
            </a:pPr>
            <a:r>
              <a:rPr lang="zh-CN" altLang="en-US" sz="1600" b="1" dirty="0">
                <a:latin typeface="+mj-ea"/>
                <a:ea typeface="+mj-ea"/>
              </a:rPr>
              <a:t>扩展展平操作至逐通道级别，并对每个通道上的局部区域特征进行额外的自注意力机制计算</a:t>
            </a:r>
            <a:endParaRPr lang="en-US" altLang="zh-CN" sz="1600" b="1" dirty="0">
              <a:latin typeface="+mj-ea"/>
              <a:ea typeface="+mj-ea"/>
            </a:endParaRPr>
          </a:p>
          <a:p>
            <a:pPr marL="342900" indent="-342900">
              <a:buFont typeface="+mj-lt"/>
              <a:buAutoNum type="arabicPeriod"/>
            </a:pPr>
            <a:r>
              <a:rPr lang="en-US" altLang="zh-CN" sz="1600" b="1" dirty="0">
                <a:latin typeface="+mj-ea"/>
                <a:ea typeface="+mj-ea"/>
              </a:rPr>
              <a:t>DW</a:t>
            </a:r>
            <a:r>
              <a:rPr lang="zh-CN" altLang="en-US" sz="1600" b="1" dirty="0">
                <a:latin typeface="+mj-ea"/>
                <a:ea typeface="+mj-ea"/>
              </a:rPr>
              <a:t>卷积后得到的输出特征图和输入特征图在维度上并无差异，在卷积核输出通道维度不再附加</a:t>
            </a:r>
            <a:r>
              <a:rPr lang="zh-CN" altLang="en-US" sz="1600" b="1" dirty="0">
                <a:solidFill>
                  <a:srgbClr val="7030A0"/>
                </a:solidFill>
                <a:latin typeface="+mj-ea"/>
                <a:ea typeface="+mj-ea"/>
              </a:rPr>
              <a:t>冗余的注意力机制</a:t>
            </a:r>
            <a:r>
              <a:rPr lang="zh-CN" altLang="en-US" sz="1600" b="1" dirty="0">
                <a:latin typeface="+mj-ea"/>
                <a:ea typeface="+mj-ea"/>
              </a:rPr>
              <a:t>                                                                              </a:t>
            </a:r>
            <a:endParaRPr lang="en-US" altLang="zh-CN" sz="1600" b="1" dirty="0">
              <a:latin typeface="+mj-ea"/>
              <a:ea typeface="+mj-ea"/>
            </a:endParaRPr>
          </a:p>
          <a:p>
            <a:pPr marL="342900" indent="-342900">
              <a:buFont typeface="+mj-lt"/>
              <a:buAutoNum type="arabicPeriod"/>
            </a:pPr>
            <a:endParaRPr lang="zh-CN" altLang="en-US" sz="1600" b="1" dirty="0">
              <a:solidFill>
                <a:srgbClr val="7030A0"/>
              </a:solidFill>
              <a:latin typeface="+mj-ea"/>
              <a:ea typeface="+mj-ea"/>
            </a:endParaRPr>
          </a:p>
        </p:txBody>
      </p:sp>
      <p:sp>
        <p:nvSpPr>
          <p:cNvPr id="5" name="文本框 4">
            <a:extLst>
              <a:ext uri="{FF2B5EF4-FFF2-40B4-BE49-F238E27FC236}">
                <a16:creationId xmlns:a16="http://schemas.microsoft.com/office/drawing/2014/main" id="{1466C2A8-DFBD-13E8-B0D1-01ED65992B5A}"/>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14</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9223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40175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局部感知的卷积注意力机制：实验结果</a:t>
            </a:r>
          </a:p>
        </p:txBody>
      </p:sp>
      <p:pic>
        <p:nvPicPr>
          <p:cNvPr id="7" name="图片 6">
            <a:extLst>
              <a:ext uri="{FF2B5EF4-FFF2-40B4-BE49-F238E27FC236}">
                <a16:creationId xmlns:a16="http://schemas.microsoft.com/office/drawing/2014/main" id="{0AF69612-6063-675B-1870-39B032BB04C4}"/>
              </a:ext>
            </a:extLst>
          </p:cNvPr>
          <p:cNvPicPr>
            <a:picLocks noChangeAspect="1"/>
          </p:cNvPicPr>
          <p:nvPr/>
        </p:nvPicPr>
        <p:blipFill>
          <a:blip r:embed="rId3"/>
          <a:stretch>
            <a:fillRect/>
          </a:stretch>
        </p:blipFill>
        <p:spPr>
          <a:xfrm>
            <a:off x="679828" y="1363646"/>
            <a:ext cx="4580113" cy="3863466"/>
          </a:xfrm>
          <a:prstGeom prst="rect">
            <a:avLst/>
          </a:prstGeom>
        </p:spPr>
      </p:pic>
      <p:pic>
        <p:nvPicPr>
          <p:cNvPr id="10" name="图片 9">
            <a:extLst>
              <a:ext uri="{FF2B5EF4-FFF2-40B4-BE49-F238E27FC236}">
                <a16:creationId xmlns:a16="http://schemas.microsoft.com/office/drawing/2014/main" id="{ABF4DB6E-F776-89F3-4434-13499F3312B0}"/>
              </a:ext>
            </a:extLst>
          </p:cNvPr>
          <p:cNvPicPr>
            <a:picLocks noChangeAspect="1"/>
          </p:cNvPicPr>
          <p:nvPr/>
        </p:nvPicPr>
        <p:blipFill>
          <a:blip r:embed="rId4"/>
          <a:stretch>
            <a:fillRect/>
          </a:stretch>
        </p:blipFill>
        <p:spPr>
          <a:xfrm>
            <a:off x="5759604" y="879428"/>
            <a:ext cx="5333979" cy="3713016"/>
          </a:xfrm>
          <a:prstGeom prst="rect">
            <a:avLst/>
          </a:prstGeom>
        </p:spPr>
      </p:pic>
      <p:pic>
        <p:nvPicPr>
          <p:cNvPr id="13" name="图片 12">
            <a:extLst>
              <a:ext uri="{FF2B5EF4-FFF2-40B4-BE49-F238E27FC236}">
                <a16:creationId xmlns:a16="http://schemas.microsoft.com/office/drawing/2014/main" id="{78311C99-821D-0D3B-894C-76A87A169BBC}"/>
              </a:ext>
            </a:extLst>
          </p:cNvPr>
          <p:cNvPicPr>
            <a:picLocks noChangeAspect="1"/>
          </p:cNvPicPr>
          <p:nvPr/>
        </p:nvPicPr>
        <p:blipFill>
          <a:blip r:embed="rId5"/>
          <a:stretch>
            <a:fillRect/>
          </a:stretch>
        </p:blipFill>
        <p:spPr>
          <a:xfrm>
            <a:off x="637624" y="5163956"/>
            <a:ext cx="4758469" cy="908215"/>
          </a:xfrm>
          <a:prstGeom prst="rect">
            <a:avLst/>
          </a:prstGeom>
        </p:spPr>
      </p:pic>
      <p:pic>
        <p:nvPicPr>
          <p:cNvPr id="17" name="图片 16">
            <a:extLst>
              <a:ext uri="{FF2B5EF4-FFF2-40B4-BE49-F238E27FC236}">
                <a16:creationId xmlns:a16="http://schemas.microsoft.com/office/drawing/2014/main" id="{257B059F-FC54-63CD-145D-718CA1CF3E6B}"/>
              </a:ext>
            </a:extLst>
          </p:cNvPr>
          <p:cNvPicPr>
            <a:picLocks noChangeAspect="1"/>
          </p:cNvPicPr>
          <p:nvPr/>
        </p:nvPicPr>
        <p:blipFill>
          <a:blip r:embed="rId6"/>
          <a:stretch>
            <a:fillRect/>
          </a:stretch>
        </p:blipFill>
        <p:spPr>
          <a:xfrm>
            <a:off x="5794774" y="4545520"/>
            <a:ext cx="5149796" cy="1520191"/>
          </a:xfrm>
          <a:prstGeom prst="rect">
            <a:avLst/>
          </a:prstGeom>
        </p:spPr>
      </p:pic>
      <p:sp>
        <p:nvSpPr>
          <p:cNvPr id="18" name="矩形 17">
            <a:extLst>
              <a:ext uri="{FF2B5EF4-FFF2-40B4-BE49-F238E27FC236}">
                <a16:creationId xmlns:a16="http://schemas.microsoft.com/office/drawing/2014/main" id="{45F103A0-7081-14C1-99C4-8C9131256C76}"/>
              </a:ext>
            </a:extLst>
          </p:cNvPr>
          <p:cNvSpPr/>
          <p:nvPr/>
        </p:nvSpPr>
        <p:spPr>
          <a:xfrm>
            <a:off x="679827" y="2914863"/>
            <a:ext cx="4486533" cy="27601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658E891A-77CE-13E8-1DFF-977F9FE001AC}"/>
              </a:ext>
            </a:extLst>
          </p:cNvPr>
          <p:cNvSpPr/>
          <p:nvPr/>
        </p:nvSpPr>
        <p:spPr>
          <a:xfrm>
            <a:off x="726617" y="4260899"/>
            <a:ext cx="4486533" cy="27601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026657FA-C37A-6E3C-A1C4-9A0CD7735BC9}"/>
              </a:ext>
            </a:extLst>
          </p:cNvPr>
          <p:cNvSpPr/>
          <p:nvPr/>
        </p:nvSpPr>
        <p:spPr>
          <a:xfrm>
            <a:off x="726617" y="4995864"/>
            <a:ext cx="4486533" cy="137069"/>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090CA01-C45D-BD2A-130F-366F6611FC10}"/>
              </a:ext>
            </a:extLst>
          </p:cNvPr>
          <p:cNvSpPr/>
          <p:nvPr/>
        </p:nvSpPr>
        <p:spPr>
          <a:xfrm>
            <a:off x="726617" y="5832342"/>
            <a:ext cx="4556583" cy="137069"/>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1B763EEB-CE65-5F9C-CC4C-42F0916E5BD4}"/>
              </a:ext>
            </a:extLst>
          </p:cNvPr>
          <p:cNvSpPr/>
          <p:nvPr/>
        </p:nvSpPr>
        <p:spPr>
          <a:xfrm>
            <a:off x="5863767" y="2540001"/>
            <a:ext cx="5149796" cy="494770"/>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B3FC1A-D6F2-41F4-3D78-70C0A5CD4A37}"/>
              </a:ext>
            </a:extLst>
          </p:cNvPr>
          <p:cNvSpPr/>
          <p:nvPr/>
        </p:nvSpPr>
        <p:spPr>
          <a:xfrm>
            <a:off x="5851695" y="4178300"/>
            <a:ext cx="5149796" cy="348478"/>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6199E782-BF24-3BB9-034E-46D5EC340B09}"/>
              </a:ext>
            </a:extLst>
          </p:cNvPr>
          <p:cNvSpPr/>
          <p:nvPr/>
        </p:nvSpPr>
        <p:spPr>
          <a:xfrm>
            <a:off x="5930926" y="5378450"/>
            <a:ext cx="4502124" cy="171450"/>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D63720AA-1E98-6EE9-5992-782CA23FA1C8}"/>
              </a:ext>
            </a:extLst>
          </p:cNvPr>
          <p:cNvSpPr/>
          <p:nvPr/>
        </p:nvSpPr>
        <p:spPr>
          <a:xfrm>
            <a:off x="5930926" y="5759317"/>
            <a:ext cx="4502124" cy="171450"/>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F13D93F8-3468-F13F-5F21-8C52685EBF5C}"/>
              </a:ext>
            </a:extLst>
          </p:cNvPr>
          <p:cNvSpPr/>
          <p:nvPr/>
        </p:nvSpPr>
        <p:spPr>
          <a:xfrm>
            <a:off x="203296" y="700883"/>
            <a:ext cx="11785408" cy="6012371"/>
          </a:xfrm>
          <a:prstGeom prst="roundRect">
            <a:avLst/>
          </a:prstGeom>
          <a:solidFill>
            <a:schemeClr val="accent5">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rgbClr val="7030A0"/>
                </a:solidFill>
                <a:latin typeface="+mj-ea"/>
                <a:ea typeface="+mj-ea"/>
              </a:rPr>
              <a:t>实验结果分析：</a:t>
            </a:r>
            <a:endParaRPr lang="en-US" altLang="zh-CN" sz="2000" b="1" dirty="0">
              <a:solidFill>
                <a:srgbClr val="7030A0"/>
              </a:solidFill>
              <a:latin typeface="+mj-ea"/>
              <a:ea typeface="+mj-ea"/>
            </a:endParaRPr>
          </a:p>
          <a:p>
            <a:pPr marL="342900" indent="-342900">
              <a:buFont typeface="Wingdings" panose="05000000000000000000" pitchFamily="2" charset="2"/>
              <a:buChar char="n"/>
            </a:pPr>
            <a:r>
              <a:rPr lang="en-US" altLang="zh-CN" b="1" dirty="0">
                <a:solidFill>
                  <a:schemeClr val="tx1"/>
                </a:solidFill>
                <a:latin typeface="+mj-ea"/>
                <a:ea typeface="+mj-ea"/>
              </a:rPr>
              <a:t>ImageNet</a:t>
            </a:r>
            <a:r>
              <a:rPr lang="zh-CN" altLang="en-US" b="1" dirty="0">
                <a:solidFill>
                  <a:schemeClr val="tx1"/>
                </a:solidFill>
                <a:latin typeface="+mj-ea"/>
                <a:ea typeface="+mj-ea"/>
              </a:rPr>
              <a:t>数据集</a:t>
            </a:r>
            <a:endParaRPr lang="en-US" altLang="zh-CN" b="1" dirty="0">
              <a:solidFill>
                <a:schemeClr val="tx1"/>
              </a:solidFill>
              <a:latin typeface="+mj-ea"/>
              <a:ea typeface="+mj-ea"/>
            </a:endParaRPr>
          </a:p>
          <a:p>
            <a:pPr marL="342900" indent="-342900">
              <a:buFont typeface="Wingdings" panose="05000000000000000000" pitchFamily="2" charset="2"/>
              <a:buChar char="l"/>
            </a:pPr>
            <a:r>
              <a:rPr lang="en-US" altLang="zh-CN" sz="1600" b="1" dirty="0">
                <a:solidFill>
                  <a:schemeClr val="tx1"/>
                </a:solidFill>
                <a:latin typeface="+mj-ea"/>
                <a:ea typeface="+mj-ea"/>
              </a:rPr>
              <a:t>ResNet-18</a:t>
            </a:r>
            <a:r>
              <a:rPr lang="zh-CN" altLang="en-US" sz="1600" b="1" dirty="0">
                <a:solidFill>
                  <a:schemeClr val="tx1"/>
                </a:solidFill>
                <a:latin typeface="+mj-ea"/>
                <a:ea typeface="+mj-ea"/>
              </a:rPr>
              <a:t>：</a:t>
            </a: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(1×</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0.45%</a:t>
            </a:r>
            <a:r>
              <a:rPr lang="zh-CN" altLang="en-US" sz="1600" dirty="0">
                <a:solidFill>
                  <a:schemeClr val="tx1"/>
                </a:solidFill>
                <a:latin typeface="+mj-ea"/>
                <a:ea typeface="+mj-ea"/>
              </a:rPr>
              <a:t>，</a:t>
            </a:r>
            <a:r>
              <a:rPr lang="en-US" altLang="zh-CN" sz="1600" dirty="0">
                <a:solidFill>
                  <a:schemeClr val="tx1"/>
                </a:solidFill>
                <a:latin typeface="+mj-ea"/>
              </a:rPr>
              <a:t> </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）提高了</a:t>
            </a:r>
            <a:r>
              <a:rPr lang="en-US" altLang="zh-CN" sz="1600" b="1" dirty="0">
                <a:solidFill>
                  <a:schemeClr val="tx1"/>
                </a:solidFill>
                <a:latin typeface="+mj-ea"/>
                <a:ea typeface="+mj-ea"/>
              </a:rPr>
              <a:t>0.41%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提高了</a:t>
            </a:r>
            <a:r>
              <a:rPr lang="en-US" altLang="zh-CN" sz="1600" b="1" dirty="0">
                <a:solidFill>
                  <a:schemeClr val="tx1"/>
                </a:solidFill>
                <a:latin typeface="+mj-ea"/>
                <a:ea typeface="+mj-ea"/>
              </a:rPr>
              <a:t>4.13%</a:t>
            </a:r>
            <a:r>
              <a:rPr lang="zh-CN" altLang="en-US" sz="1600" b="1" dirty="0">
                <a:solidFill>
                  <a:schemeClr val="tx1"/>
                </a:solidFill>
                <a:latin typeface="+mj-ea"/>
                <a:ea typeface="+mj-ea"/>
              </a:rPr>
              <a:t>。</a:t>
            </a:r>
            <a:endParaRPr lang="en-US" altLang="zh-CN" sz="1600" b="1" dirty="0">
              <a:solidFill>
                <a:schemeClr val="tx1"/>
              </a:solidFill>
              <a:latin typeface="+mj-ea"/>
              <a:ea typeface="+mj-ea"/>
            </a:endParaRPr>
          </a:p>
          <a:p>
            <a:pPr marL="342900" indent="-342900">
              <a:buFont typeface="Wingdings" panose="05000000000000000000" pitchFamily="2" charset="2"/>
              <a:buChar char="l"/>
            </a:pPr>
            <a:r>
              <a:rPr lang="en-US" altLang="zh-CN" sz="1600" b="1" dirty="0">
                <a:solidFill>
                  <a:schemeClr val="tx1"/>
                </a:solidFill>
                <a:latin typeface="+mj-ea"/>
                <a:ea typeface="+mj-ea"/>
              </a:rPr>
              <a:t>ResNet-50</a:t>
            </a:r>
            <a:r>
              <a:rPr lang="zh-CN" altLang="en-US" sz="1600" b="1" dirty="0">
                <a:solidFill>
                  <a:schemeClr val="tx1"/>
                </a:solidFill>
                <a:latin typeface="+mj-ea"/>
                <a:ea typeface="+mj-ea"/>
              </a:rPr>
              <a:t>：</a:t>
            </a: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(1×</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0.32%</a:t>
            </a:r>
            <a:r>
              <a:rPr lang="zh-CN" altLang="en-US" sz="1600" dirty="0">
                <a:solidFill>
                  <a:schemeClr val="tx1"/>
                </a:solidFill>
                <a:latin typeface="+mj-ea"/>
                <a:ea typeface="+mj-ea"/>
              </a:rPr>
              <a:t>，</a:t>
            </a:r>
            <a:r>
              <a:rPr lang="en-US" altLang="zh-CN" sz="1600" dirty="0">
                <a:solidFill>
                  <a:schemeClr val="tx1"/>
                </a:solidFill>
                <a:latin typeface="+mj-ea"/>
                <a:ea typeface="+mj-ea"/>
              </a:rPr>
              <a:t> </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）提高了</a:t>
            </a:r>
            <a:r>
              <a:rPr lang="en-US" altLang="zh-CN" sz="1600" b="1" dirty="0">
                <a:solidFill>
                  <a:schemeClr val="tx1"/>
                </a:solidFill>
                <a:latin typeface="+mj-ea"/>
                <a:ea typeface="+mj-ea"/>
              </a:rPr>
              <a:t>0.34%</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提高了</a:t>
            </a:r>
            <a:r>
              <a:rPr lang="en-US" altLang="zh-CN" sz="1600" b="1" dirty="0">
                <a:solidFill>
                  <a:schemeClr val="tx1"/>
                </a:solidFill>
                <a:latin typeface="+mj-ea"/>
                <a:ea typeface="+mj-ea"/>
              </a:rPr>
              <a:t>2.63%</a:t>
            </a:r>
            <a:r>
              <a:rPr lang="zh-CN" altLang="en-US" sz="1600" b="1" dirty="0">
                <a:solidFill>
                  <a:schemeClr val="tx1"/>
                </a:solidFill>
                <a:latin typeface="+mj-ea"/>
                <a:ea typeface="+mj-ea"/>
              </a:rPr>
              <a:t>。</a:t>
            </a:r>
            <a:endParaRPr lang="en-US" altLang="zh-CN" sz="1600" b="1" dirty="0">
              <a:solidFill>
                <a:schemeClr val="tx1"/>
              </a:solidFill>
              <a:latin typeface="+mj-ea"/>
              <a:ea typeface="+mj-ea"/>
            </a:endParaRPr>
          </a:p>
          <a:p>
            <a:pPr marL="342900" indent="-342900">
              <a:buFont typeface="Wingdings" panose="05000000000000000000" pitchFamily="2" charset="2"/>
              <a:buChar char="l"/>
            </a:pPr>
            <a:r>
              <a:rPr lang="en-US" altLang="zh-CN" sz="1600" b="1" dirty="0">
                <a:solidFill>
                  <a:srgbClr val="7030A0"/>
                </a:solidFill>
                <a:latin typeface="+mj-ea"/>
              </a:rPr>
              <a:t>ResNet-101</a:t>
            </a:r>
            <a:r>
              <a:rPr lang="zh-CN" altLang="en-US" sz="1600" b="1" dirty="0">
                <a:solidFill>
                  <a:srgbClr val="7030A0"/>
                </a:solidFill>
                <a:latin typeface="+mj-ea"/>
                <a:ea typeface="+mj-ea"/>
              </a:rPr>
              <a:t>：</a:t>
            </a:r>
            <a:r>
              <a:rPr lang="en-US" altLang="zh-CN" sz="1600" dirty="0">
                <a:solidFill>
                  <a:srgbClr val="7030A0"/>
                </a:solidFill>
                <a:latin typeface="+mj-ea"/>
              </a:rPr>
              <a:t> </a:t>
            </a:r>
            <a:r>
              <a:rPr lang="en-US" altLang="zh-CN" sz="1600" b="1" dirty="0" err="1">
                <a:solidFill>
                  <a:srgbClr val="7030A0"/>
                </a:solidFill>
                <a:latin typeface="+mj-ea"/>
                <a:ea typeface="+mj-ea"/>
              </a:rPr>
              <a:t>LADConv</a:t>
            </a:r>
            <a:r>
              <a:rPr lang="en-US" altLang="zh-CN" sz="1600" b="1" dirty="0">
                <a:solidFill>
                  <a:srgbClr val="7030A0"/>
                </a:solidFill>
                <a:latin typeface="+mj-ea"/>
                <a:ea typeface="+mj-ea"/>
              </a:rPr>
              <a:t>(1×</a:t>
            </a:r>
            <a:r>
              <a:rPr lang="zh-CN" altLang="en-US" sz="1600" b="1" dirty="0">
                <a:solidFill>
                  <a:srgbClr val="7030A0"/>
                </a:solidFill>
                <a:latin typeface="+mj-ea"/>
                <a:ea typeface="+mj-ea"/>
              </a:rPr>
              <a:t>）相比于</a:t>
            </a:r>
            <a:r>
              <a:rPr lang="en-US" altLang="zh-CN" sz="1600" b="1" dirty="0" err="1">
                <a:solidFill>
                  <a:srgbClr val="7030A0"/>
                </a:solidFill>
                <a:latin typeface="+mj-ea"/>
                <a:ea typeface="+mj-ea"/>
              </a:rPr>
              <a:t>ODConv</a:t>
            </a:r>
            <a:r>
              <a:rPr lang="en-US" altLang="zh-CN" sz="1600" b="1" dirty="0">
                <a:solidFill>
                  <a:srgbClr val="7030A0"/>
                </a:solidFill>
                <a:latin typeface="+mj-ea"/>
                <a:ea typeface="+mj-ea"/>
              </a:rPr>
              <a:t>(1×</a:t>
            </a:r>
            <a:r>
              <a:rPr lang="zh-CN" altLang="en-US" sz="1600" b="1" dirty="0">
                <a:solidFill>
                  <a:srgbClr val="7030A0"/>
                </a:solidFill>
                <a:latin typeface="+mj-ea"/>
                <a:ea typeface="+mj-ea"/>
              </a:rPr>
              <a:t>）在</a:t>
            </a:r>
            <a:r>
              <a:rPr lang="en-US" altLang="zh-CN" sz="1600" b="1" dirty="0">
                <a:solidFill>
                  <a:srgbClr val="7030A0"/>
                </a:solidFill>
                <a:latin typeface="+mj-ea"/>
                <a:ea typeface="+mj-ea"/>
              </a:rPr>
              <a:t>Top-1</a:t>
            </a:r>
            <a:r>
              <a:rPr lang="zh-CN" altLang="en-US" sz="1600" b="1" dirty="0">
                <a:solidFill>
                  <a:srgbClr val="7030A0"/>
                </a:solidFill>
                <a:latin typeface="+mj-ea"/>
                <a:ea typeface="+mj-ea"/>
              </a:rPr>
              <a:t>准确率上提高了</a:t>
            </a:r>
            <a:r>
              <a:rPr lang="en-US" altLang="zh-CN" sz="1600" b="1" dirty="0">
                <a:solidFill>
                  <a:srgbClr val="7030A0"/>
                </a:solidFill>
                <a:latin typeface="+mj-ea"/>
                <a:ea typeface="+mj-ea"/>
              </a:rPr>
              <a:t>0.45%</a:t>
            </a:r>
            <a:r>
              <a:rPr lang="zh-CN" altLang="en-US" sz="1600" b="1" dirty="0">
                <a:solidFill>
                  <a:srgbClr val="7030A0"/>
                </a:solidFill>
                <a:latin typeface="+mj-ea"/>
                <a:ea typeface="+mj-ea"/>
              </a:rPr>
              <a:t>，在参数量是</a:t>
            </a:r>
            <a:r>
              <a:rPr lang="en-US" altLang="zh-CN" sz="1600" b="1" dirty="0" err="1">
                <a:solidFill>
                  <a:srgbClr val="7030A0"/>
                </a:solidFill>
                <a:latin typeface="+mj-ea"/>
                <a:ea typeface="+mj-ea"/>
              </a:rPr>
              <a:t>ODConv</a:t>
            </a:r>
            <a:r>
              <a:rPr lang="en-US" altLang="zh-CN" sz="1600" b="1" dirty="0">
                <a:solidFill>
                  <a:srgbClr val="7030A0"/>
                </a:solidFill>
                <a:latin typeface="+mj-ea"/>
                <a:ea typeface="+mj-ea"/>
              </a:rPr>
              <a:t>(2×</a:t>
            </a:r>
            <a:r>
              <a:rPr lang="zh-CN" altLang="en-US" sz="1600" b="1" dirty="0">
                <a:solidFill>
                  <a:srgbClr val="7030A0"/>
                </a:solidFill>
                <a:latin typeface="+mj-ea"/>
                <a:ea typeface="+mj-ea"/>
              </a:rPr>
              <a:t>）约</a:t>
            </a:r>
            <a:r>
              <a:rPr lang="en-US" altLang="zh-CN" sz="1600" b="1" dirty="0">
                <a:solidFill>
                  <a:srgbClr val="7030A0"/>
                </a:solidFill>
                <a:latin typeface="+mj-ea"/>
                <a:ea typeface="+mj-ea"/>
              </a:rPr>
              <a:t>57.7%</a:t>
            </a:r>
            <a:r>
              <a:rPr lang="zh-CN" altLang="en-US" sz="1600" b="1" dirty="0">
                <a:solidFill>
                  <a:srgbClr val="7030A0"/>
                </a:solidFill>
                <a:latin typeface="+mj-ea"/>
                <a:ea typeface="+mj-ea"/>
              </a:rPr>
              <a:t>的基础上准确率还略微高出，相比</a:t>
            </a:r>
            <a:r>
              <a:rPr lang="en-US" altLang="zh-CN" sz="1600" b="1" dirty="0" err="1">
                <a:solidFill>
                  <a:srgbClr val="7030A0"/>
                </a:solidFill>
                <a:latin typeface="+mj-ea"/>
                <a:ea typeface="+mj-ea"/>
              </a:rPr>
              <a:t>BaseLine</a:t>
            </a:r>
            <a:r>
              <a:rPr lang="zh-CN" altLang="en-US" sz="1600" b="1" dirty="0">
                <a:solidFill>
                  <a:srgbClr val="7030A0"/>
                </a:solidFill>
                <a:latin typeface="+mj-ea"/>
                <a:ea typeface="+mj-ea"/>
              </a:rPr>
              <a:t>提高了</a:t>
            </a:r>
            <a:r>
              <a:rPr lang="en-US" altLang="zh-CN" sz="1600" b="1" dirty="0">
                <a:solidFill>
                  <a:srgbClr val="7030A0"/>
                </a:solidFill>
                <a:latin typeface="+mj-ea"/>
                <a:ea typeface="+mj-ea"/>
              </a:rPr>
              <a:t>1.90%</a:t>
            </a:r>
          </a:p>
          <a:p>
            <a:pPr marL="342900" indent="-342900">
              <a:buFont typeface="Wingdings" panose="05000000000000000000" pitchFamily="2" charset="2"/>
              <a:buChar char="l"/>
            </a:pPr>
            <a:r>
              <a:rPr lang="en-US" altLang="zh-CN" sz="1600" b="1" dirty="0">
                <a:solidFill>
                  <a:schemeClr val="tx1"/>
                </a:solidFill>
                <a:latin typeface="+mj-ea"/>
                <a:ea typeface="+mj-ea"/>
              </a:rPr>
              <a:t>MobileNetV2</a:t>
            </a:r>
            <a:r>
              <a:rPr lang="zh-CN" altLang="en-US" sz="1600" b="1" dirty="0">
                <a:solidFill>
                  <a:schemeClr val="tx1"/>
                </a:solidFill>
                <a:latin typeface="+mj-ea"/>
                <a:ea typeface="+mj-ea"/>
              </a:rPr>
              <a:t>（</a:t>
            </a:r>
            <a:r>
              <a:rPr lang="en-US" altLang="zh-CN" sz="1600" b="1" dirty="0">
                <a:solidFill>
                  <a:schemeClr val="tx1"/>
                </a:solidFill>
                <a:latin typeface="+mj-ea"/>
                <a:ea typeface="+mj-ea"/>
              </a:rPr>
              <a:t>1.0×</a:t>
            </a:r>
            <a:r>
              <a:rPr lang="zh-CN" altLang="en-US" sz="1600" b="1" dirty="0">
                <a:solidFill>
                  <a:schemeClr val="tx1"/>
                </a:solidFill>
                <a:latin typeface="+mj-ea"/>
                <a:ea typeface="+mj-ea"/>
              </a:rPr>
              <a:t>）：</a:t>
            </a: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(1×</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0.49%</a:t>
            </a:r>
            <a:r>
              <a:rPr lang="zh-CN" altLang="en-US" sz="1600" dirty="0">
                <a:solidFill>
                  <a:schemeClr val="tx1"/>
                </a:solidFill>
                <a:latin typeface="+mj-ea"/>
                <a:ea typeface="+mj-ea"/>
              </a:rPr>
              <a:t>，</a:t>
            </a:r>
            <a:r>
              <a:rPr lang="en-US" altLang="zh-CN" sz="1600" dirty="0">
                <a:solidFill>
                  <a:schemeClr val="tx1"/>
                </a:solidFill>
                <a:latin typeface="+mj-ea"/>
                <a:ea typeface="+mj-ea"/>
              </a:rPr>
              <a:t> </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）提高了</a:t>
            </a:r>
            <a:r>
              <a:rPr lang="en-US" altLang="zh-CN" sz="1600" b="1" dirty="0">
                <a:solidFill>
                  <a:schemeClr val="tx1"/>
                </a:solidFill>
                <a:latin typeface="+mj-ea"/>
                <a:ea typeface="+mj-ea"/>
              </a:rPr>
              <a:t>0.35%</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提高了</a:t>
            </a:r>
            <a:r>
              <a:rPr lang="en-US" altLang="zh-CN" sz="1600" b="1" dirty="0">
                <a:solidFill>
                  <a:schemeClr val="tx1"/>
                </a:solidFill>
                <a:latin typeface="+mj-ea"/>
                <a:ea typeface="+mj-ea"/>
              </a:rPr>
              <a:t>4.12%</a:t>
            </a:r>
            <a:r>
              <a:rPr lang="zh-CN" altLang="en-US" sz="1600" b="1" dirty="0">
                <a:solidFill>
                  <a:schemeClr val="tx1"/>
                </a:solidFill>
                <a:latin typeface="+mj-ea"/>
                <a:ea typeface="+mj-ea"/>
              </a:rPr>
              <a:t>。</a:t>
            </a:r>
            <a:r>
              <a:rPr lang="zh-CN" altLang="en-US" sz="1600" b="1" dirty="0">
                <a:solidFill>
                  <a:srgbClr val="7030A0"/>
                </a:solidFill>
                <a:latin typeface="+mj-ea"/>
                <a:ea typeface="+mj-ea"/>
              </a:rPr>
              <a:t>特殊处理后的</a:t>
            </a:r>
            <a:r>
              <a:rPr lang="en-US" altLang="zh-CN" sz="1600" b="1" dirty="0" err="1">
                <a:solidFill>
                  <a:srgbClr val="7030A0"/>
                </a:solidFill>
                <a:latin typeface="+mj-ea"/>
                <a:ea typeface="+mj-ea"/>
              </a:rPr>
              <a:t>LADConv</a:t>
            </a:r>
            <a:r>
              <a:rPr lang="zh-CN" altLang="en-US" sz="1600" b="1" dirty="0">
                <a:solidFill>
                  <a:srgbClr val="7030A0"/>
                </a:solidFill>
                <a:latin typeface="+mj-ea"/>
                <a:ea typeface="+mj-ea"/>
              </a:rPr>
              <a:t>以比原始方式少</a:t>
            </a:r>
            <a:r>
              <a:rPr lang="en-US" altLang="zh-CN" sz="1600" b="1" dirty="0">
                <a:solidFill>
                  <a:srgbClr val="7030A0"/>
                </a:solidFill>
                <a:latin typeface="+mj-ea"/>
                <a:ea typeface="+mj-ea"/>
              </a:rPr>
              <a:t>35%</a:t>
            </a:r>
            <a:r>
              <a:rPr lang="zh-CN" altLang="en-US" sz="1600" b="1" dirty="0">
                <a:solidFill>
                  <a:srgbClr val="7030A0"/>
                </a:solidFill>
                <a:latin typeface="+mj-ea"/>
                <a:ea typeface="+mj-ea"/>
              </a:rPr>
              <a:t>的参数情况下提升了</a:t>
            </a:r>
            <a:r>
              <a:rPr lang="en-US" altLang="zh-CN" sz="1600" b="1" dirty="0">
                <a:solidFill>
                  <a:srgbClr val="7030A0"/>
                </a:solidFill>
                <a:latin typeface="+mj-ea"/>
                <a:ea typeface="+mj-ea"/>
              </a:rPr>
              <a:t>0.13%</a:t>
            </a:r>
            <a:r>
              <a:rPr lang="zh-CN" altLang="en-US" sz="1600" b="1" dirty="0">
                <a:solidFill>
                  <a:srgbClr val="7030A0"/>
                </a:solidFill>
                <a:latin typeface="+mj-ea"/>
                <a:ea typeface="+mj-ea"/>
              </a:rPr>
              <a:t>的准确率。</a:t>
            </a:r>
            <a:endParaRPr lang="en-US" altLang="zh-CN" sz="1600" b="1" dirty="0">
              <a:solidFill>
                <a:srgbClr val="7030A0"/>
              </a:solidFill>
              <a:latin typeface="+mj-ea"/>
              <a:ea typeface="+mj-ea"/>
            </a:endParaRPr>
          </a:p>
          <a:p>
            <a:pPr marL="342900" indent="-342900">
              <a:buFont typeface="Wingdings" panose="05000000000000000000" pitchFamily="2" charset="2"/>
              <a:buChar char="l"/>
            </a:pPr>
            <a:r>
              <a:rPr lang="en-US" altLang="zh-CN" sz="1600" b="1" dirty="0">
                <a:solidFill>
                  <a:schemeClr val="tx1"/>
                </a:solidFill>
                <a:latin typeface="+mj-ea"/>
                <a:ea typeface="+mj-ea"/>
              </a:rPr>
              <a:t>MobileNetV2</a:t>
            </a:r>
            <a:r>
              <a:rPr lang="zh-CN" altLang="en-US" sz="1600" b="1" dirty="0">
                <a:solidFill>
                  <a:schemeClr val="tx1"/>
                </a:solidFill>
                <a:latin typeface="+mj-ea"/>
                <a:ea typeface="+mj-ea"/>
              </a:rPr>
              <a:t>（</a:t>
            </a:r>
            <a:r>
              <a:rPr lang="en-US" altLang="zh-CN" sz="1600" b="1" dirty="0">
                <a:solidFill>
                  <a:schemeClr val="tx1"/>
                </a:solidFill>
                <a:latin typeface="+mj-ea"/>
                <a:ea typeface="+mj-ea"/>
              </a:rPr>
              <a:t>0.5×</a:t>
            </a:r>
            <a:r>
              <a:rPr lang="zh-CN" altLang="en-US" sz="1600" b="1" dirty="0">
                <a:solidFill>
                  <a:schemeClr val="tx1"/>
                </a:solidFill>
                <a:latin typeface="+mj-ea"/>
                <a:ea typeface="+mj-ea"/>
              </a:rPr>
              <a:t>）：</a:t>
            </a: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(1×</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0.27%</a:t>
            </a:r>
            <a:r>
              <a:rPr lang="zh-CN" altLang="en-US" sz="1600" dirty="0">
                <a:solidFill>
                  <a:schemeClr val="tx1"/>
                </a:solidFill>
                <a:latin typeface="+mj-ea"/>
                <a:ea typeface="+mj-ea"/>
              </a:rPr>
              <a:t>，</a:t>
            </a:r>
            <a:r>
              <a:rPr lang="en-US" altLang="zh-CN" sz="1600" dirty="0">
                <a:solidFill>
                  <a:schemeClr val="tx1"/>
                </a:solidFill>
                <a:latin typeface="+mj-ea"/>
                <a:ea typeface="+mj-ea"/>
              </a:rPr>
              <a:t> </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）提高了</a:t>
            </a:r>
            <a:r>
              <a:rPr lang="en-US" altLang="zh-CN" sz="1600" b="1" dirty="0">
                <a:solidFill>
                  <a:schemeClr val="tx1"/>
                </a:solidFill>
                <a:latin typeface="+mj-ea"/>
                <a:ea typeface="+mj-ea"/>
              </a:rPr>
              <a:t>0.35%</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提高了</a:t>
            </a:r>
            <a:r>
              <a:rPr lang="en-US" altLang="zh-CN" sz="1600" b="1" dirty="0">
                <a:solidFill>
                  <a:schemeClr val="tx1"/>
                </a:solidFill>
                <a:latin typeface="+mj-ea"/>
                <a:ea typeface="+mj-ea"/>
              </a:rPr>
              <a:t>4.12%</a:t>
            </a:r>
            <a:r>
              <a:rPr lang="zh-CN" altLang="en-US" sz="1600" b="1" dirty="0">
                <a:solidFill>
                  <a:schemeClr val="tx1"/>
                </a:solidFill>
                <a:latin typeface="+mj-ea"/>
                <a:ea typeface="+mj-ea"/>
              </a:rPr>
              <a:t>。</a:t>
            </a:r>
            <a:endParaRPr lang="en-US" altLang="zh-CN" sz="1600" b="1" dirty="0">
              <a:solidFill>
                <a:schemeClr val="tx1"/>
              </a:solidFill>
              <a:latin typeface="+mj-ea"/>
              <a:ea typeface="+mj-ea"/>
            </a:endParaRPr>
          </a:p>
          <a:p>
            <a:pPr marL="342900" indent="-342900">
              <a:buFont typeface="Wingdings" panose="05000000000000000000" pitchFamily="2" charset="2"/>
              <a:buChar char="l"/>
            </a:pPr>
            <a:r>
              <a:rPr lang="en-US" altLang="zh-CN" sz="1600" b="1" dirty="0" err="1">
                <a:solidFill>
                  <a:schemeClr val="tx1"/>
                </a:solidFill>
                <a:latin typeface="+mj-ea"/>
                <a:ea typeface="+mj-ea"/>
              </a:rPr>
              <a:t>ConvNext</a:t>
            </a:r>
            <a:r>
              <a:rPr lang="en-US" altLang="zh-CN" sz="1600" b="1" dirty="0">
                <a:solidFill>
                  <a:schemeClr val="tx1"/>
                </a:solidFill>
                <a:latin typeface="+mj-ea"/>
                <a:ea typeface="+mj-ea"/>
              </a:rPr>
              <a:t>-T</a:t>
            </a:r>
            <a:r>
              <a:rPr lang="zh-CN" altLang="en-US" sz="1600" b="1" dirty="0">
                <a:solidFill>
                  <a:schemeClr val="tx1"/>
                </a:solidFill>
                <a:latin typeface="+mj-ea"/>
                <a:ea typeface="+mj-ea"/>
              </a:rPr>
              <a:t>：</a:t>
            </a: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0.35%</a:t>
            </a:r>
            <a:r>
              <a:rPr lang="zh-CN" altLang="en-US" sz="1600" b="1" dirty="0">
                <a:solidFill>
                  <a:schemeClr val="tx1"/>
                </a:solidFill>
                <a:latin typeface="+mj-ea"/>
                <a:ea typeface="+mj-ea"/>
              </a:rPr>
              <a:t>。</a:t>
            </a:r>
            <a:endParaRPr lang="en-US" altLang="zh-CN" sz="1600" b="1" dirty="0">
              <a:solidFill>
                <a:schemeClr val="tx1"/>
              </a:solidFill>
              <a:latin typeface="+mj-ea"/>
              <a:ea typeface="+mj-ea"/>
            </a:endParaRPr>
          </a:p>
          <a:p>
            <a:pPr marL="342900" indent="-342900">
              <a:buFont typeface="Wingdings" panose="05000000000000000000" pitchFamily="2" charset="2"/>
              <a:buChar char="l"/>
            </a:pPr>
            <a:endParaRPr lang="en-US" altLang="zh-CN" sz="1600" b="1" dirty="0">
              <a:solidFill>
                <a:schemeClr val="tx1"/>
              </a:solidFill>
              <a:latin typeface="+mj-ea"/>
              <a:ea typeface="+mj-ea"/>
            </a:endParaRPr>
          </a:p>
          <a:p>
            <a:pPr marL="285750" indent="-285750">
              <a:buFont typeface="Wingdings" panose="05000000000000000000" pitchFamily="2" charset="2"/>
              <a:buChar char="n"/>
            </a:pPr>
            <a:r>
              <a:rPr lang="en-US" altLang="zh-CN" b="1" dirty="0">
                <a:solidFill>
                  <a:schemeClr val="tx1"/>
                </a:solidFill>
                <a:latin typeface="+mj-ea"/>
                <a:ea typeface="+mj-ea"/>
              </a:rPr>
              <a:t>CIFAR-100</a:t>
            </a:r>
            <a:r>
              <a:rPr lang="zh-CN" altLang="en-US" b="1" dirty="0">
                <a:solidFill>
                  <a:schemeClr val="tx1"/>
                </a:solidFill>
                <a:latin typeface="+mj-ea"/>
                <a:ea typeface="+mj-ea"/>
              </a:rPr>
              <a:t>数据集</a:t>
            </a:r>
            <a:endParaRPr lang="en-US" altLang="zh-CN" b="1" dirty="0">
              <a:solidFill>
                <a:schemeClr val="tx1"/>
              </a:solidFill>
              <a:latin typeface="+mj-ea"/>
              <a:ea typeface="+mj-ea"/>
            </a:endParaRPr>
          </a:p>
          <a:p>
            <a:pPr marL="285750" indent="-285750">
              <a:buFont typeface="Wingdings" panose="05000000000000000000" pitchFamily="2" charset="2"/>
              <a:buChar char="l"/>
            </a:pPr>
            <a:r>
              <a:rPr lang="en-US" altLang="zh-CN" sz="1600" dirty="0" err="1">
                <a:solidFill>
                  <a:schemeClr val="tx1"/>
                </a:solidFill>
                <a:latin typeface="+mj-ea"/>
                <a:ea typeface="+mj-ea"/>
              </a:rPr>
              <a:t>LADConv</a:t>
            </a:r>
            <a:r>
              <a:rPr lang="en-US" altLang="zh-CN" sz="1600" dirty="0">
                <a:solidFill>
                  <a:schemeClr val="tx1"/>
                </a:solidFill>
                <a:latin typeface="+mj-ea"/>
                <a:ea typeface="+mj-ea"/>
              </a:rPr>
              <a:t>(1×</a:t>
            </a:r>
            <a:r>
              <a:rPr lang="zh-CN" altLang="en-US" sz="1600" dirty="0">
                <a:solidFill>
                  <a:schemeClr val="tx1"/>
                </a:solidFill>
                <a:latin typeface="+mj-ea"/>
                <a:ea typeface="+mj-ea"/>
              </a:rPr>
              <a:t>）相比于</a:t>
            </a:r>
            <a:r>
              <a:rPr lang="en-US" altLang="zh-CN" sz="1600" dirty="0">
                <a:solidFill>
                  <a:schemeClr val="tx1"/>
                </a:solidFill>
                <a:latin typeface="+mj-ea"/>
                <a:ea typeface="+mj-ea"/>
              </a:rPr>
              <a:t>MobileNetv1</a:t>
            </a:r>
            <a:r>
              <a:rPr lang="zh-CN" altLang="en-US" sz="1600" dirty="0">
                <a:solidFill>
                  <a:schemeClr val="tx1"/>
                </a:solidFill>
                <a:latin typeface="+mj-ea"/>
                <a:ea typeface="+mj-ea"/>
              </a:rPr>
              <a:t>在</a:t>
            </a:r>
            <a:r>
              <a:rPr lang="en-US" altLang="zh-CN" sz="1600" dirty="0">
                <a:solidFill>
                  <a:schemeClr val="tx1"/>
                </a:solidFill>
                <a:latin typeface="+mj-ea"/>
                <a:ea typeface="+mj-ea"/>
              </a:rPr>
              <a:t>Top-1</a:t>
            </a:r>
            <a:r>
              <a:rPr lang="zh-CN" altLang="en-US" sz="1600" dirty="0">
                <a:solidFill>
                  <a:schemeClr val="tx1"/>
                </a:solidFill>
                <a:latin typeface="+mj-ea"/>
                <a:ea typeface="+mj-ea"/>
              </a:rPr>
              <a:t>准确率上提高了</a:t>
            </a:r>
            <a:r>
              <a:rPr lang="en-US" altLang="zh-CN" sz="1600" b="1" dirty="0">
                <a:solidFill>
                  <a:schemeClr val="tx1"/>
                </a:solidFill>
                <a:latin typeface="+mj-ea"/>
                <a:ea typeface="+mj-ea"/>
              </a:rPr>
              <a:t>1.93%</a:t>
            </a:r>
            <a:r>
              <a:rPr lang="zh-CN" altLang="en-US" sz="1600" dirty="0">
                <a:solidFill>
                  <a:schemeClr val="tx1"/>
                </a:solidFill>
                <a:latin typeface="+mj-ea"/>
                <a:ea typeface="+mj-ea"/>
              </a:rPr>
              <a:t>，相比于</a:t>
            </a:r>
            <a:r>
              <a:rPr lang="en-US" altLang="zh-CN" sz="1600" dirty="0">
                <a:solidFill>
                  <a:schemeClr val="tx1"/>
                </a:solidFill>
                <a:latin typeface="+mj-ea"/>
                <a:ea typeface="+mj-ea"/>
              </a:rPr>
              <a:t>VGG-16</a:t>
            </a:r>
            <a:r>
              <a:rPr lang="zh-CN" altLang="en-US" sz="1600" dirty="0">
                <a:solidFill>
                  <a:schemeClr val="tx1"/>
                </a:solidFill>
                <a:latin typeface="+mj-ea"/>
                <a:ea typeface="+mj-ea"/>
              </a:rPr>
              <a:t>提高了</a:t>
            </a:r>
            <a:r>
              <a:rPr lang="en-US" altLang="zh-CN" sz="1600" b="1" dirty="0">
                <a:solidFill>
                  <a:schemeClr val="tx1"/>
                </a:solidFill>
                <a:latin typeface="+mj-ea"/>
                <a:ea typeface="+mj-ea"/>
              </a:rPr>
              <a:t>1.93%</a:t>
            </a:r>
            <a:r>
              <a:rPr lang="zh-CN" altLang="en-US" sz="1600" dirty="0">
                <a:solidFill>
                  <a:schemeClr val="tx1"/>
                </a:solidFill>
                <a:latin typeface="+mj-ea"/>
                <a:ea typeface="+mj-ea"/>
              </a:rPr>
              <a:t>，相比于</a:t>
            </a:r>
            <a:r>
              <a:rPr lang="en-US" altLang="zh-CN" sz="1600" dirty="0">
                <a:solidFill>
                  <a:schemeClr val="tx1"/>
                </a:solidFill>
                <a:latin typeface="+mj-ea"/>
                <a:ea typeface="+mj-ea"/>
              </a:rPr>
              <a:t>DenseNet-121</a:t>
            </a:r>
            <a:r>
              <a:rPr lang="zh-CN" altLang="en-US" sz="1600" dirty="0">
                <a:solidFill>
                  <a:schemeClr val="tx1"/>
                </a:solidFill>
                <a:latin typeface="+mj-ea"/>
                <a:ea typeface="+mj-ea"/>
              </a:rPr>
              <a:t>提高了</a:t>
            </a:r>
            <a:r>
              <a:rPr lang="en-US" altLang="zh-CN" sz="1600" b="1" dirty="0">
                <a:solidFill>
                  <a:schemeClr val="tx1"/>
                </a:solidFill>
                <a:latin typeface="+mj-ea"/>
                <a:ea typeface="+mj-ea"/>
              </a:rPr>
              <a:t>2.24%</a:t>
            </a:r>
            <a:r>
              <a:rPr lang="zh-CN" altLang="en-US" sz="1600" dirty="0">
                <a:solidFill>
                  <a:schemeClr val="tx1"/>
                </a:solidFill>
                <a:latin typeface="+mj-ea"/>
                <a:ea typeface="+mj-ea"/>
              </a:rPr>
              <a:t>，相比于</a:t>
            </a:r>
            <a:r>
              <a:rPr lang="en-US" altLang="zh-CN" sz="1600" dirty="0">
                <a:solidFill>
                  <a:schemeClr val="tx1"/>
                </a:solidFill>
                <a:latin typeface="+mj-ea"/>
                <a:ea typeface="+mj-ea"/>
              </a:rPr>
              <a:t>ResNeXt-50</a:t>
            </a:r>
            <a:r>
              <a:rPr lang="zh-CN" altLang="en-US" sz="1600" dirty="0">
                <a:solidFill>
                  <a:schemeClr val="tx1"/>
                </a:solidFill>
                <a:latin typeface="+mj-ea"/>
                <a:ea typeface="+mj-ea"/>
              </a:rPr>
              <a:t>提高了</a:t>
            </a:r>
            <a:r>
              <a:rPr lang="en-US" altLang="zh-CN" sz="1600" b="1" dirty="0">
                <a:solidFill>
                  <a:schemeClr val="tx1"/>
                </a:solidFill>
                <a:latin typeface="+mj-ea"/>
                <a:ea typeface="+mj-ea"/>
              </a:rPr>
              <a:t>0.7%</a:t>
            </a:r>
          </a:p>
          <a:p>
            <a:pPr marL="285750" indent="-285750">
              <a:buFont typeface="Wingdings" panose="05000000000000000000" pitchFamily="2" charset="2"/>
              <a:buChar char="l"/>
            </a:pPr>
            <a:endParaRPr lang="en-US" altLang="zh-CN" sz="1600" b="1" dirty="0">
              <a:solidFill>
                <a:schemeClr val="tx1"/>
              </a:solidFill>
              <a:latin typeface="+mj-ea"/>
              <a:ea typeface="+mj-ea"/>
            </a:endParaRPr>
          </a:p>
          <a:p>
            <a:r>
              <a:rPr lang="zh-CN" altLang="en-US" b="1" dirty="0">
                <a:solidFill>
                  <a:srgbClr val="7030A0"/>
                </a:solidFill>
                <a:latin typeface="+mj-ea"/>
                <a:ea typeface="+mj-ea"/>
              </a:rPr>
              <a:t>在多组对比实验中，我们的方法在不增加额外参数和计算的前提下均实现了更高的图片分类任务的准确率提升</a:t>
            </a:r>
          </a:p>
          <a:p>
            <a:pPr marL="285750" indent="-285750">
              <a:buFont typeface="Wingdings" panose="05000000000000000000" pitchFamily="2" charset="2"/>
              <a:buChar char="l"/>
            </a:pPr>
            <a:endParaRPr lang="en-US" altLang="zh-CN" sz="1600" b="1" dirty="0">
              <a:solidFill>
                <a:schemeClr val="tx1"/>
              </a:solidFill>
              <a:latin typeface="+mj-ea"/>
              <a:ea typeface="+mj-ea"/>
            </a:endParaRPr>
          </a:p>
          <a:p>
            <a:pPr marL="342900" indent="-342900">
              <a:buFont typeface="Wingdings" panose="05000000000000000000" pitchFamily="2" charset="2"/>
              <a:buChar char="l"/>
            </a:pPr>
            <a:endParaRPr lang="zh-CN" altLang="en-US" sz="1600" b="1" dirty="0">
              <a:solidFill>
                <a:schemeClr val="tx1"/>
              </a:solidFill>
              <a:latin typeface="+mj-ea"/>
              <a:ea typeface="+mj-ea"/>
            </a:endParaRPr>
          </a:p>
        </p:txBody>
      </p:sp>
      <p:sp>
        <p:nvSpPr>
          <p:cNvPr id="6" name="文本框 5">
            <a:extLst>
              <a:ext uri="{FF2B5EF4-FFF2-40B4-BE49-F238E27FC236}">
                <a16:creationId xmlns:a16="http://schemas.microsoft.com/office/drawing/2014/main" id="{8558DFDB-60BD-8529-C341-223FC548CBAE}"/>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15</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8890768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40175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局部感知的卷积注意力机制：实验结果</a:t>
            </a:r>
          </a:p>
        </p:txBody>
      </p:sp>
      <p:pic>
        <p:nvPicPr>
          <p:cNvPr id="6" name="图片 5">
            <a:extLst>
              <a:ext uri="{FF2B5EF4-FFF2-40B4-BE49-F238E27FC236}">
                <a16:creationId xmlns:a16="http://schemas.microsoft.com/office/drawing/2014/main" id="{761F6F58-A65C-C990-5DB8-DBE9E0A677BF}"/>
              </a:ext>
            </a:extLst>
          </p:cNvPr>
          <p:cNvPicPr>
            <a:picLocks noChangeAspect="1"/>
          </p:cNvPicPr>
          <p:nvPr/>
        </p:nvPicPr>
        <p:blipFill>
          <a:blip r:embed="rId3"/>
          <a:stretch>
            <a:fillRect/>
          </a:stretch>
        </p:blipFill>
        <p:spPr>
          <a:xfrm>
            <a:off x="477321" y="1748971"/>
            <a:ext cx="6206573" cy="3975228"/>
          </a:xfrm>
          <a:prstGeom prst="rect">
            <a:avLst/>
          </a:prstGeom>
        </p:spPr>
      </p:pic>
      <p:sp>
        <p:nvSpPr>
          <p:cNvPr id="11" name="矩形 10">
            <a:extLst>
              <a:ext uri="{FF2B5EF4-FFF2-40B4-BE49-F238E27FC236}">
                <a16:creationId xmlns:a16="http://schemas.microsoft.com/office/drawing/2014/main" id="{DC67EB5F-4C77-D463-5D67-09C3D8E795F4}"/>
              </a:ext>
            </a:extLst>
          </p:cNvPr>
          <p:cNvSpPr/>
          <p:nvPr/>
        </p:nvSpPr>
        <p:spPr>
          <a:xfrm>
            <a:off x="903868" y="3779519"/>
            <a:ext cx="5149796" cy="23061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F090F4C-B5E7-381F-0971-E7317B431F4C}"/>
              </a:ext>
            </a:extLst>
          </p:cNvPr>
          <p:cNvSpPr/>
          <p:nvPr/>
        </p:nvSpPr>
        <p:spPr>
          <a:xfrm>
            <a:off x="903868" y="5344787"/>
            <a:ext cx="5149796" cy="23061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a:extLst>
              <a:ext uri="{FF2B5EF4-FFF2-40B4-BE49-F238E27FC236}">
                <a16:creationId xmlns:a16="http://schemas.microsoft.com/office/drawing/2014/main" id="{1EFA5D22-8D40-3DE2-F41F-4142491433C0}"/>
              </a:ext>
            </a:extLst>
          </p:cNvPr>
          <p:cNvPicPr>
            <a:picLocks noChangeAspect="1"/>
          </p:cNvPicPr>
          <p:nvPr/>
        </p:nvPicPr>
        <p:blipFill>
          <a:blip r:embed="rId4"/>
          <a:stretch>
            <a:fillRect/>
          </a:stretch>
        </p:blipFill>
        <p:spPr>
          <a:xfrm>
            <a:off x="6633557" y="1739900"/>
            <a:ext cx="5445831" cy="1680029"/>
          </a:xfrm>
          <a:prstGeom prst="rect">
            <a:avLst/>
          </a:prstGeom>
        </p:spPr>
      </p:pic>
      <p:sp>
        <p:nvSpPr>
          <p:cNvPr id="14" name="矩形 13">
            <a:extLst>
              <a:ext uri="{FF2B5EF4-FFF2-40B4-BE49-F238E27FC236}">
                <a16:creationId xmlns:a16="http://schemas.microsoft.com/office/drawing/2014/main" id="{DF353311-6B3B-8E17-EF30-A63A5F521531}"/>
              </a:ext>
            </a:extLst>
          </p:cNvPr>
          <p:cNvSpPr/>
          <p:nvPr/>
        </p:nvSpPr>
        <p:spPr>
          <a:xfrm>
            <a:off x="8772512" y="2663954"/>
            <a:ext cx="2316402" cy="18923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E8913E99-8D86-EC42-D84B-AEEC1D2D01D6}"/>
              </a:ext>
            </a:extLst>
          </p:cNvPr>
          <p:cNvSpPr/>
          <p:nvPr/>
        </p:nvSpPr>
        <p:spPr>
          <a:xfrm>
            <a:off x="8772512" y="3098241"/>
            <a:ext cx="2316402" cy="189231"/>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C609950D-C1E1-589F-482E-3D6E86A50B95}"/>
              </a:ext>
            </a:extLst>
          </p:cNvPr>
          <p:cNvSpPr/>
          <p:nvPr/>
        </p:nvSpPr>
        <p:spPr>
          <a:xfrm>
            <a:off x="304453" y="1653639"/>
            <a:ext cx="11708716" cy="4210612"/>
          </a:xfrm>
          <a:prstGeom prst="roundRect">
            <a:avLst/>
          </a:prstGeom>
          <a:solidFill>
            <a:schemeClr val="accent5">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rgbClr val="7030A0"/>
                </a:solidFill>
                <a:latin typeface="+mj-ea"/>
                <a:ea typeface="+mj-ea"/>
              </a:rPr>
              <a:t>实验结果分析：</a:t>
            </a:r>
            <a:endParaRPr lang="en-US" altLang="zh-CN" sz="2000" b="1" dirty="0">
              <a:solidFill>
                <a:srgbClr val="7030A0"/>
              </a:solidFill>
              <a:latin typeface="+mj-ea"/>
              <a:ea typeface="+mj-ea"/>
            </a:endParaRPr>
          </a:p>
          <a:p>
            <a:pPr marL="342900" indent="-342900">
              <a:buFont typeface="Wingdings" panose="05000000000000000000" pitchFamily="2" charset="2"/>
              <a:buChar char="n"/>
            </a:pPr>
            <a:r>
              <a:rPr lang="en-US" altLang="zh-CN" b="1" dirty="0">
                <a:solidFill>
                  <a:schemeClr val="tx1"/>
                </a:solidFill>
                <a:latin typeface="+mj-ea"/>
                <a:ea typeface="+mj-ea"/>
              </a:rPr>
              <a:t>COCO</a:t>
            </a:r>
            <a:r>
              <a:rPr lang="zh-CN" altLang="en-US" b="1" dirty="0">
                <a:solidFill>
                  <a:schemeClr val="tx1"/>
                </a:solidFill>
                <a:latin typeface="+mj-ea"/>
                <a:ea typeface="+mj-ea"/>
              </a:rPr>
              <a:t>数据集</a:t>
            </a:r>
            <a:endParaRPr lang="en-US" altLang="zh-CN" b="1" dirty="0">
              <a:solidFill>
                <a:schemeClr val="tx1"/>
              </a:solidFill>
              <a:latin typeface="+mj-ea"/>
              <a:ea typeface="+mj-ea"/>
            </a:endParaRPr>
          </a:p>
          <a:p>
            <a:pPr marL="342900" indent="-342900">
              <a:buFont typeface="Wingdings" panose="05000000000000000000" pitchFamily="2" charset="2"/>
              <a:buChar char="l"/>
            </a:pPr>
            <a:r>
              <a:rPr lang="zh-CN" altLang="en-US" sz="1600" dirty="0">
                <a:solidFill>
                  <a:schemeClr val="tx1"/>
                </a:solidFill>
                <a:latin typeface="+mj-ea"/>
                <a:ea typeface="+mj-ea"/>
              </a:rPr>
              <a:t>在基于</a:t>
            </a:r>
            <a:r>
              <a:rPr lang="en-US" altLang="zh-CN" sz="1600" b="1" dirty="0">
                <a:solidFill>
                  <a:schemeClr val="tx1"/>
                </a:solidFill>
                <a:latin typeface="+mj-ea"/>
                <a:ea typeface="+mj-ea"/>
              </a:rPr>
              <a:t>ResNet-50</a:t>
            </a:r>
            <a:r>
              <a:rPr lang="zh-CN" altLang="en-US" sz="1600" b="1" dirty="0">
                <a:solidFill>
                  <a:schemeClr val="tx1"/>
                </a:solidFill>
                <a:latin typeface="+mj-ea"/>
                <a:ea typeface="+mj-ea"/>
              </a:rPr>
              <a:t>的</a:t>
            </a:r>
            <a:r>
              <a:rPr lang="en-US" altLang="zh-CN" sz="1600" b="1" dirty="0">
                <a:solidFill>
                  <a:schemeClr val="tx1"/>
                </a:solidFill>
                <a:latin typeface="+mj-ea"/>
                <a:ea typeface="+mj-ea"/>
              </a:rPr>
              <a:t>Faster-RCNN</a:t>
            </a:r>
            <a:r>
              <a:rPr lang="zh-CN" altLang="en-US" sz="1600" b="1" dirty="0">
                <a:solidFill>
                  <a:schemeClr val="tx1"/>
                </a:solidFill>
                <a:latin typeface="+mj-ea"/>
                <a:ea typeface="+mj-ea"/>
              </a:rPr>
              <a:t>结构上，</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）在</a:t>
            </a:r>
            <a:r>
              <a:rPr lang="en-US" altLang="zh-CN" sz="1600" dirty="0" err="1">
                <a:solidFill>
                  <a:schemeClr val="tx1"/>
                </a:solidFill>
                <a:latin typeface="+mj-ea"/>
                <a:ea typeface="+mj-ea"/>
              </a:rPr>
              <a:t>mAP</a:t>
            </a:r>
            <a:r>
              <a:rPr lang="zh-CN" altLang="en-US" sz="1600" dirty="0">
                <a:solidFill>
                  <a:schemeClr val="tx1"/>
                </a:solidFill>
                <a:latin typeface="+mj-ea"/>
                <a:ea typeface="+mj-ea"/>
              </a:rPr>
              <a:t>上提升了</a:t>
            </a:r>
            <a:r>
              <a:rPr lang="en-US" altLang="zh-CN" sz="1600" b="1" dirty="0">
                <a:solidFill>
                  <a:schemeClr val="tx1"/>
                </a:solidFill>
                <a:latin typeface="+mj-ea"/>
                <a:ea typeface="+mj-ea"/>
              </a:rPr>
              <a:t>0.2%</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提升了</a:t>
            </a:r>
            <a:r>
              <a:rPr lang="en-US" altLang="zh-CN" sz="1600" b="1" dirty="0">
                <a:solidFill>
                  <a:schemeClr val="tx1"/>
                </a:solidFill>
                <a:latin typeface="+mj-ea"/>
                <a:ea typeface="+mj-ea"/>
              </a:rPr>
              <a:t>2.4%</a:t>
            </a:r>
            <a:r>
              <a:rPr lang="zh-CN" altLang="en-US" sz="1600" dirty="0">
                <a:solidFill>
                  <a:schemeClr val="tx1"/>
                </a:solidFill>
                <a:latin typeface="+mj-ea"/>
                <a:ea typeface="+mj-ea"/>
              </a:rPr>
              <a:t>；</a:t>
            </a:r>
            <a:endParaRPr lang="en-US" altLang="zh-CN" sz="1600" dirty="0">
              <a:solidFill>
                <a:schemeClr val="tx1"/>
              </a:solidFill>
              <a:latin typeface="+mj-ea"/>
              <a:ea typeface="+mj-ea"/>
            </a:endParaRPr>
          </a:p>
          <a:p>
            <a:pPr marL="342900" indent="-342900">
              <a:buFont typeface="Wingdings" panose="05000000000000000000" pitchFamily="2" charset="2"/>
              <a:buChar char="l"/>
            </a:pPr>
            <a:r>
              <a:rPr lang="zh-CN" altLang="en-US" sz="1600" dirty="0">
                <a:solidFill>
                  <a:schemeClr val="tx1"/>
                </a:solidFill>
                <a:latin typeface="+mj-ea"/>
                <a:ea typeface="+mj-ea"/>
              </a:rPr>
              <a:t>在</a:t>
            </a:r>
            <a:r>
              <a:rPr lang="zh-CN" altLang="en-US" sz="1600" dirty="0">
                <a:solidFill>
                  <a:schemeClr val="tx1"/>
                </a:solidFill>
                <a:latin typeface="+mj-ea"/>
              </a:rPr>
              <a:t>基于</a:t>
            </a:r>
            <a:r>
              <a:rPr lang="en-US" altLang="zh-CN" sz="1600" b="1" dirty="0">
                <a:solidFill>
                  <a:schemeClr val="tx1"/>
                </a:solidFill>
                <a:latin typeface="+mj-ea"/>
              </a:rPr>
              <a:t>ResNet-50</a:t>
            </a:r>
            <a:r>
              <a:rPr lang="zh-CN" altLang="en-US" sz="1600" b="1" dirty="0">
                <a:solidFill>
                  <a:schemeClr val="tx1"/>
                </a:solidFill>
                <a:latin typeface="+mj-ea"/>
              </a:rPr>
              <a:t>的</a:t>
            </a:r>
            <a:r>
              <a:rPr lang="en-US" altLang="zh-CN" sz="1600" b="1" dirty="0">
                <a:solidFill>
                  <a:schemeClr val="tx1"/>
                </a:solidFill>
                <a:latin typeface="+mj-ea"/>
                <a:ea typeface="+mj-ea"/>
              </a:rPr>
              <a:t>MobileNetV2</a:t>
            </a:r>
            <a:r>
              <a:rPr lang="zh-CN" altLang="en-US" sz="1600" b="1" dirty="0">
                <a:solidFill>
                  <a:schemeClr val="tx1"/>
                </a:solidFill>
                <a:latin typeface="+mj-ea"/>
                <a:ea typeface="+mj-ea"/>
              </a:rPr>
              <a:t>结构上，</a:t>
            </a:r>
            <a:r>
              <a:rPr lang="en-US" altLang="zh-CN" sz="1600" dirty="0" err="1">
                <a:solidFill>
                  <a:schemeClr val="tx1"/>
                </a:solidFill>
                <a:latin typeface="+mj-ea"/>
                <a:ea typeface="+mj-ea"/>
              </a:rPr>
              <a:t>LADConv</a:t>
            </a:r>
            <a:r>
              <a:rPr lang="en-US" altLang="zh-CN" sz="1600" dirty="0">
                <a:solidFill>
                  <a:schemeClr val="tx1"/>
                </a:solidFill>
                <a:latin typeface="+mj-ea"/>
                <a:ea typeface="+mj-ea"/>
              </a:rPr>
              <a:t>(4×</a:t>
            </a:r>
            <a:r>
              <a:rPr lang="zh-CN" altLang="en-US" sz="1600" dirty="0">
                <a:solidFill>
                  <a:schemeClr val="tx1"/>
                </a:solidFill>
                <a:latin typeface="+mj-ea"/>
                <a:ea typeface="+mj-ea"/>
              </a:rPr>
              <a:t>）相比</a:t>
            </a:r>
            <a:r>
              <a:rPr lang="en-US" altLang="zh-CN" sz="1600" dirty="0" err="1">
                <a:solidFill>
                  <a:schemeClr val="tx1"/>
                </a:solidFill>
                <a:latin typeface="+mj-ea"/>
                <a:ea typeface="+mj-ea"/>
              </a:rPr>
              <a:t>ODConv</a:t>
            </a:r>
            <a:r>
              <a:rPr lang="en-US" altLang="zh-CN" sz="1600" dirty="0">
                <a:solidFill>
                  <a:schemeClr val="tx1"/>
                </a:solidFill>
                <a:latin typeface="+mj-ea"/>
                <a:ea typeface="+mj-ea"/>
              </a:rPr>
              <a:t>(4×</a:t>
            </a:r>
            <a:r>
              <a:rPr lang="zh-CN" altLang="en-US" sz="1600" dirty="0">
                <a:solidFill>
                  <a:schemeClr val="tx1"/>
                </a:solidFill>
                <a:latin typeface="+mj-ea"/>
                <a:ea typeface="+mj-ea"/>
              </a:rPr>
              <a:t>）在</a:t>
            </a:r>
            <a:r>
              <a:rPr lang="en-US" altLang="zh-CN" sz="1600" dirty="0" err="1">
                <a:solidFill>
                  <a:schemeClr val="tx1"/>
                </a:solidFill>
                <a:latin typeface="+mj-ea"/>
                <a:ea typeface="+mj-ea"/>
              </a:rPr>
              <a:t>mAP</a:t>
            </a:r>
            <a:r>
              <a:rPr lang="zh-CN" altLang="en-US" sz="1600" dirty="0">
                <a:solidFill>
                  <a:schemeClr val="tx1"/>
                </a:solidFill>
                <a:latin typeface="+mj-ea"/>
                <a:ea typeface="+mj-ea"/>
              </a:rPr>
              <a:t>上提升了</a:t>
            </a:r>
            <a:r>
              <a:rPr lang="en-US" altLang="zh-CN" sz="1600" b="1" dirty="0">
                <a:solidFill>
                  <a:schemeClr val="tx1"/>
                </a:solidFill>
                <a:latin typeface="+mj-ea"/>
                <a:ea typeface="+mj-ea"/>
              </a:rPr>
              <a:t>0.3%</a:t>
            </a:r>
            <a:r>
              <a:rPr lang="zh-CN" altLang="en-US" sz="1600" dirty="0">
                <a:solidFill>
                  <a:schemeClr val="tx1"/>
                </a:solidFill>
                <a:latin typeface="+mj-ea"/>
                <a:ea typeface="+mj-ea"/>
              </a:rPr>
              <a:t>，相比于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提升了</a:t>
            </a:r>
            <a:r>
              <a:rPr lang="en-US" altLang="zh-CN" sz="1600" b="1" dirty="0">
                <a:solidFill>
                  <a:schemeClr val="tx1"/>
                </a:solidFill>
                <a:latin typeface="+mj-ea"/>
                <a:ea typeface="+mj-ea"/>
              </a:rPr>
              <a:t>4.1%</a:t>
            </a:r>
          </a:p>
          <a:p>
            <a:pPr marL="342900" indent="-342900">
              <a:buFont typeface="Wingdings" panose="05000000000000000000" pitchFamily="2" charset="2"/>
              <a:buChar char="l"/>
            </a:pPr>
            <a:endParaRPr lang="en-US" altLang="zh-CN" sz="1600" b="1" dirty="0">
              <a:solidFill>
                <a:schemeClr val="tx1"/>
              </a:solidFill>
              <a:latin typeface="+mj-ea"/>
              <a:ea typeface="+mj-ea"/>
            </a:endParaRPr>
          </a:p>
          <a:p>
            <a:pPr marL="285750" indent="-285750">
              <a:buFont typeface="Wingdings" panose="05000000000000000000" pitchFamily="2" charset="2"/>
              <a:buChar char="n"/>
            </a:pPr>
            <a:r>
              <a:rPr lang="en-US" altLang="zh-CN" b="1" dirty="0">
                <a:solidFill>
                  <a:schemeClr val="tx1"/>
                </a:solidFill>
                <a:latin typeface="+mj-ea"/>
                <a:ea typeface="+mj-ea"/>
              </a:rPr>
              <a:t>PASCAL</a:t>
            </a:r>
            <a:r>
              <a:rPr lang="zh-CN" altLang="en-US" b="1" dirty="0">
                <a:solidFill>
                  <a:schemeClr val="tx1"/>
                </a:solidFill>
                <a:latin typeface="+mj-ea"/>
                <a:ea typeface="+mj-ea"/>
              </a:rPr>
              <a:t>数据集</a:t>
            </a:r>
            <a:endParaRPr lang="en-US" altLang="zh-CN" b="1" dirty="0">
              <a:solidFill>
                <a:schemeClr val="tx1"/>
              </a:solidFill>
              <a:latin typeface="+mj-ea"/>
              <a:ea typeface="+mj-ea"/>
            </a:endParaRPr>
          </a:p>
          <a:p>
            <a:pPr marL="285750" indent="-285750">
              <a:buFont typeface="Wingdings" panose="05000000000000000000" pitchFamily="2" charset="2"/>
              <a:buChar char="l"/>
            </a:pPr>
            <a:r>
              <a:rPr lang="zh-CN" altLang="en-US" sz="1600" dirty="0">
                <a:solidFill>
                  <a:schemeClr val="tx1"/>
                </a:solidFill>
                <a:latin typeface="+mj-ea"/>
                <a:ea typeface="+mj-ea"/>
              </a:rPr>
              <a:t>在基于</a:t>
            </a:r>
            <a:r>
              <a:rPr lang="en-US" altLang="zh-CN" sz="1600" b="1" dirty="0">
                <a:solidFill>
                  <a:schemeClr val="tx1"/>
                </a:solidFill>
                <a:latin typeface="+mj-ea"/>
                <a:ea typeface="+mj-ea"/>
              </a:rPr>
              <a:t>ResNet-50</a:t>
            </a:r>
            <a:r>
              <a:rPr lang="zh-CN" altLang="en-US" sz="1600" b="1" dirty="0">
                <a:solidFill>
                  <a:schemeClr val="tx1"/>
                </a:solidFill>
                <a:latin typeface="+mj-ea"/>
                <a:ea typeface="+mj-ea"/>
              </a:rPr>
              <a:t>的</a:t>
            </a:r>
            <a:r>
              <a:rPr lang="en-US" altLang="zh-CN" sz="1600" b="1" dirty="0">
                <a:solidFill>
                  <a:schemeClr val="tx1"/>
                </a:solidFill>
                <a:latin typeface="+mj-ea"/>
                <a:ea typeface="+mj-ea"/>
              </a:rPr>
              <a:t>Faster-RCNN</a:t>
            </a:r>
            <a:r>
              <a:rPr lang="zh-CN" altLang="en-US" sz="1600" dirty="0">
                <a:solidFill>
                  <a:schemeClr val="tx1"/>
                </a:solidFill>
                <a:latin typeface="+mj-ea"/>
                <a:ea typeface="+mj-ea"/>
              </a:rPr>
              <a:t>结构上，相比于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在</a:t>
            </a:r>
            <a:r>
              <a:rPr lang="en-US" altLang="zh-CN" sz="1600" dirty="0" err="1">
                <a:solidFill>
                  <a:schemeClr val="tx1"/>
                </a:solidFill>
                <a:latin typeface="+mj-ea"/>
                <a:ea typeface="+mj-ea"/>
              </a:rPr>
              <a:t>mAP</a:t>
            </a:r>
            <a:r>
              <a:rPr lang="zh-CN" altLang="en-US" sz="1600" dirty="0">
                <a:solidFill>
                  <a:schemeClr val="tx1"/>
                </a:solidFill>
                <a:latin typeface="+mj-ea"/>
                <a:ea typeface="+mj-ea"/>
              </a:rPr>
              <a:t>上提升了</a:t>
            </a:r>
            <a:r>
              <a:rPr lang="en-US" altLang="zh-CN" sz="1600" b="1" dirty="0">
                <a:solidFill>
                  <a:schemeClr val="tx1"/>
                </a:solidFill>
                <a:latin typeface="+mj-ea"/>
                <a:ea typeface="+mj-ea"/>
              </a:rPr>
              <a:t>1.4%</a:t>
            </a:r>
            <a:r>
              <a:rPr lang="zh-CN" altLang="en-US" sz="1600" dirty="0">
                <a:solidFill>
                  <a:schemeClr val="tx1"/>
                </a:solidFill>
                <a:latin typeface="+mj-ea"/>
                <a:ea typeface="+mj-ea"/>
              </a:rPr>
              <a:t>，</a:t>
            </a:r>
            <a:endParaRPr lang="en-US" altLang="zh-CN" sz="1600" dirty="0">
              <a:solidFill>
                <a:schemeClr val="tx1"/>
              </a:solidFill>
              <a:latin typeface="+mj-ea"/>
              <a:ea typeface="+mj-ea"/>
            </a:endParaRPr>
          </a:p>
          <a:p>
            <a:pPr marL="285750" indent="-285750">
              <a:buFont typeface="Wingdings" panose="05000000000000000000" pitchFamily="2" charset="2"/>
              <a:buChar char="l"/>
            </a:pPr>
            <a:r>
              <a:rPr lang="zh-CN" altLang="en-US" sz="1600" dirty="0">
                <a:solidFill>
                  <a:schemeClr val="tx1"/>
                </a:solidFill>
                <a:latin typeface="+mj-ea"/>
                <a:ea typeface="+mj-ea"/>
              </a:rPr>
              <a:t>在</a:t>
            </a:r>
            <a:r>
              <a:rPr lang="zh-CN" altLang="en-US" sz="1600" b="1" dirty="0">
                <a:solidFill>
                  <a:schemeClr val="tx1"/>
                </a:solidFill>
                <a:latin typeface="+mj-ea"/>
                <a:ea typeface="+mj-ea"/>
              </a:rPr>
              <a:t>基于</a:t>
            </a:r>
            <a:r>
              <a:rPr lang="en-US" altLang="zh-CN" sz="1600" b="1" dirty="0">
                <a:solidFill>
                  <a:schemeClr val="tx1"/>
                </a:solidFill>
                <a:latin typeface="+mj-ea"/>
                <a:ea typeface="+mj-ea"/>
              </a:rPr>
              <a:t>ResNet-50</a:t>
            </a:r>
            <a:r>
              <a:rPr lang="zh-CN" altLang="en-US" sz="1600" b="1" dirty="0">
                <a:solidFill>
                  <a:schemeClr val="tx1"/>
                </a:solidFill>
                <a:latin typeface="+mj-ea"/>
                <a:ea typeface="+mj-ea"/>
              </a:rPr>
              <a:t>的</a:t>
            </a:r>
            <a:r>
              <a:rPr lang="en-US" altLang="zh-CN" sz="1600" b="1" dirty="0" err="1">
                <a:solidFill>
                  <a:schemeClr val="tx1"/>
                </a:solidFill>
                <a:latin typeface="+mj-ea"/>
                <a:ea typeface="+mj-ea"/>
              </a:rPr>
              <a:t>RetinaNet</a:t>
            </a:r>
            <a:r>
              <a:rPr lang="zh-CN" altLang="en-US" sz="1600" dirty="0">
                <a:solidFill>
                  <a:schemeClr val="tx1"/>
                </a:solidFill>
                <a:latin typeface="+mj-ea"/>
                <a:ea typeface="+mj-ea"/>
              </a:rPr>
              <a:t>结构上，相比于</a:t>
            </a:r>
            <a:r>
              <a:rPr lang="en-US" altLang="zh-CN" sz="1600" dirty="0" err="1">
                <a:solidFill>
                  <a:schemeClr val="tx1"/>
                </a:solidFill>
                <a:latin typeface="+mj-ea"/>
                <a:ea typeface="+mj-ea"/>
              </a:rPr>
              <a:t>BaseLine</a:t>
            </a:r>
            <a:r>
              <a:rPr lang="zh-CN" altLang="en-US" sz="1600" dirty="0">
                <a:solidFill>
                  <a:schemeClr val="tx1"/>
                </a:solidFill>
                <a:latin typeface="+mj-ea"/>
                <a:ea typeface="+mj-ea"/>
              </a:rPr>
              <a:t>在</a:t>
            </a:r>
            <a:r>
              <a:rPr lang="en-US" altLang="zh-CN" sz="1600" dirty="0" err="1">
                <a:solidFill>
                  <a:schemeClr val="tx1"/>
                </a:solidFill>
                <a:latin typeface="+mj-ea"/>
                <a:ea typeface="+mj-ea"/>
              </a:rPr>
              <a:t>mAP</a:t>
            </a:r>
            <a:r>
              <a:rPr lang="zh-CN" altLang="en-US" sz="1600" dirty="0">
                <a:solidFill>
                  <a:schemeClr val="tx1"/>
                </a:solidFill>
                <a:latin typeface="+mj-ea"/>
                <a:ea typeface="+mj-ea"/>
              </a:rPr>
              <a:t>上提升了</a:t>
            </a:r>
            <a:r>
              <a:rPr lang="en-US" altLang="zh-CN" sz="1600" b="1" dirty="0">
                <a:solidFill>
                  <a:schemeClr val="tx1"/>
                </a:solidFill>
                <a:latin typeface="+mj-ea"/>
                <a:ea typeface="+mj-ea"/>
              </a:rPr>
              <a:t>1.3%</a:t>
            </a:r>
          </a:p>
          <a:p>
            <a:endParaRPr lang="en-US" altLang="zh-CN" sz="1600" b="1" dirty="0">
              <a:solidFill>
                <a:schemeClr val="tx1"/>
              </a:solidFill>
              <a:latin typeface="+mj-ea"/>
              <a:ea typeface="+mj-ea"/>
            </a:endParaRPr>
          </a:p>
          <a:p>
            <a:pPr marL="285750" indent="-285750">
              <a:buFont typeface="Wingdings" panose="05000000000000000000" pitchFamily="2" charset="2"/>
              <a:buChar char="l"/>
            </a:pPr>
            <a:endParaRPr lang="en-US" altLang="zh-CN" sz="1600" b="1" dirty="0">
              <a:solidFill>
                <a:schemeClr val="tx1"/>
              </a:solidFill>
              <a:latin typeface="+mj-ea"/>
              <a:ea typeface="+mj-ea"/>
            </a:endParaRPr>
          </a:p>
          <a:p>
            <a:r>
              <a:rPr lang="zh-CN" altLang="en-US" b="1" dirty="0">
                <a:solidFill>
                  <a:srgbClr val="7030A0"/>
                </a:solidFill>
                <a:latin typeface="+mj-ea"/>
                <a:ea typeface="+mj-ea"/>
              </a:rPr>
              <a:t>针对目标检测任务，我们的卷积核注意力模型也在多个数据集上的对比实验中取得了最好的</a:t>
            </a:r>
            <a:r>
              <a:rPr lang="en-US" altLang="zh-CN" b="1" dirty="0" err="1">
                <a:solidFill>
                  <a:srgbClr val="7030A0"/>
                </a:solidFill>
                <a:latin typeface="+mj-ea"/>
                <a:ea typeface="+mj-ea"/>
              </a:rPr>
              <a:t>mAP</a:t>
            </a:r>
            <a:r>
              <a:rPr lang="zh-CN" altLang="en-US" b="1" dirty="0">
                <a:solidFill>
                  <a:srgbClr val="7030A0"/>
                </a:solidFill>
                <a:latin typeface="+mj-ea"/>
                <a:ea typeface="+mj-ea"/>
              </a:rPr>
              <a:t>结果，从而证明我们的卷积核注意力模型并不限定于特定的任务和基准模型，而是能提升通用卷积神经网络在视觉任务中的整体表现</a:t>
            </a:r>
          </a:p>
        </p:txBody>
      </p:sp>
      <p:sp>
        <p:nvSpPr>
          <p:cNvPr id="5" name="文本框 4">
            <a:extLst>
              <a:ext uri="{FF2B5EF4-FFF2-40B4-BE49-F238E27FC236}">
                <a16:creationId xmlns:a16="http://schemas.microsoft.com/office/drawing/2014/main" id="{0F17DA91-A33A-6633-A917-4F17C92D727A}"/>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16</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42470708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9AA550F-3F3D-9884-C08D-B6BF5FD40A1E}"/>
              </a:ext>
            </a:extLst>
          </p:cNvPr>
          <p:cNvPicPr>
            <a:picLocks noChangeAspect="1"/>
          </p:cNvPicPr>
          <p:nvPr/>
        </p:nvPicPr>
        <p:blipFill>
          <a:blip r:embed="rId3"/>
          <a:stretch>
            <a:fillRect/>
          </a:stretch>
        </p:blipFill>
        <p:spPr>
          <a:xfrm>
            <a:off x="503104" y="1269294"/>
            <a:ext cx="5189566" cy="2159706"/>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40175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局部感知的卷积注意力机制：实验结果</a:t>
            </a:r>
          </a:p>
        </p:txBody>
      </p:sp>
      <p:pic>
        <p:nvPicPr>
          <p:cNvPr id="12" name="图片 11">
            <a:extLst>
              <a:ext uri="{FF2B5EF4-FFF2-40B4-BE49-F238E27FC236}">
                <a16:creationId xmlns:a16="http://schemas.microsoft.com/office/drawing/2014/main" id="{98497677-0C8C-DC83-99DE-C13B162E434D}"/>
              </a:ext>
            </a:extLst>
          </p:cNvPr>
          <p:cNvPicPr>
            <a:picLocks noChangeAspect="1"/>
          </p:cNvPicPr>
          <p:nvPr/>
        </p:nvPicPr>
        <p:blipFill>
          <a:blip r:embed="rId4"/>
          <a:stretch>
            <a:fillRect/>
          </a:stretch>
        </p:blipFill>
        <p:spPr>
          <a:xfrm>
            <a:off x="6696308" y="4012676"/>
            <a:ext cx="4526252" cy="2410165"/>
          </a:xfrm>
          <a:prstGeom prst="rect">
            <a:avLst/>
          </a:prstGeom>
        </p:spPr>
      </p:pic>
      <p:pic>
        <p:nvPicPr>
          <p:cNvPr id="16" name="图片 15">
            <a:extLst>
              <a:ext uri="{FF2B5EF4-FFF2-40B4-BE49-F238E27FC236}">
                <a16:creationId xmlns:a16="http://schemas.microsoft.com/office/drawing/2014/main" id="{3F2A20DF-9B7B-A06B-7D1B-8B36A62D656E}"/>
              </a:ext>
            </a:extLst>
          </p:cNvPr>
          <p:cNvPicPr>
            <a:picLocks noChangeAspect="1"/>
          </p:cNvPicPr>
          <p:nvPr/>
        </p:nvPicPr>
        <p:blipFill>
          <a:blip r:embed="rId5"/>
          <a:stretch>
            <a:fillRect/>
          </a:stretch>
        </p:blipFill>
        <p:spPr>
          <a:xfrm>
            <a:off x="587103" y="4063149"/>
            <a:ext cx="5386869" cy="1095284"/>
          </a:xfrm>
          <a:prstGeom prst="rect">
            <a:avLst/>
          </a:prstGeom>
        </p:spPr>
      </p:pic>
      <mc:AlternateContent xmlns:mc="http://schemas.openxmlformats.org/markup-compatibility/2006" xmlns:p14="http://schemas.microsoft.com/office/powerpoint/2010/main">
        <mc:Choice Requires="p14">
          <p:contentPart p14:bwMode="auto" r:id="rId6">
            <p14:nvContentPartPr>
              <p14:cNvPr id="31" name="墨迹 30">
                <a:extLst>
                  <a:ext uri="{FF2B5EF4-FFF2-40B4-BE49-F238E27FC236}">
                    <a16:creationId xmlns:a16="http://schemas.microsoft.com/office/drawing/2014/main" id="{FF8C51CE-AD6F-7795-20DB-430831C1CCC0}"/>
                  </a:ext>
                </a:extLst>
              </p14:cNvPr>
              <p14:cNvContentPartPr/>
              <p14:nvPr/>
            </p14:nvContentPartPr>
            <p14:xfrm>
              <a:off x="5870183" y="4324100"/>
              <a:ext cx="360" cy="360"/>
            </p14:xfrm>
          </p:contentPart>
        </mc:Choice>
        <mc:Fallback xmlns="">
          <p:pic>
            <p:nvPicPr>
              <p:cNvPr id="31" name="墨迹 30">
                <a:extLst>
                  <a:ext uri="{FF2B5EF4-FFF2-40B4-BE49-F238E27FC236}">
                    <a16:creationId xmlns:a16="http://schemas.microsoft.com/office/drawing/2014/main" id="{FF8C51CE-AD6F-7795-20DB-430831C1CCC0}"/>
                  </a:ext>
                </a:extLst>
              </p:cNvPr>
              <p:cNvPicPr/>
              <p:nvPr/>
            </p:nvPicPr>
            <p:blipFill>
              <a:blip r:embed="rId8"/>
              <a:stretch>
                <a:fillRect/>
              </a:stretch>
            </p:blipFill>
            <p:spPr>
              <a:xfrm>
                <a:off x="5807183" y="4261100"/>
                <a:ext cx="126000" cy="126000"/>
              </a:xfrm>
              <a:prstGeom prst="rect">
                <a:avLst/>
              </a:prstGeom>
            </p:spPr>
          </p:pic>
        </mc:Fallback>
      </mc:AlternateContent>
      <p:sp>
        <p:nvSpPr>
          <p:cNvPr id="32" name="矩形: 圆角 31">
            <a:extLst>
              <a:ext uri="{FF2B5EF4-FFF2-40B4-BE49-F238E27FC236}">
                <a16:creationId xmlns:a16="http://schemas.microsoft.com/office/drawing/2014/main" id="{0B8C87AD-2D28-A194-0483-C133E11668BC}"/>
              </a:ext>
            </a:extLst>
          </p:cNvPr>
          <p:cNvSpPr/>
          <p:nvPr/>
        </p:nvSpPr>
        <p:spPr>
          <a:xfrm>
            <a:off x="2498993" y="5751288"/>
            <a:ext cx="4096086" cy="87052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mj-ea"/>
                <a:ea typeface="+mj-ea"/>
              </a:rPr>
              <a:t>通过丰富的</a:t>
            </a:r>
            <a:r>
              <a:rPr lang="zh-CN" altLang="en-US" sz="1600" b="1" dirty="0">
                <a:solidFill>
                  <a:srgbClr val="7030A0"/>
                </a:solidFill>
                <a:latin typeface="+mj-ea"/>
                <a:ea typeface="+mj-ea"/>
              </a:rPr>
              <a:t>消融实验</a:t>
            </a:r>
            <a:r>
              <a:rPr lang="zh-CN" altLang="en-US" sz="1600" b="1" dirty="0">
                <a:solidFill>
                  <a:schemeClr val="tx1"/>
                </a:solidFill>
                <a:latin typeface="+mj-ea"/>
                <a:ea typeface="+mj-ea"/>
              </a:rPr>
              <a:t>验证了局部感知的卷积核注意力机制</a:t>
            </a:r>
            <a:r>
              <a:rPr lang="zh-CN" altLang="en-US" sz="1600" b="1" dirty="0">
                <a:solidFill>
                  <a:srgbClr val="7030A0"/>
                </a:solidFill>
                <a:latin typeface="+mj-ea"/>
                <a:ea typeface="+mj-ea"/>
              </a:rPr>
              <a:t>设计的合理性</a:t>
            </a:r>
          </a:p>
        </p:txBody>
      </p:sp>
      <p:cxnSp>
        <p:nvCxnSpPr>
          <p:cNvPr id="36" name="直接连接符 35">
            <a:extLst>
              <a:ext uri="{FF2B5EF4-FFF2-40B4-BE49-F238E27FC236}">
                <a16:creationId xmlns:a16="http://schemas.microsoft.com/office/drawing/2014/main" id="{F3A8B264-B1B5-551A-B5CC-37B1AD3BF6DB}"/>
              </a:ext>
            </a:extLst>
          </p:cNvPr>
          <p:cNvCxnSpPr>
            <a:cxnSpLocks/>
          </p:cNvCxnSpPr>
          <p:nvPr/>
        </p:nvCxnSpPr>
        <p:spPr>
          <a:xfrm>
            <a:off x="3337560" y="5035369"/>
            <a:ext cx="52977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A97552FA-79F9-91BE-FA9D-4DCBC89C98C8}"/>
              </a:ext>
            </a:extLst>
          </p:cNvPr>
          <p:cNvSpPr/>
          <p:nvPr/>
        </p:nvSpPr>
        <p:spPr>
          <a:xfrm>
            <a:off x="420084" y="3444240"/>
            <a:ext cx="5407320" cy="66790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mj-ea"/>
                <a:ea typeface="+mj-ea"/>
              </a:rPr>
              <a:t>对各种</a:t>
            </a:r>
            <a:r>
              <a:rPr lang="zh-CN" altLang="en-US" sz="1600" b="1" dirty="0">
                <a:solidFill>
                  <a:srgbClr val="7030A0"/>
                </a:solidFill>
                <a:latin typeface="+mj-ea"/>
                <a:ea typeface="+mj-ea"/>
              </a:rPr>
              <a:t>注意力压缩模块</a:t>
            </a:r>
            <a:r>
              <a:rPr lang="zh-CN" altLang="en-US" sz="1600" b="1" dirty="0">
                <a:solidFill>
                  <a:schemeClr val="tx1"/>
                </a:solidFill>
                <a:latin typeface="+mj-ea"/>
                <a:ea typeface="+mj-ea"/>
              </a:rPr>
              <a:t>的消融，我们设计的结构达到</a:t>
            </a:r>
            <a:r>
              <a:rPr lang="zh-CN" altLang="en-US" sz="1600" b="1" dirty="0">
                <a:solidFill>
                  <a:srgbClr val="7030A0"/>
                </a:solidFill>
                <a:latin typeface="+mj-ea"/>
                <a:ea typeface="+mj-ea"/>
              </a:rPr>
              <a:t>最优</a:t>
            </a:r>
            <a:r>
              <a:rPr lang="zh-CN" altLang="en-US" sz="1600" b="1" dirty="0">
                <a:solidFill>
                  <a:schemeClr val="tx1"/>
                </a:solidFill>
                <a:latin typeface="+mj-ea"/>
                <a:ea typeface="+mj-ea"/>
              </a:rPr>
              <a:t>的准确率，证明</a:t>
            </a:r>
            <a:r>
              <a:rPr lang="zh-CN" altLang="en-US" sz="1600" b="1" dirty="0">
                <a:solidFill>
                  <a:srgbClr val="7030A0"/>
                </a:solidFill>
                <a:latin typeface="+mj-ea"/>
                <a:ea typeface="+mj-ea"/>
              </a:rPr>
              <a:t>局部区域特征</a:t>
            </a:r>
            <a:r>
              <a:rPr lang="zh-CN" altLang="en-US" sz="1600" b="1" dirty="0">
                <a:solidFill>
                  <a:schemeClr val="tx1"/>
                </a:solidFill>
                <a:latin typeface="+mj-ea"/>
                <a:ea typeface="+mj-ea"/>
              </a:rPr>
              <a:t>对卷积核注意力的</a:t>
            </a:r>
            <a:r>
              <a:rPr lang="zh-CN" altLang="en-US" sz="1600" b="1" dirty="0">
                <a:solidFill>
                  <a:srgbClr val="7030A0"/>
                </a:solidFill>
                <a:latin typeface="+mj-ea"/>
                <a:ea typeface="+mj-ea"/>
              </a:rPr>
              <a:t>重要性</a:t>
            </a:r>
          </a:p>
        </p:txBody>
      </p:sp>
      <p:pic>
        <p:nvPicPr>
          <p:cNvPr id="17" name="图片 16">
            <a:extLst>
              <a:ext uri="{FF2B5EF4-FFF2-40B4-BE49-F238E27FC236}">
                <a16:creationId xmlns:a16="http://schemas.microsoft.com/office/drawing/2014/main" id="{C9C0BAA1-91F8-037C-44AA-2329CC3AA9FB}"/>
              </a:ext>
            </a:extLst>
          </p:cNvPr>
          <p:cNvPicPr>
            <a:picLocks noChangeAspect="1"/>
          </p:cNvPicPr>
          <p:nvPr/>
        </p:nvPicPr>
        <p:blipFill>
          <a:blip r:embed="rId9"/>
          <a:stretch>
            <a:fillRect/>
          </a:stretch>
        </p:blipFill>
        <p:spPr>
          <a:xfrm>
            <a:off x="5928633" y="1660702"/>
            <a:ext cx="5912228" cy="2410165"/>
          </a:xfrm>
          <a:prstGeom prst="rect">
            <a:avLst/>
          </a:prstGeom>
        </p:spPr>
      </p:pic>
      <p:sp>
        <p:nvSpPr>
          <p:cNvPr id="20" name="右大括号 19">
            <a:extLst>
              <a:ext uri="{FF2B5EF4-FFF2-40B4-BE49-F238E27FC236}">
                <a16:creationId xmlns:a16="http://schemas.microsoft.com/office/drawing/2014/main" id="{1B8A1140-5890-1FE5-8121-33E6ED368F6A}"/>
              </a:ext>
            </a:extLst>
          </p:cNvPr>
          <p:cNvSpPr/>
          <p:nvPr/>
        </p:nvSpPr>
        <p:spPr>
          <a:xfrm>
            <a:off x="10344116" y="2865784"/>
            <a:ext cx="273269" cy="56321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EBF96501-782C-771D-BC80-67BBBDA7AF4A}"/>
              </a:ext>
            </a:extLst>
          </p:cNvPr>
          <p:cNvSpPr txBox="1"/>
          <p:nvPr/>
        </p:nvSpPr>
        <p:spPr>
          <a:xfrm>
            <a:off x="10625640" y="2964222"/>
            <a:ext cx="909362" cy="369332"/>
          </a:xfrm>
          <a:prstGeom prst="rect">
            <a:avLst/>
          </a:prstGeom>
          <a:noFill/>
        </p:spPr>
        <p:txBody>
          <a:bodyPr wrap="square" rtlCol="0">
            <a:spAutoFit/>
          </a:bodyPr>
          <a:lstStyle/>
          <a:p>
            <a:r>
              <a:rPr lang="en-US" altLang="zh-CN" b="1" dirty="0">
                <a:solidFill>
                  <a:srgbClr val="C00000"/>
                </a:solidFill>
              </a:rPr>
              <a:t>0.17%</a:t>
            </a:r>
            <a:r>
              <a:rPr lang="zh-CN" altLang="en-US" b="1" dirty="0">
                <a:solidFill>
                  <a:srgbClr val="C00000"/>
                </a:solidFill>
              </a:rPr>
              <a:t>⬆</a:t>
            </a:r>
          </a:p>
        </p:txBody>
      </p:sp>
      <p:sp>
        <p:nvSpPr>
          <p:cNvPr id="15" name="右大括号 14">
            <a:extLst>
              <a:ext uri="{FF2B5EF4-FFF2-40B4-BE49-F238E27FC236}">
                <a16:creationId xmlns:a16="http://schemas.microsoft.com/office/drawing/2014/main" id="{34B99309-B0F1-469B-22F0-6B43A4FAC95B}"/>
              </a:ext>
            </a:extLst>
          </p:cNvPr>
          <p:cNvSpPr/>
          <p:nvPr/>
        </p:nvSpPr>
        <p:spPr>
          <a:xfrm flipH="1">
            <a:off x="9485369" y="2865784"/>
            <a:ext cx="273269" cy="75403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FA415025-34BD-90CC-9A71-BE11830A0741}"/>
              </a:ext>
            </a:extLst>
          </p:cNvPr>
          <p:cNvSpPr txBox="1"/>
          <p:nvPr/>
        </p:nvSpPr>
        <p:spPr>
          <a:xfrm>
            <a:off x="8618367" y="3058132"/>
            <a:ext cx="1020896" cy="369332"/>
          </a:xfrm>
          <a:prstGeom prst="rect">
            <a:avLst/>
          </a:prstGeom>
          <a:noFill/>
        </p:spPr>
        <p:txBody>
          <a:bodyPr wrap="square" rtlCol="0">
            <a:spAutoFit/>
          </a:bodyPr>
          <a:lstStyle/>
          <a:p>
            <a:r>
              <a:rPr lang="en-US" altLang="zh-CN" b="1" dirty="0">
                <a:solidFill>
                  <a:srgbClr val="75BD3F"/>
                </a:solidFill>
              </a:rPr>
              <a:t>0.23%</a:t>
            </a:r>
            <a:r>
              <a:rPr lang="zh-CN" altLang="en-US" b="1" dirty="0">
                <a:solidFill>
                  <a:srgbClr val="75BD3F"/>
                </a:solidFill>
              </a:rPr>
              <a:t>⬇</a:t>
            </a:r>
          </a:p>
        </p:txBody>
      </p:sp>
      <p:sp>
        <p:nvSpPr>
          <p:cNvPr id="19" name="矩形: 圆角 18">
            <a:extLst>
              <a:ext uri="{FF2B5EF4-FFF2-40B4-BE49-F238E27FC236}">
                <a16:creationId xmlns:a16="http://schemas.microsoft.com/office/drawing/2014/main" id="{F512E84A-CC8F-CD7C-65C0-8CDE6D1DB2B2}"/>
              </a:ext>
            </a:extLst>
          </p:cNvPr>
          <p:cNvSpPr/>
          <p:nvPr/>
        </p:nvSpPr>
        <p:spPr>
          <a:xfrm>
            <a:off x="6053664" y="735865"/>
            <a:ext cx="5884556" cy="938256"/>
          </a:xfrm>
          <a:prstGeom prst="roundRect">
            <a:avLst/>
          </a:prstGeom>
          <a:solidFill>
            <a:schemeClr val="accent5">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mj-ea"/>
                <a:ea typeface="+mj-ea"/>
              </a:rPr>
              <a:t>对比我们引入的</a:t>
            </a:r>
            <a:r>
              <a:rPr lang="zh-CN" altLang="en-US" sz="1600" b="1" dirty="0">
                <a:solidFill>
                  <a:srgbClr val="7030A0"/>
                </a:solidFill>
                <a:latin typeface="+mj-ea"/>
                <a:ea typeface="+mj-ea"/>
              </a:rPr>
              <a:t>位置注意力</a:t>
            </a:r>
            <a:r>
              <a:rPr lang="zh-CN" altLang="en-US" sz="1600" b="1" dirty="0">
                <a:solidFill>
                  <a:schemeClr val="tx1"/>
                </a:solidFill>
                <a:latin typeface="+mj-ea"/>
                <a:ea typeface="+mj-ea"/>
              </a:rPr>
              <a:t>和</a:t>
            </a:r>
            <a:r>
              <a:rPr lang="zh-CN" altLang="en-US" sz="1600" b="1" dirty="0">
                <a:solidFill>
                  <a:srgbClr val="7030A0"/>
                </a:solidFill>
                <a:latin typeface="+mj-ea"/>
                <a:ea typeface="+mj-ea"/>
              </a:rPr>
              <a:t>传统的空间维度注意力</a:t>
            </a:r>
            <a:r>
              <a:rPr lang="zh-CN" altLang="en-US" sz="1600" b="1" dirty="0">
                <a:solidFill>
                  <a:schemeClr val="tx1"/>
                </a:solidFill>
                <a:latin typeface="+mj-ea"/>
                <a:ea typeface="+mj-ea"/>
              </a:rPr>
              <a:t>，无论是否加入自注意力机制，我们的</a:t>
            </a:r>
            <a:r>
              <a:rPr lang="zh-CN" altLang="en-US" sz="1600" b="1" dirty="0">
                <a:solidFill>
                  <a:srgbClr val="7030A0"/>
                </a:solidFill>
                <a:latin typeface="+mj-ea"/>
                <a:ea typeface="+mj-ea"/>
              </a:rPr>
              <a:t>位置注意力</a:t>
            </a:r>
            <a:r>
              <a:rPr lang="zh-CN" altLang="en-US" sz="1600" b="1" dirty="0">
                <a:solidFill>
                  <a:schemeClr val="tx1"/>
                </a:solidFill>
                <a:latin typeface="+mj-ea"/>
                <a:ea typeface="+mj-ea"/>
              </a:rPr>
              <a:t>都使模型</a:t>
            </a:r>
            <a:r>
              <a:rPr lang="zh-CN" altLang="en-US" sz="1600" b="1" dirty="0">
                <a:solidFill>
                  <a:srgbClr val="7030A0"/>
                </a:solidFill>
                <a:latin typeface="+mj-ea"/>
                <a:ea typeface="+mj-ea"/>
              </a:rPr>
              <a:t>准确率得到提升</a:t>
            </a:r>
            <a:r>
              <a:rPr lang="zh-CN" altLang="en-US" sz="1600" b="1" dirty="0">
                <a:solidFill>
                  <a:schemeClr val="tx1"/>
                </a:solidFill>
                <a:latin typeface="+mj-ea"/>
                <a:ea typeface="+mj-ea"/>
              </a:rPr>
              <a:t>，相反，</a:t>
            </a:r>
            <a:r>
              <a:rPr lang="zh-CN" altLang="en-US" sz="1600" b="1" dirty="0">
                <a:solidFill>
                  <a:srgbClr val="7030A0"/>
                </a:solidFill>
                <a:latin typeface="+mj-ea"/>
                <a:ea typeface="+mj-ea"/>
              </a:rPr>
              <a:t>滥用注意力</a:t>
            </a:r>
            <a:r>
              <a:rPr lang="zh-CN" altLang="en-US" sz="1600" b="1" dirty="0">
                <a:solidFill>
                  <a:schemeClr val="tx1"/>
                </a:solidFill>
                <a:latin typeface="+mj-ea"/>
                <a:ea typeface="+mj-ea"/>
              </a:rPr>
              <a:t>会导致模型</a:t>
            </a:r>
            <a:r>
              <a:rPr lang="zh-CN" altLang="en-US" sz="1600" b="1" dirty="0">
                <a:solidFill>
                  <a:srgbClr val="7030A0"/>
                </a:solidFill>
                <a:latin typeface="+mj-ea"/>
                <a:ea typeface="+mj-ea"/>
              </a:rPr>
              <a:t>准确率下降。</a:t>
            </a:r>
          </a:p>
        </p:txBody>
      </p:sp>
      <p:sp>
        <p:nvSpPr>
          <p:cNvPr id="25" name="矩形: 圆角 24">
            <a:extLst>
              <a:ext uri="{FF2B5EF4-FFF2-40B4-BE49-F238E27FC236}">
                <a16:creationId xmlns:a16="http://schemas.microsoft.com/office/drawing/2014/main" id="{E4887B54-601D-A26B-BD32-4809A93A08B2}"/>
              </a:ext>
            </a:extLst>
          </p:cNvPr>
          <p:cNvSpPr/>
          <p:nvPr/>
        </p:nvSpPr>
        <p:spPr>
          <a:xfrm>
            <a:off x="935191" y="5149780"/>
            <a:ext cx="4690692" cy="36901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mj-ea"/>
                <a:ea typeface="+mj-ea"/>
              </a:rPr>
              <a:t>不匹配的局部卷积区域同样导致模型</a:t>
            </a:r>
            <a:r>
              <a:rPr lang="zh-CN" altLang="en-US" sz="1600" b="1" dirty="0">
                <a:solidFill>
                  <a:srgbClr val="7030A0"/>
                </a:solidFill>
                <a:latin typeface="+mj-ea"/>
                <a:ea typeface="+mj-ea"/>
              </a:rPr>
              <a:t>准确率下降</a:t>
            </a:r>
          </a:p>
        </p:txBody>
      </p:sp>
      <p:sp>
        <p:nvSpPr>
          <p:cNvPr id="29" name="右大括号 28">
            <a:extLst>
              <a:ext uri="{FF2B5EF4-FFF2-40B4-BE49-F238E27FC236}">
                <a16:creationId xmlns:a16="http://schemas.microsoft.com/office/drawing/2014/main" id="{3B728883-CB1E-CDC4-CA42-B5FA81F72E38}"/>
              </a:ext>
            </a:extLst>
          </p:cNvPr>
          <p:cNvSpPr/>
          <p:nvPr/>
        </p:nvSpPr>
        <p:spPr>
          <a:xfrm>
            <a:off x="10350610" y="2665271"/>
            <a:ext cx="275382" cy="47797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06AEC51E-2DC6-9D15-065C-3171FFDFBC77}"/>
              </a:ext>
            </a:extLst>
          </p:cNvPr>
          <p:cNvSpPr txBox="1"/>
          <p:nvPr/>
        </p:nvSpPr>
        <p:spPr>
          <a:xfrm>
            <a:off x="10625640" y="2665271"/>
            <a:ext cx="909362" cy="369332"/>
          </a:xfrm>
          <a:prstGeom prst="rect">
            <a:avLst/>
          </a:prstGeom>
          <a:noFill/>
        </p:spPr>
        <p:txBody>
          <a:bodyPr wrap="square" rtlCol="0">
            <a:spAutoFit/>
          </a:bodyPr>
          <a:lstStyle/>
          <a:p>
            <a:r>
              <a:rPr lang="en-US" altLang="zh-CN" b="1" dirty="0">
                <a:solidFill>
                  <a:srgbClr val="C00000"/>
                </a:solidFill>
              </a:rPr>
              <a:t>0.17%</a:t>
            </a:r>
            <a:r>
              <a:rPr lang="zh-CN" altLang="en-US" b="1" dirty="0">
                <a:solidFill>
                  <a:srgbClr val="C00000"/>
                </a:solidFill>
              </a:rPr>
              <a:t>⬆</a:t>
            </a:r>
          </a:p>
        </p:txBody>
      </p:sp>
      <p:sp>
        <p:nvSpPr>
          <p:cNvPr id="33" name="右大括号 32">
            <a:extLst>
              <a:ext uri="{FF2B5EF4-FFF2-40B4-BE49-F238E27FC236}">
                <a16:creationId xmlns:a16="http://schemas.microsoft.com/office/drawing/2014/main" id="{36A514B3-B9A2-896E-777C-E093ED41C5EF}"/>
              </a:ext>
            </a:extLst>
          </p:cNvPr>
          <p:cNvSpPr/>
          <p:nvPr/>
        </p:nvSpPr>
        <p:spPr>
          <a:xfrm flipH="1">
            <a:off x="9485369" y="2665271"/>
            <a:ext cx="291416" cy="116931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37056AE3-2451-24E2-0F24-F13B9928FD58}"/>
              </a:ext>
            </a:extLst>
          </p:cNvPr>
          <p:cNvSpPr txBox="1"/>
          <p:nvPr/>
        </p:nvSpPr>
        <p:spPr>
          <a:xfrm>
            <a:off x="8510524" y="3065260"/>
            <a:ext cx="1020896" cy="369332"/>
          </a:xfrm>
          <a:prstGeom prst="rect">
            <a:avLst/>
          </a:prstGeom>
          <a:noFill/>
        </p:spPr>
        <p:txBody>
          <a:bodyPr wrap="square" rtlCol="0">
            <a:spAutoFit/>
          </a:bodyPr>
          <a:lstStyle/>
          <a:p>
            <a:r>
              <a:rPr lang="en-US" altLang="zh-CN" b="1" dirty="0">
                <a:solidFill>
                  <a:srgbClr val="75BD3F"/>
                </a:solidFill>
              </a:rPr>
              <a:t>0.11%</a:t>
            </a:r>
            <a:r>
              <a:rPr lang="zh-CN" altLang="en-US" b="1" dirty="0">
                <a:solidFill>
                  <a:srgbClr val="75BD3F"/>
                </a:solidFill>
              </a:rPr>
              <a:t>⬇</a:t>
            </a:r>
          </a:p>
        </p:txBody>
      </p:sp>
      <p:sp>
        <p:nvSpPr>
          <p:cNvPr id="6" name="矩形 5">
            <a:extLst>
              <a:ext uri="{FF2B5EF4-FFF2-40B4-BE49-F238E27FC236}">
                <a16:creationId xmlns:a16="http://schemas.microsoft.com/office/drawing/2014/main" id="{0C41DA35-C247-3B55-CA45-D0A5400EABD6}"/>
              </a:ext>
            </a:extLst>
          </p:cNvPr>
          <p:cNvSpPr/>
          <p:nvPr/>
        </p:nvSpPr>
        <p:spPr>
          <a:xfrm>
            <a:off x="1672856" y="1842977"/>
            <a:ext cx="1664704" cy="1584487"/>
          </a:xfrm>
          <a:prstGeom prst="rect">
            <a:avLst/>
          </a:prstGeom>
          <a:noFill/>
          <a:ln w="1905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C334FE7-FF54-B149-8751-52A5CE7E58D7}"/>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17</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6064527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1"/>
                                        </p:tgtEl>
                                        <p:attrNameLst>
                                          <p:attrName>style.visibility</p:attrName>
                                        </p:attrNameLst>
                                      </p:cBhvr>
                                      <p:to>
                                        <p:strVal val="hidden"/>
                                      </p:to>
                                    </p:set>
                                  </p:sub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9"/>
                                        </p:tgtEl>
                                        <p:attrNameLst>
                                          <p:attrName>style.visibility</p:attrName>
                                        </p:attrNameLst>
                                      </p:cBhvr>
                                      <p:to>
                                        <p:strVal val="hidden"/>
                                      </p:to>
                                    </p:set>
                                  </p:sub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1000"/>
                                        <p:tgtEl>
                                          <p:spTgt spid="36"/>
                                        </p:tgtEl>
                                      </p:cBhvr>
                                    </p:animEffect>
                                    <p:anim calcmode="lin" valueType="num">
                                      <p:cBhvr>
                                        <p:cTn id="92" dur="1000" fill="hold"/>
                                        <p:tgtEl>
                                          <p:spTgt spid="36"/>
                                        </p:tgtEl>
                                        <p:attrNameLst>
                                          <p:attrName>ppt_x</p:attrName>
                                        </p:attrNameLst>
                                      </p:cBhvr>
                                      <p:tavLst>
                                        <p:tav tm="0">
                                          <p:val>
                                            <p:strVal val="#ppt_x"/>
                                          </p:val>
                                        </p:tav>
                                        <p:tav tm="100000">
                                          <p:val>
                                            <p:strVal val="#ppt_x"/>
                                          </p:val>
                                        </p:tav>
                                      </p:tavLst>
                                    </p:anim>
                                    <p:anim calcmode="lin" valueType="num">
                                      <p:cBhvr>
                                        <p:cTn id="9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1000"/>
                                        <p:tgtEl>
                                          <p:spTgt spid="12"/>
                                        </p:tgtEl>
                                      </p:cBhvr>
                                    </p:animEffect>
                                    <p:anim calcmode="lin" valueType="num">
                                      <p:cBhvr>
                                        <p:cTn id="106" dur="1000" fill="hold"/>
                                        <p:tgtEl>
                                          <p:spTgt spid="12"/>
                                        </p:tgtEl>
                                        <p:attrNameLst>
                                          <p:attrName>ppt_x</p:attrName>
                                        </p:attrNameLst>
                                      </p:cBhvr>
                                      <p:tavLst>
                                        <p:tav tm="0">
                                          <p:val>
                                            <p:strVal val="#ppt_x"/>
                                          </p:val>
                                        </p:tav>
                                        <p:tav tm="100000">
                                          <p:val>
                                            <p:strVal val="#ppt_x"/>
                                          </p:val>
                                        </p:tav>
                                      </p:tavLst>
                                    </p:anim>
                                    <p:anim calcmode="lin" valueType="num">
                                      <p:cBhvr>
                                        <p:cTn id="10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wipe(down)">
                                      <p:cBhvr>
                                        <p:cTn id="1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animBg="1"/>
      <p:bldP spid="20" grpId="0" animBg="1"/>
      <p:bldP spid="21" grpId="0"/>
      <p:bldP spid="15" grpId="0" animBg="1"/>
      <p:bldP spid="18" grpId="0"/>
      <p:bldP spid="19" grpId="0" animBg="1"/>
      <p:bldP spid="25" grpId="0" animBg="1"/>
      <p:bldP spid="29" grpId="0" animBg="1"/>
      <p:bldP spid="30" grpId="0"/>
      <p:bldP spid="33" grpId="0" animBg="1"/>
      <p:bldP spid="3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5635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细粒度的分组特征注意力机制：研究动机</a:t>
            </a:r>
          </a:p>
        </p:txBody>
      </p:sp>
      <p:pic>
        <p:nvPicPr>
          <p:cNvPr id="17" name="图片 16">
            <a:extLst>
              <a:ext uri="{FF2B5EF4-FFF2-40B4-BE49-F238E27FC236}">
                <a16:creationId xmlns:a16="http://schemas.microsoft.com/office/drawing/2014/main" id="{CBBA5252-930B-435F-41CB-6939C9A9E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800" y="2048106"/>
            <a:ext cx="4707434" cy="1486818"/>
          </a:xfrm>
          <a:prstGeom prst="rect">
            <a:avLst/>
          </a:prstGeom>
        </p:spPr>
      </p:pic>
      <p:sp>
        <p:nvSpPr>
          <p:cNvPr id="18" name="文本框 17">
            <a:extLst>
              <a:ext uri="{FF2B5EF4-FFF2-40B4-BE49-F238E27FC236}">
                <a16:creationId xmlns:a16="http://schemas.microsoft.com/office/drawing/2014/main" id="{930CA8BC-5972-E5D8-DF13-884E45EFDAE2}"/>
              </a:ext>
            </a:extLst>
          </p:cNvPr>
          <p:cNvSpPr txBox="1"/>
          <p:nvPr/>
        </p:nvSpPr>
        <p:spPr>
          <a:xfrm>
            <a:off x="1679875" y="1604545"/>
            <a:ext cx="2852063" cy="338554"/>
          </a:xfrm>
          <a:prstGeom prst="rect">
            <a:avLst/>
          </a:prstGeom>
          <a:noFill/>
        </p:spPr>
        <p:txBody>
          <a:bodyPr wrap="none" rtlCol="0">
            <a:spAutoFit/>
          </a:bodyPr>
          <a:lstStyle/>
          <a:p>
            <a:pPr algn="ctr"/>
            <a:r>
              <a:rPr lang="zh-CN" altLang="en-US" sz="1600" b="1" dirty="0">
                <a:solidFill>
                  <a:srgbClr val="7030A0"/>
                </a:solidFill>
                <a:latin typeface="+mj-ea"/>
                <a:ea typeface="+mj-ea"/>
              </a:rPr>
              <a:t>提取特征通道维度注意力机制</a:t>
            </a:r>
            <a:endParaRPr lang="en-US" altLang="zh-CN" sz="1600" b="1" dirty="0">
              <a:solidFill>
                <a:srgbClr val="7030A0"/>
              </a:solidFill>
              <a:latin typeface="+mj-ea"/>
              <a:ea typeface="+mj-ea"/>
            </a:endParaRPr>
          </a:p>
        </p:txBody>
      </p:sp>
      <p:sp>
        <p:nvSpPr>
          <p:cNvPr id="21" name="文本框 20">
            <a:extLst>
              <a:ext uri="{FF2B5EF4-FFF2-40B4-BE49-F238E27FC236}">
                <a16:creationId xmlns:a16="http://schemas.microsoft.com/office/drawing/2014/main" id="{3CDD7664-315B-28D7-7044-3DD2CB9702FA}"/>
              </a:ext>
            </a:extLst>
          </p:cNvPr>
          <p:cNvSpPr txBox="1"/>
          <p:nvPr/>
        </p:nvSpPr>
        <p:spPr>
          <a:xfrm>
            <a:off x="7763930" y="1620912"/>
            <a:ext cx="2852063" cy="338554"/>
          </a:xfrm>
          <a:prstGeom prst="rect">
            <a:avLst/>
          </a:prstGeom>
          <a:noFill/>
        </p:spPr>
        <p:txBody>
          <a:bodyPr wrap="none" rtlCol="0">
            <a:spAutoFit/>
          </a:bodyPr>
          <a:lstStyle/>
          <a:p>
            <a:pPr algn="ctr"/>
            <a:r>
              <a:rPr lang="zh-CN" altLang="en-US" sz="1600" b="1" dirty="0">
                <a:solidFill>
                  <a:srgbClr val="7030A0"/>
                </a:solidFill>
                <a:latin typeface="+mj-ea"/>
                <a:ea typeface="+mj-ea"/>
              </a:rPr>
              <a:t>提取特征空间维度注意力机制</a:t>
            </a:r>
            <a:endParaRPr lang="en-US" altLang="zh-CN" sz="1600" b="1" dirty="0">
              <a:solidFill>
                <a:srgbClr val="7030A0"/>
              </a:solidFill>
              <a:latin typeface="+mj-ea"/>
              <a:ea typeface="+mj-ea"/>
            </a:endParaRPr>
          </a:p>
        </p:txBody>
      </p:sp>
      <p:pic>
        <p:nvPicPr>
          <p:cNvPr id="26" name="图片 25">
            <a:extLst>
              <a:ext uri="{FF2B5EF4-FFF2-40B4-BE49-F238E27FC236}">
                <a16:creationId xmlns:a16="http://schemas.microsoft.com/office/drawing/2014/main" id="{A38036AE-DFDB-6530-EE57-DA8B2867E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26" y="2178411"/>
            <a:ext cx="6161185" cy="1398283"/>
          </a:xfrm>
          <a:prstGeom prst="rect">
            <a:avLst/>
          </a:prstGeom>
        </p:spPr>
      </p:pic>
      <p:sp>
        <p:nvSpPr>
          <p:cNvPr id="29" name="矩形 28">
            <a:extLst>
              <a:ext uri="{FF2B5EF4-FFF2-40B4-BE49-F238E27FC236}">
                <a16:creationId xmlns:a16="http://schemas.microsoft.com/office/drawing/2014/main" id="{FA438199-DE2B-B403-6FCC-1A8A4FBF11D4}"/>
              </a:ext>
            </a:extLst>
          </p:cNvPr>
          <p:cNvSpPr/>
          <p:nvPr/>
        </p:nvSpPr>
        <p:spPr>
          <a:xfrm>
            <a:off x="1501140" y="2385060"/>
            <a:ext cx="2517036" cy="1048213"/>
          </a:xfrm>
          <a:prstGeom prst="rect">
            <a:avLst/>
          </a:prstGeom>
          <a:noFill/>
          <a:ln w="254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8B55F221-D035-C0E8-C069-72775F3D974D}"/>
              </a:ext>
            </a:extLst>
          </p:cNvPr>
          <p:cNvSpPr/>
          <p:nvPr/>
        </p:nvSpPr>
        <p:spPr>
          <a:xfrm>
            <a:off x="8147750" y="2341017"/>
            <a:ext cx="1117307" cy="1048214"/>
          </a:xfrm>
          <a:prstGeom prst="rect">
            <a:avLst/>
          </a:prstGeom>
          <a:noFill/>
          <a:ln w="254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1F4445CC-A6D9-BF2C-C7B0-08DDCBBBBA55}"/>
              </a:ext>
            </a:extLst>
          </p:cNvPr>
          <p:cNvSpPr txBox="1"/>
          <p:nvPr/>
        </p:nvSpPr>
        <p:spPr>
          <a:xfrm>
            <a:off x="1679875" y="3536801"/>
            <a:ext cx="2159566" cy="307777"/>
          </a:xfrm>
          <a:prstGeom prst="rect">
            <a:avLst/>
          </a:prstGeom>
          <a:noFill/>
        </p:spPr>
        <p:txBody>
          <a:bodyPr wrap="none" rtlCol="0">
            <a:spAutoFit/>
          </a:bodyPr>
          <a:lstStyle/>
          <a:p>
            <a:pPr algn="ctr"/>
            <a:r>
              <a:rPr lang="zh-CN" altLang="en-US" sz="1400" b="1" dirty="0">
                <a:solidFill>
                  <a:srgbClr val="097095"/>
                </a:solidFill>
                <a:latin typeface="+mj-ea"/>
                <a:ea typeface="+mj-ea"/>
              </a:rPr>
              <a:t>空间维度池化后全局压缩</a:t>
            </a:r>
            <a:endParaRPr lang="en-US" altLang="zh-CN" sz="1400" b="1" dirty="0">
              <a:solidFill>
                <a:srgbClr val="097095"/>
              </a:solidFill>
              <a:latin typeface="+mj-ea"/>
              <a:ea typeface="+mj-ea"/>
            </a:endParaRPr>
          </a:p>
        </p:txBody>
      </p:sp>
      <p:sp>
        <p:nvSpPr>
          <p:cNvPr id="33" name="文本框 32">
            <a:extLst>
              <a:ext uri="{FF2B5EF4-FFF2-40B4-BE49-F238E27FC236}">
                <a16:creationId xmlns:a16="http://schemas.microsoft.com/office/drawing/2014/main" id="{6954C25A-12D8-E93F-90B9-8DB7573A9D6B}"/>
              </a:ext>
            </a:extLst>
          </p:cNvPr>
          <p:cNvSpPr txBox="1"/>
          <p:nvPr/>
        </p:nvSpPr>
        <p:spPr>
          <a:xfrm>
            <a:off x="7895924" y="3485064"/>
            <a:ext cx="1620957" cy="307777"/>
          </a:xfrm>
          <a:prstGeom prst="rect">
            <a:avLst/>
          </a:prstGeom>
          <a:noFill/>
        </p:spPr>
        <p:txBody>
          <a:bodyPr wrap="none" rtlCol="0">
            <a:spAutoFit/>
          </a:bodyPr>
          <a:lstStyle/>
          <a:p>
            <a:pPr algn="ctr"/>
            <a:r>
              <a:rPr lang="zh-CN" altLang="en-US" sz="1400" b="1" dirty="0">
                <a:solidFill>
                  <a:srgbClr val="097095"/>
                </a:solidFill>
                <a:latin typeface="+mj-ea"/>
                <a:ea typeface="+mj-ea"/>
              </a:rPr>
              <a:t>全局通道维度池化</a:t>
            </a:r>
            <a:endParaRPr lang="en-US" altLang="zh-CN" sz="1400" b="1" dirty="0">
              <a:solidFill>
                <a:srgbClr val="097095"/>
              </a:solidFill>
              <a:latin typeface="+mj-ea"/>
              <a:ea typeface="+mj-ea"/>
            </a:endParaRPr>
          </a:p>
        </p:txBody>
      </p:sp>
      <p:sp>
        <p:nvSpPr>
          <p:cNvPr id="34" name="矩形: 圆角 33">
            <a:extLst>
              <a:ext uri="{FF2B5EF4-FFF2-40B4-BE49-F238E27FC236}">
                <a16:creationId xmlns:a16="http://schemas.microsoft.com/office/drawing/2014/main" id="{2962519D-33B1-D7A6-9B8A-454A63EB3036}"/>
              </a:ext>
            </a:extLst>
          </p:cNvPr>
          <p:cNvSpPr/>
          <p:nvPr/>
        </p:nvSpPr>
        <p:spPr>
          <a:xfrm>
            <a:off x="468271" y="1447800"/>
            <a:ext cx="11312249" cy="2529840"/>
          </a:xfrm>
          <a:prstGeom prst="roundRect">
            <a:avLst>
              <a:gd name="adj" fmla="val 0"/>
            </a:avLst>
          </a:prstGeom>
          <a:noFill/>
          <a:ln w="2222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35" name="直接连接符 34">
            <a:extLst>
              <a:ext uri="{FF2B5EF4-FFF2-40B4-BE49-F238E27FC236}">
                <a16:creationId xmlns:a16="http://schemas.microsoft.com/office/drawing/2014/main" id="{DDC1569E-0DB2-9D5C-3757-609F48CCFA22}"/>
              </a:ext>
            </a:extLst>
          </p:cNvPr>
          <p:cNvCxnSpPr>
            <a:cxnSpLocks/>
          </p:cNvCxnSpPr>
          <p:nvPr/>
        </p:nvCxnSpPr>
        <p:spPr>
          <a:xfrm>
            <a:off x="6795371" y="1447800"/>
            <a:ext cx="0" cy="2529840"/>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10D60AB6-B928-DF4B-E152-6FC52F536E54}"/>
              </a:ext>
            </a:extLst>
          </p:cNvPr>
          <p:cNvPicPr>
            <a:picLocks noChangeAspect="1"/>
          </p:cNvPicPr>
          <p:nvPr/>
        </p:nvPicPr>
        <p:blipFill>
          <a:blip r:embed="rId5"/>
          <a:stretch>
            <a:fillRect/>
          </a:stretch>
        </p:blipFill>
        <p:spPr>
          <a:xfrm>
            <a:off x="1772019" y="4118165"/>
            <a:ext cx="5034439" cy="2184346"/>
          </a:xfrm>
          <a:prstGeom prst="rect">
            <a:avLst/>
          </a:prstGeom>
        </p:spPr>
      </p:pic>
      <p:sp>
        <p:nvSpPr>
          <p:cNvPr id="47" name="矩形: 圆角 46">
            <a:extLst>
              <a:ext uri="{FF2B5EF4-FFF2-40B4-BE49-F238E27FC236}">
                <a16:creationId xmlns:a16="http://schemas.microsoft.com/office/drawing/2014/main" id="{14A1A8A3-A45D-1CF7-AA5B-F9449DCC4662}"/>
              </a:ext>
            </a:extLst>
          </p:cNvPr>
          <p:cNvSpPr/>
          <p:nvPr/>
        </p:nvSpPr>
        <p:spPr>
          <a:xfrm>
            <a:off x="6821698" y="4044813"/>
            <a:ext cx="4974997" cy="2360841"/>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buFont typeface="Wingdings" panose="05000000000000000000" pitchFamily="2" charset="2"/>
              <a:buChar char="n"/>
            </a:pPr>
            <a:r>
              <a:rPr lang="zh-CN" altLang="en-US" sz="1600" b="1" dirty="0">
                <a:solidFill>
                  <a:schemeClr val="tx1"/>
                </a:solidFill>
                <a:latin typeface="+mj-ea"/>
                <a:ea typeface="+mj-ea"/>
              </a:rPr>
              <a:t>随着网络层次不断深入，</a:t>
            </a:r>
            <a:r>
              <a:rPr lang="zh-CN" altLang="en-US" sz="1600" b="1" dirty="0">
                <a:solidFill>
                  <a:schemeClr val="accent1"/>
                </a:solidFill>
                <a:latin typeface="+mj-ea"/>
                <a:ea typeface="+mj-ea"/>
              </a:rPr>
              <a:t>深层网络</a:t>
            </a:r>
            <a:r>
              <a:rPr lang="zh-CN" altLang="en-US" sz="1600" b="1" dirty="0">
                <a:solidFill>
                  <a:schemeClr val="tx1"/>
                </a:solidFill>
                <a:latin typeface="+mj-ea"/>
                <a:ea typeface="+mj-ea"/>
              </a:rPr>
              <a:t>产生的特征图具有</a:t>
            </a:r>
            <a:r>
              <a:rPr lang="zh-CN" altLang="en-US" sz="1600" b="1" dirty="0">
                <a:solidFill>
                  <a:schemeClr val="accent1"/>
                </a:solidFill>
                <a:latin typeface="+mj-ea"/>
                <a:ea typeface="+mj-ea"/>
              </a:rPr>
              <a:t>丰富的通道语义信息</a:t>
            </a:r>
            <a:r>
              <a:rPr lang="zh-CN" altLang="en-US" sz="1600" b="1" dirty="0">
                <a:solidFill>
                  <a:schemeClr val="tx1"/>
                </a:solidFill>
                <a:latin typeface="+mj-ea"/>
                <a:ea typeface="+mj-ea"/>
              </a:rPr>
              <a:t>，这种</a:t>
            </a:r>
            <a:r>
              <a:rPr lang="zh-CN" altLang="en-US" sz="1600" b="1" dirty="0">
                <a:solidFill>
                  <a:srgbClr val="097095"/>
                </a:solidFill>
                <a:latin typeface="+mj-ea"/>
                <a:ea typeface="+mj-ea"/>
              </a:rPr>
              <a:t>全局的注意力机制处理方式</a:t>
            </a:r>
            <a:r>
              <a:rPr lang="zh-CN" altLang="en-US" sz="1600" b="1" dirty="0">
                <a:solidFill>
                  <a:schemeClr val="tx1"/>
                </a:solidFill>
                <a:latin typeface="+mj-ea"/>
                <a:ea typeface="+mj-ea"/>
              </a:rPr>
              <a:t>虽简化了注意力结构的复杂度，但生成的注意力系数也</a:t>
            </a:r>
            <a:r>
              <a:rPr lang="zh-CN" altLang="en-US" sz="1600" b="1" dirty="0">
                <a:solidFill>
                  <a:srgbClr val="097095"/>
                </a:solidFill>
                <a:latin typeface="+mj-ea"/>
                <a:ea typeface="+mj-ea"/>
              </a:rPr>
              <a:t>存在局限</a:t>
            </a:r>
            <a:endParaRPr lang="en-US" altLang="zh-CN" sz="1600" b="1" dirty="0">
              <a:solidFill>
                <a:srgbClr val="097095"/>
              </a:solidFill>
              <a:latin typeface="+mj-ea"/>
              <a:ea typeface="+mj-ea"/>
            </a:endParaRPr>
          </a:p>
          <a:p>
            <a:pPr marL="285750" indent="-285750">
              <a:buFont typeface="Wingdings" panose="05000000000000000000" pitchFamily="2" charset="2"/>
              <a:buChar char="n"/>
            </a:pPr>
            <a:endParaRPr lang="en-US" altLang="zh-CN" sz="1600" b="1" dirty="0">
              <a:solidFill>
                <a:schemeClr val="tx1"/>
              </a:solidFill>
              <a:latin typeface="+mj-ea"/>
              <a:ea typeface="+mj-ea"/>
            </a:endParaRPr>
          </a:p>
          <a:p>
            <a:pPr marL="285750" indent="-285750">
              <a:buFont typeface="Wingdings" panose="05000000000000000000" pitchFamily="2" charset="2"/>
              <a:buChar char="n"/>
            </a:pPr>
            <a:r>
              <a:rPr lang="zh-CN" altLang="en-US" sz="1600" b="1" dirty="0">
                <a:solidFill>
                  <a:schemeClr val="tx1"/>
                </a:solidFill>
                <a:latin typeface="+mj-ea"/>
                <a:ea typeface="+mj-ea"/>
              </a:rPr>
              <a:t>为多通道数的特征图生成</a:t>
            </a:r>
            <a:r>
              <a:rPr lang="zh-CN" altLang="en-US" sz="1600" b="1" dirty="0">
                <a:solidFill>
                  <a:schemeClr val="accent1"/>
                </a:solidFill>
                <a:latin typeface="+mj-ea"/>
                <a:ea typeface="+mj-ea"/>
              </a:rPr>
              <a:t>更细粒度</a:t>
            </a:r>
            <a:r>
              <a:rPr lang="zh-CN" altLang="en-US" sz="1600" b="1" dirty="0">
                <a:solidFill>
                  <a:schemeClr val="tx1"/>
                </a:solidFill>
                <a:latin typeface="+mj-ea"/>
                <a:ea typeface="+mj-ea"/>
              </a:rPr>
              <a:t>的注意力系数能更好</a:t>
            </a:r>
            <a:r>
              <a:rPr lang="zh-CN" altLang="en-US" sz="1600" b="1" dirty="0">
                <a:solidFill>
                  <a:schemeClr val="accent1"/>
                </a:solidFill>
                <a:latin typeface="+mj-ea"/>
                <a:ea typeface="+mj-ea"/>
              </a:rPr>
              <a:t>提高网络的性能</a:t>
            </a:r>
            <a:endParaRPr lang="en-US" altLang="zh-CN" sz="1600" b="1" dirty="0">
              <a:solidFill>
                <a:schemeClr val="accent1"/>
              </a:solidFill>
              <a:latin typeface="+mj-ea"/>
              <a:ea typeface="+mj-ea"/>
            </a:endParaRPr>
          </a:p>
        </p:txBody>
      </p:sp>
      <p:sp>
        <p:nvSpPr>
          <p:cNvPr id="48" name="矩形: 圆角 47">
            <a:extLst>
              <a:ext uri="{FF2B5EF4-FFF2-40B4-BE49-F238E27FC236}">
                <a16:creationId xmlns:a16="http://schemas.microsoft.com/office/drawing/2014/main" id="{1C500B85-A6DB-57CA-57C3-C7195BE7AF86}"/>
              </a:ext>
            </a:extLst>
          </p:cNvPr>
          <p:cNvSpPr/>
          <p:nvPr/>
        </p:nvSpPr>
        <p:spPr>
          <a:xfrm>
            <a:off x="1787259" y="4044813"/>
            <a:ext cx="4985149" cy="2357807"/>
          </a:xfrm>
          <a:prstGeom prst="roundRect">
            <a:avLst>
              <a:gd name="adj" fmla="val 0"/>
            </a:avLst>
          </a:prstGeom>
          <a:noFill/>
          <a:ln w="2222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51" name="矩形: 圆角 50">
            <a:extLst>
              <a:ext uri="{FF2B5EF4-FFF2-40B4-BE49-F238E27FC236}">
                <a16:creationId xmlns:a16="http://schemas.microsoft.com/office/drawing/2014/main" id="{EDBD4FAC-0C94-8E81-C1F8-9439440F6372}"/>
              </a:ext>
            </a:extLst>
          </p:cNvPr>
          <p:cNvSpPr/>
          <p:nvPr/>
        </p:nvSpPr>
        <p:spPr>
          <a:xfrm>
            <a:off x="4234085" y="5282480"/>
            <a:ext cx="2458671" cy="731521"/>
          </a:xfrm>
          <a:prstGeom prst="roundRect">
            <a:avLst>
              <a:gd name="adj" fmla="val 0"/>
            </a:avLst>
          </a:prstGeom>
          <a:noFill/>
          <a:ln w="190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5" name="文本框 4">
            <a:extLst>
              <a:ext uri="{FF2B5EF4-FFF2-40B4-BE49-F238E27FC236}">
                <a16:creationId xmlns:a16="http://schemas.microsoft.com/office/drawing/2014/main" id="{5771EB1D-FC12-5280-87D0-1C8FC9B389FE}"/>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18</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6037603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631120"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细粒度的分组特征注意力机制：整体结构</a:t>
            </a:r>
          </a:p>
        </p:txBody>
      </p:sp>
      <p:pic>
        <p:nvPicPr>
          <p:cNvPr id="30" name="图片 29">
            <a:extLst>
              <a:ext uri="{FF2B5EF4-FFF2-40B4-BE49-F238E27FC236}">
                <a16:creationId xmlns:a16="http://schemas.microsoft.com/office/drawing/2014/main" id="{22E94366-309D-08F0-A1CA-EC0F6E1D456C}"/>
              </a:ext>
            </a:extLst>
          </p:cNvPr>
          <p:cNvPicPr>
            <a:picLocks noChangeAspect="1"/>
          </p:cNvPicPr>
          <p:nvPr/>
        </p:nvPicPr>
        <p:blipFill>
          <a:blip r:embed="rId3"/>
          <a:stretch>
            <a:fillRect/>
          </a:stretch>
        </p:blipFill>
        <p:spPr>
          <a:xfrm>
            <a:off x="45720" y="2037673"/>
            <a:ext cx="12019697" cy="2727101"/>
          </a:xfrm>
          <a:prstGeom prst="rect">
            <a:avLst/>
          </a:prstGeom>
        </p:spPr>
      </p:pic>
      <p:cxnSp>
        <p:nvCxnSpPr>
          <p:cNvPr id="43" name="直接连接符 42">
            <a:extLst>
              <a:ext uri="{FF2B5EF4-FFF2-40B4-BE49-F238E27FC236}">
                <a16:creationId xmlns:a16="http://schemas.microsoft.com/office/drawing/2014/main" id="{65FA05A9-4F2E-9867-191D-141C1980F7A7}"/>
              </a:ext>
            </a:extLst>
          </p:cNvPr>
          <p:cNvCxnSpPr>
            <a:cxnSpLocks/>
          </p:cNvCxnSpPr>
          <p:nvPr/>
        </p:nvCxnSpPr>
        <p:spPr>
          <a:xfrm>
            <a:off x="60960" y="4898023"/>
            <a:ext cx="0" cy="2454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625AFEA-31EC-2085-2148-DCF2B2CFEB34}"/>
              </a:ext>
            </a:extLst>
          </p:cNvPr>
          <p:cNvCxnSpPr>
            <a:cxnSpLocks/>
          </p:cNvCxnSpPr>
          <p:nvPr/>
        </p:nvCxnSpPr>
        <p:spPr>
          <a:xfrm>
            <a:off x="12111136" y="4899600"/>
            <a:ext cx="1" cy="2448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D4B8E63-D565-33AA-7631-1C7802DE772A}"/>
              </a:ext>
            </a:extLst>
          </p:cNvPr>
          <p:cNvCxnSpPr>
            <a:cxnSpLocks/>
          </p:cNvCxnSpPr>
          <p:nvPr/>
        </p:nvCxnSpPr>
        <p:spPr>
          <a:xfrm>
            <a:off x="1424940" y="4899600"/>
            <a:ext cx="0" cy="2448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CD73480-3C23-9A7D-5115-BF5853975232}"/>
              </a:ext>
            </a:extLst>
          </p:cNvPr>
          <p:cNvCxnSpPr>
            <a:cxnSpLocks/>
          </p:cNvCxnSpPr>
          <p:nvPr/>
        </p:nvCxnSpPr>
        <p:spPr>
          <a:xfrm>
            <a:off x="3665220" y="4899600"/>
            <a:ext cx="0" cy="2448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1D95579D-ADE5-F439-AE33-0B87C33E91AD}"/>
              </a:ext>
            </a:extLst>
          </p:cNvPr>
          <p:cNvCxnSpPr>
            <a:cxnSpLocks/>
          </p:cNvCxnSpPr>
          <p:nvPr/>
        </p:nvCxnSpPr>
        <p:spPr>
          <a:xfrm flipH="1">
            <a:off x="60960" y="5002530"/>
            <a:ext cx="12050176" cy="1905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8ECA11AC-FED7-F84D-61F8-25A49FC9CED3}"/>
              </a:ext>
            </a:extLst>
          </p:cNvPr>
          <p:cNvCxnSpPr>
            <a:cxnSpLocks/>
          </p:cNvCxnSpPr>
          <p:nvPr/>
        </p:nvCxnSpPr>
        <p:spPr>
          <a:xfrm>
            <a:off x="6111240" y="4899600"/>
            <a:ext cx="0" cy="2448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6754EB77-3649-5FF0-FDF6-1641BB4DDE64}"/>
              </a:ext>
            </a:extLst>
          </p:cNvPr>
          <p:cNvCxnSpPr>
            <a:cxnSpLocks/>
          </p:cNvCxnSpPr>
          <p:nvPr/>
        </p:nvCxnSpPr>
        <p:spPr>
          <a:xfrm>
            <a:off x="8369224" y="4899600"/>
            <a:ext cx="0" cy="2448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5C0FA5DB-4E49-33D0-7E06-9252E76E5DBF}"/>
              </a:ext>
            </a:extLst>
          </p:cNvPr>
          <p:cNvCxnSpPr>
            <a:cxnSpLocks/>
          </p:cNvCxnSpPr>
          <p:nvPr/>
        </p:nvCxnSpPr>
        <p:spPr>
          <a:xfrm>
            <a:off x="10812780" y="4899600"/>
            <a:ext cx="0" cy="2448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F8F68004-D0ED-26B9-1CD2-BFF6CCFF395F}"/>
              </a:ext>
            </a:extLst>
          </p:cNvPr>
          <p:cNvSpPr txBox="1"/>
          <p:nvPr/>
        </p:nvSpPr>
        <p:spPr>
          <a:xfrm>
            <a:off x="291545" y="4859923"/>
            <a:ext cx="902811" cy="307777"/>
          </a:xfrm>
          <a:prstGeom prst="rect">
            <a:avLst/>
          </a:prstGeom>
          <a:solidFill>
            <a:srgbClr val="FFFFFF"/>
          </a:solidFill>
        </p:spPr>
        <p:txBody>
          <a:bodyPr wrap="none" rtlCol="0">
            <a:spAutoFit/>
          </a:bodyPr>
          <a:lstStyle/>
          <a:p>
            <a:pPr algn="ctr"/>
            <a:r>
              <a:rPr lang="zh-CN" altLang="en-US" sz="1400" b="1" dirty="0">
                <a:solidFill>
                  <a:srgbClr val="7030A0"/>
                </a:solidFill>
                <a:latin typeface="+mj-ea"/>
                <a:ea typeface="+mj-ea"/>
              </a:rPr>
              <a:t>特征分组</a:t>
            </a:r>
          </a:p>
        </p:txBody>
      </p:sp>
      <p:sp>
        <p:nvSpPr>
          <p:cNvPr id="80" name="文本框 79">
            <a:extLst>
              <a:ext uri="{FF2B5EF4-FFF2-40B4-BE49-F238E27FC236}">
                <a16:creationId xmlns:a16="http://schemas.microsoft.com/office/drawing/2014/main" id="{582618BC-79F5-FCD7-D81A-2DF63DF8B8F2}"/>
              </a:ext>
            </a:extLst>
          </p:cNvPr>
          <p:cNvSpPr txBox="1"/>
          <p:nvPr/>
        </p:nvSpPr>
        <p:spPr>
          <a:xfrm>
            <a:off x="1798693" y="4867691"/>
            <a:ext cx="1441420" cy="307777"/>
          </a:xfrm>
          <a:prstGeom prst="rect">
            <a:avLst/>
          </a:prstGeom>
          <a:solidFill>
            <a:srgbClr val="FFFFFF"/>
          </a:solidFill>
        </p:spPr>
        <p:txBody>
          <a:bodyPr wrap="none" rtlCol="0">
            <a:spAutoFit/>
          </a:bodyPr>
          <a:lstStyle/>
          <a:p>
            <a:pPr algn="ctr"/>
            <a:r>
              <a:rPr lang="zh-CN" altLang="en-US" sz="1400" b="1" dirty="0">
                <a:solidFill>
                  <a:srgbClr val="7030A0"/>
                </a:solidFill>
                <a:latin typeface="+mj-ea"/>
                <a:ea typeface="+mj-ea"/>
              </a:rPr>
              <a:t>提取通道注意力</a:t>
            </a:r>
          </a:p>
        </p:txBody>
      </p:sp>
      <p:sp>
        <p:nvSpPr>
          <p:cNvPr id="81" name="文本框 80">
            <a:extLst>
              <a:ext uri="{FF2B5EF4-FFF2-40B4-BE49-F238E27FC236}">
                <a16:creationId xmlns:a16="http://schemas.microsoft.com/office/drawing/2014/main" id="{25CF70CA-E5D0-5138-1147-00D86ED03D9D}"/>
              </a:ext>
            </a:extLst>
          </p:cNvPr>
          <p:cNvSpPr txBox="1"/>
          <p:nvPr/>
        </p:nvSpPr>
        <p:spPr>
          <a:xfrm>
            <a:off x="4244712" y="4867690"/>
            <a:ext cx="1441420" cy="307777"/>
          </a:xfrm>
          <a:prstGeom prst="rect">
            <a:avLst/>
          </a:prstGeom>
          <a:solidFill>
            <a:srgbClr val="FFFFFF"/>
          </a:solidFill>
        </p:spPr>
        <p:txBody>
          <a:bodyPr wrap="none" rtlCol="0">
            <a:spAutoFit/>
          </a:bodyPr>
          <a:lstStyle/>
          <a:p>
            <a:pPr algn="ctr"/>
            <a:r>
              <a:rPr lang="zh-CN" altLang="en-US" sz="1400" b="1" dirty="0">
                <a:solidFill>
                  <a:srgbClr val="7030A0"/>
                </a:solidFill>
                <a:latin typeface="+mj-ea"/>
                <a:ea typeface="+mj-ea"/>
              </a:rPr>
              <a:t>施加通道注意力</a:t>
            </a:r>
          </a:p>
        </p:txBody>
      </p:sp>
      <p:sp>
        <p:nvSpPr>
          <p:cNvPr id="82" name="文本框 81">
            <a:extLst>
              <a:ext uri="{FF2B5EF4-FFF2-40B4-BE49-F238E27FC236}">
                <a16:creationId xmlns:a16="http://schemas.microsoft.com/office/drawing/2014/main" id="{062F977F-ACE7-1212-388B-9A5EBD73C5AC}"/>
              </a:ext>
            </a:extLst>
          </p:cNvPr>
          <p:cNvSpPr txBox="1"/>
          <p:nvPr/>
        </p:nvSpPr>
        <p:spPr>
          <a:xfrm>
            <a:off x="6536352" y="4867690"/>
            <a:ext cx="1441420" cy="307777"/>
          </a:xfrm>
          <a:prstGeom prst="rect">
            <a:avLst/>
          </a:prstGeom>
          <a:solidFill>
            <a:srgbClr val="FFFFFF"/>
          </a:solidFill>
        </p:spPr>
        <p:txBody>
          <a:bodyPr wrap="none" rtlCol="0">
            <a:spAutoFit/>
          </a:bodyPr>
          <a:lstStyle/>
          <a:p>
            <a:pPr algn="ctr"/>
            <a:r>
              <a:rPr lang="zh-CN" altLang="en-US" sz="1400" b="1" dirty="0">
                <a:solidFill>
                  <a:srgbClr val="7030A0"/>
                </a:solidFill>
                <a:latin typeface="+mj-ea"/>
                <a:ea typeface="+mj-ea"/>
              </a:rPr>
              <a:t>提取空间注意力</a:t>
            </a:r>
          </a:p>
        </p:txBody>
      </p:sp>
      <p:sp>
        <p:nvSpPr>
          <p:cNvPr id="83" name="文本框 82">
            <a:extLst>
              <a:ext uri="{FF2B5EF4-FFF2-40B4-BE49-F238E27FC236}">
                <a16:creationId xmlns:a16="http://schemas.microsoft.com/office/drawing/2014/main" id="{E090096D-24B2-9044-397A-2E875468214E}"/>
              </a:ext>
            </a:extLst>
          </p:cNvPr>
          <p:cNvSpPr txBox="1"/>
          <p:nvPr/>
        </p:nvSpPr>
        <p:spPr>
          <a:xfrm>
            <a:off x="9068413" y="4852303"/>
            <a:ext cx="1441420" cy="307777"/>
          </a:xfrm>
          <a:prstGeom prst="rect">
            <a:avLst/>
          </a:prstGeom>
          <a:solidFill>
            <a:srgbClr val="FFFFFF"/>
          </a:solidFill>
        </p:spPr>
        <p:txBody>
          <a:bodyPr wrap="none" rtlCol="0">
            <a:spAutoFit/>
          </a:bodyPr>
          <a:lstStyle/>
          <a:p>
            <a:pPr algn="ctr"/>
            <a:r>
              <a:rPr lang="zh-CN" altLang="en-US" sz="1400" b="1" dirty="0">
                <a:solidFill>
                  <a:srgbClr val="7030A0"/>
                </a:solidFill>
                <a:latin typeface="+mj-ea"/>
                <a:ea typeface="+mj-ea"/>
              </a:rPr>
              <a:t>施加空间注意力</a:t>
            </a:r>
          </a:p>
        </p:txBody>
      </p:sp>
      <p:sp>
        <p:nvSpPr>
          <p:cNvPr id="84" name="文本框 83">
            <a:extLst>
              <a:ext uri="{FF2B5EF4-FFF2-40B4-BE49-F238E27FC236}">
                <a16:creationId xmlns:a16="http://schemas.microsoft.com/office/drawing/2014/main" id="{8109F05F-6119-CA2C-D109-D5C0D2936CF4}"/>
              </a:ext>
            </a:extLst>
          </p:cNvPr>
          <p:cNvSpPr txBox="1"/>
          <p:nvPr/>
        </p:nvSpPr>
        <p:spPr>
          <a:xfrm>
            <a:off x="11075325" y="4852303"/>
            <a:ext cx="902806" cy="307777"/>
          </a:xfrm>
          <a:prstGeom prst="rect">
            <a:avLst/>
          </a:prstGeom>
          <a:solidFill>
            <a:srgbClr val="FFFFFF"/>
          </a:solidFill>
        </p:spPr>
        <p:txBody>
          <a:bodyPr wrap="square" rtlCol="0">
            <a:spAutoFit/>
          </a:bodyPr>
          <a:lstStyle/>
          <a:p>
            <a:pPr algn="ctr"/>
            <a:r>
              <a:rPr lang="zh-CN" altLang="en-US" sz="1400" b="1" dirty="0">
                <a:solidFill>
                  <a:srgbClr val="7030A0"/>
                </a:solidFill>
                <a:latin typeface="+mj-ea"/>
                <a:ea typeface="+mj-ea"/>
              </a:rPr>
              <a:t>特征重组</a:t>
            </a:r>
          </a:p>
        </p:txBody>
      </p:sp>
      <p:sp>
        <p:nvSpPr>
          <p:cNvPr id="88" name="矩形: 圆角 87">
            <a:extLst>
              <a:ext uri="{FF2B5EF4-FFF2-40B4-BE49-F238E27FC236}">
                <a16:creationId xmlns:a16="http://schemas.microsoft.com/office/drawing/2014/main" id="{0C057F26-A3EA-BCF4-C29F-39C42DF7E0D7}"/>
              </a:ext>
            </a:extLst>
          </p:cNvPr>
          <p:cNvSpPr/>
          <p:nvPr/>
        </p:nvSpPr>
        <p:spPr>
          <a:xfrm>
            <a:off x="3019838" y="5686382"/>
            <a:ext cx="5631033" cy="566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mj-ea"/>
                <a:ea typeface="+mj-ea"/>
              </a:rPr>
              <a:t>将特征分组按组为单位对特征提取并施加注意力</a:t>
            </a:r>
          </a:p>
        </p:txBody>
      </p:sp>
      <p:sp>
        <p:nvSpPr>
          <p:cNvPr id="5" name="文本框 4">
            <a:extLst>
              <a:ext uri="{FF2B5EF4-FFF2-40B4-BE49-F238E27FC236}">
                <a16:creationId xmlns:a16="http://schemas.microsoft.com/office/drawing/2014/main" id="{C58915B3-4D74-5992-A595-CA3E698683CB}"/>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19</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6434856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65462DA4-529C-024F-D310-FB7E0A8BCDB3}"/>
              </a:ext>
            </a:extLst>
          </p:cNvPr>
          <p:cNvSpPr txBox="1">
            <a:spLocks noChangeArrowheads="1"/>
          </p:cNvSpPr>
          <p:nvPr/>
        </p:nvSpPr>
        <p:spPr bwMode="auto">
          <a:xfrm>
            <a:off x="1173226" y="793975"/>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研究背景</a:t>
            </a:r>
          </a:p>
        </p:txBody>
      </p:sp>
      <p:sp>
        <p:nvSpPr>
          <p:cNvPr id="5" name="矩形 4">
            <a:extLst>
              <a:ext uri="{FF2B5EF4-FFF2-40B4-BE49-F238E27FC236}">
                <a16:creationId xmlns:a16="http://schemas.microsoft.com/office/drawing/2014/main" id="{2E6A148E-3C3F-3F45-6EE0-5D4DEC8DB500}"/>
              </a:ext>
            </a:extLst>
          </p:cNvPr>
          <p:cNvSpPr/>
          <p:nvPr/>
        </p:nvSpPr>
        <p:spPr>
          <a:xfrm>
            <a:off x="2588998" y="1865878"/>
            <a:ext cx="3284874" cy="820096"/>
          </a:xfrm>
          <a:prstGeom prst="rect">
            <a:avLst/>
          </a:prstGeom>
        </p:spPr>
        <p:txBody>
          <a:bodyPr wrap="none">
            <a:spAutoFit/>
          </a:bodyPr>
          <a:lstStyle/>
          <a:p>
            <a:pPr marL="285750" indent="-285750" defTabSz="914377" fontAlgn="base">
              <a:lnSpc>
                <a:spcPts val="3000"/>
              </a:lnSpc>
              <a:spcBef>
                <a:spcPct val="0"/>
              </a:spcBef>
              <a:spcAft>
                <a:spcPct val="0"/>
              </a:spcAft>
              <a:buFont typeface="Wingdings" panose="05000000000000000000" pitchFamily="2" charset="2"/>
              <a:buChar char="Ø"/>
              <a:defRPr/>
            </a:pPr>
            <a:r>
              <a:rPr lang="zh-CN" altLang="en-US" b="1" dirty="0">
                <a:solidFill>
                  <a:srgbClr val="674196"/>
                </a:solidFill>
                <a:latin typeface="Arial" panose="020B0604020202020204" pitchFamily="34" charset="0"/>
                <a:ea typeface="方正兰亭黑_GBK"/>
                <a:cs typeface="Arial" panose="020B0604020202020204" pitchFamily="34" charset="0"/>
              </a:rPr>
              <a:t>局部感知卷积核注意力机制</a:t>
            </a:r>
            <a:endParaRPr lang="en-US" altLang="zh-CN" b="1" dirty="0">
              <a:solidFill>
                <a:srgbClr val="674196"/>
              </a:solidFill>
              <a:latin typeface="Arial" panose="020B0604020202020204" pitchFamily="34" charset="0"/>
              <a:ea typeface="方正兰亭黑_GBK"/>
              <a:cs typeface="Arial" panose="020B0604020202020204" pitchFamily="34" charset="0"/>
            </a:endParaRPr>
          </a:p>
          <a:p>
            <a:pPr marL="285750" indent="-285750" defTabSz="914377" fontAlgn="base">
              <a:lnSpc>
                <a:spcPts val="3000"/>
              </a:lnSpc>
              <a:spcBef>
                <a:spcPct val="0"/>
              </a:spcBef>
              <a:spcAft>
                <a:spcPct val="0"/>
              </a:spcAft>
              <a:buFont typeface="Wingdings" panose="05000000000000000000" pitchFamily="2" charset="2"/>
              <a:buChar char="Ø"/>
              <a:defRPr/>
            </a:pPr>
            <a:r>
              <a:rPr lang="zh-CN" altLang="en-US" b="1" dirty="0">
                <a:solidFill>
                  <a:srgbClr val="674196"/>
                </a:solidFill>
                <a:latin typeface="Arial" panose="020B0604020202020204" pitchFamily="34" charset="0"/>
                <a:ea typeface="方正兰亭黑_GBK"/>
                <a:cs typeface="Arial" panose="020B0604020202020204" pitchFamily="34" charset="0"/>
              </a:rPr>
              <a:t>细粒度分组特征注意力机制</a:t>
            </a:r>
            <a:endParaRPr lang="en-US" altLang="zh-CN" b="1" dirty="0">
              <a:solidFill>
                <a:srgbClr val="674196"/>
              </a:solidFill>
              <a:latin typeface="Arial" panose="020B0604020202020204" pitchFamily="34" charset="0"/>
              <a:ea typeface="方正兰亭黑_GBK"/>
              <a:cs typeface="Arial" panose="020B0604020202020204" pitchFamily="34" charset="0"/>
            </a:endParaRPr>
          </a:p>
        </p:txBody>
      </p:sp>
      <p:sp>
        <p:nvSpPr>
          <p:cNvPr id="10" name="椭圆 9">
            <a:extLst>
              <a:ext uri="{FF2B5EF4-FFF2-40B4-BE49-F238E27FC236}">
                <a16:creationId xmlns:a16="http://schemas.microsoft.com/office/drawing/2014/main" id="{90D74530-F8DD-21A3-E1A9-E8AB31351AE7}"/>
              </a:ext>
            </a:extLst>
          </p:cNvPr>
          <p:cNvSpPr/>
          <p:nvPr/>
        </p:nvSpPr>
        <p:spPr>
          <a:xfrm>
            <a:off x="574580" y="749260"/>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11" name="椭圆 10">
            <a:extLst>
              <a:ext uri="{FF2B5EF4-FFF2-40B4-BE49-F238E27FC236}">
                <a16:creationId xmlns:a16="http://schemas.microsoft.com/office/drawing/2014/main" id="{6768874D-B956-69D3-75FB-94B48CC76921}"/>
              </a:ext>
            </a:extLst>
          </p:cNvPr>
          <p:cNvSpPr/>
          <p:nvPr/>
        </p:nvSpPr>
        <p:spPr>
          <a:xfrm>
            <a:off x="574580" y="2000378"/>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12" name="椭圆 11">
            <a:extLst>
              <a:ext uri="{FF2B5EF4-FFF2-40B4-BE49-F238E27FC236}">
                <a16:creationId xmlns:a16="http://schemas.microsoft.com/office/drawing/2014/main" id="{51DC0D0E-0259-702A-00CF-AD11AAC69AEF}"/>
              </a:ext>
            </a:extLst>
          </p:cNvPr>
          <p:cNvSpPr/>
          <p:nvPr/>
        </p:nvSpPr>
        <p:spPr>
          <a:xfrm>
            <a:off x="574580" y="3206781"/>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13" name="椭圆 12">
            <a:extLst>
              <a:ext uri="{FF2B5EF4-FFF2-40B4-BE49-F238E27FC236}">
                <a16:creationId xmlns:a16="http://schemas.microsoft.com/office/drawing/2014/main" id="{703FA874-D67F-4FFD-DE01-355226AA4C6D}"/>
              </a:ext>
            </a:extLst>
          </p:cNvPr>
          <p:cNvSpPr/>
          <p:nvPr/>
        </p:nvSpPr>
        <p:spPr>
          <a:xfrm>
            <a:off x="574580" y="4368469"/>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1600" dirty="0">
                <a:solidFill>
                  <a:prstClr val="white"/>
                </a:solidFill>
                <a:latin typeface="微软雅黑"/>
                <a:ea typeface="微软雅黑"/>
              </a:rPr>
              <a:t>4</a:t>
            </a:r>
            <a:endParaRPr lang="zh-CN" altLang="en-US" sz="1600" dirty="0">
              <a:solidFill>
                <a:prstClr val="white"/>
              </a:solidFill>
              <a:latin typeface="微软雅黑"/>
              <a:ea typeface="微软雅黑"/>
            </a:endParaRPr>
          </a:p>
        </p:txBody>
      </p:sp>
      <p:sp>
        <p:nvSpPr>
          <p:cNvPr id="14" name="文本框 6">
            <a:extLst>
              <a:ext uri="{FF2B5EF4-FFF2-40B4-BE49-F238E27FC236}">
                <a16:creationId xmlns:a16="http://schemas.microsoft.com/office/drawing/2014/main" id="{22F50330-0266-4691-8F82-8C60A27C380A}"/>
              </a:ext>
            </a:extLst>
          </p:cNvPr>
          <p:cNvSpPr txBox="1">
            <a:spLocks noChangeArrowheads="1"/>
          </p:cNvSpPr>
          <p:nvPr/>
        </p:nvSpPr>
        <p:spPr bwMode="auto">
          <a:xfrm>
            <a:off x="1173226" y="204972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研究内容</a:t>
            </a:r>
          </a:p>
        </p:txBody>
      </p:sp>
      <p:sp>
        <p:nvSpPr>
          <p:cNvPr id="15" name="文本框 6">
            <a:extLst>
              <a:ext uri="{FF2B5EF4-FFF2-40B4-BE49-F238E27FC236}">
                <a16:creationId xmlns:a16="http://schemas.microsoft.com/office/drawing/2014/main" id="{D6BA6453-029E-485B-8D73-04AF79DE1284}"/>
              </a:ext>
            </a:extLst>
          </p:cNvPr>
          <p:cNvSpPr txBox="1">
            <a:spLocks noChangeArrowheads="1"/>
          </p:cNvSpPr>
          <p:nvPr/>
        </p:nvSpPr>
        <p:spPr bwMode="auto">
          <a:xfrm>
            <a:off x="1173226" y="3251496"/>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实际应用</a:t>
            </a:r>
          </a:p>
        </p:txBody>
      </p:sp>
      <p:sp>
        <p:nvSpPr>
          <p:cNvPr id="16" name="文本框 6">
            <a:extLst>
              <a:ext uri="{FF2B5EF4-FFF2-40B4-BE49-F238E27FC236}">
                <a16:creationId xmlns:a16="http://schemas.microsoft.com/office/drawing/2014/main" id="{12393EC8-0383-486F-B805-8822AFBBC63F}"/>
              </a:ext>
            </a:extLst>
          </p:cNvPr>
          <p:cNvSpPr txBox="1">
            <a:spLocks noChangeArrowheads="1"/>
          </p:cNvSpPr>
          <p:nvPr/>
        </p:nvSpPr>
        <p:spPr bwMode="auto">
          <a:xfrm>
            <a:off x="1173226" y="4413184"/>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研究生期间工作成果</a:t>
            </a:r>
          </a:p>
        </p:txBody>
      </p:sp>
      <p:sp>
        <p:nvSpPr>
          <p:cNvPr id="17" name="椭圆 16">
            <a:extLst>
              <a:ext uri="{FF2B5EF4-FFF2-40B4-BE49-F238E27FC236}">
                <a16:creationId xmlns:a16="http://schemas.microsoft.com/office/drawing/2014/main" id="{A7A731D9-0975-476F-9797-BC9796C3A7B9}"/>
              </a:ext>
            </a:extLst>
          </p:cNvPr>
          <p:cNvSpPr/>
          <p:nvPr/>
        </p:nvSpPr>
        <p:spPr>
          <a:xfrm>
            <a:off x="574580" y="5485442"/>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1600" dirty="0">
                <a:solidFill>
                  <a:prstClr val="white"/>
                </a:solidFill>
                <a:latin typeface="微软雅黑"/>
                <a:ea typeface="微软雅黑"/>
              </a:rPr>
              <a:t>5</a:t>
            </a:r>
            <a:endParaRPr lang="zh-CN" altLang="en-US" sz="1600" dirty="0">
              <a:solidFill>
                <a:prstClr val="white"/>
              </a:solidFill>
              <a:latin typeface="微软雅黑"/>
              <a:ea typeface="微软雅黑"/>
            </a:endParaRPr>
          </a:p>
        </p:txBody>
      </p:sp>
      <p:sp>
        <p:nvSpPr>
          <p:cNvPr id="18" name="文本框 6">
            <a:extLst>
              <a:ext uri="{FF2B5EF4-FFF2-40B4-BE49-F238E27FC236}">
                <a16:creationId xmlns:a16="http://schemas.microsoft.com/office/drawing/2014/main" id="{2AB4C9FE-E97E-47A3-B0AD-FD40777B4CCA}"/>
              </a:ext>
            </a:extLst>
          </p:cNvPr>
          <p:cNvSpPr txBox="1">
            <a:spLocks noChangeArrowheads="1"/>
          </p:cNvSpPr>
          <p:nvPr/>
        </p:nvSpPr>
        <p:spPr bwMode="auto">
          <a:xfrm>
            <a:off x="1173226" y="5530157"/>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答辩总结</a:t>
            </a:r>
          </a:p>
        </p:txBody>
      </p:sp>
      <p:sp>
        <p:nvSpPr>
          <p:cNvPr id="4" name="文本框 3">
            <a:extLst>
              <a:ext uri="{FF2B5EF4-FFF2-40B4-BE49-F238E27FC236}">
                <a16:creationId xmlns:a16="http://schemas.microsoft.com/office/drawing/2014/main" id="{0FA23675-1C0B-DF9D-5B07-9E9A08734812}"/>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96798152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92466B-52D3-B573-A3A5-122087E21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53" y="2578659"/>
            <a:ext cx="3070392" cy="1574241"/>
          </a:xfrm>
          <a:prstGeom prst="rect">
            <a:avLst/>
          </a:prstGeom>
        </p:spPr>
      </p:pic>
      <p:pic>
        <p:nvPicPr>
          <p:cNvPr id="47" name="图片 46">
            <a:extLst>
              <a:ext uri="{FF2B5EF4-FFF2-40B4-BE49-F238E27FC236}">
                <a16:creationId xmlns:a16="http://schemas.microsoft.com/office/drawing/2014/main" id="{C091E6C9-7044-0646-31B6-782EE5A8F5A0}"/>
              </a:ext>
            </a:extLst>
          </p:cNvPr>
          <p:cNvPicPr>
            <a:picLocks noChangeAspect="1"/>
          </p:cNvPicPr>
          <p:nvPr/>
        </p:nvPicPr>
        <p:blipFill>
          <a:blip r:embed="rId4"/>
          <a:stretch>
            <a:fillRect/>
          </a:stretch>
        </p:blipFill>
        <p:spPr>
          <a:xfrm>
            <a:off x="545001" y="1492642"/>
            <a:ext cx="1457834" cy="2421272"/>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54829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细粒度的分组特征注意力机制：关键模块</a:t>
            </a:r>
          </a:p>
        </p:txBody>
      </p:sp>
      <p:sp>
        <p:nvSpPr>
          <p:cNvPr id="8" name="矩形: 圆角 7">
            <a:extLst>
              <a:ext uri="{FF2B5EF4-FFF2-40B4-BE49-F238E27FC236}">
                <a16:creationId xmlns:a16="http://schemas.microsoft.com/office/drawing/2014/main" id="{15648B5C-786F-40AA-24AA-4F5348CA788E}"/>
              </a:ext>
            </a:extLst>
          </p:cNvPr>
          <p:cNvSpPr/>
          <p:nvPr/>
        </p:nvSpPr>
        <p:spPr>
          <a:xfrm>
            <a:off x="381000" y="1409442"/>
            <a:ext cx="6416800" cy="2743458"/>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0" name="文本框 9">
            <a:extLst>
              <a:ext uri="{FF2B5EF4-FFF2-40B4-BE49-F238E27FC236}">
                <a16:creationId xmlns:a16="http://schemas.microsoft.com/office/drawing/2014/main" id="{8CD13A93-C458-C141-2D24-AC1623977EDD}"/>
              </a:ext>
            </a:extLst>
          </p:cNvPr>
          <p:cNvSpPr txBox="1"/>
          <p:nvPr/>
        </p:nvSpPr>
        <p:spPr>
          <a:xfrm>
            <a:off x="2633132" y="1541129"/>
            <a:ext cx="1620957" cy="338554"/>
          </a:xfrm>
          <a:prstGeom prst="rect">
            <a:avLst/>
          </a:prstGeom>
          <a:noFill/>
        </p:spPr>
        <p:txBody>
          <a:bodyPr wrap="none" rtlCol="0">
            <a:spAutoFit/>
          </a:bodyPr>
          <a:lstStyle/>
          <a:p>
            <a:pPr algn="ctr"/>
            <a:r>
              <a:rPr lang="zh-CN" altLang="en-US" sz="1600" b="1" dirty="0">
                <a:solidFill>
                  <a:srgbClr val="7030A0"/>
                </a:solidFill>
                <a:latin typeface="+mj-ea"/>
                <a:ea typeface="+mj-ea"/>
              </a:rPr>
              <a:t>①网络结构共享</a:t>
            </a:r>
            <a:endParaRPr lang="en-US" altLang="zh-CN" sz="1600" b="1" dirty="0">
              <a:solidFill>
                <a:srgbClr val="7030A0"/>
              </a:solidFill>
              <a:latin typeface="+mj-ea"/>
              <a:ea typeface="+mj-ea"/>
            </a:endParaRPr>
          </a:p>
        </p:txBody>
      </p:sp>
      <p:sp>
        <p:nvSpPr>
          <p:cNvPr id="48" name="箭头: 右 47">
            <a:extLst>
              <a:ext uri="{FF2B5EF4-FFF2-40B4-BE49-F238E27FC236}">
                <a16:creationId xmlns:a16="http://schemas.microsoft.com/office/drawing/2014/main" id="{4AC48C37-ADD6-40E5-E3FD-BA98B3BAD023}"/>
              </a:ext>
            </a:extLst>
          </p:cNvPr>
          <p:cNvSpPr/>
          <p:nvPr/>
        </p:nvSpPr>
        <p:spPr>
          <a:xfrm>
            <a:off x="2121414" y="2506722"/>
            <a:ext cx="396386" cy="2744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a:extLst>
              <a:ext uri="{FF2B5EF4-FFF2-40B4-BE49-F238E27FC236}">
                <a16:creationId xmlns:a16="http://schemas.microsoft.com/office/drawing/2014/main" id="{42216E26-5950-D74E-7038-B42171C6F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166" y="2115994"/>
            <a:ext cx="1412050" cy="1106457"/>
          </a:xfrm>
          <a:prstGeom prst="rect">
            <a:avLst/>
          </a:prstGeom>
        </p:spPr>
      </p:pic>
      <p:sp>
        <p:nvSpPr>
          <p:cNvPr id="50" name="箭头: 右 49">
            <a:extLst>
              <a:ext uri="{FF2B5EF4-FFF2-40B4-BE49-F238E27FC236}">
                <a16:creationId xmlns:a16="http://schemas.microsoft.com/office/drawing/2014/main" id="{DC797539-5357-8E53-F26C-50A13E1DE5EE}"/>
              </a:ext>
            </a:extLst>
          </p:cNvPr>
          <p:cNvSpPr/>
          <p:nvPr/>
        </p:nvSpPr>
        <p:spPr>
          <a:xfrm>
            <a:off x="4245121" y="2531997"/>
            <a:ext cx="396386" cy="2744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a:extLst>
              <a:ext uri="{FF2B5EF4-FFF2-40B4-BE49-F238E27FC236}">
                <a16:creationId xmlns:a16="http://schemas.microsoft.com/office/drawing/2014/main" id="{3D3FE645-1115-641A-5492-C8EFBC18931A}"/>
              </a:ext>
            </a:extLst>
          </p:cNvPr>
          <p:cNvPicPr>
            <a:picLocks noChangeAspect="1"/>
          </p:cNvPicPr>
          <p:nvPr/>
        </p:nvPicPr>
        <p:blipFill>
          <a:blip r:embed="rId6"/>
          <a:stretch>
            <a:fillRect/>
          </a:stretch>
        </p:blipFill>
        <p:spPr>
          <a:xfrm>
            <a:off x="4841386" y="1527171"/>
            <a:ext cx="1721907" cy="2379123"/>
          </a:xfrm>
          <a:prstGeom prst="rect">
            <a:avLst/>
          </a:prstGeom>
        </p:spPr>
      </p:pic>
      <p:sp>
        <p:nvSpPr>
          <p:cNvPr id="53" name="文本框 52">
            <a:extLst>
              <a:ext uri="{FF2B5EF4-FFF2-40B4-BE49-F238E27FC236}">
                <a16:creationId xmlns:a16="http://schemas.microsoft.com/office/drawing/2014/main" id="{3FA5B247-1D3D-D77A-18E5-6EDBBC48939D}"/>
              </a:ext>
            </a:extLst>
          </p:cNvPr>
          <p:cNvSpPr txBox="1"/>
          <p:nvPr/>
        </p:nvSpPr>
        <p:spPr>
          <a:xfrm>
            <a:off x="2681690" y="3516959"/>
            <a:ext cx="1459003"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共享一组注意力网络</a:t>
            </a:r>
          </a:p>
        </p:txBody>
      </p:sp>
      <p:sp>
        <p:nvSpPr>
          <p:cNvPr id="54" name="矩形 53">
            <a:extLst>
              <a:ext uri="{FF2B5EF4-FFF2-40B4-BE49-F238E27FC236}">
                <a16:creationId xmlns:a16="http://schemas.microsoft.com/office/drawing/2014/main" id="{5D20EB74-2A09-A391-E0F3-986C7A86A62B}"/>
              </a:ext>
            </a:extLst>
          </p:cNvPr>
          <p:cNvSpPr/>
          <p:nvPr/>
        </p:nvSpPr>
        <p:spPr>
          <a:xfrm flipH="1">
            <a:off x="6997679" y="1409442"/>
            <a:ext cx="5064780" cy="2738662"/>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箭头: 右 68">
            <a:extLst>
              <a:ext uri="{FF2B5EF4-FFF2-40B4-BE49-F238E27FC236}">
                <a16:creationId xmlns:a16="http://schemas.microsoft.com/office/drawing/2014/main" id="{795AF7ED-6E8B-EBF2-E5AB-0F355C699898}"/>
              </a:ext>
            </a:extLst>
          </p:cNvPr>
          <p:cNvSpPr/>
          <p:nvPr/>
        </p:nvSpPr>
        <p:spPr>
          <a:xfrm rot="5400000">
            <a:off x="11037315" y="3375866"/>
            <a:ext cx="321832" cy="2219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EC35BE6A-14CE-EAFD-A2FC-99205789E9A0}"/>
                  </a:ext>
                </a:extLst>
              </p:cNvPr>
              <p:cNvSpPr txBox="1"/>
              <p:nvPr/>
            </p:nvSpPr>
            <p:spPr>
              <a:xfrm>
                <a:off x="10196354" y="2892819"/>
                <a:ext cx="1781793" cy="3797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𝑿</m:t>
                      </m:r>
                      <m:r>
                        <a:rPr lang="zh-CN" altLang="en-US" b="1" i="1">
                          <a:latin typeface="Cambria Math" panose="02040503050406030204" pitchFamily="18" charset="0"/>
                        </a:rPr>
                        <m:t>∈</m:t>
                      </m:r>
                      <m:sSup>
                        <m:sSupPr>
                          <m:ctrlPr>
                            <a:rPr lang="zh-CN" altLang="en-US" b="1" i="1">
                              <a:solidFill>
                                <a:srgbClr val="836967"/>
                              </a:solidFill>
                              <a:latin typeface="Cambria Math" panose="02040503050406030204" pitchFamily="18" charset="0"/>
                            </a:rPr>
                          </m:ctrlPr>
                        </m:sSupPr>
                        <m:e>
                          <m:r>
                            <a:rPr lang="zh-CN" altLang="en-US" b="1" i="1">
                              <a:latin typeface="Cambria Math" panose="02040503050406030204" pitchFamily="18" charset="0"/>
                            </a:rPr>
                            <m:t>ℝ</m:t>
                          </m:r>
                        </m:e>
                        <m:sup>
                          <m:r>
                            <a:rPr lang="zh-CN" altLang="en-US" b="1" i="1">
                              <a:latin typeface="Cambria Math" panose="02040503050406030204" pitchFamily="18" charset="0"/>
                            </a:rPr>
                            <m:t>𝒃</m:t>
                          </m:r>
                          <m:r>
                            <a:rPr lang="zh-CN" altLang="en-US" b="1" i="1">
                              <a:latin typeface="Cambria Math" panose="02040503050406030204" pitchFamily="18" charset="0"/>
                            </a:rPr>
                            <m:t>×</m:t>
                          </m:r>
                          <m:r>
                            <a:rPr lang="zh-CN" altLang="en-US" b="1" i="1">
                              <a:latin typeface="Cambria Math" panose="02040503050406030204" pitchFamily="18" charset="0"/>
                            </a:rPr>
                            <m:t>𝒄</m:t>
                          </m:r>
                          <m:r>
                            <a:rPr lang="zh-CN" altLang="en-US" b="1" i="1">
                              <a:latin typeface="Cambria Math" panose="02040503050406030204" pitchFamily="18" charset="0"/>
                            </a:rPr>
                            <m:t>×</m:t>
                          </m:r>
                          <m:r>
                            <a:rPr lang="zh-CN" altLang="en-US" b="1" i="1">
                              <a:latin typeface="Cambria Math" panose="02040503050406030204" pitchFamily="18" charset="0"/>
                            </a:rPr>
                            <m:t>𝒘</m:t>
                          </m:r>
                          <m:r>
                            <a:rPr lang="zh-CN" altLang="en-US" b="1" i="1">
                              <a:latin typeface="Cambria Math" panose="02040503050406030204" pitchFamily="18" charset="0"/>
                            </a:rPr>
                            <m:t>×</m:t>
                          </m:r>
                          <m:r>
                            <a:rPr lang="zh-CN" altLang="en-US" b="1" i="1">
                              <a:latin typeface="Cambria Math" panose="02040503050406030204" pitchFamily="18" charset="0"/>
                            </a:rPr>
                            <m:t>𝒉</m:t>
                          </m:r>
                        </m:sup>
                      </m:sSup>
                    </m:oMath>
                  </m:oMathPara>
                </a14:m>
                <a:endParaRPr lang="zh-CN" altLang="en-US" b="1" i="1" dirty="0"/>
              </a:p>
            </p:txBody>
          </p:sp>
        </mc:Choice>
        <mc:Fallback xmlns="">
          <p:sp>
            <p:nvSpPr>
              <p:cNvPr id="71" name="文本框 70">
                <a:extLst>
                  <a:ext uri="{FF2B5EF4-FFF2-40B4-BE49-F238E27FC236}">
                    <a16:creationId xmlns:a16="http://schemas.microsoft.com/office/drawing/2014/main" id="{EC35BE6A-14CE-EAFD-A2FC-99205789E9A0}"/>
                  </a:ext>
                </a:extLst>
              </p:cNvPr>
              <p:cNvSpPr txBox="1">
                <a:spLocks noRot="1" noChangeAspect="1" noMove="1" noResize="1" noEditPoints="1" noAdjustHandles="1" noChangeArrowheads="1" noChangeShapeType="1" noTextEdit="1"/>
              </p:cNvSpPr>
              <p:nvPr/>
            </p:nvSpPr>
            <p:spPr>
              <a:xfrm>
                <a:off x="10196354" y="2892819"/>
                <a:ext cx="1781793" cy="37978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C29FBB07-CEB9-02AF-2918-680FADA65591}"/>
                  </a:ext>
                </a:extLst>
              </p:cNvPr>
              <p:cNvSpPr txBox="1"/>
              <p:nvPr/>
            </p:nvSpPr>
            <p:spPr>
              <a:xfrm>
                <a:off x="10172699" y="3710440"/>
                <a:ext cx="1965960" cy="3797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rPr>
                        <m:t>𝑿</m:t>
                      </m:r>
                      <m:r>
                        <a:rPr lang="zh-CN" altLang="en-US" b="1" i="0">
                          <a:latin typeface="Cambria Math" panose="02040503050406030204" pitchFamily="18" charset="0"/>
                        </a:rPr>
                        <m:t>∈</m:t>
                      </m:r>
                      <m:sSup>
                        <m:sSupPr>
                          <m:ctrlPr>
                            <a:rPr lang="zh-CN" altLang="en-US" b="1" i="1">
                              <a:solidFill>
                                <a:srgbClr val="836967"/>
                              </a:solidFill>
                              <a:latin typeface="Cambria Math" panose="02040503050406030204" pitchFamily="18" charset="0"/>
                            </a:rPr>
                          </m:ctrlPr>
                        </m:sSupPr>
                        <m:e>
                          <m:r>
                            <a:rPr lang="zh-CN" altLang="en-US" b="1" i="0">
                              <a:latin typeface="Cambria Math" panose="02040503050406030204" pitchFamily="18" charset="0"/>
                            </a:rPr>
                            <m:t>ℝ</m:t>
                          </m:r>
                        </m:e>
                        <m:sup>
                          <m:r>
                            <a:rPr lang="zh-CN" altLang="en-US" b="1" i="1">
                              <a:latin typeface="Cambria Math" panose="02040503050406030204" pitchFamily="18" charset="0"/>
                            </a:rPr>
                            <m:t>𝒃𝑵</m:t>
                          </m:r>
                          <m:r>
                            <a:rPr lang="zh-CN" altLang="en-US" b="1" i="0">
                              <a:latin typeface="Cambria Math" panose="02040503050406030204" pitchFamily="18" charset="0"/>
                            </a:rPr>
                            <m:t>×</m:t>
                          </m:r>
                          <m:r>
                            <a:rPr lang="zh-CN" altLang="en-US" b="1" i="1">
                              <a:latin typeface="Cambria Math" panose="02040503050406030204" pitchFamily="18" charset="0"/>
                            </a:rPr>
                            <m:t>𝒈</m:t>
                          </m:r>
                          <m:r>
                            <a:rPr lang="zh-CN" altLang="en-US" b="1" i="0">
                              <a:latin typeface="Cambria Math" panose="02040503050406030204" pitchFamily="18" charset="0"/>
                            </a:rPr>
                            <m:t>×</m:t>
                          </m:r>
                          <m:r>
                            <a:rPr lang="zh-CN" altLang="en-US" b="1" i="1">
                              <a:latin typeface="Cambria Math" panose="02040503050406030204" pitchFamily="18" charset="0"/>
                            </a:rPr>
                            <m:t>𝒘</m:t>
                          </m:r>
                          <m:r>
                            <a:rPr lang="zh-CN" altLang="en-US" b="1" i="0">
                              <a:latin typeface="Cambria Math" panose="02040503050406030204" pitchFamily="18" charset="0"/>
                            </a:rPr>
                            <m:t>×</m:t>
                          </m:r>
                          <m:r>
                            <a:rPr lang="zh-CN" altLang="en-US" b="1" i="1">
                              <a:latin typeface="Cambria Math" panose="02040503050406030204" pitchFamily="18" charset="0"/>
                            </a:rPr>
                            <m:t>𝒉</m:t>
                          </m:r>
                        </m:sup>
                      </m:sSup>
                    </m:oMath>
                  </m:oMathPara>
                </a14:m>
                <a:endParaRPr lang="zh-CN" altLang="en-US" b="1" dirty="0"/>
              </a:p>
            </p:txBody>
          </p:sp>
        </mc:Choice>
        <mc:Fallback xmlns="">
          <p:sp>
            <p:nvSpPr>
              <p:cNvPr id="73" name="文本框 72">
                <a:extLst>
                  <a:ext uri="{FF2B5EF4-FFF2-40B4-BE49-F238E27FC236}">
                    <a16:creationId xmlns:a16="http://schemas.microsoft.com/office/drawing/2014/main" id="{C29FBB07-CEB9-02AF-2918-680FADA65591}"/>
                  </a:ext>
                </a:extLst>
              </p:cNvPr>
              <p:cNvSpPr txBox="1">
                <a:spLocks noRot="1" noChangeAspect="1" noMove="1" noResize="1" noEditPoints="1" noAdjustHandles="1" noChangeArrowheads="1" noChangeShapeType="1" noTextEdit="1"/>
              </p:cNvSpPr>
              <p:nvPr/>
            </p:nvSpPr>
            <p:spPr>
              <a:xfrm>
                <a:off x="10172699" y="3710440"/>
                <a:ext cx="1965960" cy="379784"/>
              </a:xfrm>
              <a:prstGeom prst="rect">
                <a:avLst/>
              </a:prstGeom>
              <a:blipFill>
                <a:blip r:embed="rId8"/>
                <a:stretch>
                  <a:fillRect/>
                </a:stretch>
              </a:blipFill>
            </p:spPr>
            <p:txBody>
              <a:bodyPr/>
              <a:lstStyle/>
              <a:p>
                <a:r>
                  <a:rPr lang="zh-CN" altLang="en-US">
                    <a:noFill/>
                  </a:rPr>
                  <a:t> </a:t>
                </a:r>
              </a:p>
            </p:txBody>
          </p:sp>
        </mc:Fallback>
      </mc:AlternateContent>
      <p:sp>
        <p:nvSpPr>
          <p:cNvPr id="74" name="文本框 73">
            <a:extLst>
              <a:ext uri="{FF2B5EF4-FFF2-40B4-BE49-F238E27FC236}">
                <a16:creationId xmlns:a16="http://schemas.microsoft.com/office/drawing/2014/main" id="{71ED73E3-D984-2B7B-9099-816DDCF130F2}"/>
              </a:ext>
            </a:extLst>
          </p:cNvPr>
          <p:cNvSpPr txBox="1"/>
          <p:nvPr/>
        </p:nvSpPr>
        <p:spPr>
          <a:xfrm>
            <a:off x="9342096" y="2966923"/>
            <a:ext cx="1459003"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确定分组数</a:t>
            </a:r>
          </a:p>
        </p:txBody>
      </p:sp>
      <p:sp>
        <p:nvSpPr>
          <p:cNvPr id="77" name="文本框 76">
            <a:extLst>
              <a:ext uri="{FF2B5EF4-FFF2-40B4-BE49-F238E27FC236}">
                <a16:creationId xmlns:a16="http://schemas.microsoft.com/office/drawing/2014/main" id="{92D46026-E2C5-66D5-DD57-9346F8CA761C}"/>
              </a:ext>
            </a:extLst>
          </p:cNvPr>
          <p:cNvSpPr txBox="1"/>
          <p:nvPr/>
        </p:nvSpPr>
        <p:spPr>
          <a:xfrm>
            <a:off x="10274100" y="2703278"/>
            <a:ext cx="1727887"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将组数与</a:t>
            </a:r>
            <a:r>
              <a:rPr lang="en-US" altLang="zh-CN" sz="1100" b="1" dirty="0">
                <a:solidFill>
                  <a:schemeClr val="accent1">
                    <a:lumMod val="60000"/>
                    <a:lumOff val="40000"/>
                  </a:schemeClr>
                </a:solidFill>
                <a:latin typeface="+mj-ea"/>
                <a:ea typeface="+mj-ea"/>
              </a:rPr>
              <a:t>batch</a:t>
            </a:r>
            <a:r>
              <a:rPr lang="zh-CN" altLang="en-US" sz="1100" b="1" dirty="0">
                <a:solidFill>
                  <a:schemeClr val="accent1">
                    <a:lumMod val="60000"/>
                    <a:lumOff val="40000"/>
                  </a:schemeClr>
                </a:solidFill>
                <a:latin typeface="+mj-ea"/>
                <a:ea typeface="+mj-ea"/>
              </a:rPr>
              <a:t>维度合并</a:t>
            </a:r>
          </a:p>
        </p:txBody>
      </p:sp>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877E6EE2-C56F-6E29-E3BA-824E922609A2}"/>
                  </a:ext>
                </a:extLst>
              </p:cNvPr>
              <p:cNvSpPr txBox="1"/>
              <p:nvPr/>
            </p:nvSpPr>
            <p:spPr>
              <a:xfrm>
                <a:off x="7084394" y="1499406"/>
                <a:ext cx="5040806" cy="1077218"/>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按照超参数</a:t>
                </a:r>
                <a14:m>
                  <m:oMath xmlns:m="http://schemas.openxmlformats.org/officeDocument/2006/math">
                    <m:r>
                      <a:rPr lang="en-US" altLang="zh-CN" sz="1600" b="1" i="1" smtClean="0">
                        <a:latin typeface="Cambria Math" panose="02040503050406030204" pitchFamily="18" charset="0"/>
                        <a:ea typeface="+mj-ea"/>
                      </a:rPr>
                      <m:t>𝒈</m:t>
                    </m:r>
                  </m:oMath>
                </a14:m>
                <a:r>
                  <a:rPr lang="zh-CN" altLang="en-US" sz="1600" b="1" dirty="0">
                    <a:latin typeface="+mj-ea"/>
                    <a:ea typeface="+mj-ea"/>
                  </a:rPr>
                  <a:t>沿</a:t>
                </a:r>
                <a:r>
                  <a:rPr lang="zh-CN" altLang="en-US" sz="1600" b="1" dirty="0">
                    <a:solidFill>
                      <a:schemeClr val="accent1"/>
                    </a:solidFill>
                    <a:latin typeface="+mj-ea"/>
                    <a:ea typeface="+mj-ea"/>
                  </a:rPr>
                  <a:t>通道维度</a:t>
                </a:r>
                <a:r>
                  <a:rPr lang="zh-CN" altLang="en-US" sz="1600" b="1" dirty="0">
                    <a:latin typeface="+mj-ea"/>
                    <a:ea typeface="+mj-ea"/>
                  </a:rPr>
                  <a:t>对特征进行</a:t>
                </a:r>
                <a:r>
                  <a:rPr lang="zh-CN" altLang="en-US" sz="1600" b="1" dirty="0">
                    <a:solidFill>
                      <a:schemeClr val="accent1"/>
                    </a:solidFill>
                    <a:latin typeface="+mj-ea"/>
                    <a:ea typeface="+mj-ea"/>
                  </a:rPr>
                  <a:t>分组</a:t>
                </a:r>
                <a:endParaRPr lang="en-US" altLang="zh-CN" sz="1600" b="1" dirty="0">
                  <a:solidFill>
                    <a:schemeClr val="accent1"/>
                  </a:solidFill>
                  <a:latin typeface="+mj-ea"/>
                  <a:ea typeface="+mj-ea"/>
                </a:endParaRPr>
              </a:p>
              <a:p>
                <a:pPr marL="285750" indent="-285750">
                  <a:buFont typeface="Wingdings" panose="05000000000000000000" pitchFamily="2" charset="2"/>
                  <a:buChar char="l"/>
                </a:pPr>
                <a:r>
                  <a:rPr lang="zh-CN" altLang="en-US" sz="1600" b="1" dirty="0">
                    <a:latin typeface="+mj-ea"/>
                    <a:ea typeface="+mj-ea"/>
                  </a:rPr>
                  <a:t>将分组后的</a:t>
                </a:r>
                <a14:m>
                  <m:oMath xmlns:m="http://schemas.openxmlformats.org/officeDocument/2006/math">
                    <m:r>
                      <a:rPr lang="en-US" altLang="zh-CN" sz="1600" b="1" i="1" smtClean="0">
                        <a:latin typeface="Cambria Math" panose="02040503050406030204" pitchFamily="18" charset="0"/>
                        <a:ea typeface="+mj-ea"/>
                      </a:rPr>
                      <m:t>𝑵</m:t>
                    </m:r>
                  </m:oMath>
                </a14:m>
                <a:r>
                  <a:rPr lang="zh-CN" altLang="en-US" sz="1600" b="1" dirty="0">
                    <a:latin typeface="+mj-ea"/>
                    <a:ea typeface="+mj-ea"/>
                  </a:rPr>
                  <a:t>组特征在</a:t>
                </a:r>
                <a:r>
                  <a:rPr lang="en-US" altLang="zh-CN" sz="1600" b="1" dirty="0">
                    <a:solidFill>
                      <a:schemeClr val="accent1"/>
                    </a:solidFill>
                    <a:latin typeface="+mj-ea"/>
                    <a:ea typeface="+mj-ea"/>
                  </a:rPr>
                  <a:t>batch</a:t>
                </a:r>
                <a:r>
                  <a:rPr lang="zh-CN" altLang="en-US" sz="1600" b="1" dirty="0">
                    <a:solidFill>
                      <a:schemeClr val="accent1"/>
                    </a:solidFill>
                    <a:latin typeface="+mj-ea"/>
                    <a:ea typeface="+mj-ea"/>
                  </a:rPr>
                  <a:t>维度上重组</a:t>
                </a:r>
                <a:r>
                  <a:rPr lang="zh-CN" altLang="en-US" sz="1600" b="1" dirty="0">
                    <a:latin typeface="+mj-ea"/>
                    <a:ea typeface="+mj-ea"/>
                  </a:rPr>
                  <a:t>，实现各组</a:t>
                </a:r>
                <a:r>
                  <a:rPr lang="zh-CN" altLang="en-US" sz="1600" b="1" dirty="0">
                    <a:solidFill>
                      <a:schemeClr val="accent1"/>
                    </a:solidFill>
                    <a:latin typeface="+mj-ea"/>
                    <a:ea typeface="+mj-ea"/>
                  </a:rPr>
                  <a:t>共享同一网络结构</a:t>
                </a:r>
                <a:endParaRPr lang="en-US" altLang="zh-CN" sz="1600" b="1" dirty="0">
                  <a:solidFill>
                    <a:schemeClr val="accent1"/>
                  </a:solidFill>
                  <a:latin typeface="+mj-ea"/>
                  <a:ea typeface="+mj-ea"/>
                </a:endParaRPr>
              </a:p>
              <a:p>
                <a:pPr marL="285750" indent="-285750">
                  <a:buFont typeface="Wingdings" panose="05000000000000000000" pitchFamily="2" charset="2"/>
                  <a:buChar char="l"/>
                </a:pPr>
                <a:r>
                  <a:rPr lang="zh-CN" altLang="en-US" sz="1600" b="1" dirty="0">
                    <a:latin typeface="+mj-ea"/>
                    <a:ea typeface="+mj-ea"/>
                  </a:rPr>
                  <a:t>各组特征</a:t>
                </a:r>
                <a:r>
                  <a:rPr lang="zh-CN" altLang="en-US" sz="1600" b="1" dirty="0">
                    <a:solidFill>
                      <a:schemeClr val="accent1"/>
                    </a:solidFill>
                    <a:latin typeface="+mj-ea"/>
                    <a:ea typeface="+mj-ea"/>
                  </a:rPr>
                  <a:t>并行计算</a:t>
                </a:r>
                <a:r>
                  <a:rPr lang="zh-CN" altLang="en-US" sz="1600" b="1" dirty="0">
                    <a:latin typeface="+mj-ea"/>
                    <a:ea typeface="+mj-ea"/>
                  </a:rPr>
                  <a:t>，不影响卷积神经网络传播过程</a:t>
                </a:r>
                <a:endParaRPr lang="en-US" altLang="zh-CN" sz="1600" b="1" dirty="0">
                  <a:latin typeface="+mj-ea"/>
                  <a:ea typeface="+mj-ea"/>
                </a:endParaRPr>
              </a:p>
            </p:txBody>
          </p:sp>
        </mc:Choice>
        <mc:Fallback xmlns="">
          <p:sp>
            <p:nvSpPr>
              <p:cNvPr id="78" name="文本框 77">
                <a:extLst>
                  <a:ext uri="{FF2B5EF4-FFF2-40B4-BE49-F238E27FC236}">
                    <a16:creationId xmlns:a16="http://schemas.microsoft.com/office/drawing/2014/main" id="{877E6EE2-C56F-6E29-E3BA-824E922609A2}"/>
                  </a:ext>
                </a:extLst>
              </p:cNvPr>
              <p:cNvSpPr txBox="1">
                <a:spLocks noRot="1" noChangeAspect="1" noMove="1" noResize="1" noEditPoints="1" noAdjustHandles="1" noChangeArrowheads="1" noChangeShapeType="1" noTextEdit="1"/>
              </p:cNvSpPr>
              <p:nvPr/>
            </p:nvSpPr>
            <p:spPr>
              <a:xfrm>
                <a:off x="7084394" y="1499406"/>
                <a:ext cx="5040806" cy="1077218"/>
              </a:xfrm>
              <a:prstGeom prst="rect">
                <a:avLst/>
              </a:prstGeom>
              <a:blipFill>
                <a:blip r:embed="rId9"/>
                <a:stretch>
                  <a:fillRect l="-484" t="-1695" b="-6215"/>
                </a:stretch>
              </a:blipFill>
            </p:spPr>
            <p:txBody>
              <a:bodyPr/>
              <a:lstStyle/>
              <a:p>
                <a:r>
                  <a:rPr lang="zh-CN" altLang="en-US">
                    <a:noFill/>
                  </a:rPr>
                  <a:t> </a:t>
                </a:r>
              </a:p>
            </p:txBody>
          </p:sp>
        </mc:Fallback>
      </mc:AlternateContent>
      <p:sp>
        <p:nvSpPr>
          <p:cNvPr id="79" name="矩形: 圆角 78">
            <a:extLst>
              <a:ext uri="{FF2B5EF4-FFF2-40B4-BE49-F238E27FC236}">
                <a16:creationId xmlns:a16="http://schemas.microsoft.com/office/drawing/2014/main" id="{122A0219-C554-CD63-6E5A-D4ADC42803BA}"/>
              </a:ext>
            </a:extLst>
          </p:cNvPr>
          <p:cNvSpPr/>
          <p:nvPr/>
        </p:nvSpPr>
        <p:spPr>
          <a:xfrm>
            <a:off x="5867400" y="4290823"/>
            <a:ext cx="6195059" cy="226409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80" name="文本框 79">
            <a:extLst>
              <a:ext uri="{FF2B5EF4-FFF2-40B4-BE49-F238E27FC236}">
                <a16:creationId xmlns:a16="http://schemas.microsoft.com/office/drawing/2014/main" id="{C00AC497-E70E-31BE-B84A-CD39CE56E049}"/>
              </a:ext>
            </a:extLst>
          </p:cNvPr>
          <p:cNvSpPr txBox="1"/>
          <p:nvPr/>
        </p:nvSpPr>
        <p:spPr>
          <a:xfrm>
            <a:off x="8347342" y="4398030"/>
            <a:ext cx="1212191" cy="338554"/>
          </a:xfrm>
          <a:prstGeom prst="rect">
            <a:avLst/>
          </a:prstGeom>
          <a:noFill/>
        </p:spPr>
        <p:txBody>
          <a:bodyPr wrap="none" rtlCol="0">
            <a:spAutoFit/>
          </a:bodyPr>
          <a:lstStyle/>
          <a:p>
            <a:pPr algn="ctr"/>
            <a:r>
              <a:rPr lang="zh-CN" altLang="en-US" sz="1600" b="1" dirty="0">
                <a:solidFill>
                  <a:srgbClr val="7030A0"/>
                </a:solidFill>
                <a:latin typeface="+mj-ea"/>
                <a:ea typeface="+mj-ea"/>
              </a:rPr>
              <a:t>②避免降维</a:t>
            </a:r>
            <a:endParaRPr lang="en-US" altLang="zh-CN" sz="1600" b="1" dirty="0">
              <a:solidFill>
                <a:srgbClr val="7030A0"/>
              </a:solidFill>
              <a:latin typeface="+mj-ea"/>
              <a:ea typeface="+mj-ea"/>
            </a:endParaRPr>
          </a:p>
        </p:txBody>
      </p:sp>
      <p:pic>
        <p:nvPicPr>
          <p:cNvPr id="92" name="图片 91">
            <a:extLst>
              <a:ext uri="{FF2B5EF4-FFF2-40B4-BE49-F238E27FC236}">
                <a16:creationId xmlns:a16="http://schemas.microsoft.com/office/drawing/2014/main" id="{4A94F32E-1B15-A958-273B-08A480FA3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07907" y="4863152"/>
            <a:ext cx="3194080" cy="1072934"/>
          </a:xfrm>
          <a:prstGeom prst="rect">
            <a:avLst/>
          </a:prstGeom>
        </p:spPr>
      </p:pic>
      <p:pic>
        <p:nvPicPr>
          <p:cNvPr id="94" name="图片 93">
            <a:extLst>
              <a:ext uri="{FF2B5EF4-FFF2-40B4-BE49-F238E27FC236}">
                <a16:creationId xmlns:a16="http://schemas.microsoft.com/office/drawing/2014/main" id="{641F8ED0-21E0-AFF5-EBCF-7259138F65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100" y="4715322"/>
            <a:ext cx="1439459" cy="1387304"/>
          </a:xfrm>
          <a:prstGeom prst="rect">
            <a:avLst/>
          </a:prstGeom>
        </p:spPr>
      </p:pic>
      <p:sp>
        <p:nvSpPr>
          <p:cNvPr id="96" name="箭头: V 形 95">
            <a:extLst>
              <a:ext uri="{FF2B5EF4-FFF2-40B4-BE49-F238E27FC236}">
                <a16:creationId xmlns:a16="http://schemas.microsoft.com/office/drawing/2014/main" id="{177F56B3-D8EC-0108-A7CD-DAE08BBB6A66}"/>
              </a:ext>
            </a:extLst>
          </p:cNvPr>
          <p:cNvSpPr/>
          <p:nvPr/>
        </p:nvSpPr>
        <p:spPr>
          <a:xfrm>
            <a:off x="7932420" y="5168082"/>
            <a:ext cx="624840" cy="426720"/>
          </a:xfrm>
          <a:prstGeom prst="chevr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文本框 96">
            <a:extLst>
              <a:ext uri="{FF2B5EF4-FFF2-40B4-BE49-F238E27FC236}">
                <a16:creationId xmlns:a16="http://schemas.microsoft.com/office/drawing/2014/main" id="{C564B541-7A91-2418-F4D5-93B986E815AF}"/>
              </a:ext>
            </a:extLst>
          </p:cNvPr>
          <p:cNvSpPr txBox="1"/>
          <p:nvPr/>
        </p:nvSpPr>
        <p:spPr>
          <a:xfrm>
            <a:off x="7962472" y="5674476"/>
            <a:ext cx="495076"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取代</a:t>
            </a:r>
          </a:p>
        </p:txBody>
      </p:sp>
      <p:sp>
        <p:nvSpPr>
          <p:cNvPr id="98" name="文本框 97">
            <a:extLst>
              <a:ext uri="{FF2B5EF4-FFF2-40B4-BE49-F238E27FC236}">
                <a16:creationId xmlns:a16="http://schemas.microsoft.com/office/drawing/2014/main" id="{6DE736CB-832B-07AC-09CF-3CBD6F5F8BB4}"/>
              </a:ext>
            </a:extLst>
          </p:cNvPr>
          <p:cNvSpPr txBox="1"/>
          <p:nvPr/>
        </p:nvSpPr>
        <p:spPr>
          <a:xfrm>
            <a:off x="922866" y="3815488"/>
            <a:ext cx="883697" cy="281167"/>
          </a:xfrm>
          <a:prstGeom prst="rect">
            <a:avLst/>
          </a:prstGeom>
          <a:noFill/>
        </p:spPr>
        <p:txBody>
          <a:bodyPr wrap="square" rtlCol="0">
            <a:spAutoFit/>
          </a:bodyPr>
          <a:lstStyle/>
          <a:p>
            <a:r>
              <a:rPr lang="zh-CN" altLang="en-US" sz="1200" b="1" dirty="0">
                <a:latin typeface="+mj-ea"/>
                <a:ea typeface="+mj-ea"/>
              </a:rPr>
              <a:t>特征分组</a:t>
            </a:r>
          </a:p>
        </p:txBody>
      </p:sp>
      <p:sp>
        <p:nvSpPr>
          <p:cNvPr id="99" name="文本框 98">
            <a:extLst>
              <a:ext uri="{FF2B5EF4-FFF2-40B4-BE49-F238E27FC236}">
                <a16:creationId xmlns:a16="http://schemas.microsoft.com/office/drawing/2014/main" id="{CED0F8DE-AB81-1AF8-DDDD-6EC4EAD60BF0}"/>
              </a:ext>
            </a:extLst>
          </p:cNvPr>
          <p:cNvSpPr txBox="1"/>
          <p:nvPr/>
        </p:nvSpPr>
        <p:spPr>
          <a:xfrm>
            <a:off x="5029311" y="3813225"/>
            <a:ext cx="883697" cy="276999"/>
          </a:xfrm>
          <a:prstGeom prst="rect">
            <a:avLst/>
          </a:prstGeom>
          <a:noFill/>
        </p:spPr>
        <p:txBody>
          <a:bodyPr wrap="square" rtlCol="0">
            <a:spAutoFit/>
          </a:bodyPr>
          <a:lstStyle/>
          <a:p>
            <a:r>
              <a:rPr lang="zh-CN" altLang="en-US" sz="1200" b="1" dirty="0">
                <a:latin typeface="+mj-ea"/>
                <a:ea typeface="+mj-ea"/>
              </a:rPr>
              <a:t>特征重组</a:t>
            </a:r>
          </a:p>
        </p:txBody>
      </p:sp>
      <p:sp>
        <p:nvSpPr>
          <p:cNvPr id="100" name="文本框 99">
            <a:extLst>
              <a:ext uri="{FF2B5EF4-FFF2-40B4-BE49-F238E27FC236}">
                <a16:creationId xmlns:a16="http://schemas.microsoft.com/office/drawing/2014/main" id="{BCC5FDD9-D7F6-2E13-43D3-A0CD701C982F}"/>
              </a:ext>
            </a:extLst>
          </p:cNvPr>
          <p:cNvSpPr txBox="1"/>
          <p:nvPr/>
        </p:nvSpPr>
        <p:spPr>
          <a:xfrm>
            <a:off x="6053664" y="6182300"/>
            <a:ext cx="1987500" cy="276999"/>
          </a:xfrm>
          <a:prstGeom prst="rect">
            <a:avLst/>
          </a:prstGeom>
          <a:noFill/>
        </p:spPr>
        <p:txBody>
          <a:bodyPr wrap="square" rtlCol="0">
            <a:spAutoFit/>
          </a:bodyPr>
          <a:lstStyle/>
          <a:p>
            <a:r>
              <a:rPr lang="en-US" altLang="zh-CN" sz="1200" b="1" dirty="0">
                <a:latin typeface="+mj-ea"/>
                <a:ea typeface="+mj-ea"/>
              </a:rPr>
              <a:t>1D</a:t>
            </a:r>
            <a:r>
              <a:rPr lang="zh-CN" altLang="en-US" sz="1200" b="1" dirty="0">
                <a:latin typeface="+mj-ea"/>
                <a:ea typeface="+mj-ea"/>
              </a:rPr>
              <a:t>卷积直接构建映射关系</a:t>
            </a:r>
          </a:p>
        </p:txBody>
      </p:sp>
      <p:sp>
        <p:nvSpPr>
          <p:cNvPr id="101" name="文本框 100">
            <a:extLst>
              <a:ext uri="{FF2B5EF4-FFF2-40B4-BE49-F238E27FC236}">
                <a16:creationId xmlns:a16="http://schemas.microsoft.com/office/drawing/2014/main" id="{1BDD41F7-E06D-93FA-F827-BBABDD249607}"/>
              </a:ext>
            </a:extLst>
          </p:cNvPr>
          <p:cNvSpPr txBox="1"/>
          <p:nvPr/>
        </p:nvSpPr>
        <p:spPr>
          <a:xfrm>
            <a:off x="9828615" y="6182299"/>
            <a:ext cx="1152663" cy="276999"/>
          </a:xfrm>
          <a:prstGeom prst="rect">
            <a:avLst/>
          </a:prstGeom>
          <a:noFill/>
        </p:spPr>
        <p:txBody>
          <a:bodyPr wrap="square" rtlCol="0">
            <a:spAutoFit/>
          </a:bodyPr>
          <a:lstStyle/>
          <a:p>
            <a:r>
              <a:rPr lang="en-US" altLang="zh-CN" sz="1200" b="1" dirty="0">
                <a:latin typeface="+mj-ea"/>
                <a:ea typeface="+mj-ea"/>
              </a:rPr>
              <a:t>MLP</a:t>
            </a:r>
            <a:r>
              <a:rPr lang="zh-CN" altLang="en-US" sz="1200" b="1" dirty="0">
                <a:latin typeface="+mj-ea"/>
                <a:ea typeface="+mj-ea"/>
              </a:rPr>
              <a:t>降维压缩</a:t>
            </a:r>
          </a:p>
        </p:txBody>
      </p:sp>
      <p:sp>
        <p:nvSpPr>
          <p:cNvPr id="111" name="矩形 110">
            <a:extLst>
              <a:ext uri="{FF2B5EF4-FFF2-40B4-BE49-F238E27FC236}">
                <a16:creationId xmlns:a16="http://schemas.microsoft.com/office/drawing/2014/main" id="{3A8C6F98-A703-DD42-D204-00C1FB08D096}"/>
              </a:ext>
            </a:extLst>
          </p:cNvPr>
          <p:cNvSpPr/>
          <p:nvPr/>
        </p:nvSpPr>
        <p:spPr>
          <a:xfrm flipH="1">
            <a:off x="434950" y="4326350"/>
            <a:ext cx="5334489" cy="896318"/>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119">
            <a:extLst>
              <a:ext uri="{FF2B5EF4-FFF2-40B4-BE49-F238E27FC236}">
                <a16:creationId xmlns:a16="http://schemas.microsoft.com/office/drawing/2014/main" id="{B9940807-6481-A817-5A2B-4EE7DCC62D35}"/>
              </a:ext>
            </a:extLst>
          </p:cNvPr>
          <p:cNvSpPr txBox="1"/>
          <p:nvPr/>
        </p:nvSpPr>
        <p:spPr>
          <a:xfrm>
            <a:off x="434951" y="4354186"/>
            <a:ext cx="5371977" cy="787523"/>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a:latin typeface="+mj-ea"/>
                <a:ea typeface="+mj-ea"/>
              </a:rPr>
              <a:t>采用</a:t>
            </a:r>
            <a:r>
              <a:rPr lang="zh-CN" altLang="en-US" sz="1600" b="1" dirty="0">
                <a:solidFill>
                  <a:srgbClr val="7030A0"/>
                </a:solidFill>
                <a:latin typeface="+mj-ea"/>
                <a:ea typeface="+mj-ea"/>
              </a:rPr>
              <a:t>一维卷积</a:t>
            </a:r>
            <a:r>
              <a:rPr lang="zh-CN" altLang="en-US" sz="1600" b="1" dirty="0">
                <a:latin typeface="+mj-ea"/>
                <a:ea typeface="+mj-ea"/>
              </a:rPr>
              <a:t>代替</a:t>
            </a:r>
            <a:r>
              <a:rPr lang="zh-CN" altLang="en-US" sz="1600" b="1" dirty="0">
                <a:solidFill>
                  <a:srgbClr val="7030A0"/>
                </a:solidFill>
                <a:latin typeface="+mj-ea"/>
                <a:ea typeface="+mj-ea"/>
              </a:rPr>
              <a:t>全连接层</a:t>
            </a:r>
            <a:r>
              <a:rPr lang="zh-CN" altLang="en-US" sz="1600" b="1" dirty="0">
                <a:latin typeface="+mj-ea"/>
                <a:ea typeface="+mj-ea"/>
              </a:rPr>
              <a:t>直接</a:t>
            </a:r>
            <a:r>
              <a:rPr lang="zh-CN" altLang="en-US" sz="1600" b="1" dirty="0">
                <a:solidFill>
                  <a:srgbClr val="7030A0"/>
                </a:solidFill>
                <a:latin typeface="+mj-ea"/>
                <a:ea typeface="+mj-ea"/>
              </a:rPr>
              <a:t>建立权重通道间的关系</a:t>
            </a:r>
            <a:endParaRPr lang="en-US" altLang="zh-CN" sz="1600" b="1" dirty="0">
              <a:solidFill>
                <a:srgbClr val="7030A0"/>
              </a:solidFill>
              <a:latin typeface="+mj-ea"/>
              <a:ea typeface="+mj-ea"/>
            </a:endParaRPr>
          </a:p>
          <a:p>
            <a:pPr marL="285750" indent="-285750">
              <a:lnSpc>
                <a:spcPct val="150000"/>
              </a:lnSpc>
              <a:buFont typeface="Wingdings" panose="05000000000000000000" pitchFamily="2" charset="2"/>
              <a:buChar char="l"/>
            </a:pPr>
            <a:r>
              <a:rPr lang="zh-CN" altLang="en-US" sz="1600" b="1" dirty="0">
                <a:latin typeface="+mj-ea"/>
                <a:ea typeface="+mj-ea"/>
              </a:rPr>
              <a:t>简化</a:t>
            </a:r>
            <a:r>
              <a:rPr lang="zh-CN" altLang="en-US" sz="1600" b="1" dirty="0">
                <a:solidFill>
                  <a:srgbClr val="7030A0"/>
                </a:solidFill>
                <a:latin typeface="+mj-ea"/>
                <a:ea typeface="+mj-ea"/>
              </a:rPr>
              <a:t>模型结构</a:t>
            </a:r>
            <a:r>
              <a:rPr lang="zh-CN" altLang="en-US" sz="1600" b="1" dirty="0">
                <a:latin typeface="+mj-ea"/>
                <a:ea typeface="+mj-ea"/>
              </a:rPr>
              <a:t>的同时</a:t>
            </a:r>
            <a:r>
              <a:rPr lang="zh-CN" altLang="en-US" sz="1600" b="1" dirty="0">
                <a:solidFill>
                  <a:srgbClr val="7030A0"/>
                </a:solidFill>
                <a:latin typeface="+mj-ea"/>
                <a:ea typeface="+mj-ea"/>
              </a:rPr>
              <a:t>提高计算效率</a:t>
            </a:r>
            <a:endParaRPr lang="en-US" altLang="zh-CN" sz="1600" b="1" dirty="0">
              <a:solidFill>
                <a:srgbClr val="7030A0"/>
              </a:solidFill>
              <a:latin typeface="+mj-ea"/>
              <a:ea typeface="+mj-ea"/>
            </a:endParaRPr>
          </a:p>
        </p:txBody>
      </p:sp>
      <p:sp>
        <p:nvSpPr>
          <p:cNvPr id="121" name="矩形: 圆角 120">
            <a:extLst>
              <a:ext uri="{FF2B5EF4-FFF2-40B4-BE49-F238E27FC236}">
                <a16:creationId xmlns:a16="http://schemas.microsoft.com/office/drawing/2014/main" id="{2D963B0A-8B04-5259-6374-A6286C1C3C2D}"/>
              </a:ext>
            </a:extLst>
          </p:cNvPr>
          <p:cNvSpPr/>
          <p:nvPr/>
        </p:nvSpPr>
        <p:spPr>
          <a:xfrm>
            <a:off x="434950" y="5365113"/>
            <a:ext cx="5334489" cy="51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mj-ea"/>
                <a:ea typeface="+mj-ea"/>
              </a:rPr>
              <a:t>降低分组操作带来的额外计算和参数量</a:t>
            </a:r>
          </a:p>
        </p:txBody>
      </p:sp>
      <p:sp>
        <p:nvSpPr>
          <p:cNvPr id="5" name="文本框 4">
            <a:extLst>
              <a:ext uri="{FF2B5EF4-FFF2-40B4-BE49-F238E27FC236}">
                <a16:creationId xmlns:a16="http://schemas.microsoft.com/office/drawing/2014/main" id="{3D03B056-EACB-4A73-0C92-7EC1EF9C80DF}"/>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20</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33154921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图片 454">
            <a:extLst>
              <a:ext uri="{FF2B5EF4-FFF2-40B4-BE49-F238E27FC236}">
                <a16:creationId xmlns:a16="http://schemas.microsoft.com/office/drawing/2014/main" id="{FAEFFB4A-1AE8-7A61-9B53-8975F971E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00" y="4958430"/>
            <a:ext cx="4785468" cy="1584592"/>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54829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细粒度的分组特征注意力机制：关键模块</a:t>
            </a:r>
          </a:p>
        </p:txBody>
      </p:sp>
      <p:pic>
        <p:nvPicPr>
          <p:cNvPr id="6" name="图片 5">
            <a:extLst>
              <a:ext uri="{FF2B5EF4-FFF2-40B4-BE49-F238E27FC236}">
                <a16:creationId xmlns:a16="http://schemas.microsoft.com/office/drawing/2014/main" id="{FCCB77B5-F8EE-7242-4C54-3E886E9D6236}"/>
              </a:ext>
            </a:extLst>
          </p:cNvPr>
          <p:cNvPicPr>
            <a:picLocks noChangeAspect="1"/>
          </p:cNvPicPr>
          <p:nvPr/>
        </p:nvPicPr>
        <p:blipFill>
          <a:blip r:embed="rId5"/>
          <a:stretch>
            <a:fillRect/>
          </a:stretch>
        </p:blipFill>
        <p:spPr>
          <a:xfrm>
            <a:off x="1120986" y="2136316"/>
            <a:ext cx="1620324" cy="2215718"/>
          </a:xfrm>
          <a:prstGeom prst="rect">
            <a:avLst/>
          </a:prstGeom>
        </p:spPr>
      </p:pic>
      <p:pic>
        <p:nvPicPr>
          <p:cNvPr id="61" name="图片 60">
            <a:extLst>
              <a:ext uri="{FF2B5EF4-FFF2-40B4-BE49-F238E27FC236}">
                <a16:creationId xmlns:a16="http://schemas.microsoft.com/office/drawing/2014/main" id="{DC148A6C-2385-C978-9FD3-991531388296}"/>
              </a:ext>
            </a:extLst>
          </p:cNvPr>
          <p:cNvPicPr>
            <a:picLocks noChangeAspect="1"/>
          </p:cNvPicPr>
          <p:nvPr/>
        </p:nvPicPr>
        <p:blipFill>
          <a:blip r:embed="rId6"/>
          <a:stretch>
            <a:fillRect/>
          </a:stretch>
        </p:blipFill>
        <p:spPr>
          <a:xfrm>
            <a:off x="3377937" y="2067736"/>
            <a:ext cx="1501880" cy="2284298"/>
          </a:xfrm>
          <a:prstGeom prst="rect">
            <a:avLst/>
          </a:prstGeom>
        </p:spPr>
      </p:pic>
      <p:sp>
        <p:nvSpPr>
          <p:cNvPr id="62" name="矩形: 圆角 61">
            <a:extLst>
              <a:ext uri="{FF2B5EF4-FFF2-40B4-BE49-F238E27FC236}">
                <a16:creationId xmlns:a16="http://schemas.microsoft.com/office/drawing/2014/main" id="{D94A1BDB-6BE9-A448-C7D2-2AAFDAD02AB3}"/>
              </a:ext>
            </a:extLst>
          </p:cNvPr>
          <p:cNvSpPr/>
          <p:nvPr/>
        </p:nvSpPr>
        <p:spPr>
          <a:xfrm>
            <a:off x="845820" y="1653639"/>
            <a:ext cx="4449234" cy="2911098"/>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63" name="文本框 62">
            <a:extLst>
              <a:ext uri="{FF2B5EF4-FFF2-40B4-BE49-F238E27FC236}">
                <a16:creationId xmlns:a16="http://schemas.microsoft.com/office/drawing/2014/main" id="{C491C58C-73D4-A8F8-0112-EF998BCE1373}"/>
              </a:ext>
            </a:extLst>
          </p:cNvPr>
          <p:cNvSpPr txBox="1"/>
          <p:nvPr/>
        </p:nvSpPr>
        <p:spPr>
          <a:xfrm>
            <a:off x="927806" y="1729182"/>
            <a:ext cx="1620957" cy="338554"/>
          </a:xfrm>
          <a:prstGeom prst="rect">
            <a:avLst/>
          </a:prstGeom>
          <a:noFill/>
        </p:spPr>
        <p:txBody>
          <a:bodyPr wrap="none" rtlCol="0">
            <a:spAutoFit/>
          </a:bodyPr>
          <a:lstStyle/>
          <a:p>
            <a:pPr algn="ctr"/>
            <a:r>
              <a:rPr lang="zh-CN" altLang="en-US" sz="1600" b="1" dirty="0">
                <a:solidFill>
                  <a:srgbClr val="7030A0"/>
                </a:solidFill>
                <a:latin typeface="+mj-ea"/>
                <a:ea typeface="+mj-ea"/>
              </a:rPr>
              <a:t>③组件学习模块</a:t>
            </a:r>
            <a:endParaRPr lang="en-US" altLang="zh-CN" sz="1600" b="1" dirty="0">
              <a:solidFill>
                <a:srgbClr val="7030A0"/>
              </a:solidFill>
              <a:latin typeface="+mj-ea"/>
              <a:ea typeface="+mj-ea"/>
            </a:endParaRPr>
          </a:p>
        </p:txBody>
      </p:sp>
      <p:sp>
        <p:nvSpPr>
          <p:cNvPr id="65" name="文本框 64">
            <a:extLst>
              <a:ext uri="{FF2B5EF4-FFF2-40B4-BE49-F238E27FC236}">
                <a16:creationId xmlns:a16="http://schemas.microsoft.com/office/drawing/2014/main" id="{C9AAD332-C8DF-8519-23ED-57F1295C9B1A}"/>
              </a:ext>
            </a:extLst>
          </p:cNvPr>
          <p:cNvSpPr txBox="1"/>
          <p:nvPr/>
        </p:nvSpPr>
        <p:spPr>
          <a:xfrm>
            <a:off x="2686133" y="2470551"/>
            <a:ext cx="429404" cy="1277273"/>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分组通道注意力</a:t>
            </a:r>
          </a:p>
        </p:txBody>
      </p:sp>
      <p:sp>
        <p:nvSpPr>
          <p:cNvPr id="66" name="文本框 65">
            <a:extLst>
              <a:ext uri="{FF2B5EF4-FFF2-40B4-BE49-F238E27FC236}">
                <a16:creationId xmlns:a16="http://schemas.microsoft.com/office/drawing/2014/main" id="{8B766C41-1B4E-A464-AA44-E2712ACED26B}"/>
              </a:ext>
            </a:extLst>
          </p:cNvPr>
          <p:cNvSpPr txBox="1"/>
          <p:nvPr/>
        </p:nvSpPr>
        <p:spPr>
          <a:xfrm>
            <a:off x="4845144" y="2470551"/>
            <a:ext cx="429404" cy="1277273"/>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分组空间注意力</a:t>
            </a:r>
          </a:p>
        </p:txBody>
      </p:sp>
      <p:sp>
        <p:nvSpPr>
          <p:cNvPr id="70" name="矩形: 圆角 69">
            <a:extLst>
              <a:ext uri="{FF2B5EF4-FFF2-40B4-BE49-F238E27FC236}">
                <a16:creationId xmlns:a16="http://schemas.microsoft.com/office/drawing/2014/main" id="{7F72F304-53D6-2D4A-4E55-780D5852209B}"/>
              </a:ext>
            </a:extLst>
          </p:cNvPr>
          <p:cNvSpPr/>
          <p:nvPr/>
        </p:nvSpPr>
        <p:spPr>
          <a:xfrm>
            <a:off x="5592762" y="1886311"/>
            <a:ext cx="3342979" cy="2242879"/>
          </a:xfrm>
          <a:prstGeom prst="roundRect">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72" name="文本框 71">
            <a:extLst>
              <a:ext uri="{FF2B5EF4-FFF2-40B4-BE49-F238E27FC236}">
                <a16:creationId xmlns:a16="http://schemas.microsoft.com/office/drawing/2014/main" id="{E412C462-41A0-0C4B-0A10-36E1D776E09A}"/>
              </a:ext>
            </a:extLst>
          </p:cNvPr>
          <p:cNvSpPr txBox="1"/>
          <p:nvPr/>
        </p:nvSpPr>
        <p:spPr>
          <a:xfrm>
            <a:off x="5825941" y="2122366"/>
            <a:ext cx="2721900" cy="338554"/>
          </a:xfrm>
          <a:prstGeom prst="rect">
            <a:avLst/>
          </a:prstGeom>
          <a:noFill/>
        </p:spPr>
        <p:txBody>
          <a:bodyPr wrap="none" rtlCol="0">
            <a:spAutoFit/>
          </a:bodyPr>
          <a:lstStyle/>
          <a:p>
            <a:pPr algn="ctr"/>
            <a:r>
              <a:rPr lang="zh-CN" altLang="en-US" sz="1600" b="1" dirty="0">
                <a:solidFill>
                  <a:srgbClr val="7030A0"/>
                </a:solidFill>
                <a:latin typeface="+mj-ea"/>
                <a:ea typeface="+mj-ea"/>
              </a:rPr>
              <a:t>④局部全局注意力残差连接</a:t>
            </a:r>
            <a:endParaRPr lang="en-US" altLang="zh-CN" sz="1600" b="1" dirty="0">
              <a:solidFill>
                <a:srgbClr val="7030A0"/>
              </a:solidFill>
              <a:latin typeface="+mj-ea"/>
              <a:ea typeface="+mj-ea"/>
            </a:endParaRPr>
          </a:p>
        </p:txBody>
      </p:sp>
      <p:sp>
        <p:nvSpPr>
          <p:cNvPr id="384" name="矩形 383">
            <a:extLst>
              <a:ext uri="{FF2B5EF4-FFF2-40B4-BE49-F238E27FC236}">
                <a16:creationId xmlns:a16="http://schemas.microsoft.com/office/drawing/2014/main" id="{16B0036B-63F4-6266-E4E0-F5BC3E657EF4}"/>
              </a:ext>
            </a:extLst>
          </p:cNvPr>
          <p:cNvSpPr/>
          <p:nvPr/>
        </p:nvSpPr>
        <p:spPr>
          <a:xfrm>
            <a:off x="5784702" y="268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5" name="矩形 384">
            <a:extLst>
              <a:ext uri="{FF2B5EF4-FFF2-40B4-BE49-F238E27FC236}">
                <a16:creationId xmlns:a16="http://schemas.microsoft.com/office/drawing/2014/main" id="{CF0D7076-E0EE-52B3-D7B1-4ED57AC047CB}"/>
              </a:ext>
            </a:extLst>
          </p:cNvPr>
          <p:cNvSpPr/>
          <p:nvPr/>
        </p:nvSpPr>
        <p:spPr>
          <a:xfrm>
            <a:off x="5784702" y="286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6" name="矩形 385">
            <a:extLst>
              <a:ext uri="{FF2B5EF4-FFF2-40B4-BE49-F238E27FC236}">
                <a16:creationId xmlns:a16="http://schemas.microsoft.com/office/drawing/2014/main" id="{74628320-9C7D-79FC-D22F-4A9D29EEF5DE}"/>
              </a:ext>
            </a:extLst>
          </p:cNvPr>
          <p:cNvSpPr/>
          <p:nvPr/>
        </p:nvSpPr>
        <p:spPr>
          <a:xfrm>
            <a:off x="5999340" y="268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7" name="矩形 386">
            <a:extLst>
              <a:ext uri="{FF2B5EF4-FFF2-40B4-BE49-F238E27FC236}">
                <a16:creationId xmlns:a16="http://schemas.microsoft.com/office/drawing/2014/main" id="{748A1B9E-756D-E94D-E28D-3F369F8CC84A}"/>
              </a:ext>
            </a:extLst>
          </p:cNvPr>
          <p:cNvSpPr/>
          <p:nvPr/>
        </p:nvSpPr>
        <p:spPr>
          <a:xfrm>
            <a:off x="5999340" y="286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8" name="矩形 387">
            <a:extLst>
              <a:ext uri="{FF2B5EF4-FFF2-40B4-BE49-F238E27FC236}">
                <a16:creationId xmlns:a16="http://schemas.microsoft.com/office/drawing/2014/main" id="{DD90BD85-39E5-4624-3382-20B70937FD21}"/>
              </a:ext>
            </a:extLst>
          </p:cNvPr>
          <p:cNvSpPr/>
          <p:nvPr/>
        </p:nvSpPr>
        <p:spPr>
          <a:xfrm>
            <a:off x="5891340" y="286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9" name="矩形 388">
            <a:extLst>
              <a:ext uri="{FF2B5EF4-FFF2-40B4-BE49-F238E27FC236}">
                <a16:creationId xmlns:a16="http://schemas.microsoft.com/office/drawing/2014/main" id="{995ECB30-5EF5-1FA6-FB28-7BE0FCCEE83D}"/>
              </a:ext>
            </a:extLst>
          </p:cNvPr>
          <p:cNvSpPr/>
          <p:nvPr/>
        </p:nvSpPr>
        <p:spPr>
          <a:xfrm>
            <a:off x="5891340" y="304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0" name="矩形 389">
            <a:extLst>
              <a:ext uri="{FF2B5EF4-FFF2-40B4-BE49-F238E27FC236}">
                <a16:creationId xmlns:a16="http://schemas.microsoft.com/office/drawing/2014/main" id="{C79C1318-525F-FC34-45CD-E5A71416F397}"/>
              </a:ext>
            </a:extLst>
          </p:cNvPr>
          <p:cNvSpPr/>
          <p:nvPr/>
        </p:nvSpPr>
        <p:spPr>
          <a:xfrm>
            <a:off x="5784702" y="304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1" name="矩形 390">
            <a:extLst>
              <a:ext uri="{FF2B5EF4-FFF2-40B4-BE49-F238E27FC236}">
                <a16:creationId xmlns:a16="http://schemas.microsoft.com/office/drawing/2014/main" id="{35CD2E8A-1EE7-A4D6-B7AB-2C0E5355FF62}"/>
              </a:ext>
            </a:extLst>
          </p:cNvPr>
          <p:cNvSpPr/>
          <p:nvPr/>
        </p:nvSpPr>
        <p:spPr>
          <a:xfrm>
            <a:off x="5999340" y="304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2" name="矩形 391">
            <a:extLst>
              <a:ext uri="{FF2B5EF4-FFF2-40B4-BE49-F238E27FC236}">
                <a16:creationId xmlns:a16="http://schemas.microsoft.com/office/drawing/2014/main" id="{183BF3C3-093A-D77F-8B20-CAF6B7EFBD05}"/>
              </a:ext>
            </a:extLst>
          </p:cNvPr>
          <p:cNvSpPr/>
          <p:nvPr/>
        </p:nvSpPr>
        <p:spPr>
          <a:xfrm>
            <a:off x="5891340" y="2688446"/>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3" name="矩形 392">
            <a:extLst>
              <a:ext uri="{FF2B5EF4-FFF2-40B4-BE49-F238E27FC236}">
                <a16:creationId xmlns:a16="http://schemas.microsoft.com/office/drawing/2014/main" id="{131DF88A-0759-9ED6-E1C6-123E7B14E426}"/>
              </a:ext>
            </a:extLst>
          </p:cNvPr>
          <p:cNvSpPr/>
          <p:nvPr/>
        </p:nvSpPr>
        <p:spPr>
          <a:xfrm>
            <a:off x="5863789" y="275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4" name="矩形 393">
            <a:extLst>
              <a:ext uri="{FF2B5EF4-FFF2-40B4-BE49-F238E27FC236}">
                <a16:creationId xmlns:a16="http://schemas.microsoft.com/office/drawing/2014/main" id="{1A311C0D-F1AC-307B-8F1F-417AEB2213DE}"/>
              </a:ext>
            </a:extLst>
          </p:cNvPr>
          <p:cNvSpPr/>
          <p:nvPr/>
        </p:nvSpPr>
        <p:spPr>
          <a:xfrm>
            <a:off x="5863789" y="293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5" name="矩形 394">
            <a:extLst>
              <a:ext uri="{FF2B5EF4-FFF2-40B4-BE49-F238E27FC236}">
                <a16:creationId xmlns:a16="http://schemas.microsoft.com/office/drawing/2014/main" id="{24931617-C96B-C4E7-E17A-A144D88AFBAF}"/>
              </a:ext>
            </a:extLst>
          </p:cNvPr>
          <p:cNvSpPr/>
          <p:nvPr/>
        </p:nvSpPr>
        <p:spPr>
          <a:xfrm>
            <a:off x="6078427" y="275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6" name="矩形 395">
            <a:extLst>
              <a:ext uri="{FF2B5EF4-FFF2-40B4-BE49-F238E27FC236}">
                <a16:creationId xmlns:a16="http://schemas.microsoft.com/office/drawing/2014/main" id="{5D551F22-A865-9411-F5B1-3DE74D0F7151}"/>
              </a:ext>
            </a:extLst>
          </p:cNvPr>
          <p:cNvSpPr/>
          <p:nvPr/>
        </p:nvSpPr>
        <p:spPr>
          <a:xfrm>
            <a:off x="6078427" y="293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7" name="矩形 396">
            <a:extLst>
              <a:ext uri="{FF2B5EF4-FFF2-40B4-BE49-F238E27FC236}">
                <a16:creationId xmlns:a16="http://schemas.microsoft.com/office/drawing/2014/main" id="{C2BF066B-2C8D-6997-93BB-6C29BAA9F217}"/>
              </a:ext>
            </a:extLst>
          </p:cNvPr>
          <p:cNvSpPr/>
          <p:nvPr/>
        </p:nvSpPr>
        <p:spPr>
          <a:xfrm>
            <a:off x="5970427" y="293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8" name="矩形 397">
            <a:extLst>
              <a:ext uri="{FF2B5EF4-FFF2-40B4-BE49-F238E27FC236}">
                <a16:creationId xmlns:a16="http://schemas.microsoft.com/office/drawing/2014/main" id="{DC020F21-6E60-8832-24FA-9A86BD699309}"/>
              </a:ext>
            </a:extLst>
          </p:cNvPr>
          <p:cNvSpPr/>
          <p:nvPr/>
        </p:nvSpPr>
        <p:spPr>
          <a:xfrm>
            <a:off x="5970427" y="311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9" name="矩形 398">
            <a:extLst>
              <a:ext uri="{FF2B5EF4-FFF2-40B4-BE49-F238E27FC236}">
                <a16:creationId xmlns:a16="http://schemas.microsoft.com/office/drawing/2014/main" id="{DE9BE2BF-D900-5968-64D9-C8698CEC2DAB}"/>
              </a:ext>
            </a:extLst>
          </p:cNvPr>
          <p:cNvSpPr/>
          <p:nvPr/>
        </p:nvSpPr>
        <p:spPr>
          <a:xfrm>
            <a:off x="5863789" y="311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0" name="矩形 399">
            <a:extLst>
              <a:ext uri="{FF2B5EF4-FFF2-40B4-BE49-F238E27FC236}">
                <a16:creationId xmlns:a16="http://schemas.microsoft.com/office/drawing/2014/main" id="{309F1853-2571-3CF6-B1D3-222B95E48ABE}"/>
              </a:ext>
            </a:extLst>
          </p:cNvPr>
          <p:cNvSpPr/>
          <p:nvPr/>
        </p:nvSpPr>
        <p:spPr>
          <a:xfrm>
            <a:off x="6078427" y="311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1" name="矩形 400">
            <a:extLst>
              <a:ext uri="{FF2B5EF4-FFF2-40B4-BE49-F238E27FC236}">
                <a16:creationId xmlns:a16="http://schemas.microsoft.com/office/drawing/2014/main" id="{D31EB808-DD4D-BEC9-7DE2-9B44F41B6E87}"/>
              </a:ext>
            </a:extLst>
          </p:cNvPr>
          <p:cNvSpPr/>
          <p:nvPr/>
        </p:nvSpPr>
        <p:spPr>
          <a:xfrm>
            <a:off x="5970427" y="2753695"/>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2" name="矩形 401">
            <a:extLst>
              <a:ext uri="{FF2B5EF4-FFF2-40B4-BE49-F238E27FC236}">
                <a16:creationId xmlns:a16="http://schemas.microsoft.com/office/drawing/2014/main" id="{4EFF5E7E-66CA-C64F-0F5A-030F56FF2DD6}"/>
              </a:ext>
            </a:extLst>
          </p:cNvPr>
          <p:cNvSpPr/>
          <p:nvPr/>
        </p:nvSpPr>
        <p:spPr>
          <a:xfrm>
            <a:off x="5935362" y="281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3" name="矩形 402">
            <a:extLst>
              <a:ext uri="{FF2B5EF4-FFF2-40B4-BE49-F238E27FC236}">
                <a16:creationId xmlns:a16="http://schemas.microsoft.com/office/drawing/2014/main" id="{46F640C6-8FE7-B48A-F01F-AB0DCA21F359}"/>
              </a:ext>
            </a:extLst>
          </p:cNvPr>
          <p:cNvSpPr/>
          <p:nvPr/>
        </p:nvSpPr>
        <p:spPr>
          <a:xfrm>
            <a:off x="5935362" y="299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4" name="矩形 403">
            <a:extLst>
              <a:ext uri="{FF2B5EF4-FFF2-40B4-BE49-F238E27FC236}">
                <a16:creationId xmlns:a16="http://schemas.microsoft.com/office/drawing/2014/main" id="{51AF3BEA-A0C3-0FC3-FA1A-32B98C04C636}"/>
              </a:ext>
            </a:extLst>
          </p:cNvPr>
          <p:cNvSpPr/>
          <p:nvPr/>
        </p:nvSpPr>
        <p:spPr>
          <a:xfrm>
            <a:off x="6150000" y="281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5" name="矩形 404">
            <a:extLst>
              <a:ext uri="{FF2B5EF4-FFF2-40B4-BE49-F238E27FC236}">
                <a16:creationId xmlns:a16="http://schemas.microsoft.com/office/drawing/2014/main" id="{083937AF-71EF-8663-D6F5-C173A55BE07A}"/>
              </a:ext>
            </a:extLst>
          </p:cNvPr>
          <p:cNvSpPr/>
          <p:nvPr/>
        </p:nvSpPr>
        <p:spPr>
          <a:xfrm>
            <a:off x="6150000" y="299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6" name="矩形 405">
            <a:extLst>
              <a:ext uri="{FF2B5EF4-FFF2-40B4-BE49-F238E27FC236}">
                <a16:creationId xmlns:a16="http://schemas.microsoft.com/office/drawing/2014/main" id="{9F5B588A-7B09-890B-9C89-E1E982E8B60B}"/>
              </a:ext>
            </a:extLst>
          </p:cNvPr>
          <p:cNvSpPr/>
          <p:nvPr/>
        </p:nvSpPr>
        <p:spPr>
          <a:xfrm>
            <a:off x="6042000" y="299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7" name="矩形 406">
            <a:extLst>
              <a:ext uri="{FF2B5EF4-FFF2-40B4-BE49-F238E27FC236}">
                <a16:creationId xmlns:a16="http://schemas.microsoft.com/office/drawing/2014/main" id="{30767D8A-CFA8-544C-C26D-7136BFF36760}"/>
              </a:ext>
            </a:extLst>
          </p:cNvPr>
          <p:cNvSpPr/>
          <p:nvPr/>
        </p:nvSpPr>
        <p:spPr>
          <a:xfrm>
            <a:off x="6042000" y="317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8" name="矩形 407">
            <a:extLst>
              <a:ext uri="{FF2B5EF4-FFF2-40B4-BE49-F238E27FC236}">
                <a16:creationId xmlns:a16="http://schemas.microsoft.com/office/drawing/2014/main" id="{CAEF50F9-EB8A-261D-1035-A05849C3F86A}"/>
              </a:ext>
            </a:extLst>
          </p:cNvPr>
          <p:cNvSpPr/>
          <p:nvPr/>
        </p:nvSpPr>
        <p:spPr>
          <a:xfrm>
            <a:off x="5935362" y="317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9" name="矩形 408">
            <a:extLst>
              <a:ext uri="{FF2B5EF4-FFF2-40B4-BE49-F238E27FC236}">
                <a16:creationId xmlns:a16="http://schemas.microsoft.com/office/drawing/2014/main" id="{016FC8C4-E81F-69B5-0205-60EE24A4D0B9}"/>
              </a:ext>
            </a:extLst>
          </p:cNvPr>
          <p:cNvSpPr/>
          <p:nvPr/>
        </p:nvSpPr>
        <p:spPr>
          <a:xfrm>
            <a:off x="6150000" y="317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0" name="矩形 409">
            <a:extLst>
              <a:ext uri="{FF2B5EF4-FFF2-40B4-BE49-F238E27FC236}">
                <a16:creationId xmlns:a16="http://schemas.microsoft.com/office/drawing/2014/main" id="{336A4B9F-48EE-5811-5F75-D1C74DC380F5}"/>
              </a:ext>
            </a:extLst>
          </p:cNvPr>
          <p:cNvSpPr/>
          <p:nvPr/>
        </p:nvSpPr>
        <p:spPr>
          <a:xfrm>
            <a:off x="6042000" y="2817340"/>
            <a:ext cx="108000" cy="180000"/>
          </a:xfrm>
          <a:prstGeom prst="rect">
            <a:avLst/>
          </a:prstGeom>
          <a:solidFill>
            <a:schemeClr val="bg1"/>
          </a:solidFill>
          <a:ln w="12700">
            <a:solidFill>
              <a:srgbClr val="09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1" name="矩形 410">
            <a:extLst>
              <a:ext uri="{FF2B5EF4-FFF2-40B4-BE49-F238E27FC236}">
                <a16:creationId xmlns:a16="http://schemas.microsoft.com/office/drawing/2014/main" id="{97CE8813-FE60-5964-A287-72AD7B517F76}"/>
              </a:ext>
            </a:extLst>
          </p:cNvPr>
          <p:cNvSpPr/>
          <p:nvPr/>
        </p:nvSpPr>
        <p:spPr>
          <a:xfrm>
            <a:off x="8308116" y="270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2" name="矩形 411">
            <a:extLst>
              <a:ext uri="{FF2B5EF4-FFF2-40B4-BE49-F238E27FC236}">
                <a16:creationId xmlns:a16="http://schemas.microsoft.com/office/drawing/2014/main" id="{A17AF882-1723-C00A-EFCC-8B848C632186}"/>
              </a:ext>
            </a:extLst>
          </p:cNvPr>
          <p:cNvSpPr/>
          <p:nvPr/>
        </p:nvSpPr>
        <p:spPr>
          <a:xfrm>
            <a:off x="8308116" y="288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3" name="矩形 412">
            <a:extLst>
              <a:ext uri="{FF2B5EF4-FFF2-40B4-BE49-F238E27FC236}">
                <a16:creationId xmlns:a16="http://schemas.microsoft.com/office/drawing/2014/main" id="{1FE2D193-5A64-01ED-0E2E-2D68ACA354C9}"/>
              </a:ext>
            </a:extLst>
          </p:cNvPr>
          <p:cNvSpPr/>
          <p:nvPr/>
        </p:nvSpPr>
        <p:spPr>
          <a:xfrm>
            <a:off x="8522754" y="270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4" name="矩形 413">
            <a:extLst>
              <a:ext uri="{FF2B5EF4-FFF2-40B4-BE49-F238E27FC236}">
                <a16:creationId xmlns:a16="http://schemas.microsoft.com/office/drawing/2014/main" id="{0B14D72E-8C47-DBF8-65EF-9CDEA662C51B}"/>
              </a:ext>
            </a:extLst>
          </p:cNvPr>
          <p:cNvSpPr/>
          <p:nvPr/>
        </p:nvSpPr>
        <p:spPr>
          <a:xfrm>
            <a:off x="8522754" y="288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5" name="矩形 414">
            <a:extLst>
              <a:ext uri="{FF2B5EF4-FFF2-40B4-BE49-F238E27FC236}">
                <a16:creationId xmlns:a16="http://schemas.microsoft.com/office/drawing/2014/main" id="{CAB8A763-2BE4-FE8E-5E53-B9B2BADFDCA2}"/>
              </a:ext>
            </a:extLst>
          </p:cNvPr>
          <p:cNvSpPr/>
          <p:nvPr/>
        </p:nvSpPr>
        <p:spPr>
          <a:xfrm>
            <a:off x="8414754" y="288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6" name="矩形 415">
            <a:extLst>
              <a:ext uri="{FF2B5EF4-FFF2-40B4-BE49-F238E27FC236}">
                <a16:creationId xmlns:a16="http://schemas.microsoft.com/office/drawing/2014/main" id="{934B1FC4-3E38-55F7-C2AF-AC60776C2F6A}"/>
              </a:ext>
            </a:extLst>
          </p:cNvPr>
          <p:cNvSpPr/>
          <p:nvPr/>
        </p:nvSpPr>
        <p:spPr>
          <a:xfrm>
            <a:off x="8414754" y="306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7" name="矩形 416">
            <a:extLst>
              <a:ext uri="{FF2B5EF4-FFF2-40B4-BE49-F238E27FC236}">
                <a16:creationId xmlns:a16="http://schemas.microsoft.com/office/drawing/2014/main" id="{E3503B35-95C8-2E0F-50C6-A8DE76C6CAB2}"/>
              </a:ext>
            </a:extLst>
          </p:cNvPr>
          <p:cNvSpPr/>
          <p:nvPr/>
        </p:nvSpPr>
        <p:spPr>
          <a:xfrm>
            <a:off x="8308116" y="306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8" name="矩形 417">
            <a:extLst>
              <a:ext uri="{FF2B5EF4-FFF2-40B4-BE49-F238E27FC236}">
                <a16:creationId xmlns:a16="http://schemas.microsoft.com/office/drawing/2014/main" id="{F51EE19A-A2C8-67CE-E2FC-8592BDC788B5}"/>
              </a:ext>
            </a:extLst>
          </p:cNvPr>
          <p:cNvSpPr/>
          <p:nvPr/>
        </p:nvSpPr>
        <p:spPr>
          <a:xfrm>
            <a:off x="8522754" y="306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9" name="矩形 418">
            <a:extLst>
              <a:ext uri="{FF2B5EF4-FFF2-40B4-BE49-F238E27FC236}">
                <a16:creationId xmlns:a16="http://schemas.microsoft.com/office/drawing/2014/main" id="{EBD103A1-856C-B877-4D81-5E1E518A595B}"/>
              </a:ext>
            </a:extLst>
          </p:cNvPr>
          <p:cNvSpPr/>
          <p:nvPr/>
        </p:nvSpPr>
        <p:spPr>
          <a:xfrm>
            <a:off x="8414754" y="2703897"/>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0" name="矩形 419">
            <a:extLst>
              <a:ext uri="{FF2B5EF4-FFF2-40B4-BE49-F238E27FC236}">
                <a16:creationId xmlns:a16="http://schemas.microsoft.com/office/drawing/2014/main" id="{6C9803A2-408B-3707-9C8C-AD57B8B71404}"/>
              </a:ext>
            </a:extLst>
          </p:cNvPr>
          <p:cNvSpPr/>
          <p:nvPr/>
        </p:nvSpPr>
        <p:spPr>
          <a:xfrm>
            <a:off x="8387203" y="276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1" name="矩形 420">
            <a:extLst>
              <a:ext uri="{FF2B5EF4-FFF2-40B4-BE49-F238E27FC236}">
                <a16:creationId xmlns:a16="http://schemas.microsoft.com/office/drawing/2014/main" id="{7295D9AE-595B-9D7A-25B9-81A1136C3225}"/>
              </a:ext>
            </a:extLst>
          </p:cNvPr>
          <p:cNvSpPr/>
          <p:nvPr/>
        </p:nvSpPr>
        <p:spPr>
          <a:xfrm>
            <a:off x="8387203" y="294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2" name="矩形 421">
            <a:extLst>
              <a:ext uri="{FF2B5EF4-FFF2-40B4-BE49-F238E27FC236}">
                <a16:creationId xmlns:a16="http://schemas.microsoft.com/office/drawing/2014/main" id="{A80510ED-1FDC-2DC8-D7FC-89A25F65FEF6}"/>
              </a:ext>
            </a:extLst>
          </p:cNvPr>
          <p:cNvSpPr/>
          <p:nvPr/>
        </p:nvSpPr>
        <p:spPr>
          <a:xfrm>
            <a:off x="8601841" y="276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3" name="矩形 422">
            <a:extLst>
              <a:ext uri="{FF2B5EF4-FFF2-40B4-BE49-F238E27FC236}">
                <a16:creationId xmlns:a16="http://schemas.microsoft.com/office/drawing/2014/main" id="{2C3AF3A5-7C09-3359-55D5-48C585F0489A}"/>
              </a:ext>
            </a:extLst>
          </p:cNvPr>
          <p:cNvSpPr/>
          <p:nvPr/>
        </p:nvSpPr>
        <p:spPr>
          <a:xfrm>
            <a:off x="8601841" y="294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4" name="矩形 423">
            <a:extLst>
              <a:ext uri="{FF2B5EF4-FFF2-40B4-BE49-F238E27FC236}">
                <a16:creationId xmlns:a16="http://schemas.microsoft.com/office/drawing/2014/main" id="{220D8AFF-45A7-EA92-BEFB-C11878D40589}"/>
              </a:ext>
            </a:extLst>
          </p:cNvPr>
          <p:cNvSpPr/>
          <p:nvPr/>
        </p:nvSpPr>
        <p:spPr>
          <a:xfrm>
            <a:off x="8493841" y="294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5" name="矩形 424">
            <a:extLst>
              <a:ext uri="{FF2B5EF4-FFF2-40B4-BE49-F238E27FC236}">
                <a16:creationId xmlns:a16="http://schemas.microsoft.com/office/drawing/2014/main" id="{C11D3DC8-AA6A-EC0C-A49A-3D08FE260D3A}"/>
              </a:ext>
            </a:extLst>
          </p:cNvPr>
          <p:cNvSpPr/>
          <p:nvPr/>
        </p:nvSpPr>
        <p:spPr>
          <a:xfrm>
            <a:off x="8493841" y="312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6" name="矩形 425">
            <a:extLst>
              <a:ext uri="{FF2B5EF4-FFF2-40B4-BE49-F238E27FC236}">
                <a16:creationId xmlns:a16="http://schemas.microsoft.com/office/drawing/2014/main" id="{45E2C798-D4FF-0919-64F4-CB1A7836252D}"/>
              </a:ext>
            </a:extLst>
          </p:cNvPr>
          <p:cNvSpPr/>
          <p:nvPr/>
        </p:nvSpPr>
        <p:spPr>
          <a:xfrm>
            <a:off x="8387203" y="312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7" name="矩形 426">
            <a:extLst>
              <a:ext uri="{FF2B5EF4-FFF2-40B4-BE49-F238E27FC236}">
                <a16:creationId xmlns:a16="http://schemas.microsoft.com/office/drawing/2014/main" id="{CE492668-4623-7A00-D9EA-137742D510B1}"/>
              </a:ext>
            </a:extLst>
          </p:cNvPr>
          <p:cNvSpPr/>
          <p:nvPr/>
        </p:nvSpPr>
        <p:spPr>
          <a:xfrm>
            <a:off x="8601841" y="312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8" name="矩形 427">
            <a:extLst>
              <a:ext uri="{FF2B5EF4-FFF2-40B4-BE49-F238E27FC236}">
                <a16:creationId xmlns:a16="http://schemas.microsoft.com/office/drawing/2014/main" id="{6C6F6B1E-1311-E22E-81BD-617B44F66053}"/>
              </a:ext>
            </a:extLst>
          </p:cNvPr>
          <p:cNvSpPr/>
          <p:nvPr/>
        </p:nvSpPr>
        <p:spPr>
          <a:xfrm>
            <a:off x="8493841" y="2769146"/>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9" name="矩形 428">
            <a:extLst>
              <a:ext uri="{FF2B5EF4-FFF2-40B4-BE49-F238E27FC236}">
                <a16:creationId xmlns:a16="http://schemas.microsoft.com/office/drawing/2014/main" id="{C248F9EB-7541-F664-7AE6-0F1BD8A667A1}"/>
              </a:ext>
            </a:extLst>
          </p:cNvPr>
          <p:cNvSpPr/>
          <p:nvPr/>
        </p:nvSpPr>
        <p:spPr>
          <a:xfrm>
            <a:off x="8458776" y="283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0" name="矩形 429">
            <a:extLst>
              <a:ext uri="{FF2B5EF4-FFF2-40B4-BE49-F238E27FC236}">
                <a16:creationId xmlns:a16="http://schemas.microsoft.com/office/drawing/2014/main" id="{B7486EF9-B32B-D276-7958-249DC7290F0E}"/>
              </a:ext>
            </a:extLst>
          </p:cNvPr>
          <p:cNvSpPr/>
          <p:nvPr/>
        </p:nvSpPr>
        <p:spPr>
          <a:xfrm>
            <a:off x="8458776" y="301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1" name="矩形 430">
            <a:extLst>
              <a:ext uri="{FF2B5EF4-FFF2-40B4-BE49-F238E27FC236}">
                <a16:creationId xmlns:a16="http://schemas.microsoft.com/office/drawing/2014/main" id="{E87A0D1C-86BA-1269-322E-278475B74E51}"/>
              </a:ext>
            </a:extLst>
          </p:cNvPr>
          <p:cNvSpPr/>
          <p:nvPr/>
        </p:nvSpPr>
        <p:spPr>
          <a:xfrm>
            <a:off x="8673414" y="283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2" name="矩形 431">
            <a:extLst>
              <a:ext uri="{FF2B5EF4-FFF2-40B4-BE49-F238E27FC236}">
                <a16:creationId xmlns:a16="http://schemas.microsoft.com/office/drawing/2014/main" id="{0D637D6F-F6CC-FB25-A4E0-FB511146ED10}"/>
              </a:ext>
            </a:extLst>
          </p:cNvPr>
          <p:cNvSpPr/>
          <p:nvPr/>
        </p:nvSpPr>
        <p:spPr>
          <a:xfrm>
            <a:off x="8673414" y="301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3" name="矩形 432">
            <a:extLst>
              <a:ext uri="{FF2B5EF4-FFF2-40B4-BE49-F238E27FC236}">
                <a16:creationId xmlns:a16="http://schemas.microsoft.com/office/drawing/2014/main" id="{574F7CDF-6EEA-373A-E4B1-C73E4E04624C}"/>
              </a:ext>
            </a:extLst>
          </p:cNvPr>
          <p:cNvSpPr/>
          <p:nvPr/>
        </p:nvSpPr>
        <p:spPr>
          <a:xfrm>
            <a:off x="8565414" y="301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4" name="矩形 433">
            <a:extLst>
              <a:ext uri="{FF2B5EF4-FFF2-40B4-BE49-F238E27FC236}">
                <a16:creationId xmlns:a16="http://schemas.microsoft.com/office/drawing/2014/main" id="{7C0D8B0E-4390-9086-E123-F4011130346A}"/>
              </a:ext>
            </a:extLst>
          </p:cNvPr>
          <p:cNvSpPr/>
          <p:nvPr/>
        </p:nvSpPr>
        <p:spPr>
          <a:xfrm>
            <a:off x="8565414" y="319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5" name="矩形 434">
            <a:extLst>
              <a:ext uri="{FF2B5EF4-FFF2-40B4-BE49-F238E27FC236}">
                <a16:creationId xmlns:a16="http://schemas.microsoft.com/office/drawing/2014/main" id="{A5630C02-D8C1-35B0-F706-E933AB0D1717}"/>
              </a:ext>
            </a:extLst>
          </p:cNvPr>
          <p:cNvSpPr/>
          <p:nvPr/>
        </p:nvSpPr>
        <p:spPr>
          <a:xfrm>
            <a:off x="8458776" y="319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6" name="矩形 435">
            <a:extLst>
              <a:ext uri="{FF2B5EF4-FFF2-40B4-BE49-F238E27FC236}">
                <a16:creationId xmlns:a16="http://schemas.microsoft.com/office/drawing/2014/main" id="{20C7BC86-9899-BCC4-0255-749499EC4914}"/>
              </a:ext>
            </a:extLst>
          </p:cNvPr>
          <p:cNvSpPr/>
          <p:nvPr/>
        </p:nvSpPr>
        <p:spPr>
          <a:xfrm>
            <a:off x="8673414" y="319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7" name="矩形 436">
            <a:extLst>
              <a:ext uri="{FF2B5EF4-FFF2-40B4-BE49-F238E27FC236}">
                <a16:creationId xmlns:a16="http://schemas.microsoft.com/office/drawing/2014/main" id="{2B80FEAA-0508-0D39-5019-AEEC2F95AB48}"/>
              </a:ext>
            </a:extLst>
          </p:cNvPr>
          <p:cNvSpPr/>
          <p:nvPr/>
        </p:nvSpPr>
        <p:spPr>
          <a:xfrm>
            <a:off x="8565414" y="2832791"/>
            <a:ext cx="108000" cy="18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38" name="直接箭头连接符 437">
            <a:extLst>
              <a:ext uri="{FF2B5EF4-FFF2-40B4-BE49-F238E27FC236}">
                <a16:creationId xmlns:a16="http://schemas.microsoft.com/office/drawing/2014/main" id="{40930E4C-1D7C-B90D-3F65-4A2B8EA9CAAD}"/>
              </a:ext>
            </a:extLst>
          </p:cNvPr>
          <p:cNvCxnSpPr/>
          <p:nvPr/>
        </p:nvCxnSpPr>
        <p:spPr>
          <a:xfrm>
            <a:off x="6258000" y="3078091"/>
            <a:ext cx="4465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9" name="流程图: 或者 438">
            <a:extLst>
              <a:ext uri="{FF2B5EF4-FFF2-40B4-BE49-F238E27FC236}">
                <a16:creationId xmlns:a16="http://schemas.microsoft.com/office/drawing/2014/main" id="{3FB219DC-6AF6-70E2-8F3F-604513CFCB34}"/>
              </a:ext>
            </a:extLst>
          </p:cNvPr>
          <p:cNvSpPr/>
          <p:nvPr/>
        </p:nvSpPr>
        <p:spPr>
          <a:xfrm>
            <a:off x="7735058" y="2975810"/>
            <a:ext cx="162000" cy="162000"/>
          </a:xfrm>
          <a:prstGeom prst="flowChar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40" name="直接箭头连接符 439">
            <a:extLst>
              <a:ext uri="{FF2B5EF4-FFF2-40B4-BE49-F238E27FC236}">
                <a16:creationId xmlns:a16="http://schemas.microsoft.com/office/drawing/2014/main" id="{DF1EBC89-7247-907E-DE5A-8A10A846A0A7}"/>
              </a:ext>
            </a:extLst>
          </p:cNvPr>
          <p:cNvCxnSpPr>
            <a:cxnSpLocks/>
            <a:endCxn id="439" idx="2"/>
          </p:cNvCxnSpPr>
          <p:nvPr/>
        </p:nvCxnSpPr>
        <p:spPr>
          <a:xfrm>
            <a:off x="7336077" y="3056810"/>
            <a:ext cx="39898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连接符: 肘形 440">
            <a:extLst>
              <a:ext uri="{FF2B5EF4-FFF2-40B4-BE49-F238E27FC236}">
                <a16:creationId xmlns:a16="http://schemas.microsoft.com/office/drawing/2014/main" id="{0EA54B9E-A5ED-1019-0DEB-345DFE5B05E9}"/>
              </a:ext>
            </a:extLst>
          </p:cNvPr>
          <p:cNvCxnSpPr>
            <a:cxnSpLocks/>
            <a:stCxn id="407" idx="2"/>
            <a:endCxn id="439" idx="4"/>
          </p:cNvCxnSpPr>
          <p:nvPr/>
        </p:nvCxnSpPr>
        <p:spPr>
          <a:xfrm rot="5400000" flipH="1" flipV="1">
            <a:off x="6846264" y="2387546"/>
            <a:ext cx="219530" cy="1720058"/>
          </a:xfrm>
          <a:prstGeom prst="bentConnector3">
            <a:avLst>
              <a:gd name="adj1" fmla="val -10413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直接箭头连接符 441">
            <a:extLst>
              <a:ext uri="{FF2B5EF4-FFF2-40B4-BE49-F238E27FC236}">
                <a16:creationId xmlns:a16="http://schemas.microsoft.com/office/drawing/2014/main" id="{2A1D0F81-CCB7-5A13-A3F5-E58815A0A0E1}"/>
              </a:ext>
            </a:extLst>
          </p:cNvPr>
          <p:cNvCxnSpPr>
            <a:cxnSpLocks/>
            <a:stCxn id="439" idx="6"/>
          </p:cNvCxnSpPr>
          <p:nvPr/>
        </p:nvCxnSpPr>
        <p:spPr>
          <a:xfrm>
            <a:off x="7897058" y="3056810"/>
            <a:ext cx="41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3" name="流程图: 可选过程 442">
            <a:extLst>
              <a:ext uri="{FF2B5EF4-FFF2-40B4-BE49-F238E27FC236}">
                <a16:creationId xmlns:a16="http://schemas.microsoft.com/office/drawing/2014/main" id="{50158D1B-2A65-8087-F5CF-0BDCB9F6494A}"/>
              </a:ext>
            </a:extLst>
          </p:cNvPr>
          <p:cNvSpPr/>
          <p:nvPr>
            <p:custDataLst>
              <p:tags r:id="rId1"/>
            </p:custDataLst>
          </p:nvPr>
        </p:nvSpPr>
        <p:spPr>
          <a:xfrm>
            <a:off x="6726962" y="2841125"/>
            <a:ext cx="607542" cy="444109"/>
          </a:xfrm>
          <a:prstGeom prst="flowChartAlternateProcess">
            <a:avLst/>
          </a:prstGeom>
          <a:solidFill>
            <a:schemeClr val="accent2">
              <a:lumMod val="20000"/>
              <a:lumOff val="80000"/>
            </a:schemeClr>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dirty="0">
                <a:solidFill>
                  <a:schemeClr val="tx1"/>
                </a:solidFill>
              </a:rPr>
              <a:t>SA</a:t>
            </a:r>
          </a:p>
        </p:txBody>
      </p:sp>
      <p:sp>
        <p:nvSpPr>
          <p:cNvPr id="444" name="文本框 443">
            <a:extLst>
              <a:ext uri="{FF2B5EF4-FFF2-40B4-BE49-F238E27FC236}">
                <a16:creationId xmlns:a16="http://schemas.microsoft.com/office/drawing/2014/main" id="{85F46975-BDFE-291C-3082-CE3BF1C9AAB3}"/>
              </a:ext>
            </a:extLst>
          </p:cNvPr>
          <p:cNvSpPr txBox="1"/>
          <p:nvPr/>
        </p:nvSpPr>
        <p:spPr>
          <a:xfrm>
            <a:off x="5996818" y="3775544"/>
            <a:ext cx="2643039" cy="261610"/>
          </a:xfrm>
          <a:prstGeom prst="rect">
            <a:avLst/>
          </a:prstGeom>
          <a:noFill/>
        </p:spPr>
        <p:txBody>
          <a:bodyPr wrap="square" rtlCol="0">
            <a:spAutoFit/>
          </a:bodyPr>
          <a:lstStyle/>
          <a:p>
            <a:r>
              <a:rPr lang="zh-CN" altLang="en-US" sz="1100" b="1" dirty="0">
                <a:solidFill>
                  <a:schemeClr val="accent1">
                    <a:lumMod val="60000"/>
                    <a:lumOff val="40000"/>
                  </a:schemeClr>
                </a:solidFill>
                <a:latin typeface="+mj-ea"/>
                <a:ea typeface="+mj-ea"/>
              </a:rPr>
              <a:t>组内注意力和组间自注意力机制加和</a:t>
            </a:r>
          </a:p>
        </p:txBody>
      </p:sp>
      <p:sp>
        <p:nvSpPr>
          <p:cNvPr id="445" name="矩形: 圆角 444">
            <a:extLst>
              <a:ext uri="{FF2B5EF4-FFF2-40B4-BE49-F238E27FC236}">
                <a16:creationId xmlns:a16="http://schemas.microsoft.com/office/drawing/2014/main" id="{6908B7BD-D956-FDCC-8796-70FBB107D9DF}"/>
              </a:ext>
            </a:extLst>
          </p:cNvPr>
          <p:cNvSpPr/>
          <p:nvPr/>
        </p:nvSpPr>
        <p:spPr>
          <a:xfrm>
            <a:off x="9074782" y="1608347"/>
            <a:ext cx="2902484" cy="2911099"/>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zh-CN" sz="1600" b="1" dirty="0">
              <a:solidFill>
                <a:srgbClr val="7030A0"/>
              </a:solidFill>
              <a:latin typeface="+mj-ea"/>
              <a:ea typeface="+mj-ea"/>
            </a:endParaRPr>
          </a:p>
        </p:txBody>
      </p:sp>
      <p:sp>
        <p:nvSpPr>
          <p:cNvPr id="446" name="文本框 445">
            <a:extLst>
              <a:ext uri="{FF2B5EF4-FFF2-40B4-BE49-F238E27FC236}">
                <a16:creationId xmlns:a16="http://schemas.microsoft.com/office/drawing/2014/main" id="{2EF689C3-5EE5-A5F9-D324-229A35985E06}"/>
              </a:ext>
            </a:extLst>
          </p:cNvPr>
          <p:cNvSpPr txBox="1"/>
          <p:nvPr/>
        </p:nvSpPr>
        <p:spPr>
          <a:xfrm>
            <a:off x="9074782" y="1675095"/>
            <a:ext cx="2918432"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沿用卷积核注意力机制结构中的自注意力机制计算方式</a:t>
            </a:r>
            <a:endParaRPr lang="en-US" altLang="zh-CN" sz="1600" b="1" dirty="0">
              <a:latin typeface="+mj-ea"/>
              <a:ea typeface="+mj-ea"/>
            </a:endParaRPr>
          </a:p>
        </p:txBody>
      </p:sp>
      <p:sp>
        <p:nvSpPr>
          <p:cNvPr id="447" name="文本框 446">
            <a:extLst>
              <a:ext uri="{FF2B5EF4-FFF2-40B4-BE49-F238E27FC236}">
                <a16:creationId xmlns:a16="http://schemas.microsoft.com/office/drawing/2014/main" id="{554B25AF-C65E-ED0E-7F9D-F32B39A03127}"/>
              </a:ext>
            </a:extLst>
          </p:cNvPr>
          <p:cNvSpPr txBox="1"/>
          <p:nvPr/>
        </p:nvSpPr>
        <p:spPr>
          <a:xfrm>
            <a:off x="9074782" y="2328289"/>
            <a:ext cx="2918432"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通过自注意力机制增强各</a:t>
            </a:r>
            <a:r>
              <a:rPr lang="zh-CN" altLang="en-US" sz="1600" b="1" dirty="0">
                <a:solidFill>
                  <a:schemeClr val="accent1"/>
                </a:solidFill>
                <a:latin typeface="+mj-ea"/>
                <a:ea typeface="+mj-ea"/>
              </a:rPr>
              <a:t>分组特征组间联系</a:t>
            </a:r>
            <a:endParaRPr lang="en-US" altLang="zh-CN" sz="1600" b="1" dirty="0">
              <a:solidFill>
                <a:schemeClr val="accent1"/>
              </a:solidFill>
              <a:latin typeface="+mj-ea"/>
              <a:ea typeface="+mj-ea"/>
            </a:endParaRPr>
          </a:p>
        </p:txBody>
      </p:sp>
      <p:sp>
        <p:nvSpPr>
          <p:cNvPr id="448" name="文本框 447">
            <a:extLst>
              <a:ext uri="{FF2B5EF4-FFF2-40B4-BE49-F238E27FC236}">
                <a16:creationId xmlns:a16="http://schemas.microsoft.com/office/drawing/2014/main" id="{0DF5FD1F-F485-E3DD-3973-DFA5BB34293C}"/>
              </a:ext>
            </a:extLst>
          </p:cNvPr>
          <p:cNvSpPr txBox="1"/>
          <p:nvPr/>
        </p:nvSpPr>
        <p:spPr>
          <a:xfrm>
            <a:off x="9074782" y="3015359"/>
            <a:ext cx="2918432"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利用残差连接将</a:t>
            </a:r>
            <a:r>
              <a:rPr lang="zh-CN" altLang="en-US" sz="1600" b="1" dirty="0">
                <a:solidFill>
                  <a:schemeClr val="accent1"/>
                </a:solidFill>
                <a:latin typeface="+mj-ea"/>
                <a:ea typeface="+mj-ea"/>
              </a:rPr>
              <a:t>组间联系</a:t>
            </a:r>
            <a:r>
              <a:rPr lang="zh-CN" altLang="en-US" sz="1600" b="1" dirty="0">
                <a:latin typeface="+mj-ea"/>
                <a:ea typeface="+mj-ea"/>
              </a:rPr>
              <a:t>视作</a:t>
            </a:r>
            <a:r>
              <a:rPr lang="zh-CN" altLang="en-US" sz="1600" b="1" dirty="0">
                <a:solidFill>
                  <a:schemeClr val="accent1"/>
                </a:solidFill>
                <a:latin typeface="+mj-ea"/>
                <a:ea typeface="+mj-ea"/>
              </a:rPr>
              <a:t>组内注意力系数</a:t>
            </a:r>
            <a:r>
              <a:rPr lang="zh-CN" altLang="en-US" sz="1600" b="1" dirty="0">
                <a:latin typeface="+mj-ea"/>
                <a:ea typeface="+mj-ea"/>
              </a:rPr>
              <a:t>的</a:t>
            </a:r>
            <a:r>
              <a:rPr lang="zh-CN" altLang="en-US" sz="1600" b="1" dirty="0">
                <a:solidFill>
                  <a:schemeClr val="accent1"/>
                </a:solidFill>
                <a:latin typeface="+mj-ea"/>
                <a:ea typeface="+mj-ea"/>
              </a:rPr>
              <a:t>偏置</a:t>
            </a:r>
            <a:endParaRPr lang="en-US" altLang="zh-CN" sz="1600" b="1" dirty="0">
              <a:solidFill>
                <a:schemeClr val="accent1"/>
              </a:solidFill>
              <a:latin typeface="+mj-ea"/>
              <a:ea typeface="+mj-ea"/>
            </a:endParaRPr>
          </a:p>
        </p:txBody>
      </p:sp>
      <p:sp>
        <p:nvSpPr>
          <p:cNvPr id="449" name="文本框 448">
            <a:extLst>
              <a:ext uri="{FF2B5EF4-FFF2-40B4-BE49-F238E27FC236}">
                <a16:creationId xmlns:a16="http://schemas.microsoft.com/office/drawing/2014/main" id="{B2B7BBE3-B8FB-7309-2545-E8B8E617D648}"/>
              </a:ext>
            </a:extLst>
          </p:cNvPr>
          <p:cNvSpPr txBox="1"/>
          <p:nvPr/>
        </p:nvSpPr>
        <p:spPr>
          <a:xfrm>
            <a:off x="9058834" y="3702429"/>
            <a:ext cx="2918432"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latin typeface="+mj-ea"/>
                <a:ea typeface="+mj-ea"/>
              </a:rPr>
              <a:t>最大程度保留组内注意力系数</a:t>
            </a:r>
            <a:r>
              <a:rPr lang="zh-CN" altLang="en-US" sz="1600" b="1" dirty="0">
                <a:solidFill>
                  <a:schemeClr val="accent1"/>
                </a:solidFill>
                <a:latin typeface="+mj-ea"/>
                <a:ea typeface="+mj-ea"/>
              </a:rPr>
              <a:t>局部特性</a:t>
            </a:r>
            <a:r>
              <a:rPr lang="zh-CN" altLang="en-US" sz="1600" b="1" dirty="0">
                <a:latin typeface="+mj-ea"/>
                <a:ea typeface="+mj-ea"/>
              </a:rPr>
              <a:t>并增强</a:t>
            </a:r>
            <a:r>
              <a:rPr lang="zh-CN" altLang="en-US" sz="1600" b="1" dirty="0">
                <a:solidFill>
                  <a:schemeClr val="accent1"/>
                </a:solidFill>
                <a:latin typeface="+mj-ea"/>
                <a:ea typeface="+mj-ea"/>
              </a:rPr>
              <a:t>全局共性</a:t>
            </a:r>
            <a:endParaRPr lang="en-US" altLang="zh-CN" sz="1600" b="1" dirty="0">
              <a:solidFill>
                <a:schemeClr val="accent1"/>
              </a:solidFill>
              <a:latin typeface="+mj-ea"/>
              <a:ea typeface="+mj-ea"/>
            </a:endParaRPr>
          </a:p>
        </p:txBody>
      </p:sp>
      <p:pic>
        <p:nvPicPr>
          <p:cNvPr id="453" name="图片 452">
            <a:extLst>
              <a:ext uri="{FF2B5EF4-FFF2-40B4-BE49-F238E27FC236}">
                <a16:creationId xmlns:a16="http://schemas.microsoft.com/office/drawing/2014/main" id="{6362EF72-09FF-26D4-4787-2E1C4B5313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7557" y="4942533"/>
            <a:ext cx="4308923" cy="1616387"/>
          </a:xfrm>
          <a:prstGeom prst="rect">
            <a:avLst/>
          </a:prstGeom>
        </p:spPr>
      </p:pic>
      <p:sp>
        <p:nvSpPr>
          <p:cNvPr id="456" name="矩形 455">
            <a:extLst>
              <a:ext uri="{FF2B5EF4-FFF2-40B4-BE49-F238E27FC236}">
                <a16:creationId xmlns:a16="http://schemas.microsoft.com/office/drawing/2014/main" id="{5931F567-FEB1-C6B1-DFCC-945A87C256A4}"/>
              </a:ext>
            </a:extLst>
          </p:cNvPr>
          <p:cNvSpPr/>
          <p:nvPr/>
        </p:nvSpPr>
        <p:spPr>
          <a:xfrm>
            <a:off x="1668780" y="4834711"/>
            <a:ext cx="8869680" cy="1724210"/>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8" name="箭头: 右 457">
            <a:extLst>
              <a:ext uri="{FF2B5EF4-FFF2-40B4-BE49-F238E27FC236}">
                <a16:creationId xmlns:a16="http://schemas.microsoft.com/office/drawing/2014/main" id="{C5A30163-58E2-CE0D-C549-56860D51196B}"/>
              </a:ext>
            </a:extLst>
          </p:cNvPr>
          <p:cNvSpPr/>
          <p:nvPr/>
        </p:nvSpPr>
        <p:spPr>
          <a:xfrm rot="2515093">
            <a:off x="2474985" y="4462443"/>
            <a:ext cx="1016442" cy="2529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59" name="箭头: 右 458">
            <a:extLst>
              <a:ext uri="{FF2B5EF4-FFF2-40B4-BE49-F238E27FC236}">
                <a16:creationId xmlns:a16="http://schemas.microsoft.com/office/drawing/2014/main" id="{A06A0BB3-2F8B-F95C-BFF7-E18647318D9A}"/>
              </a:ext>
            </a:extLst>
          </p:cNvPr>
          <p:cNvSpPr/>
          <p:nvPr/>
        </p:nvSpPr>
        <p:spPr>
          <a:xfrm rot="1563805">
            <a:off x="4796374" y="4616961"/>
            <a:ext cx="1416356" cy="28905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3C70285C-C490-BF29-EB20-D69B0C50ED1B}"/>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21</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6149976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圆角 47">
            <a:extLst>
              <a:ext uri="{FF2B5EF4-FFF2-40B4-BE49-F238E27FC236}">
                <a16:creationId xmlns:a16="http://schemas.microsoft.com/office/drawing/2014/main" id="{7C56171C-192F-D5CC-5859-1EE80FA7C7DF}"/>
              </a:ext>
            </a:extLst>
          </p:cNvPr>
          <p:cNvSpPr/>
          <p:nvPr/>
        </p:nvSpPr>
        <p:spPr>
          <a:xfrm>
            <a:off x="11390058" y="888589"/>
            <a:ext cx="430532" cy="5187669"/>
          </a:xfrm>
          <a:prstGeom prst="roundRect">
            <a:avLst>
              <a:gd name="adj" fmla="val 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zh-CN" sz="1600" b="1" dirty="0">
              <a:solidFill>
                <a:srgbClr val="7030A0"/>
              </a:solidFill>
              <a:latin typeface="+mj-ea"/>
              <a:ea typeface="+mj-ea"/>
            </a:endParaRPr>
          </a:p>
        </p:txBody>
      </p:sp>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36541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细粒度的分组特征注意力机制：对比实验</a:t>
            </a:r>
          </a:p>
        </p:txBody>
      </p:sp>
      <p:sp>
        <p:nvSpPr>
          <p:cNvPr id="9" name="矩形: 圆角 8">
            <a:extLst>
              <a:ext uri="{FF2B5EF4-FFF2-40B4-BE49-F238E27FC236}">
                <a16:creationId xmlns:a16="http://schemas.microsoft.com/office/drawing/2014/main" id="{831B6B37-690E-2E16-F048-874A3791073D}"/>
              </a:ext>
            </a:extLst>
          </p:cNvPr>
          <p:cNvSpPr/>
          <p:nvPr/>
        </p:nvSpPr>
        <p:spPr>
          <a:xfrm>
            <a:off x="2220976" y="6076259"/>
            <a:ext cx="8106835" cy="486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多组图像分类和目标检测实验都证明了分组特征注意力机制能实现更好的性能表现</a:t>
            </a:r>
          </a:p>
        </p:txBody>
      </p:sp>
      <p:pic>
        <p:nvPicPr>
          <p:cNvPr id="7" name="图片 6">
            <a:extLst>
              <a:ext uri="{FF2B5EF4-FFF2-40B4-BE49-F238E27FC236}">
                <a16:creationId xmlns:a16="http://schemas.microsoft.com/office/drawing/2014/main" id="{8C606953-FD7E-56C7-612C-8A24FBBDAE50}"/>
              </a:ext>
            </a:extLst>
          </p:cNvPr>
          <p:cNvPicPr>
            <a:picLocks noChangeAspect="1"/>
          </p:cNvPicPr>
          <p:nvPr/>
        </p:nvPicPr>
        <p:blipFill>
          <a:blip r:embed="rId3"/>
          <a:stretch>
            <a:fillRect/>
          </a:stretch>
        </p:blipFill>
        <p:spPr>
          <a:xfrm>
            <a:off x="6903721" y="788664"/>
            <a:ext cx="4365414" cy="5256143"/>
          </a:xfrm>
          <a:prstGeom prst="rect">
            <a:avLst/>
          </a:prstGeom>
        </p:spPr>
      </p:pic>
      <p:pic>
        <p:nvPicPr>
          <p:cNvPr id="11" name="图片 10">
            <a:extLst>
              <a:ext uri="{FF2B5EF4-FFF2-40B4-BE49-F238E27FC236}">
                <a16:creationId xmlns:a16="http://schemas.microsoft.com/office/drawing/2014/main" id="{8179D945-4BF8-5C96-28E9-4DA028BD5B4E}"/>
              </a:ext>
            </a:extLst>
          </p:cNvPr>
          <p:cNvPicPr>
            <a:picLocks noChangeAspect="1"/>
          </p:cNvPicPr>
          <p:nvPr/>
        </p:nvPicPr>
        <p:blipFill>
          <a:blip r:embed="rId4"/>
          <a:stretch>
            <a:fillRect/>
          </a:stretch>
        </p:blipFill>
        <p:spPr>
          <a:xfrm>
            <a:off x="879799" y="1460014"/>
            <a:ext cx="5081182" cy="2282093"/>
          </a:xfrm>
          <a:prstGeom prst="rect">
            <a:avLst/>
          </a:prstGeom>
        </p:spPr>
      </p:pic>
      <p:pic>
        <p:nvPicPr>
          <p:cNvPr id="13" name="图片 12">
            <a:extLst>
              <a:ext uri="{FF2B5EF4-FFF2-40B4-BE49-F238E27FC236}">
                <a16:creationId xmlns:a16="http://schemas.microsoft.com/office/drawing/2014/main" id="{1287CF1F-F566-12D1-914E-1A89B7C9C190}"/>
              </a:ext>
            </a:extLst>
          </p:cNvPr>
          <p:cNvPicPr>
            <a:picLocks noChangeAspect="1"/>
          </p:cNvPicPr>
          <p:nvPr/>
        </p:nvPicPr>
        <p:blipFill>
          <a:blip r:embed="rId5"/>
          <a:stretch>
            <a:fillRect/>
          </a:stretch>
        </p:blipFill>
        <p:spPr>
          <a:xfrm>
            <a:off x="651932" y="3837814"/>
            <a:ext cx="5622462" cy="1811375"/>
          </a:xfrm>
          <a:prstGeom prst="rect">
            <a:avLst/>
          </a:prstGeom>
        </p:spPr>
      </p:pic>
      <p:cxnSp>
        <p:nvCxnSpPr>
          <p:cNvPr id="14" name="直接连接符 13">
            <a:extLst>
              <a:ext uri="{FF2B5EF4-FFF2-40B4-BE49-F238E27FC236}">
                <a16:creationId xmlns:a16="http://schemas.microsoft.com/office/drawing/2014/main" id="{C2ED0192-B676-83EB-4002-B8D496B1DDF8}"/>
              </a:ext>
            </a:extLst>
          </p:cNvPr>
          <p:cNvCxnSpPr>
            <a:cxnSpLocks/>
          </p:cNvCxnSpPr>
          <p:nvPr/>
        </p:nvCxnSpPr>
        <p:spPr>
          <a:xfrm>
            <a:off x="1180237" y="2788920"/>
            <a:ext cx="41080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9380323-03AF-A6B9-F1B8-7CF24A4BD194}"/>
              </a:ext>
            </a:extLst>
          </p:cNvPr>
          <p:cNvCxnSpPr>
            <a:cxnSpLocks/>
          </p:cNvCxnSpPr>
          <p:nvPr/>
        </p:nvCxnSpPr>
        <p:spPr>
          <a:xfrm>
            <a:off x="1180237" y="3611880"/>
            <a:ext cx="41080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BE1E3C2-5642-9FB6-9AC1-74DEA44E972B}"/>
              </a:ext>
            </a:extLst>
          </p:cNvPr>
          <p:cNvCxnSpPr>
            <a:cxnSpLocks/>
          </p:cNvCxnSpPr>
          <p:nvPr/>
        </p:nvCxnSpPr>
        <p:spPr>
          <a:xfrm>
            <a:off x="2133454" y="4998720"/>
            <a:ext cx="12345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52646F4-188A-D2EF-9987-40BA64921943}"/>
              </a:ext>
            </a:extLst>
          </p:cNvPr>
          <p:cNvCxnSpPr>
            <a:cxnSpLocks/>
          </p:cNvCxnSpPr>
          <p:nvPr/>
        </p:nvCxnSpPr>
        <p:spPr>
          <a:xfrm>
            <a:off x="4419454" y="4998720"/>
            <a:ext cx="12345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030653AD-D4E2-BF29-7E22-BB29920B3864}"/>
              </a:ext>
            </a:extLst>
          </p:cNvPr>
          <p:cNvCxnSpPr>
            <a:cxnSpLocks/>
          </p:cNvCxnSpPr>
          <p:nvPr/>
        </p:nvCxnSpPr>
        <p:spPr>
          <a:xfrm>
            <a:off x="2133454" y="5516880"/>
            <a:ext cx="12345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C4570B0E-47BE-B2FB-EA27-24437BD7364E}"/>
              </a:ext>
            </a:extLst>
          </p:cNvPr>
          <p:cNvCxnSpPr>
            <a:cxnSpLocks/>
          </p:cNvCxnSpPr>
          <p:nvPr/>
        </p:nvCxnSpPr>
        <p:spPr>
          <a:xfrm>
            <a:off x="4419454" y="5516880"/>
            <a:ext cx="12345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EDA3791-8D61-B5C8-A680-10E201A4F465}"/>
              </a:ext>
            </a:extLst>
          </p:cNvPr>
          <p:cNvCxnSpPr>
            <a:cxnSpLocks/>
          </p:cNvCxnSpPr>
          <p:nvPr/>
        </p:nvCxnSpPr>
        <p:spPr>
          <a:xfrm>
            <a:off x="7024644" y="196596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8AFEE2D-3CCD-17DE-1095-63199E77F154}"/>
              </a:ext>
            </a:extLst>
          </p:cNvPr>
          <p:cNvCxnSpPr>
            <a:cxnSpLocks/>
          </p:cNvCxnSpPr>
          <p:nvPr/>
        </p:nvCxnSpPr>
        <p:spPr>
          <a:xfrm>
            <a:off x="7024644" y="278130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FC73956-AC4E-AEA4-6604-FC1423823CA9}"/>
              </a:ext>
            </a:extLst>
          </p:cNvPr>
          <p:cNvCxnSpPr>
            <a:cxnSpLocks/>
          </p:cNvCxnSpPr>
          <p:nvPr/>
        </p:nvCxnSpPr>
        <p:spPr>
          <a:xfrm>
            <a:off x="7024644" y="357378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8B00BF04-1A21-5421-BA1D-F86D5E40A474}"/>
              </a:ext>
            </a:extLst>
          </p:cNvPr>
          <p:cNvCxnSpPr>
            <a:cxnSpLocks/>
          </p:cNvCxnSpPr>
          <p:nvPr/>
        </p:nvCxnSpPr>
        <p:spPr>
          <a:xfrm>
            <a:off x="7047504" y="437388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DCE0B581-8D42-3AF9-FE37-840FC0E9EF14}"/>
              </a:ext>
            </a:extLst>
          </p:cNvPr>
          <p:cNvCxnSpPr>
            <a:cxnSpLocks/>
          </p:cNvCxnSpPr>
          <p:nvPr/>
        </p:nvCxnSpPr>
        <p:spPr>
          <a:xfrm>
            <a:off x="7055124" y="516636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815A73C-A629-DDA8-A0AF-38E245396CD7}"/>
              </a:ext>
            </a:extLst>
          </p:cNvPr>
          <p:cNvCxnSpPr>
            <a:cxnSpLocks/>
          </p:cNvCxnSpPr>
          <p:nvPr/>
        </p:nvCxnSpPr>
        <p:spPr>
          <a:xfrm>
            <a:off x="7055124" y="5966460"/>
            <a:ext cx="404721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左大括号 33">
            <a:extLst>
              <a:ext uri="{FF2B5EF4-FFF2-40B4-BE49-F238E27FC236}">
                <a16:creationId xmlns:a16="http://schemas.microsoft.com/office/drawing/2014/main" id="{0888E695-AE56-44C0-5BFC-019751C1CE0F}"/>
              </a:ext>
            </a:extLst>
          </p:cNvPr>
          <p:cNvSpPr/>
          <p:nvPr/>
        </p:nvSpPr>
        <p:spPr>
          <a:xfrm>
            <a:off x="6827520" y="1531620"/>
            <a:ext cx="197124" cy="40010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5" name="左大括号 34">
            <a:extLst>
              <a:ext uri="{FF2B5EF4-FFF2-40B4-BE49-F238E27FC236}">
                <a16:creationId xmlns:a16="http://schemas.microsoft.com/office/drawing/2014/main" id="{0F4A7E27-D412-85F1-BE52-78CD54158CD5}"/>
              </a:ext>
            </a:extLst>
          </p:cNvPr>
          <p:cNvSpPr/>
          <p:nvPr/>
        </p:nvSpPr>
        <p:spPr>
          <a:xfrm>
            <a:off x="6820896" y="2575559"/>
            <a:ext cx="197123" cy="198121"/>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左大括号 35">
            <a:extLst>
              <a:ext uri="{FF2B5EF4-FFF2-40B4-BE49-F238E27FC236}">
                <a16:creationId xmlns:a16="http://schemas.microsoft.com/office/drawing/2014/main" id="{5D07F8C6-B439-BE7A-930E-710BB1EEC25A}"/>
              </a:ext>
            </a:extLst>
          </p:cNvPr>
          <p:cNvSpPr/>
          <p:nvPr/>
        </p:nvSpPr>
        <p:spPr>
          <a:xfrm>
            <a:off x="6827520" y="3124200"/>
            <a:ext cx="197124" cy="40010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左大括号 37">
            <a:extLst>
              <a:ext uri="{FF2B5EF4-FFF2-40B4-BE49-F238E27FC236}">
                <a16:creationId xmlns:a16="http://schemas.microsoft.com/office/drawing/2014/main" id="{F68647D8-E135-F3A7-14A8-59504DAA71CA}"/>
              </a:ext>
            </a:extLst>
          </p:cNvPr>
          <p:cNvSpPr/>
          <p:nvPr/>
        </p:nvSpPr>
        <p:spPr>
          <a:xfrm>
            <a:off x="6836136" y="4160869"/>
            <a:ext cx="197123" cy="198121"/>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E7D6B7E1-CE3C-376E-AC0C-CA98E85C0FDD}"/>
              </a:ext>
            </a:extLst>
          </p:cNvPr>
          <p:cNvSpPr txBox="1"/>
          <p:nvPr/>
        </p:nvSpPr>
        <p:spPr>
          <a:xfrm>
            <a:off x="6240781" y="1531620"/>
            <a:ext cx="632459" cy="369332"/>
          </a:xfrm>
          <a:prstGeom prst="rect">
            <a:avLst/>
          </a:prstGeom>
          <a:noFill/>
        </p:spPr>
        <p:txBody>
          <a:bodyPr wrap="square" rtlCol="0">
            <a:spAutoFit/>
          </a:bodyPr>
          <a:lstStyle/>
          <a:p>
            <a:r>
              <a:rPr lang="en-US" altLang="zh-CN" dirty="0">
                <a:solidFill>
                  <a:schemeClr val="accent1"/>
                </a:solidFill>
                <a:latin typeface="Times New Roman" panose="02020603050405020304" pitchFamily="18" charset="0"/>
                <a:cs typeface="Times New Roman" panose="02020603050405020304" pitchFamily="18" charset="0"/>
              </a:rPr>
              <a:t>0.07</a:t>
            </a:r>
            <a:endParaRPr lang="zh-CN" altLang="en-US" dirty="0">
              <a:solidFill>
                <a:schemeClr val="accent1"/>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AA453134-059A-F1AD-2486-C50993B08E7B}"/>
              </a:ext>
            </a:extLst>
          </p:cNvPr>
          <p:cNvSpPr txBox="1"/>
          <p:nvPr/>
        </p:nvSpPr>
        <p:spPr>
          <a:xfrm>
            <a:off x="6240781" y="2473831"/>
            <a:ext cx="632459" cy="369332"/>
          </a:xfrm>
          <a:prstGeom prst="rect">
            <a:avLst/>
          </a:prstGeom>
          <a:noFill/>
        </p:spPr>
        <p:txBody>
          <a:bodyPr wrap="square" rtlCol="0">
            <a:spAutoFit/>
          </a:bodyPr>
          <a:lstStyle/>
          <a:p>
            <a:r>
              <a:rPr lang="en-US" altLang="zh-CN" dirty="0">
                <a:solidFill>
                  <a:schemeClr val="accent1"/>
                </a:solidFill>
                <a:latin typeface="Times New Roman" panose="02020603050405020304" pitchFamily="18" charset="0"/>
                <a:cs typeface="Times New Roman" panose="02020603050405020304" pitchFamily="18" charset="0"/>
              </a:rPr>
              <a:t>0.09</a:t>
            </a:r>
            <a:endParaRPr lang="zh-CN" altLang="en-US" dirty="0">
              <a:solidFill>
                <a:schemeClr val="accent1"/>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F6FD40FE-8BAB-5663-7D81-23B2635FD62E}"/>
              </a:ext>
            </a:extLst>
          </p:cNvPr>
          <p:cNvSpPr txBox="1"/>
          <p:nvPr/>
        </p:nvSpPr>
        <p:spPr>
          <a:xfrm>
            <a:off x="6229924" y="3144197"/>
            <a:ext cx="632459" cy="369332"/>
          </a:xfrm>
          <a:prstGeom prst="rect">
            <a:avLst/>
          </a:prstGeom>
          <a:noFill/>
        </p:spPr>
        <p:txBody>
          <a:bodyPr wrap="square" rtlCol="0">
            <a:spAutoFit/>
          </a:bodyPr>
          <a:lstStyle/>
          <a:p>
            <a:r>
              <a:rPr lang="en-US" altLang="zh-CN" dirty="0">
                <a:solidFill>
                  <a:schemeClr val="accent1"/>
                </a:solidFill>
                <a:latin typeface="Times New Roman" panose="02020603050405020304" pitchFamily="18" charset="0"/>
                <a:cs typeface="Times New Roman" panose="02020603050405020304" pitchFamily="18" charset="0"/>
              </a:rPr>
              <a:t>0.49</a:t>
            </a:r>
            <a:endParaRPr lang="zh-CN" altLang="en-US" dirty="0">
              <a:solidFill>
                <a:schemeClr val="accent1"/>
              </a:solidFill>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63BC1BC0-2B6F-87BB-7042-EBD79D798795}"/>
              </a:ext>
            </a:extLst>
          </p:cNvPr>
          <p:cNvSpPr txBox="1"/>
          <p:nvPr/>
        </p:nvSpPr>
        <p:spPr>
          <a:xfrm>
            <a:off x="6262221" y="4054422"/>
            <a:ext cx="632459" cy="369332"/>
          </a:xfrm>
          <a:prstGeom prst="rect">
            <a:avLst/>
          </a:prstGeom>
          <a:noFill/>
        </p:spPr>
        <p:txBody>
          <a:bodyPr wrap="square" rtlCol="0">
            <a:spAutoFit/>
          </a:bodyPr>
          <a:lstStyle/>
          <a:p>
            <a:r>
              <a:rPr lang="en-US" altLang="zh-CN" dirty="0">
                <a:solidFill>
                  <a:schemeClr val="accent1"/>
                </a:solidFill>
                <a:latin typeface="Times New Roman" panose="02020603050405020304" pitchFamily="18" charset="0"/>
                <a:cs typeface="Times New Roman" panose="02020603050405020304" pitchFamily="18" charset="0"/>
              </a:rPr>
              <a:t>0.83</a:t>
            </a:r>
            <a:endParaRPr lang="zh-CN" altLang="en-US" dirty="0">
              <a:solidFill>
                <a:schemeClr val="accent1"/>
              </a:solidFill>
              <a:latin typeface="Times New Roman" panose="02020603050405020304" pitchFamily="18" charset="0"/>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3F83CED7-1E89-894E-4A80-B6FF20A2E4E2}"/>
              </a:ext>
            </a:extLst>
          </p:cNvPr>
          <p:cNvCxnSpPr>
            <a:cxnSpLocks/>
          </p:cNvCxnSpPr>
          <p:nvPr/>
        </p:nvCxnSpPr>
        <p:spPr>
          <a:xfrm>
            <a:off x="6210300" y="1676400"/>
            <a:ext cx="0" cy="268259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21C9C71C-7F22-6AFB-C1C9-B0D733D1BC9A}"/>
              </a:ext>
            </a:extLst>
          </p:cNvPr>
          <p:cNvSpPr txBox="1"/>
          <p:nvPr/>
        </p:nvSpPr>
        <p:spPr>
          <a:xfrm>
            <a:off x="11432106" y="892819"/>
            <a:ext cx="278327" cy="5262979"/>
          </a:xfrm>
          <a:prstGeom prst="rect">
            <a:avLst/>
          </a:prstGeom>
          <a:noFill/>
        </p:spPr>
        <p:txBody>
          <a:bodyPr wrap="square" rtlCol="0">
            <a:spAutoFit/>
          </a:bodyPr>
          <a:lstStyle/>
          <a:p>
            <a:r>
              <a:rPr lang="zh-CN" altLang="en-US" sz="1200" b="1" dirty="0">
                <a:latin typeface="+mj-ea"/>
                <a:ea typeface="+mj-ea"/>
              </a:rPr>
              <a:t>相较于</a:t>
            </a:r>
            <a:r>
              <a:rPr lang="zh-CN" altLang="en-US" sz="1200" b="1" dirty="0">
                <a:solidFill>
                  <a:schemeClr val="accent1"/>
                </a:solidFill>
                <a:latin typeface="+mj-ea"/>
                <a:ea typeface="+mj-ea"/>
              </a:rPr>
              <a:t>次优</a:t>
            </a:r>
            <a:r>
              <a:rPr lang="zh-CN" altLang="en-US" sz="1200" b="1" dirty="0">
                <a:latin typeface="+mj-ea"/>
                <a:ea typeface="+mj-ea"/>
              </a:rPr>
              <a:t>的特征注意力机制，网络</a:t>
            </a:r>
            <a:r>
              <a:rPr lang="zh-CN" altLang="en-US" sz="1200" b="1" dirty="0">
                <a:solidFill>
                  <a:schemeClr val="accent1"/>
                </a:solidFill>
                <a:latin typeface="+mj-ea"/>
                <a:ea typeface="+mj-ea"/>
              </a:rPr>
              <a:t>层次越深</a:t>
            </a:r>
            <a:r>
              <a:rPr lang="zh-CN" altLang="en-US" sz="1200" b="1" dirty="0">
                <a:latin typeface="+mj-ea"/>
                <a:ea typeface="+mj-ea"/>
              </a:rPr>
              <a:t>，</a:t>
            </a:r>
            <a:r>
              <a:rPr lang="zh-CN" altLang="en-US" sz="1200" b="1" dirty="0">
                <a:solidFill>
                  <a:schemeClr val="accent1"/>
                </a:solidFill>
                <a:latin typeface="+mj-ea"/>
                <a:ea typeface="+mj-ea"/>
              </a:rPr>
              <a:t>性能提升越明显</a:t>
            </a:r>
          </a:p>
        </p:txBody>
      </p:sp>
      <p:sp>
        <p:nvSpPr>
          <p:cNvPr id="5" name="文本框 4">
            <a:extLst>
              <a:ext uri="{FF2B5EF4-FFF2-40B4-BE49-F238E27FC236}">
                <a16:creationId xmlns:a16="http://schemas.microsoft.com/office/drawing/2014/main" id="{28DCDEA2-C5CC-B49B-60F8-0F6CE3ED46EF}"/>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22</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7981343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anim calcmode="lin" valueType="num">
                                      <p:cBhvr>
                                        <p:cTn id="92" dur="1000" fill="hold"/>
                                        <p:tgtEl>
                                          <p:spTgt spid="39"/>
                                        </p:tgtEl>
                                        <p:attrNameLst>
                                          <p:attrName>ppt_x</p:attrName>
                                        </p:attrNameLst>
                                      </p:cBhvr>
                                      <p:tavLst>
                                        <p:tav tm="0">
                                          <p:val>
                                            <p:strVal val="#ppt_x"/>
                                          </p:val>
                                        </p:tav>
                                        <p:tav tm="100000">
                                          <p:val>
                                            <p:strVal val="#ppt_x"/>
                                          </p:val>
                                        </p:tav>
                                      </p:tavLst>
                                    </p:anim>
                                    <p:anim calcmode="lin" valueType="num">
                                      <p:cBhvr>
                                        <p:cTn id="93" dur="1000" fill="hold"/>
                                        <p:tgtEl>
                                          <p:spTgt spid="3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1000"/>
                                        <p:tgtEl>
                                          <p:spTgt spid="34"/>
                                        </p:tgtEl>
                                      </p:cBhvr>
                                    </p:animEffect>
                                    <p:anim calcmode="lin" valueType="num">
                                      <p:cBhvr>
                                        <p:cTn id="97" dur="1000" fill="hold"/>
                                        <p:tgtEl>
                                          <p:spTgt spid="34"/>
                                        </p:tgtEl>
                                        <p:attrNameLst>
                                          <p:attrName>ppt_x</p:attrName>
                                        </p:attrNameLst>
                                      </p:cBhvr>
                                      <p:tavLst>
                                        <p:tav tm="0">
                                          <p:val>
                                            <p:strVal val="#ppt_x"/>
                                          </p:val>
                                        </p:tav>
                                        <p:tav tm="100000">
                                          <p:val>
                                            <p:strVal val="#ppt_x"/>
                                          </p:val>
                                        </p:tav>
                                      </p:tavLst>
                                    </p:anim>
                                    <p:anim calcmode="lin" valueType="num">
                                      <p:cBhvr>
                                        <p:cTn id="9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1000"/>
                                        <p:tgtEl>
                                          <p:spTgt spid="40"/>
                                        </p:tgtEl>
                                      </p:cBhvr>
                                    </p:animEffect>
                                    <p:anim calcmode="lin" valueType="num">
                                      <p:cBhvr>
                                        <p:cTn id="104" dur="1000" fill="hold"/>
                                        <p:tgtEl>
                                          <p:spTgt spid="40"/>
                                        </p:tgtEl>
                                        <p:attrNameLst>
                                          <p:attrName>ppt_x</p:attrName>
                                        </p:attrNameLst>
                                      </p:cBhvr>
                                      <p:tavLst>
                                        <p:tav tm="0">
                                          <p:val>
                                            <p:strVal val="#ppt_x"/>
                                          </p:val>
                                        </p:tav>
                                        <p:tav tm="100000">
                                          <p:val>
                                            <p:strVal val="#ppt_x"/>
                                          </p:val>
                                        </p:tav>
                                      </p:tavLst>
                                    </p:anim>
                                    <p:anim calcmode="lin" valueType="num">
                                      <p:cBhvr>
                                        <p:cTn id="105" dur="1000" fill="hold"/>
                                        <p:tgtEl>
                                          <p:spTgt spid="40"/>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anim calcmode="lin" valueType="num">
                                      <p:cBhvr>
                                        <p:cTn id="109" dur="1000" fill="hold"/>
                                        <p:tgtEl>
                                          <p:spTgt spid="35"/>
                                        </p:tgtEl>
                                        <p:attrNameLst>
                                          <p:attrName>ppt_x</p:attrName>
                                        </p:attrNameLst>
                                      </p:cBhvr>
                                      <p:tavLst>
                                        <p:tav tm="0">
                                          <p:val>
                                            <p:strVal val="#ppt_x"/>
                                          </p:val>
                                        </p:tav>
                                        <p:tav tm="100000">
                                          <p:val>
                                            <p:strVal val="#ppt_x"/>
                                          </p:val>
                                        </p:tav>
                                      </p:tavLst>
                                    </p:anim>
                                    <p:anim calcmode="lin" valueType="num">
                                      <p:cBhvr>
                                        <p:cTn id="11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1000"/>
                                        <p:tgtEl>
                                          <p:spTgt spid="36"/>
                                        </p:tgtEl>
                                      </p:cBhvr>
                                    </p:animEffect>
                                    <p:anim calcmode="lin" valueType="num">
                                      <p:cBhvr>
                                        <p:cTn id="116" dur="1000" fill="hold"/>
                                        <p:tgtEl>
                                          <p:spTgt spid="36"/>
                                        </p:tgtEl>
                                        <p:attrNameLst>
                                          <p:attrName>ppt_x</p:attrName>
                                        </p:attrNameLst>
                                      </p:cBhvr>
                                      <p:tavLst>
                                        <p:tav tm="0">
                                          <p:val>
                                            <p:strVal val="#ppt_x"/>
                                          </p:val>
                                        </p:tav>
                                        <p:tav tm="100000">
                                          <p:val>
                                            <p:strVal val="#ppt_x"/>
                                          </p:val>
                                        </p:tav>
                                      </p:tavLst>
                                    </p:anim>
                                    <p:anim calcmode="lin" valueType="num">
                                      <p:cBhvr>
                                        <p:cTn id="117" dur="1000" fill="hold"/>
                                        <p:tgtEl>
                                          <p:spTgt spid="36"/>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1000"/>
                                        <p:tgtEl>
                                          <p:spTgt spid="41"/>
                                        </p:tgtEl>
                                      </p:cBhvr>
                                    </p:animEffect>
                                    <p:anim calcmode="lin" valueType="num">
                                      <p:cBhvr>
                                        <p:cTn id="121" dur="1000" fill="hold"/>
                                        <p:tgtEl>
                                          <p:spTgt spid="41"/>
                                        </p:tgtEl>
                                        <p:attrNameLst>
                                          <p:attrName>ppt_x</p:attrName>
                                        </p:attrNameLst>
                                      </p:cBhvr>
                                      <p:tavLst>
                                        <p:tav tm="0">
                                          <p:val>
                                            <p:strVal val="#ppt_x"/>
                                          </p:val>
                                        </p:tav>
                                        <p:tav tm="100000">
                                          <p:val>
                                            <p:strVal val="#ppt_x"/>
                                          </p:val>
                                        </p:tav>
                                      </p:tavLst>
                                    </p:anim>
                                    <p:anim calcmode="lin" valueType="num">
                                      <p:cBhvr>
                                        <p:cTn id="1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1000"/>
                                        <p:tgtEl>
                                          <p:spTgt spid="42"/>
                                        </p:tgtEl>
                                      </p:cBhvr>
                                    </p:animEffect>
                                    <p:anim calcmode="lin" valueType="num">
                                      <p:cBhvr>
                                        <p:cTn id="128" dur="1000" fill="hold"/>
                                        <p:tgtEl>
                                          <p:spTgt spid="42"/>
                                        </p:tgtEl>
                                        <p:attrNameLst>
                                          <p:attrName>ppt_x</p:attrName>
                                        </p:attrNameLst>
                                      </p:cBhvr>
                                      <p:tavLst>
                                        <p:tav tm="0">
                                          <p:val>
                                            <p:strVal val="#ppt_x"/>
                                          </p:val>
                                        </p:tav>
                                        <p:tav tm="100000">
                                          <p:val>
                                            <p:strVal val="#ppt_x"/>
                                          </p:val>
                                        </p:tav>
                                      </p:tavLst>
                                    </p:anim>
                                    <p:anim calcmode="lin" valueType="num">
                                      <p:cBhvr>
                                        <p:cTn id="129" dur="1000" fill="hold"/>
                                        <p:tgtEl>
                                          <p:spTgt spid="4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fade">
                                      <p:cBhvr>
                                        <p:cTn id="132" dur="1000"/>
                                        <p:tgtEl>
                                          <p:spTgt spid="38"/>
                                        </p:tgtEl>
                                      </p:cBhvr>
                                    </p:animEffect>
                                    <p:anim calcmode="lin" valueType="num">
                                      <p:cBhvr>
                                        <p:cTn id="133" dur="1000" fill="hold"/>
                                        <p:tgtEl>
                                          <p:spTgt spid="38"/>
                                        </p:tgtEl>
                                        <p:attrNameLst>
                                          <p:attrName>ppt_x</p:attrName>
                                        </p:attrNameLst>
                                      </p:cBhvr>
                                      <p:tavLst>
                                        <p:tav tm="0">
                                          <p:val>
                                            <p:strVal val="#ppt_x"/>
                                          </p:val>
                                        </p:tav>
                                        <p:tav tm="100000">
                                          <p:val>
                                            <p:strVal val="#ppt_x"/>
                                          </p:val>
                                        </p:tav>
                                      </p:tavLst>
                                    </p:anim>
                                    <p:anim calcmode="lin" valueType="num">
                                      <p:cBhvr>
                                        <p:cTn id="13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nodeType="click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fade">
                                      <p:cBhvr>
                                        <p:cTn id="139" dur="1000"/>
                                        <p:tgtEl>
                                          <p:spTgt spid="44"/>
                                        </p:tgtEl>
                                      </p:cBhvr>
                                    </p:animEffect>
                                    <p:anim calcmode="lin" valueType="num">
                                      <p:cBhvr>
                                        <p:cTn id="140" dur="1000" fill="hold"/>
                                        <p:tgtEl>
                                          <p:spTgt spid="44"/>
                                        </p:tgtEl>
                                        <p:attrNameLst>
                                          <p:attrName>ppt_x</p:attrName>
                                        </p:attrNameLst>
                                      </p:cBhvr>
                                      <p:tavLst>
                                        <p:tav tm="0">
                                          <p:val>
                                            <p:strVal val="#ppt_x"/>
                                          </p:val>
                                        </p:tav>
                                        <p:tav tm="100000">
                                          <p:val>
                                            <p:strVal val="#ppt_x"/>
                                          </p:val>
                                        </p:tav>
                                      </p:tavLst>
                                    </p:anim>
                                    <p:anim calcmode="lin" valueType="num">
                                      <p:cBhvr>
                                        <p:cTn id="141" dur="1000" fill="hold"/>
                                        <p:tgtEl>
                                          <p:spTgt spid="44"/>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fade">
                                      <p:cBhvr>
                                        <p:cTn id="144" dur="1000"/>
                                        <p:tgtEl>
                                          <p:spTgt spid="48"/>
                                        </p:tgtEl>
                                      </p:cBhvr>
                                    </p:animEffect>
                                    <p:anim calcmode="lin" valueType="num">
                                      <p:cBhvr>
                                        <p:cTn id="145" dur="1000" fill="hold"/>
                                        <p:tgtEl>
                                          <p:spTgt spid="48"/>
                                        </p:tgtEl>
                                        <p:attrNameLst>
                                          <p:attrName>ppt_x</p:attrName>
                                        </p:attrNameLst>
                                      </p:cBhvr>
                                      <p:tavLst>
                                        <p:tav tm="0">
                                          <p:val>
                                            <p:strVal val="#ppt_x"/>
                                          </p:val>
                                        </p:tav>
                                        <p:tav tm="100000">
                                          <p:val>
                                            <p:strVal val="#ppt_x"/>
                                          </p:val>
                                        </p:tav>
                                      </p:tavLst>
                                    </p:anim>
                                    <p:anim calcmode="lin" valueType="num">
                                      <p:cBhvr>
                                        <p:cTn id="146" dur="1000" fill="hold"/>
                                        <p:tgtEl>
                                          <p:spTgt spid="48"/>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1000"/>
                                        <p:tgtEl>
                                          <p:spTgt spid="47"/>
                                        </p:tgtEl>
                                      </p:cBhvr>
                                    </p:animEffect>
                                    <p:anim calcmode="lin" valueType="num">
                                      <p:cBhvr>
                                        <p:cTn id="150" dur="1000" fill="hold"/>
                                        <p:tgtEl>
                                          <p:spTgt spid="47"/>
                                        </p:tgtEl>
                                        <p:attrNameLst>
                                          <p:attrName>ppt_x</p:attrName>
                                        </p:attrNameLst>
                                      </p:cBhvr>
                                      <p:tavLst>
                                        <p:tav tm="0">
                                          <p:val>
                                            <p:strVal val="#ppt_x"/>
                                          </p:val>
                                        </p:tav>
                                        <p:tav tm="100000">
                                          <p:val>
                                            <p:strVal val="#ppt_x"/>
                                          </p:val>
                                        </p:tav>
                                      </p:tavLst>
                                    </p:anim>
                                    <p:anim calcmode="lin" valueType="num">
                                      <p:cBhvr>
                                        <p:cTn id="1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9" grpId="0" animBg="1"/>
      <p:bldP spid="34" grpId="0" animBg="1"/>
      <p:bldP spid="35" grpId="0" animBg="1"/>
      <p:bldP spid="36" grpId="0" animBg="1"/>
      <p:bldP spid="38" grpId="0" animBg="1"/>
      <p:bldP spid="39" grpId="0"/>
      <p:bldP spid="40" grpId="0"/>
      <p:bldP spid="41" grpId="0"/>
      <p:bldP spid="42"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6F54C20-6307-50A7-3CF6-8C440257665C}"/>
              </a:ext>
            </a:extLst>
          </p:cNvPr>
          <p:cNvPicPr>
            <a:picLocks noChangeAspect="1"/>
          </p:cNvPicPr>
          <p:nvPr/>
        </p:nvPicPr>
        <p:blipFill>
          <a:blip r:embed="rId3"/>
          <a:stretch>
            <a:fillRect/>
          </a:stretch>
        </p:blipFill>
        <p:spPr>
          <a:xfrm>
            <a:off x="6461125" y="2984363"/>
            <a:ext cx="4612762" cy="1914093"/>
          </a:xfrm>
          <a:prstGeom prst="rect">
            <a:avLst/>
          </a:prstGeom>
        </p:spPr>
      </p:pic>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527930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细粒度的分组特征注意力机制：消融实验及可视化</a:t>
            </a:r>
          </a:p>
        </p:txBody>
      </p:sp>
      <p:pic>
        <p:nvPicPr>
          <p:cNvPr id="8" name="图片 7">
            <a:extLst>
              <a:ext uri="{FF2B5EF4-FFF2-40B4-BE49-F238E27FC236}">
                <a16:creationId xmlns:a16="http://schemas.microsoft.com/office/drawing/2014/main" id="{D21A7D89-830E-0CFD-C370-28BAD060C110}"/>
              </a:ext>
            </a:extLst>
          </p:cNvPr>
          <p:cNvPicPr>
            <a:picLocks noChangeAspect="1"/>
          </p:cNvPicPr>
          <p:nvPr/>
        </p:nvPicPr>
        <p:blipFill>
          <a:blip r:embed="rId4"/>
          <a:stretch>
            <a:fillRect/>
          </a:stretch>
        </p:blipFill>
        <p:spPr>
          <a:xfrm>
            <a:off x="6497171" y="738861"/>
            <a:ext cx="4426762" cy="2292196"/>
          </a:xfrm>
          <a:prstGeom prst="rect">
            <a:avLst/>
          </a:prstGeom>
        </p:spPr>
      </p:pic>
      <p:pic>
        <p:nvPicPr>
          <p:cNvPr id="12" name="图片 11">
            <a:extLst>
              <a:ext uri="{FF2B5EF4-FFF2-40B4-BE49-F238E27FC236}">
                <a16:creationId xmlns:a16="http://schemas.microsoft.com/office/drawing/2014/main" id="{7421B18B-DC32-FA2E-7421-92BE85E0EA8E}"/>
              </a:ext>
            </a:extLst>
          </p:cNvPr>
          <p:cNvPicPr>
            <a:picLocks noChangeAspect="1"/>
          </p:cNvPicPr>
          <p:nvPr/>
        </p:nvPicPr>
        <p:blipFill>
          <a:blip r:embed="rId5"/>
          <a:stretch>
            <a:fillRect/>
          </a:stretch>
        </p:blipFill>
        <p:spPr>
          <a:xfrm>
            <a:off x="6512068" y="5446117"/>
            <a:ext cx="4621089" cy="1076261"/>
          </a:xfrm>
          <a:prstGeom prst="rect">
            <a:avLst/>
          </a:prstGeom>
        </p:spPr>
      </p:pic>
      <p:pic>
        <p:nvPicPr>
          <p:cNvPr id="14" name="图片 13">
            <a:extLst>
              <a:ext uri="{FF2B5EF4-FFF2-40B4-BE49-F238E27FC236}">
                <a16:creationId xmlns:a16="http://schemas.microsoft.com/office/drawing/2014/main" id="{DA6A79E2-5A2D-1379-019C-C58D851497DD}"/>
              </a:ext>
            </a:extLst>
          </p:cNvPr>
          <p:cNvPicPr>
            <a:picLocks noChangeAspect="1"/>
          </p:cNvPicPr>
          <p:nvPr/>
        </p:nvPicPr>
        <p:blipFill>
          <a:blip r:embed="rId6"/>
          <a:stretch>
            <a:fillRect/>
          </a:stretch>
        </p:blipFill>
        <p:spPr>
          <a:xfrm>
            <a:off x="1098036" y="1407179"/>
            <a:ext cx="5214881" cy="4653056"/>
          </a:xfrm>
          <a:prstGeom prst="rect">
            <a:avLst/>
          </a:prstGeom>
        </p:spPr>
      </p:pic>
      <p:sp>
        <p:nvSpPr>
          <p:cNvPr id="17" name="矩形 16">
            <a:extLst>
              <a:ext uri="{FF2B5EF4-FFF2-40B4-BE49-F238E27FC236}">
                <a16:creationId xmlns:a16="http://schemas.microsoft.com/office/drawing/2014/main" id="{C7922E44-02EA-331D-F7A5-50C599E122BA}"/>
              </a:ext>
            </a:extLst>
          </p:cNvPr>
          <p:cNvSpPr/>
          <p:nvPr/>
        </p:nvSpPr>
        <p:spPr>
          <a:xfrm>
            <a:off x="6391321" y="751716"/>
            <a:ext cx="4630916" cy="4529653"/>
          </a:xfrm>
          <a:prstGeom prst="rect">
            <a:avLst/>
          </a:prstGeom>
          <a:noFill/>
          <a:ln w="22225">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8F3BF0F2-3ABA-5837-2F1F-44E59EAC596F}"/>
              </a:ext>
            </a:extLst>
          </p:cNvPr>
          <p:cNvSpPr/>
          <p:nvPr/>
        </p:nvSpPr>
        <p:spPr>
          <a:xfrm>
            <a:off x="167640" y="1407179"/>
            <a:ext cx="6034535" cy="4653056"/>
          </a:xfrm>
          <a:prstGeom prst="rect">
            <a:avLst/>
          </a:prstGeom>
          <a:noFill/>
          <a:ln w="22225">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A8655B5E-E7BA-4B4B-EE13-395B4693083A}"/>
              </a:ext>
            </a:extLst>
          </p:cNvPr>
          <p:cNvSpPr/>
          <p:nvPr/>
        </p:nvSpPr>
        <p:spPr>
          <a:xfrm>
            <a:off x="278766" y="2086191"/>
            <a:ext cx="702365" cy="337692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mj-ea"/>
                <a:ea typeface="+mj-ea"/>
              </a:rPr>
              <a:t>我们的模型能在</a:t>
            </a:r>
            <a:r>
              <a:rPr lang="zh-CN" altLang="en-US" sz="1600" b="1" dirty="0">
                <a:solidFill>
                  <a:schemeClr val="accent1"/>
                </a:solidFill>
                <a:latin typeface="+mj-ea"/>
                <a:ea typeface="+mj-ea"/>
              </a:rPr>
              <a:t>排除干扰</a:t>
            </a:r>
            <a:r>
              <a:rPr lang="zh-CN" altLang="en-US" sz="1600" b="1" dirty="0">
                <a:solidFill>
                  <a:schemeClr val="tx1"/>
                </a:solidFill>
                <a:latin typeface="+mj-ea"/>
                <a:ea typeface="+mj-ea"/>
              </a:rPr>
              <a:t>的同时</a:t>
            </a:r>
            <a:r>
              <a:rPr lang="zh-CN" altLang="en-US" sz="1600" b="1" dirty="0">
                <a:solidFill>
                  <a:schemeClr val="accent1"/>
                </a:solidFill>
                <a:latin typeface="+mj-ea"/>
                <a:ea typeface="+mj-ea"/>
              </a:rPr>
              <a:t>最大程度捕捉物体特征</a:t>
            </a:r>
          </a:p>
        </p:txBody>
      </p:sp>
      <p:sp>
        <p:nvSpPr>
          <p:cNvPr id="20" name="矩形: 圆角 19">
            <a:extLst>
              <a:ext uri="{FF2B5EF4-FFF2-40B4-BE49-F238E27FC236}">
                <a16:creationId xmlns:a16="http://schemas.microsoft.com/office/drawing/2014/main" id="{497F6DA1-C8E3-837F-3497-FAA465A7219A}"/>
              </a:ext>
            </a:extLst>
          </p:cNvPr>
          <p:cNvSpPr/>
          <p:nvPr/>
        </p:nvSpPr>
        <p:spPr>
          <a:xfrm>
            <a:off x="6625130" y="4873335"/>
            <a:ext cx="4163297" cy="304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通过消融实验证明了设计的合理性</a:t>
            </a:r>
          </a:p>
        </p:txBody>
      </p:sp>
      <p:sp>
        <p:nvSpPr>
          <p:cNvPr id="25" name="矩形: 圆角 24">
            <a:extLst>
              <a:ext uri="{FF2B5EF4-FFF2-40B4-BE49-F238E27FC236}">
                <a16:creationId xmlns:a16="http://schemas.microsoft.com/office/drawing/2014/main" id="{3E788323-DBC2-5BFA-5044-8563EC0A3EAB}"/>
              </a:ext>
            </a:extLst>
          </p:cNvPr>
          <p:cNvSpPr/>
          <p:nvPr/>
        </p:nvSpPr>
        <p:spPr>
          <a:xfrm>
            <a:off x="11279905" y="819823"/>
            <a:ext cx="572508" cy="560515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mj-ea"/>
                <a:ea typeface="+mj-ea"/>
              </a:rPr>
              <a:t>能够在</a:t>
            </a:r>
            <a:r>
              <a:rPr lang="zh-CN" altLang="en-US" sz="1600" b="1" dirty="0">
                <a:solidFill>
                  <a:schemeClr val="accent1"/>
                </a:solidFill>
                <a:latin typeface="+mj-ea"/>
                <a:ea typeface="+mj-ea"/>
              </a:rPr>
              <a:t>卷积核注意力</a:t>
            </a:r>
            <a:r>
              <a:rPr lang="zh-CN" altLang="en-US" sz="1600" b="1" dirty="0">
                <a:solidFill>
                  <a:schemeClr val="tx1"/>
                </a:solidFill>
                <a:latin typeface="+mj-ea"/>
                <a:ea typeface="+mj-ea"/>
              </a:rPr>
              <a:t>基础上进一步</a:t>
            </a:r>
            <a:r>
              <a:rPr lang="zh-CN" altLang="en-US" sz="1600" b="1" dirty="0">
                <a:solidFill>
                  <a:schemeClr val="accent1"/>
                </a:solidFill>
                <a:latin typeface="+mj-ea"/>
                <a:ea typeface="+mj-ea"/>
              </a:rPr>
              <a:t>提升网络性能</a:t>
            </a:r>
          </a:p>
        </p:txBody>
      </p:sp>
      <p:cxnSp>
        <p:nvCxnSpPr>
          <p:cNvPr id="30" name="直接连接符 29">
            <a:extLst>
              <a:ext uri="{FF2B5EF4-FFF2-40B4-BE49-F238E27FC236}">
                <a16:creationId xmlns:a16="http://schemas.microsoft.com/office/drawing/2014/main" id="{70E63690-7A34-EC1D-0E5F-8712A7C4D20A}"/>
              </a:ext>
            </a:extLst>
          </p:cNvPr>
          <p:cNvCxnSpPr>
            <a:cxnSpLocks/>
          </p:cNvCxnSpPr>
          <p:nvPr/>
        </p:nvCxnSpPr>
        <p:spPr>
          <a:xfrm>
            <a:off x="6384993" y="5390519"/>
            <a:ext cx="0" cy="1126694"/>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96E32655-241E-0A29-47AF-D608F23BDCA1}"/>
              </a:ext>
            </a:extLst>
          </p:cNvPr>
          <p:cNvCxnSpPr>
            <a:cxnSpLocks/>
          </p:cNvCxnSpPr>
          <p:nvPr/>
        </p:nvCxnSpPr>
        <p:spPr>
          <a:xfrm>
            <a:off x="6384993" y="6517213"/>
            <a:ext cx="5620003" cy="0"/>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C05898E-F013-0397-A8DD-836CDFE03D6A}"/>
              </a:ext>
            </a:extLst>
          </p:cNvPr>
          <p:cNvCxnSpPr>
            <a:cxnSpLocks/>
          </p:cNvCxnSpPr>
          <p:nvPr/>
        </p:nvCxnSpPr>
        <p:spPr>
          <a:xfrm>
            <a:off x="11963087" y="751716"/>
            <a:ext cx="41909" cy="5763290"/>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C711D27-2EF8-03DB-4D36-EBE73418744D}"/>
              </a:ext>
            </a:extLst>
          </p:cNvPr>
          <p:cNvCxnSpPr>
            <a:cxnSpLocks/>
          </p:cNvCxnSpPr>
          <p:nvPr/>
        </p:nvCxnSpPr>
        <p:spPr>
          <a:xfrm>
            <a:off x="6384993" y="5390519"/>
            <a:ext cx="4752352" cy="0"/>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73A69780-E3A4-AEB3-7022-837485F2AC22}"/>
              </a:ext>
            </a:extLst>
          </p:cNvPr>
          <p:cNvCxnSpPr>
            <a:cxnSpLocks/>
          </p:cNvCxnSpPr>
          <p:nvPr/>
        </p:nvCxnSpPr>
        <p:spPr>
          <a:xfrm flipV="1">
            <a:off x="11137345" y="751716"/>
            <a:ext cx="0" cy="4638803"/>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11CA8D89-7BC4-FFCB-F222-55C450C8E8AD}"/>
              </a:ext>
            </a:extLst>
          </p:cNvPr>
          <p:cNvCxnSpPr>
            <a:cxnSpLocks/>
          </p:cNvCxnSpPr>
          <p:nvPr/>
        </p:nvCxnSpPr>
        <p:spPr>
          <a:xfrm>
            <a:off x="11131441" y="751716"/>
            <a:ext cx="831646" cy="0"/>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sp>
        <p:nvSpPr>
          <p:cNvPr id="5" name="左大括号 4">
            <a:extLst>
              <a:ext uri="{FF2B5EF4-FFF2-40B4-BE49-F238E27FC236}">
                <a16:creationId xmlns:a16="http://schemas.microsoft.com/office/drawing/2014/main" id="{0392AF6A-AF94-9033-A400-6AB8C7DD4252}"/>
              </a:ext>
            </a:extLst>
          </p:cNvPr>
          <p:cNvSpPr/>
          <p:nvPr/>
        </p:nvSpPr>
        <p:spPr>
          <a:xfrm>
            <a:off x="6457070" y="6205438"/>
            <a:ext cx="138662" cy="19004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A797D0CE-0FC7-06AB-65F1-4A41E61B8E30}"/>
              </a:ext>
            </a:extLst>
          </p:cNvPr>
          <p:cNvSpPr txBox="1"/>
          <p:nvPr/>
        </p:nvSpPr>
        <p:spPr>
          <a:xfrm>
            <a:off x="5679933" y="6096288"/>
            <a:ext cx="803960" cy="369332"/>
          </a:xfrm>
          <a:prstGeom prst="rect">
            <a:avLst/>
          </a:prstGeom>
          <a:noFill/>
        </p:spPr>
        <p:txBody>
          <a:bodyPr wrap="square" rtlCol="0">
            <a:spAutoFit/>
          </a:bodyPr>
          <a:lstStyle/>
          <a:p>
            <a:r>
              <a:rPr lang="en-US" altLang="zh-CN" dirty="0">
                <a:solidFill>
                  <a:schemeClr val="accent1"/>
                </a:solidFill>
                <a:latin typeface="Times New Roman" panose="02020603050405020304" pitchFamily="18" charset="0"/>
                <a:cs typeface="Times New Roman" panose="02020603050405020304" pitchFamily="18" charset="0"/>
              </a:rPr>
              <a:t>0.23%</a:t>
            </a:r>
            <a:endParaRPr lang="zh-CN" altLang="en-US" dirty="0">
              <a:solidFill>
                <a:schemeClr val="accent1"/>
              </a:solidFill>
              <a:latin typeface="Times New Roman" panose="02020603050405020304" pitchFamily="18" charset="0"/>
              <a:cs typeface="Times New Roman" panose="02020603050405020304" pitchFamily="18" charset="0"/>
            </a:endParaRPr>
          </a:p>
        </p:txBody>
      </p:sp>
      <p:sp>
        <p:nvSpPr>
          <p:cNvPr id="16" name="矩形: 圆角 15">
            <a:extLst>
              <a:ext uri="{FF2B5EF4-FFF2-40B4-BE49-F238E27FC236}">
                <a16:creationId xmlns:a16="http://schemas.microsoft.com/office/drawing/2014/main" id="{2ECAE8B3-88D7-DCF8-D038-5F4B6C9F2111}"/>
              </a:ext>
            </a:extLst>
          </p:cNvPr>
          <p:cNvSpPr/>
          <p:nvPr/>
        </p:nvSpPr>
        <p:spPr>
          <a:xfrm>
            <a:off x="3186776" y="2752374"/>
            <a:ext cx="1341762" cy="24887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accent1"/>
              </a:solidFill>
              <a:latin typeface="+mj-ea"/>
              <a:ea typeface="+mj-ea"/>
            </a:endParaRPr>
          </a:p>
        </p:txBody>
      </p:sp>
      <p:sp>
        <p:nvSpPr>
          <p:cNvPr id="11" name="文本框 10">
            <a:extLst>
              <a:ext uri="{FF2B5EF4-FFF2-40B4-BE49-F238E27FC236}">
                <a16:creationId xmlns:a16="http://schemas.microsoft.com/office/drawing/2014/main" id="{28B15F67-AC3C-87A3-9963-28FC33533464}"/>
              </a:ext>
            </a:extLst>
          </p:cNvPr>
          <p:cNvSpPr txBox="1"/>
          <p:nvPr/>
        </p:nvSpPr>
        <p:spPr>
          <a:xfrm>
            <a:off x="3238426" y="2722924"/>
            <a:ext cx="1435388" cy="307777"/>
          </a:xfrm>
          <a:prstGeom prst="rect">
            <a:avLst/>
          </a:prstGeom>
          <a:noFill/>
        </p:spPr>
        <p:txBody>
          <a:bodyPr wrap="square" rtlCol="0">
            <a:spAutoFit/>
          </a:bodyPr>
          <a:lstStyle/>
          <a:p>
            <a:r>
              <a:rPr lang="zh-CN" altLang="en-US" sz="1400" b="1" dirty="0">
                <a:solidFill>
                  <a:srgbClr val="7030A0"/>
                </a:solidFill>
                <a:latin typeface="+mj-ea"/>
                <a:ea typeface="+mj-ea"/>
              </a:rPr>
              <a:t>特征区域更广</a:t>
            </a:r>
          </a:p>
        </p:txBody>
      </p:sp>
      <p:sp>
        <p:nvSpPr>
          <p:cNvPr id="26" name="矩形: 圆角 25">
            <a:extLst>
              <a:ext uri="{FF2B5EF4-FFF2-40B4-BE49-F238E27FC236}">
                <a16:creationId xmlns:a16="http://schemas.microsoft.com/office/drawing/2014/main" id="{E73B5DB6-F84B-C0B8-F2C1-BE8159DEF7C4}"/>
              </a:ext>
            </a:extLst>
          </p:cNvPr>
          <p:cNvSpPr/>
          <p:nvPr/>
        </p:nvSpPr>
        <p:spPr>
          <a:xfrm>
            <a:off x="3210939" y="4264262"/>
            <a:ext cx="1341762" cy="24887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accent1"/>
              </a:solidFill>
              <a:latin typeface="+mj-ea"/>
              <a:ea typeface="+mj-ea"/>
            </a:endParaRPr>
          </a:p>
        </p:txBody>
      </p:sp>
      <p:sp>
        <p:nvSpPr>
          <p:cNvPr id="13" name="文本框 12">
            <a:extLst>
              <a:ext uri="{FF2B5EF4-FFF2-40B4-BE49-F238E27FC236}">
                <a16:creationId xmlns:a16="http://schemas.microsoft.com/office/drawing/2014/main" id="{B7DD71F6-77FB-CF43-FC01-92B54D4067AD}"/>
              </a:ext>
            </a:extLst>
          </p:cNvPr>
          <p:cNvSpPr txBox="1"/>
          <p:nvPr/>
        </p:nvSpPr>
        <p:spPr>
          <a:xfrm>
            <a:off x="3316724" y="4227192"/>
            <a:ext cx="1574891" cy="307777"/>
          </a:xfrm>
          <a:prstGeom prst="rect">
            <a:avLst/>
          </a:prstGeom>
          <a:noFill/>
        </p:spPr>
        <p:txBody>
          <a:bodyPr wrap="square" rtlCol="0">
            <a:spAutoFit/>
          </a:bodyPr>
          <a:lstStyle/>
          <a:p>
            <a:r>
              <a:rPr lang="zh-CN" altLang="en-US" sz="1400" b="1" dirty="0">
                <a:solidFill>
                  <a:srgbClr val="7030A0"/>
                </a:solidFill>
                <a:latin typeface="+mj-ea"/>
                <a:ea typeface="+mj-ea"/>
              </a:rPr>
              <a:t>定位更准确</a:t>
            </a:r>
          </a:p>
        </p:txBody>
      </p:sp>
      <p:sp>
        <p:nvSpPr>
          <p:cNvPr id="28" name="矩形: 圆角 27">
            <a:extLst>
              <a:ext uri="{FF2B5EF4-FFF2-40B4-BE49-F238E27FC236}">
                <a16:creationId xmlns:a16="http://schemas.microsoft.com/office/drawing/2014/main" id="{01323EB8-A799-4156-64F6-4B33C115CE3B}"/>
              </a:ext>
            </a:extLst>
          </p:cNvPr>
          <p:cNvSpPr/>
          <p:nvPr/>
        </p:nvSpPr>
        <p:spPr>
          <a:xfrm>
            <a:off x="3238426" y="5776150"/>
            <a:ext cx="1341762" cy="24887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accent1"/>
              </a:solidFill>
              <a:latin typeface="+mj-ea"/>
              <a:ea typeface="+mj-ea"/>
            </a:endParaRPr>
          </a:p>
        </p:txBody>
      </p:sp>
      <p:sp>
        <p:nvSpPr>
          <p:cNvPr id="15" name="文本框 14">
            <a:extLst>
              <a:ext uri="{FF2B5EF4-FFF2-40B4-BE49-F238E27FC236}">
                <a16:creationId xmlns:a16="http://schemas.microsoft.com/office/drawing/2014/main" id="{660F95E1-9A2C-0049-EE49-6AE894C54698}"/>
              </a:ext>
            </a:extLst>
          </p:cNvPr>
          <p:cNvSpPr txBox="1"/>
          <p:nvPr/>
        </p:nvSpPr>
        <p:spPr>
          <a:xfrm>
            <a:off x="3269651" y="5753145"/>
            <a:ext cx="1435388" cy="307777"/>
          </a:xfrm>
          <a:prstGeom prst="rect">
            <a:avLst/>
          </a:prstGeom>
          <a:noFill/>
        </p:spPr>
        <p:txBody>
          <a:bodyPr wrap="square" rtlCol="0">
            <a:spAutoFit/>
          </a:bodyPr>
          <a:lstStyle/>
          <a:p>
            <a:r>
              <a:rPr lang="zh-CN" altLang="en-US" sz="1400" b="1" dirty="0">
                <a:solidFill>
                  <a:srgbClr val="7030A0"/>
                </a:solidFill>
                <a:latin typeface="+mj-ea"/>
                <a:ea typeface="+mj-ea"/>
              </a:rPr>
              <a:t>捕捉物体更多</a:t>
            </a:r>
          </a:p>
        </p:txBody>
      </p:sp>
      <p:sp>
        <p:nvSpPr>
          <p:cNvPr id="7" name="文本框 6">
            <a:extLst>
              <a:ext uri="{FF2B5EF4-FFF2-40B4-BE49-F238E27FC236}">
                <a16:creationId xmlns:a16="http://schemas.microsoft.com/office/drawing/2014/main" id="{06BE2672-8E92-0A53-3854-44208B48075A}"/>
              </a:ext>
            </a:extLst>
          </p:cNvPr>
          <p:cNvSpPr txBox="1"/>
          <p:nvPr/>
        </p:nvSpPr>
        <p:spPr>
          <a:xfrm>
            <a:off x="11473706"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23</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716424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1000"/>
                                        <p:tgtEl>
                                          <p:spTgt spid="20"/>
                                        </p:tgtEl>
                                      </p:cBhvr>
                                    </p:animEffect>
                                    <p:anim calcmode="lin" valueType="num">
                                      <p:cBhvr>
                                        <p:cTn id="80" dur="1000" fill="hold"/>
                                        <p:tgtEl>
                                          <p:spTgt spid="20"/>
                                        </p:tgtEl>
                                        <p:attrNameLst>
                                          <p:attrName>ppt_x</p:attrName>
                                        </p:attrNameLst>
                                      </p:cBhvr>
                                      <p:tavLst>
                                        <p:tav tm="0">
                                          <p:val>
                                            <p:strVal val="#ppt_x"/>
                                          </p:val>
                                        </p:tav>
                                        <p:tav tm="100000">
                                          <p:val>
                                            <p:strVal val="#ppt_x"/>
                                          </p:val>
                                        </p:tav>
                                      </p:tavLst>
                                    </p:anim>
                                    <p:anim calcmode="lin" valueType="num">
                                      <p:cBhvr>
                                        <p:cTn id="8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1000"/>
                                        <p:tgtEl>
                                          <p:spTgt spid="37"/>
                                        </p:tgtEl>
                                      </p:cBhvr>
                                    </p:animEffect>
                                    <p:anim calcmode="lin" valueType="num">
                                      <p:cBhvr>
                                        <p:cTn id="97" dur="1000" fill="hold"/>
                                        <p:tgtEl>
                                          <p:spTgt spid="37"/>
                                        </p:tgtEl>
                                        <p:attrNameLst>
                                          <p:attrName>ppt_x</p:attrName>
                                        </p:attrNameLst>
                                      </p:cBhvr>
                                      <p:tavLst>
                                        <p:tav tm="0">
                                          <p:val>
                                            <p:strVal val="#ppt_x"/>
                                          </p:val>
                                        </p:tav>
                                        <p:tav tm="100000">
                                          <p:val>
                                            <p:strVal val="#ppt_x"/>
                                          </p:val>
                                        </p:tav>
                                      </p:tavLst>
                                    </p:anim>
                                    <p:anim calcmode="lin" valueType="num">
                                      <p:cBhvr>
                                        <p:cTn id="98" dur="1000" fill="hold"/>
                                        <p:tgtEl>
                                          <p:spTgt spid="3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anim calcmode="lin" valueType="num">
                                      <p:cBhvr>
                                        <p:cTn id="102" dur="1000" fill="hold"/>
                                        <p:tgtEl>
                                          <p:spTgt spid="46"/>
                                        </p:tgtEl>
                                        <p:attrNameLst>
                                          <p:attrName>ppt_x</p:attrName>
                                        </p:attrNameLst>
                                      </p:cBhvr>
                                      <p:tavLst>
                                        <p:tav tm="0">
                                          <p:val>
                                            <p:strVal val="#ppt_x"/>
                                          </p:val>
                                        </p:tav>
                                        <p:tav tm="100000">
                                          <p:val>
                                            <p:strVal val="#ppt_x"/>
                                          </p:val>
                                        </p:tav>
                                      </p:tavLst>
                                    </p:anim>
                                    <p:anim calcmode="lin" valueType="num">
                                      <p:cBhvr>
                                        <p:cTn id="103" dur="1000" fill="hold"/>
                                        <p:tgtEl>
                                          <p:spTgt spid="4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1000"/>
                                        <p:tgtEl>
                                          <p:spTgt spid="33"/>
                                        </p:tgtEl>
                                      </p:cBhvr>
                                    </p:animEffect>
                                    <p:anim calcmode="lin" valueType="num">
                                      <p:cBhvr>
                                        <p:cTn id="107" dur="1000" fill="hold"/>
                                        <p:tgtEl>
                                          <p:spTgt spid="33"/>
                                        </p:tgtEl>
                                        <p:attrNameLst>
                                          <p:attrName>ppt_x</p:attrName>
                                        </p:attrNameLst>
                                      </p:cBhvr>
                                      <p:tavLst>
                                        <p:tav tm="0">
                                          <p:val>
                                            <p:strVal val="#ppt_x"/>
                                          </p:val>
                                        </p:tav>
                                        <p:tav tm="100000">
                                          <p:val>
                                            <p:strVal val="#ppt_x"/>
                                          </p:val>
                                        </p:tav>
                                      </p:tavLst>
                                    </p:anim>
                                    <p:anim calcmode="lin" valueType="num">
                                      <p:cBhvr>
                                        <p:cTn id="108" dur="1000" fill="hold"/>
                                        <p:tgtEl>
                                          <p:spTgt spid="3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1000"/>
                                        <p:tgtEl>
                                          <p:spTgt spid="30"/>
                                        </p:tgtEl>
                                      </p:cBhvr>
                                    </p:animEffect>
                                    <p:anim calcmode="lin" valueType="num">
                                      <p:cBhvr>
                                        <p:cTn id="112" dur="1000" fill="hold"/>
                                        <p:tgtEl>
                                          <p:spTgt spid="30"/>
                                        </p:tgtEl>
                                        <p:attrNameLst>
                                          <p:attrName>ppt_x</p:attrName>
                                        </p:attrNameLst>
                                      </p:cBhvr>
                                      <p:tavLst>
                                        <p:tav tm="0">
                                          <p:val>
                                            <p:strVal val="#ppt_x"/>
                                          </p:val>
                                        </p:tav>
                                        <p:tav tm="100000">
                                          <p:val>
                                            <p:strVal val="#ppt_x"/>
                                          </p:val>
                                        </p:tav>
                                      </p:tavLst>
                                    </p:anim>
                                    <p:anim calcmode="lin" valueType="num">
                                      <p:cBhvr>
                                        <p:cTn id="113" dur="1000" fill="hold"/>
                                        <p:tgtEl>
                                          <p:spTgt spid="3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1000"/>
                                        <p:tgtEl>
                                          <p:spTgt spid="12"/>
                                        </p:tgtEl>
                                      </p:cBhvr>
                                    </p:animEffect>
                                    <p:anim calcmode="lin" valueType="num">
                                      <p:cBhvr>
                                        <p:cTn id="117" dur="1000" fill="hold"/>
                                        <p:tgtEl>
                                          <p:spTgt spid="12"/>
                                        </p:tgtEl>
                                        <p:attrNameLst>
                                          <p:attrName>ppt_x</p:attrName>
                                        </p:attrNameLst>
                                      </p:cBhvr>
                                      <p:tavLst>
                                        <p:tav tm="0">
                                          <p:val>
                                            <p:strVal val="#ppt_x"/>
                                          </p:val>
                                        </p:tav>
                                        <p:tav tm="100000">
                                          <p:val>
                                            <p:strVal val="#ppt_x"/>
                                          </p:val>
                                        </p:tav>
                                      </p:tavLst>
                                    </p:anim>
                                    <p:anim calcmode="lin" valueType="num">
                                      <p:cBhvr>
                                        <p:cTn id="1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1000"/>
                                        <p:tgtEl>
                                          <p:spTgt spid="5"/>
                                        </p:tgtEl>
                                      </p:cBhvr>
                                    </p:animEffect>
                                    <p:anim calcmode="lin" valueType="num">
                                      <p:cBhvr>
                                        <p:cTn id="124" dur="1000" fill="hold"/>
                                        <p:tgtEl>
                                          <p:spTgt spid="5"/>
                                        </p:tgtEl>
                                        <p:attrNameLst>
                                          <p:attrName>ppt_x</p:attrName>
                                        </p:attrNameLst>
                                      </p:cBhvr>
                                      <p:tavLst>
                                        <p:tav tm="0">
                                          <p:val>
                                            <p:strVal val="#ppt_x"/>
                                          </p:val>
                                        </p:tav>
                                        <p:tav tm="100000">
                                          <p:val>
                                            <p:strVal val="#ppt_x"/>
                                          </p:val>
                                        </p:tav>
                                      </p:tavLst>
                                    </p:anim>
                                    <p:anim calcmode="lin" valueType="num">
                                      <p:cBhvr>
                                        <p:cTn id="125" dur="1000" fill="hold"/>
                                        <p:tgtEl>
                                          <p:spTgt spid="5"/>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fade">
                                      <p:cBhvr>
                                        <p:cTn id="128" dur="1000"/>
                                        <p:tgtEl>
                                          <p:spTgt spid="6"/>
                                        </p:tgtEl>
                                      </p:cBhvr>
                                    </p:animEffect>
                                    <p:anim calcmode="lin" valueType="num">
                                      <p:cBhvr>
                                        <p:cTn id="129" dur="1000" fill="hold"/>
                                        <p:tgtEl>
                                          <p:spTgt spid="6"/>
                                        </p:tgtEl>
                                        <p:attrNameLst>
                                          <p:attrName>ppt_x</p:attrName>
                                        </p:attrNameLst>
                                      </p:cBhvr>
                                      <p:tavLst>
                                        <p:tav tm="0">
                                          <p:val>
                                            <p:strVal val="#ppt_x"/>
                                          </p:val>
                                        </p:tav>
                                        <p:tav tm="100000">
                                          <p:val>
                                            <p:strVal val="#ppt_x"/>
                                          </p:val>
                                        </p:tav>
                                      </p:tavLst>
                                    </p:anim>
                                    <p:anim calcmode="lin" valueType="num">
                                      <p:cBhvr>
                                        <p:cTn id="1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fade">
                                      <p:cBhvr>
                                        <p:cTn id="135" dur="1000"/>
                                        <p:tgtEl>
                                          <p:spTgt spid="25"/>
                                        </p:tgtEl>
                                      </p:cBhvr>
                                    </p:animEffect>
                                    <p:anim calcmode="lin" valueType="num">
                                      <p:cBhvr>
                                        <p:cTn id="136" dur="1000" fill="hold"/>
                                        <p:tgtEl>
                                          <p:spTgt spid="25"/>
                                        </p:tgtEl>
                                        <p:attrNameLst>
                                          <p:attrName>ppt_x</p:attrName>
                                        </p:attrNameLst>
                                      </p:cBhvr>
                                      <p:tavLst>
                                        <p:tav tm="0">
                                          <p:val>
                                            <p:strVal val="#ppt_x"/>
                                          </p:val>
                                        </p:tav>
                                        <p:tav tm="100000">
                                          <p:val>
                                            <p:strVal val="#ppt_x"/>
                                          </p:val>
                                        </p:tav>
                                      </p:tavLst>
                                    </p:anim>
                                    <p:anim calcmode="lin" valueType="num">
                                      <p:cBhvr>
                                        <p:cTn id="1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5" grpId="0" animBg="1"/>
      <p:bldP spid="6" grpId="0"/>
      <p:bldP spid="16" grpId="0" animBg="1"/>
      <p:bldP spid="11" grpId="0"/>
      <p:bldP spid="26" grpId="0" animBg="1"/>
      <p:bldP spid="13" grpId="0"/>
      <p:bldP spid="28"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60BD886F-BAD5-CCBD-C438-8166AF7C58EB}"/>
              </a:ext>
            </a:extLst>
          </p:cNvPr>
          <p:cNvSpPr txBox="1">
            <a:spLocks noChangeArrowheads="1"/>
          </p:cNvSpPr>
          <p:nvPr/>
        </p:nvSpPr>
        <p:spPr bwMode="auto">
          <a:xfrm>
            <a:off x="4977746"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实际应用</a:t>
            </a:r>
          </a:p>
        </p:txBody>
      </p:sp>
      <p:sp>
        <p:nvSpPr>
          <p:cNvPr id="7" name="矩形 6">
            <a:extLst>
              <a:ext uri="{FF2B5EF4-FFF2-40B4-BE49-F238E27FC236}">
                <a16:creationId xmlns:a16="http://schemas.microsoft.com/office/drawing/2014/main" id="{691CFBD5-336C-39A2-431C-739B92066358}"/>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20204" pitchFamily="34" charset="0"/>
              </a:rPr>
              <a:t>系统概述 </a:t>
            </a:r>
            <a:r>
              <a:rPr lang="en-US" altLang="zh-CN" sz="2000" b="1" dirty="0">
                <a:solidFill>
                  <a:prstClr val="black">
                    <a:lumMod val="75000"/>
                    <a:lumOff val="25000"/>
                  </a:prstClr>
                </a:solidFill>
                <a:latin typeface="+mj-ea"/>
                <a:ea typeface="+mj-ea"/>
                <a:cs typeface="Arial" panose="020B0604020202020204" pitchFamily="34" charset="0"/>
              </a:rPr>
              <a:t>|</a:t>
            </a:r>
            <a:r>
              <a:rPr lang="en-US" altLang="zh-CN" sz="2000" dirty="0">
                <a:solidFill>
                  <a:prstClr val="black">
                    <a:lumMod val="75000"/>
                    <a:lumOff val="25000"/>
                  </a:prstClr>
                </a:solidFill>
                <a:latin typeface="+mj-ea"/>
                <a:ea typeface="+mj-ea"/>
                <a:cs typeface="Arial" panose="020B0604020202020204" pitchFamily="34" charset="0"/>
              </a:rPr>
              <a:t> </a:t>
            </a:r>
            <a:r>
              <a:rPr lang="zh-CN" altLang="en-US" sz="2000" dirty="0">
                <a:solidFill>
                  <a:prstClr val="black">
                    <a:lumMod val="75000"/>
                    <a:lumOff val="25000"/>
                  </a:prstClr>
                </a:solidFill>
                <a:latin typeface="+mj-ea"/>
                <a:ea typeface="+mj-ea"/>
                <a:cs typeface="Arial" panose="020B0604020202020204" pitchFamily="34" charset="0"/>
              </a:rPr>
              <a:t>系统流程 </a:t>
            </a:r>
            <a:r>
              <a:rPr lang="en-US" altLang="zh-CN" sz="2000" b="1" dirty="0">
                <a:solidFill>
                  <a:prstClr val="black">
                    <a:lumMod val="75000"/>
                    <a:lumOff val="25000"/>
                  </a:prstClr>
                </a:solidFill>
                <a:latin typeface="+mj-ea"/>
                <a:ea typeface="+mj-ea"/>
                <a:cs typeface="Arial" panose="020B0604020202020204" pitchFamily="34" charset="0"/>
              </a:rPr>
              <a:t>|</a:t>
            </a:r>
            <a:r>
              <a:rPr lang="en-US" altLang="zh-CN" sz="2000" dirty="0">
                <a:solidFill>
                  <a:prstClr val="black">
                    <a:lumMod val="75000"/>
                    <a:lumOff val="25000"/>
                  </a:prstClr>
                </a:solidFill>
                <a:latin typeface="+mj-ea"/>
                <a:ea typeface="+mj-ea"/>
                <a:cs typeface="Arial" panose="020B0604020202020204" pitchFamily="34" charset="0"/>
              </a:rPr>
              <a:t> </a:t>
            </a:r>
            <a:r>
              <a:rPr lang="zh-CN" altLang="en-US" sz="2000" dirty="0">
                <a:solidFill>
                  <a:prstClr val="black">
                    <a:lumMod val="75000"/>
                    <a:lumOff val="25000"/>
                  </a:prstClr>
                </a:solidFill>
                <a:latin typeface="+mj-ea"/>
                <a:ea typeface="+mj-ea"/>
                <a:cs typeface="Arial" panose="020B0604020202020204" pitchFamily="34" charset="0"/>
              </a:rPr>
              <a:t>系统运行效果</a:t>
            </a:r>
          </a:p>
        </p:txBody>
      </p:sp>
      <p:sp>
        <p:nvSpPr>
          <p:cNvPr id="8" name="矩形 7">
            <a:extLst>
              <a:ext uri="{FF2B5EF4-FFF2-40B4-BE49-F238E27FC236}">
                <a16:creationId xmlns:a16="http://schemas.microsoft.com/office/drawing/2014/main" id="{51F417F4-4A0D-0CA4-5214-40199F9600DD}"/>
              </a:ext>
            </a:extLst>
          </p:cNvPr>
          <p:cNvSpPr/>
          <p:nvPr/>
        </p:nvSpPr>
        <p:spPr>
          <a:xfrm>
            <a:off x="5375291" y="3429000"/>
            <a:ext cx="1441420"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Application</a:t>
            </a:r>
          </a:p>
        </p:txBody>
      </p:sp>
      <p:sp>
        <p:nvSpPr>
          <p:cNvPr id="9" name="圆角矩形 52">
            <a:extLst>
              <a:ext uri="{FF2B5EF4-FFF2-40B4-BE49-F238E27FC236}">
                <a16:creationId xmlns:a16="http://schemas.microsoft.com/office/drawing/2014/main" id="{AAC6E43C-95E3-F6CC-8AF9-1624E95C1BCA}"/>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第三部分</a:t>
            </a:r>
          </a:p>
        </p:txBody>
      </p:sp>
      <p:sp>
        <p:nvSpPr>
          <p:cNvPr id="2" name="文本框 1">
            <a:extLst>
              <a:ext uri="{FF2B5EF4-FFF2-40B4-BE49-F238E27FC236}">
                <a16:creationId xmlns:a16="http://schemas.microsoft.com/office/drawing/2014/main" id="{360BD6BB-884F-2926-24F0-963D546CB2FB}"/>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24</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9648502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51C1299E-BEA5-91D6-93CA-C4E77465CC61}"/>
              </a:ext>
            </a:extLst>
          </p:cNvPr>
          <p:cNvPicPr>
            <a:picLocks noChangeAspect="1"/>
          </p:cNvPicPr>
          <p:nvPr/>
        </p:nvPicPr>
        <p:blipFill>
          <a:blip r:embed="rId3"/>
          <a:stretch>
            <a:fillRect/>
          </a:stretch>
        </p:blipFill>
        <p:spPr>
          <a:xfrm>
            <a:off x="861392" y="2137793"/>
            <a:ext cx="5500680" cy="1833559"/>
          </a:xfrm>
          <a:prstGeom prst="rect">
            <a:avLst/>
          </a:prstGeom>
        </p:spPr>
      </p:pic>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3.1</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2229030"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系统概述</a:t>
            </a:r>
          </a:p>
        </p:txBody>
      </p:sp>
      <p:sp>
        <p:nvSpPr>
          <p:cNvPr id="2" name="文本框 1">
            <a:extLst>
              <a:ext uri="{FF2B5EF4-FFF2-40B4-BE49-F238E27FC236}">
                <a16:creationId xmlns:a16="http://schemas.microsoft.com/office/drawing/2014/main" id="{4A366828-4AED-AE98-AF8F-F9D0EF1C8BB4}"/>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1" name="文本框 5">
            <a:extLst>
              <a:ext uri="{FF2B5EF4-FFF2-40B4-BE49-F238E27FC236}">
                <a16:creationId xmlns:a16="http://schemas.microsoft.com/office/drawing/2014/main" id="{ACECBB41-81BC-1BBD-1190-759D0DDC3D93}"/>
              </a:ext>
            </a:extLst>
          </p:cNvPr>
          <p:cNvSpPr txBox="1">
            <a:spLocks noChangeArrowheads="1"/>
          </p:cNvSpPr>
          <p:nvPr/>
        </p:nvSpPr>
        <p:spPr bwMode="auto">
          <a:xfrm>
            <a:off x="841724" y="3826694"/>
            <a:ext cx="7003347" cy="272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285750" indent="-285750" defTabSz="914377" fontAlgn="base">
              <a:lnSpc>
                <a:spcPts val="3500"/>
              </a:lnSpc>
              <a:spcBef>
                <a:spcPct val="0"/>
              </a:spcBef>
              <a:spcAft>
                <a:spcPct val="0"/>
              </a:spcAft>
              <a:buFont typeface="Wingdings" panose="05000000000000000000" pitchFamily="2" charset="2"/>
              <a:buChar char="n"/>
              <a:defRPr/>
            </a:pPr>
            <a:r>
              <a:rPr lang="zh-CN" altLang="en-US" sz="1800" dirty="0">
                <a:latin typeface="+mj-ea"/>
                <a:ea typeface="+mj-ea"/>
              </a:rPr>
              <a:t>系统需求：</a:t>
            </a:r>
            <a:endParaRPr lang="en-US" altLang="zh-CN" sz="1800" dirty="0">
              <a:latin typeface="+mj-ea"/>
              <a:ea typeface="+mj-ea"/>
            </a:endParaRPr>
          </a:p>
          <a:p>
            <a:pPr marL="1028700" lvl="1" defTabSz="914377" fontAlgn="base">
              <a:lnSpc>
                <a:spcPts val="3500"/>
              </a:lnSpc>
              <a:spcBef>
                <a:spcPct val="0"/>
              </a:spcBef>
              <a:spcAft>
                <a:spcPct val="0"/>
              </a:spcAft>
              <a:buFont typeface="Wingdings" panose="05000000000000000000" pitchFamily="2" charset="2"/>
              <a:buChar char="Ø"/>
              <a:defRPr/>
            </a:pPr>
            <a:r>
              <a:rPr lang="zh-CN" altLang="en-US" sz="1800" dirty="0">
                <a:latin typeface="+mj-ea"/>
                <a:ea typeface="+mj-ea"/>
              </a:rPr>
              <a:t>路面垃圾检测</a:t>
            </a:r>
            <a:endParaRPr lang="en-US" altLang="zh-CN" sz="1800" dirty="0">
              <a:latin typeface="+mj-ea"/>
              <a:ea typeface="+mj-ea"/>
            </a:endParaRPr>
          </a:p>
          <a:p>
            <a:pPr marL="1028700" lvl="1" defTabSz="914377" fontAlgn="base">
              <a:lnSpc>
                <a:spcPts val="3500"/>
              </a:lnSpc>
              <a:spcBef>
                <a:spcPct val="0"/>
              </a:spcBef>
              <a:spcAft>
                <a:spcPct val="0"/>
              </a:spcAft>
              <a:buFont typeface="Wingdings" panose="05000000000000000000" pitchFamily="2" charset="2"/>
              <a:buChar char="Ø"/>
              <a:defRPr/>
            </a:pPr>
            <a:r>
              <a:rPr lang="zh-CN" altLang="en-US" sz="1800" dirty="0">
                <a:latin typeface="+mj-ea"/>
                <a:ea typeface="+mj-ea"/>
              </a:rPr>
              <a:t>简易数据标注</a:t>
            </a:r>
            <a:endParaRPr lang="en-US" altLang="zh-CN" sz="1800" dirty="0">
              <a:latin typeface="+mj-ea"/>
              <a:ea typeface="+mj-ea"/>
            </a:endParaRPr>
          </a:p>
          <a:p>
            <a:pPr marL="1028700" lvl="1" defTabSz="914377" fontAlgn="base">
              <a:lnSpc>
                <a:spcPts val="3500"/>
              </a:lnSpc>
              <a:spcBef>
                <a:spcPct val="0"/>
              </a:spcBef>
              <a:spcAft>
                <a:spcPct val="0"/>
              </a:spcAft>
              <a:buFont typeface="Wingdings" panose="05000000000000000000" pitchFamily="2" charset="2"/>
              <a:buChar char="Ø"/>
              <a:defRPr/>
            </a:pPr>
            <a:r>
              <a:rPr lang="zh-CN" altLang="en-US" sz="1800" dirty="0">
                <a:latin typeface="+mj-ea"/>
                <a:ea typeface="+mj-ea"/>
              </a:rPr>
              <a:t>模型迭代训练</a:t>
            </a:r>
            <a:endParaRPr lang="en-US" altLang="zh-CN" sz="1800" dirty="0">
              <a:latin typeface="+mj-ea"/>
              <a:ea typeface="+mj-ea"/>
            </a:endParaRPr>
          </a:p>
          <a:p>
            <a:pPr marL="1028700" lvl="1" defTabSz="914377" fontAlgn="base">
              <a:lnSpc>
                <a:spcPts val="3500"/>
              </a:lnSpc>
              <a:spcBef>
                <a:spcPct val="0"/>
              </a:spcBef>
              <a:spcAft>
                <a:spcPct val="0"/>
              </a:spcAft>
              <a:buFont typeface="Wingdings" panose="05000000000000000000" pitchFamily="2" charset="2"/>
              <a:buChar char="Ø"/>
              <a:defRPr/>
            </a:pPr>
            <a:r>
              <a:rPr lang="zh-CN" altLang="en-US" sz="1800" dirty="0">
                <a:latin typeface="+mj-ea"/>
                <a:ea typeface="+mj-ea"/>
              </a:rPr>
              <a:t>边缘设备部署</a:t>
            </a:r>
            <a:endParaRPr lang="en-US" altLang="zh-CN" sz="1800" dirty="0">
              <a:latin typeface="+mj-ea"/>
              <a:ea typeface="+mj-ea"/>
            </a:endParaRPr>
          </a:p>
          <a:p>
            <a:pPr marL="1028700" lvl="1" defTabSz="914377" fontAlgn="base">
              <a:lnSpc>
                <a:spcPts val="3500"/>
              </a:lnSpc>
              <a:spcBef>
                <a:spcPct val="0"/>
              </a:spcBef>
              <a:spcAft>
                <a:spcPct val="0"/>
              </a:spcAft>
              <a:buFont typeface="Wingdings" panose="05000000000000000000" pitchFamily="2" charset="2"/>
              <a:buChar char="Ø"/>
              <a:defRPr/>
            </a:pPr>
            <a:r>
              <a:rPr lang="zh-CN" altLang="en-US" sz="1800" dirty="0">
                <a:latin typeface="+mj-ea"/>
                <a:ea typeface="+mj-ea"/>
              </a:rPr>
              <a:t>多选择的注意力机制（适应边缘设备硬件限制）</a:t>
            </a:r>
            <a:endParaRPr lang="en-US" altLang="zh-CN" sz="1800" dirty="0">
              <a:latin typeface="+mj-ea"/>
              <a:ea typeface="+mj-ea"/>
            </a:endParaRPr>
          </a:p>
        </p:txBody>
      </p:sp>
      <p:sp>
        <p:nvSpPr>
          <p:cNvPr id="3" name="文本框 2">
            <a:extLst>
              <a:ext uri="{FF2B5EF4-FFF2-40B4-BE49-F238E27FC236}">
                <a16:creationId xmlns:a16="http://schemas.microsoft.com/office/drawing/2014/main" id="{951EC7B4-5456-8FA6-758E-5629C63134FC}"/>
              </a:ext>
            </a:extLst>
          </p:cNvPr>
          <p:cNvSpPr txBox="1"/>
          <p:nvPr/>
        </p:nvSpPr>
        <p:spPr>
          <a:xfrm>
            <a:off x="8914558" y="1598271"/>
            <a:ext cx="1107996" cy="369332"/>
          </a:xfrm>
          <a:prstGeom prst="rect">
            <a:avLst/>
          </a:prstGeom>
          <a:noFill/>
        </p:spPr>
        <p:txBody>
          <a:bodyPr wrap="none" rtlCol="0">
            <a:spAutoFit/>
          </a:bodyPr>
          <a:lstStyle/>
          <a:p>
            <a:r>
              <a:rPr lang="zh-CN" altLang="en-US">
                <a:latin typeface="+mj-ea"/>
                <a:ea typeface="+mj-ea"/>
              </a:rPr>
              <a:t>系统流程</a:t>
            </a:r>
          </a:p>
        </p:txBody>
      </p:sp>
      <p:sp>
        <p:nvSpPr>
          <p:cNvPr id="4" name="矩形: 圆角 3">
            <a:extLst>
              <a:ext uri="{FF2B5EF4-FFF2-40B4-BE49-F238E27FC236}">
                <a16:creationId xmlns:a16="http://schemas.microsoft.com/office/drawing/2014/main" id="{EEBC7984-DE5A-81BC-00AC-10D1437CC4A6}"/>
              </a:ext>
            </a:extLst>
          </p:cNvPr>
          <p:cNvSpPr/>
          <p:nvPr/>
        </p:nvSpPr>
        <p:spPr>
          <a:xfrm>
            <a:off x="8182402" y="2478143"/>
            <a:ext cx="2674620" cy="388620"/>
          </a:xfrm>
          <a:prstGeom prst="roundRect">
            <a:avLst/>
          </a:prstGeom>
          <a:solidFill>
            <a:srgbClr val="DAE3F3"/>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C630EC8B-F89D-E6CF-A4B1-3CFCBC8B33AA}"/>
              </a:ext>
            </a:extLst>
          </p:cNvPr>
          <p:cNvSpPr txBox="1"/>
          <p:nvPr/>
        </p:nvSpPr>
        <p:spPr>
          <a:xfrm>
            <a:off x="7001302" y="2478143"/>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数据标注</a:t>
            </a:r>
          </a:p>
        </p:txBody>
      </p:sp>
      <p:sp>
        <p:nvSpPr>
          <p:cNvPr id="10" name="文本框 9">
            <a:extLst>
              <a:ext uri="{FF2B5EF4-FFF2-40B4-BE49-F238E27FC236}">
                <a16:creationId xmlns:a16="http://schemas.microsoft.com/office/drawing/2014/main" id="{039C2722-894D-BF7E-E8E9-F5CCA203B15C}"/>
              </a:ext>
            </a:extLst>
          </p:cNvPr>
          <p:cNvSpPr txBox="1"/>
          <p:nvPr/>
        </p:nvSpPr>
        <p:spPr>
          <a:xfrm>
            <a:off x="8411002" y="1967603"/>
            <a:ext cx="646331"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图片</a:t>
            </a:r>
          </a:p>
        </p:txBody>
      </p:sp>
      <p:sp>
        <p:nvSpPr>
          <p:cNvPr id="13" name="文本框 12">
            <a:extLst>
              <a:ext uri="{FF2B5EF4-FFF2-40B4-BE49-F238E27FC236}">
                <a16:creationId xmlns:a16="http://schemas.microsoft.com/office/drawing/2014/main" id="{36C71040-2D2E-8AB4-CDB1-3D885957114F}"/>
              </a:ext>
            </a:extLst>
          </p:cNvPr>
          <p:cNvSpPr txBox="1"/>
          <p:nvPr/>
        </p:nvSpPr>
        <p:spPr>
          <a:xfrm>
            <a:off x="9820702" y="1967603"/>
            <a:ext cx="641522"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视频</a:t>
            </a:r>
          </a:p>
        </p:txBody>
      </p:sp>
      <p:sp>
        <p:nvSpPr>
          <p:cNvPr id="14" name="矩形: 圆角 13">
            <a:extLst>
              <a:ext uri="{FF2B5EF4-FFF2-40B4-BE49-F238E27FC236}">
                <a16:creationId xmlns:a16="http://schemas.microsoft.com/office/drawing/2014/main" id="{2147310F-3A17-2147-45E2-C346D71A3DB6}"/>
              </a:ext>
            </a:extLst>
          </p:cNvPr>
          <p:cNvSpPr/>
          <p:nvPr/>
        </p:nvSpPr>
        <p:spPr>
          <a:xfrm>
            <a:off x="8182402" y="3149536"/>
            <a:ext cx="2674620" cy="1386840"/>
          </a:xfrm>
          <a:prstGeom prst="roundRect">
            <a:avLst/>
          </a:prstGeom>
          <a:solidFill>
            <a:srgbClr val="FBE5D6"/>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78982A9B-86D4-EDD0-FE66-7008D7A89864}"/>
              </a:ext>
            </a:extLst>
          </p:cNvPr>
          <p:cNvSpPr txBox="1"/>
          <p:nvPr/>
        </p:nvSpPr>
        <p:spPr>
          <a:xfrm>
            <a:off x="7008866" y="3665791"/>
            <a:ext cx="1103187"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一键训练</a:t>
            </a:r>
          </a:p>
        </p:txBody>
      </p:sp>
      <p:cxnSp>
        <p:nvCxnSpPr>
          <p:cNvPr id="18" name="直接箭头连接符 17">
            <a:extLst>
              <a:ext uri="{FF2B5EF4-FFF2-40B4-BE49-F238E27FC236}">
                <a16:creationId xmlns:a16="http://schemas.microsoft.com/office/drawing/2014/main" id="{1F6F7386-B52B-BC66-D330-5BAF7268954E}"/>
              </a:ext>
            </a:extLst>
          </p:cNvPr>
          <p:cNvCxnSpPr>
            <a:cxnSpLocks/>
            <a:stCxn id="10" idx="2"/>
          </p:cNvCxnSpPr>
          <p:nvPr/>
        </p:nvCxnSpPr>
        <p:spPr>
          <a:xfrm>
            <a:off x="8734168" y="2336935"/>
            <a:ext cx="0" cy="10219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35893A1-9445-8837-3505-346230AEFBEC}"/>
              </a:ext>
            </a:extLst>
          </p:cNvPr>
          <p:cNvCxnSpPr>
            <a:cxnSpLocks/>
          </p:cNvCxnSpPr>
          <p:nvPr/>
        </p:nvCxnSpPr>
        <p:spPr>
          <a:xfrm>
            <a:off x="10148720" y="2322421"/>
            <a:ext cx="0" cy="10219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60E53A33-5831-577D-C2E6-CE764105CF34}"/>
              </a:ext>
            </a:extLst>
          </p:cNvPr>
          <p:cNvSpPr/>
          <p:nvPr/>
        </p:nvSpPr>
        <p:spPr>
          <a:xfrm>
            <a:off x="8182402" y="4819150"/>
            <a:ext cx="2674620" cy="1386840"/>
          </a:xfrm>
          <a:prstGeom prst="roundRect">
            <a:avLst/>
          </a:prstGeom>
          <a:solidFill>
            <a:srgbClr val="FFF2CC"/>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id="{213051EC-327D-D2E5-7104-69E55010C181}"/>
              </a:ext>
            </a:extLst>
          </p:cNvPr>
          <p:cNvSpPr txBox="1"/>
          <p:nvPr/>
        </p:nvSpPr>
        <p:spPr>
          <a:xfrm>
            <a:off x="7001302" y="5327904"/>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部署检测</a:t>
            </a:r>
          </a:p>
        </p:txBody>
      </p:sp>
      <p:sp>
        <p:nvSpPr>
          <p:cNvPr id="25" name="矩形: 圆角 24">
            <a:extLst>
              <a:ext uri="{FF2B5EF4-FFF2-40B4-BE49-F238E27FC236}">
                <a16:creationId xmlns:a16="http://schemas.microsoft.com/office/drawing/2014/main" id="{1AEAD407-8AA8-D70B-F94E-707E2424101E}"/>
              </a:ext>
            </a:extLst>
          </p:cNvPr>
          <p:cNvSpPr/>
          <p:nvPr/>
        </p:nvSpPr>
        <p:spPr>
          <a:xfrm>
            <a:off x="8451960" y="5039774"/>
            <a:ext cx="2135505"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部署在边缘设备中</a:t>
            </a:r>
          </a:p>
        </p:txBody>
      </p:sp>
      <p:sp>
        <p:nvSpPr>
          <p:cNvPr id="26" name="矩形: 圆角 25">
            <a:extLst>
              <a:ext uri="{FF2B5EF4-FFF2-40B4-BE49-F238E27FC236}">
                <a16:creationId xmlns:a16="http://schemas.microsoft.com/office/drawing/2014/main" id="{2F2D69D2-2F89-A761-1953-CCD49F1BFB39}"/>
              </a:ext>
            </a:extLst>
          </p:cNvPr>
          <p:cNvSpPr/>
          <p:nvPr/>
        </p:nvSpPr>
        <p:spPr>
          <a:xfrm>
            <a:off x="8451960" y="5616988"/>
            <a:ext cx="2135504"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实时检测监控视频</a:t>
            </a:r>
          </a:p>
        </p:txBody>
      </p:sp>
      <p:cxnSp>
        <p:nvCxnSpPr>
          <p:cNvPr id="27" name="直接箭头连接符 26">
            <a:extLst>
              <a:ext uri="{FF2B5EF4-FFF2-40B4-BE49-F238E27FC236}">
                <a16:creationId xmlns:a16="http://schemas.microsoft.com/office/drawing/2014/main" id="{D77BF10B-AE82-2151-560D-B12453943DFC}"/>
              </a:ext>
            </a:extLst>
          </p:cNvPr>
          <p:cNvCxnSpPr>
            <a:cxnSpLocks/>
            <a:endCxn id="25" idx="0"/>
          </p:cNvCxnSpPr>
          <p:nvPr/>
        </p:nvCxnSpPr>
        <p:spPr>
          <a:xfrm>
            <a:off x="9519712" y="4342066"/>
            <a:ext cx="1" cy="6977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46022CE0-0227-DB5F-53AC-568C25B14E61}"/>
              </a:ext>
            </a:extLst>
          </p:cNvPr>
          <p:cNvCxnSpPr>
            <a:cxnSpLocks/>
            <a:stCxn id="25" idx="2"/>
            <a:endCxn id="26" idx="0"/>
          </p:cNvCxnSpPr>
          <p:nvPr/>
        </p:nvCxnSpPr>
        <p:spPr>
          <a:xfrm flipH="1">
            <a:off x="9519712" y="5428394"/>
            <a:ext cx="1" cy="188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F96B80FF-75BF-2B3C-96A0-AE4CFBDA9DFA}"/>
              </a:ext>
            </a:extLst>
          </p:cNvPr>
          <p:cNvCxnSpPr>
            <a:cxnSpLocks/>
            <a:stCxn id="26" idx="2"/>
          </p:cNvCxnSpPr>
          <p:nvPr/>
        </p:nvCxnSpPr>
        <p:spPr>
          <a:xfrm>
            <a:off x="9519712" y="6005608"/>
            <a:ext cx="0" cy="4210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圆角 50">
            <a:extLst>
              <a:ext uri="{FF2B5EF4-FFF2-40B4-BE49-F238E27FC236}">
                <a16:creationId xmlns:a16="http://schemas.microsoft.com/office/drawing/2014/main" id="{0143FE4A-6173-24F5-01C8-C110EA74CEF7}"/>
              </a:ext>
            </a:extLst>
          </p:cNvPr>
          <p:cNvSpPr/>
          <p:nvPr/>
        </p:nvSpPr>
        <p:spPr>
          <a:xfrm>
            <a:off x="8443981" y="3432796"/>
            <a:ext cx="2135505" cy="829381"/>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多种注意力机制组合的目标检测模型</a:t>
            </a:r>
          </a:p>
        </p:txBody>
      </p:sp>
      <p:sp>
        <p:nvSpPr>
          <p:cNvPr id="54" name="文本框 53">
            <a:extLst>
              <a:ext uri="{FF2B5EF4-FFF2-40B4-BE49-F238E27FC236}">
                <a16:creationId xmlns:a16="http://schemas.microsoft.com/office/drawing/2014/main" id="{55A7EC6C-944B-CBDF-26B9-6E44FC31BB4D}"/>
              </a:ext>
            </a:extLst>
          </p:cNvPr>
          <p:cNvSpPr txBox="1"/>
          <p:nvPr/>
        </p:nvSpPr>
        <p:spPr>
          <a:xfrm>
            <a:off x="861393" y="1824521"/>
            <a:ext cx="5571028"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sz="1800" dirty="0">
                <a:latin typeface="+mj-ea"/>
                <a:ea typeface="+mj-ea"/>
              </a:rPr>
              <a:t>应用场景：检测城市路面垃圾，辅助环卫工人工作</a:t>
            </a:r>
            <a:endParaRPr lang="en-US" altLang="zh-CN" sz="1800" dirty="0">
              <a:latin typeface="+mj-ea"/>
              <a:ea typeface="+mj-ea"/>
            </a:endParaRPr>
          </a:p>
          <a:p>
            <a:endParaRPr lang="zh-CN" altLang="en-US" dirty="0"/>
          </a:p>
        </p:txBody>
      </p:sp>
      <p:sp>
        <p:nvSpPr>
          <p:cNvPr id="16" name="文本框 15">
            <a:extLst>
              <a:ext uri="{FF2B5EF4-FFF2-40B4-BE49-F238E27FC236}">
                <a16:creationId xmlns:a16="http://schemas.microsoft.com/office/drawing/2014/main" id="{BE439539-5F71-61FE-C823-F5AB452EF3D8}"/>
              </a:ext>
            </a:extLst>
          </p:cNvPr>
          <p:cNvSpPr txBox="1"/>
          <p:nvPr/>
        </p:nvSpPr>
        <p:spPr>
          <a:xfrm>
            <a:off x="11448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25</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3056449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1000"/>
                                        <p:tgtEl>
                                          <p:spTgt spid="22"/>
                                        </p:tgtEl>
                                      </p:cBhvr>
                                    </p:animEffect>
                                    <p:anim calcmode="lin" valueType="num">
                                      <p:cBhvr>
                                        <p:cTn id="72" dur="1000" fill="hold"/>
                                        <p:tgtEl>
                                          <p:spTgt spid="22"/>
                                        </p:tgtEl>
                                        <p:attrNameLst>
                                          <p:attrName>ppt_x</p:attrName>
                                        </p:attrNameLst>
                                      </p:cBhvr>
                                      <p:tavLst>
                                        <p:tav tm="0">
                                          <p:val>
                                            <p:strVal val="#ppt_x"/>
                                          </p:val>
                                        </p:tav>
                                        <p:tav tm="100000">
                                          <p:val>
                                            <p:strVal val="#ppt_x"/>
                                          </p:val>
                                        </p:tav>
                                      </p:tavLst>
                                    </p:anim>
                                    <p:anim calcmode="lin" valueType="num">
                                      <p:cBhvr>
                                        <p:cTn id="73" dur="1000" fill="hold"/>
                                        <p:tgtEl>
                                          <p:spTgt spid="2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anim calcmode="lin" valueType="num">
                                      <p:cBhvr>
                                        <p:cTn id="77" dur="1000" fill="hold"/>
                                        <p:tgtEl>
                                          <p:spTgt spid="24"/>
                                        </p:tgtEl>
                                        <p:attrNameLst>
                                          <p:attrName>ppt_x</p:attrName>
                                        </p:attrNameLst>
                                      </p:cBhvr>
                                      <p:tavLst>
                                        <p:tav tm="0">
                                          <p:val>
                                            <p:strVal val="#ppt_x"/>
                                          </p:val>
                                        </p:tav>
                                        <p:tav tm="100000">
                                          <p:val>
                                            <p:strVal val="#ppt_x"/>
                                          </p:val>
                                        </p:tav>
                                      </p:tavLst>
                                    </p:anim>
                                    <p:anim calcmode="lin" valueType="num">
                                      <p:cBhvr>
                                        <p:cTn id="78" dur="1000" fill="hold"/>
                                        <p:tgtEl>
                                          <p:spTgt spid="2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anim calcmode="lin" valueType="num">
                                      <p:cBhvr>
                                        <p:cTn id="87" dur="1000" fill="hold"/>
                                        <p:tgtEl>
                                          <p:spTgt spid="26"/>
                                        </p:tgtEl>
                                        <p:attrNameLst>
                                          <p:attrName>ppt_x</p:attrName>
                                        </p:attrNameLst>
                                      </p:cBhvr>
                                      <p:tavLst>
                                        <p:tav tm="0">
                                          <p:val>
                                            <p:strVal val="#ppt_x"/>
                                          </p:val>
                                        </p:tav>
                                        <p:tav tm="100000">
                                          <p:val>
                                            <p:strVal val="#ppt_x"/>
                                          </p:val>
                                        </p:tav>
                                      </p:tavLst>
                                    </p:anim>
                                    <p:anim calcmode="lin" valueType="num">
                                      <p:cBhvr>
                                        <p:cTn id="88" dur="1000" fill="hold"/>
                                        <p:tgtEl>
                                          <p:spTgt spid="26"/>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1000"/>
                                        <p:tgtEl>
                                          <p:spTgt spid="28"/>
                                        </p:tgtEl>
                                      </p:cBhvr>
                                    </p:animEffect>
                                    <p:anim calcmode="lin" valueType="num">
                                      <p:cBhvr>
                                        <p:cTn id="97" dur="1000" fill="hold"/>
                                        <p:tgtEl>
                                          <p:spTgt spid="28"/>
                                        </p:tgtEl>
                                        <p:attrNameLst>
                                          <p:attrName>ppt_x</p:attrName>
                                        </p:attrNameLst>
                                      </p:cBhvr>
                                      <p:tavLst>
                                        <p:tav tm="0">
                                          <p:val>
                                            <p:strVal val="#ppt_x"/>
                                          </p:val>
                                        </p:tav>
                                        <p:tav tm="100000">
                                          <p:val>
                                            <p:strVal val="#ppt_x"/>
                                          </p:val>
                                        </p:tav>
                                      </p:tavLst>
                                    </p:anim>
                                    <p:anim calcmode="lin" valueType="num">
                                      <p:cBhvr>
                                        <p:cTn id="98" dur="1000" fill="hold"/>
                                        <p:tgtEl>
                                          <p:spTgt spid="28"/>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1000"/>
                                        <p:tgtEl>
                                          <p:spTgt spid="51"/>
                                        </p:tgtEl>
                                      </p:cBhvr>
                                    </p:animEffect>
                                    <p:anim calcmode="lin" valueType="num">
                                      <p:cBhvr>
                                        <p:cTn id="107" dur="1000" fill="hold"/>
                                        <p:tgtEl>
                                          <p:spTgt spid="51"/>
                                        </p:tgtEl>
                                        <p:attrNameLst>
                                          <p:attrName>ppt_x</p:attrName>
                                        </p:attrNameLst>
                                      </p:cBhvr>
                                      <p:tavLst>
                                        <p:tav tm="0">
                                          <p:val>
                                            <p:strVal val="#ppt_x"/>
                                          </p:val>
                                        </p:tav>
                                        <p:tav tm="100000">
                                          <p:val>
                                            <p:strVal val="#ppt_x"/>
                                          </p:val>
                                        </p:tav>
                                      </p:tavLst>
                                    </p:anim>
                                    <p:anim calcmode="lin" valueType="num">
                                      <p:cBhvr>
                                        <p:cTn id="10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4" grpId="0" animBg="1"/>
      <p:bldP spid="5" grpId="0"/>
      <p:bldP spid="10" grpId="0"/>
      <p:bldP spid="13" grpId="0"/>
      <p:bldP spid="14" grpId="0" animBg="1"/>
      <p:bldP spid="15" grpId="0"/>
      <p:bldP spid="22" grpId="0" animBg="1"/>
      <p:bldP spid="24" grpId="0"/>
      <p:bldP spid="25" grpId="0" animBg="1"/>
      <p:bldP spid="26" grpId="0" animBg="1"/>
      <p:bldP spid="51" grpId="0" animBg="1"/>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10D6270C-CD7D-63AE-AF4A-67FDBB706B5E}"/>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53729C61-DF84-AF4C-C397-83FFEE1F17AA}"/>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9D5CB9B0-AD0A-B89D-5199-9CC9F9F3AB9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43534E34-080D-0EFD-643C-E8F4DA5407F6}"/>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矩形 9">
            <a:extLst>
              <a:ext uri="{FF2B5EF4-FFF2-40B4-BE49-F238E27FC236}">
                <a16:creationId xmlns:a16="http://schemas.microsoft.com/office/drawing/2014/main" id="{4782970A-AEE1-B924-7098-F58C831C2257}"/>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3.2</a:t>
            </a:r>
            <a:endParaRPr lang="zh-CN" altLang="en-US" dirty="0">
              <a:latin typeface="+mj-ea"/>
              <a:ea typeface="+mj-ea"/>
            </a:endParaRPr>
          </a:p>
        </p:txBody>
      </p:sp>
      <p:sp>
        <p:nvSpPr>
          <p:cNvPr id="11" name="矩形 10">
            <a:extLst>
              <a:ext uri="{FF2B5EF4-FFF2-40B4-BE49-F238E27FC236}">
                <a16:creationId xmlns:a16="http://schemas.microsoft.com/office/drawing/2014/main" id="{4AB7D278-FEDF-78DC-956E-309E7A09F3F1}"/>
              </a:ext>
            </a:extLst>
          </p:cNvPr>
          <p:cNvSpPr/>
          <p:nvPr/>
        </p:nvSpPr>
        <p:spPr>
          <a:xfrm>
            <a:off x="922866" y="888589"/>
            <a:ext cx="1800755"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系统框架</a:t>
            </a:r>
          </a:p>
        </p:txBody>
      </p:sp>
      <p:sp>
        <p:nvSpPr>
          <p:cNvPr id="12" name="文本框 11">
            <a:extLst>
              <a:ext uri="{FF2B5EF4-FFF2-40B4-BE49-F238E27FC236}">
                <a16:creationId xmlns:a16="http://schemas.microsoft.com/office/drawing/2014/main" id="{9CF9E72A-09E5-D112-9722-F6DAEEEDA89F}"/>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pic>
        <p:nvPicPr>
          <p:cNvPr id="33" name="图片 32">
            <a:extLst>
              <a:ext uri="{FF2B5EF4-FFF2-40B4-BE49-F238E27FC236}">
                <a16:creationId xmlns:a16="http://schemas.microsoft.com/office/drawing/2014/main" id="{F7D1A359-4F9C-1E09-F224-4DED387FF0F4}"/>
              </a:ext>
            </a:extLst>
          </p:cNvPr>
          <p:cNvPicPr>
            <a:picLocks noChangeAspect="1"/>
          </p:cNvPicPr>
          <p:nvPr/>
        </p:nvPicPr>
        <p:blipFill>
          <a:blip r:embed="rId3"/>
          <a:stretch>
            <a:fillRect/>
          </a:stretch>
        </p:blipFill>
        <p:spPr>
          <a:xfrm>
            <a:off x="194309" y="1950720"/>
            <a:ext cx="5728971" cy="3561386"/>
          </a:xfrm>
          <a:prstGeom prst="rect">
            <a:avLst/>
          </a:prstGeom>
        </p:spPr>
      </p:pic>
      <p:sp>
        <p:nvSpPr>
          <p:cNvPr id="4" name="矩形 3">
            <a:extLst>
              <a:ext uri="{FF2B5EF4-FFF2-40B4-BE49-F238E27FC236}">
                <a16:creationId xmlns:a16="http://schemas.microsoft.com/office/drawing/2014/main" id="{1197A8D9-E83A-AAE2-CECA-624564E606CA}"/>
              </a:ext>
            </a:extLst>
          </p:cNvPr>
          <p:cNvSpPr/>
          <p:nvPr/>
        </p:nvSpPr>
        <p:spPr>
          <a:xfrm>
            <a:off x="167641" y="1737360"/>
            <a:ext cx="5755640" cy="4307840"/>
          </a:xfrm>
          <a:prstGeom prst="rect">
            <a:avLst/>
          </a:prstGeom>
          <a:noFill/>
          <a:ln w="22225">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AB08E61-B0A9-278A-2EE1-9C8A09410547}"/>
              </a:ext>
            </a:extLst>
          </p:cNvPr>
          <p:cNvSpPr/>
          <p:nvPr/>
        </p:nvSpPr>
        <p:spPr>
          <a:xfrm>
            <a:off x="6242051" y="2369666"/>
            <a:ext cx="5755640" cy="3675533"/>
          </a:xfrm>
          <a:prstGeom prst="rect">
            <a:avLst/>
          </a:prstGeom>
          <a:noFill/>
          <a:ln w="22225">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803C3BD5-C23D-21EA-83BC-66895FCAA73A}"/>
              </a:ext>
            </a:extLst>
          </p:cNvPr>
          <p:cNvSpPr txBox="1"/>
          <p:nvPr/>
        </p:nvSpPr>
        <p:spPr>
          <a:xfrm>
            <a:off x="2633132" y="5609376"/>
            <a:ext cx="1210588" cy="338554"/>
          </a:xfrm>
          <a:prstGeom prst="rect">
            <a:avLst/>
          </a:prstGeom>
          <a:noFill/>
        </p:spPr>
        <p:txBody>
          <a:bodyPr wrap="none" rtlCol="0">
            <a:spAutoFit/>
          </a:bodyPr>
          <a:lstStyle/>
          <a:p>
            <a:pPr algn="ctr"/>
            <a:r>
              <a:rPr lang="zh-CN" altLang="en-US" sz="1600" b="1" dirty="0">
                <a:solidFill>
                  <a:srgbClr val="7030A0"/>
                </a:solidFill>
                <a:latin typeface="+mj-ea"/>
                <a:ea typeface="+mj-ea"/>
              </a:rPr>
              <a:t>系统框架图</a:t>
            </a:r>
            <a:endParaRPr lang="en-US" altLang="zh-CN" sz="1600" b="1" dirty="0">
              <a:solidFill>
                <a:srgbClr val="7030A0"/>
              </a:solidFill>
              <a:latin typeface="+mj-ea"/>
              <a:ea typeface="+mj-ea"/>
            </a:endParaRPr>
          </a:p>
        </p:txBody>
      </p:sp>
      <p:pic>
        <p:nvPicPr>
          <p:cNvPr id="22" name="图片 21">
            <a:extLst>
              <a:ext uri="{FF2B5EF4-FFF2-40B4-BE49-F238E27FC236}">
                <a16:creationId xmlns:a16="http://schemas.microsoft.com/office/drawing/2014/main" id="{E08E5777-2167-455E-3C6B-358E0E73F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731" y="2419273"/>
            <a:ext cx="5464280" cy="3043225"/>
          </a:xfrm>
          <a:prstGeom prst="rect">
            <a:avLst/>
          </a:prstGeom>
        </p:spPr>
      </p:pic>
      <p:sp>
        <p:nvSpPr>
          <p:cNvPr id="23" name="文本框 22">
            <a:extLst>
              <a:ext uri="{FF2B5EF4-FFF2-40B4-BE49-F238E27FC236}">
                <a16:creationId xmlns:a16="http://schemas.microsoft.com/office/drawing/2014/main" id="{E4783A59-A6DA-D43A-EF8D-3EFC280FB6B3}"/>
              </a:ext>
            </a:extLst>
          </p:cNvPr>
          <p:cNvSpPr txBox="1"/>
          <p:nvPr/>
        </p:nvSpPr>
        <p:spPr>
          <a:xfrm>
            <a:off x="8512462" y="5594296"/>
            <a:ext cx="1214820" cy="338554"/>
          </a:xfrm>
          <a:prstGeom prst="rect">
            <a:avLst/>
          </a:prstGeom>
          <a:noFill/>
        </p:spPr>
        <p:txBody>
          <a:bodyPr wrap="none" rtlCol="0">
            <a:spAutoFit/>
          </a:bodyPr>
          <a:lstStyle/>
          <a:p>
            <a:pPr algn="ctr"/>
            <a:r>
              <a:rPr lang="zh-CN" altLang="en-US" sz="1600" b="1" dirty="0">
                <a:solidFill>
                  <a:srgbClr val="7030A0"/>
                </a:solidFill>
                <a:latin typeface="+mj-ea"/>
                <a:ea typeface="+mj-ea"/>
              </a:rPr>
              <a:t>系统流程图</a:t>
            </a:r>
            <a:endParaRPr lang="en-US" altLang="zh-CN" sz="1600" b="1" dirty="0">
              <a:solidFill>
                <a:srgbClr val="7030A0"/>
              </a:solidFill>
              <a:latin typeface="+mj-ea"/>
              <a:ea typeface="+mj-ea"/>
            </a:endParaRPr>
          </a:p>
        </p:txBody>
      </p:sp>
      <p:sp>
        <p:nvSpPr>
          <p:cNvPr id="2" name="文本框 1">
            <a:extLst>
              <a:ext uri="{FF2B5EF4-FFF2-40B4-BE49-F238E27FC236}">
                <a16:creationId xmlns:a16="http://schemas.microsoft.com/office/drawing/2014/main" id="{8EEEC6E6-7013-784F-C959-6500EDC5C7C2}"/>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26</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6663814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3.3</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247870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系统运行效果</a:t>
            </a:r>
          </a:p>
        </p:txBody>
      </p:sp>
      <p:sp>
        <p:nvSpPr>
          <p:cNvPr id="2" name="文本框 1">
            <a:extLst>
              <a:ext uri="{FF2B5EF4-FFF2-40B4-BE49-F238E27FC236}">
                <a16:creationId xmlns:a16="http://schemas.microsoft.com/office/drawing/2014/main" id="{AE80A5B2-58E5-A67F-34DD-4AA6B28E39C5}"/>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pic>
        <p:nvPicPr>
          <p:cNvPr id="13" name="图片 12">
            <a:extLst>
              <a:ext uri="{FF2B5EF4-FFF2-40B4-BE49-F238E27FC236}">
                <a16:creationId xmlns:a16="http://schemas.microsoft.com/office/drawing/2014/main" id="{726E0C79-1A3E-2F33-B264-BD9C833D93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25012" y="929699"/>
            <a:ext cx="6315016" cy="4498178"/>
          </a:xfrm>
          <a:prstGeom prst="rect">
            <a:avLst/>
          </a:prstGeom>
        </p:spPr>
      </p:pic>
      <p:pic>
        <p:nvPicPr>
          <p:cNvPr id="15" name="图片 14">
            <a:extLst>
              <a:ext uri="{FF2B5EF4-FFF2-40B4-BE49-F238E27FC236}">
                <a16:creationId xmlns:a16="http://schemas.microsoft.com/office/drawing/2014/main" id="{B2F36F0F-1F27-43E6-B393-2D3A5D73B6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4356" y="929699"/>
            <a:ext cx="6356327" cy="4488284"/>
          </a:xfrm>
          <a:prstGeom prst="rect">
            <a:avLst/>
          </a:prstGeom>
        </p:spPr>
      </p:pic>
      <p:pic>
        <p:nvPicPr>
          <p:cNvPr id="17" name="图片 16">
            <a:extLst>
              <a:ext uri="{FF2B5EF4-FFF2-40B4-BE49-F238E27FC236}">
                <a16:creationId xmlns:a16="http://schemas.microsoft.com/office/drawing/2014/main" id="{2245F909-6282-FD8A-F4F3-4D9CEDA9D8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95719" y="929699"/>
            <a:ext cx="6472381" cy="4592084"/>
          </a:xfrm>
          <a:prstGeom prst="rect">
            <a:avLst/>
          </a:prstGeom>
        </p:spPr>
      </p:pic>
      <p:sp>
        <p:nvSpPr>
          <p:cNvPr id="18" name="流程图: 可选过程 17">
            <a:extLst>
              <a:ext uri="{FF2B5EF4-FFF2-40B4-BE49-F238E27FC236}">
                <a16:creationId xmlns:a16="http://schemas.microsoft.com/office/drawing/2014/main" id="{99083B21-916C-A92C-DCEB-7C446936EDAD}"/>
              </a:ext>
            </a:extLst>
          </p:cNvPr>
          <p:cNvSpPr/>
          <p:nvPr/>
        </p:nvSpPr>
        <p:spPr>
          <a:xfrm>
            <a:off x="1071040" y="2191872"/>
            <a:ext cx="3124184" cy="550817"/>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j-ea"/>
                <a:ea typeface="+mj-ea"/>
              </a:rPr>
              <a:t>数据标注功能</a:t>
            </a:r>
          </a:p>
        </p:txBody>
      </p:sp>
      <p:sp>
        <p:nvSpPr>
          <p:cNvPr id="19" name="箭头: 虚尾 18">
            <a:extLst>
              <a:ext uri="{FF2B5EF4-FFF2-40B4-BE49-F238E27FC236}">
                <a16:creationId xmlns:a16="http://schemas.microsoft.com/office/drawing/2014/main" id="{B619AFFF-64FF-B509-A183-0D172BC4ED26}"/>
              </a:ext>
            </a:extLst>
          </p:cNvPr>
          <p:cNvSpPr/>
          <p:nvPr/>
        </p:nvSpPr>
        <p:spPr>
          <a:xfrm rot="5400000">
            <a:off x="2486780" y="2817308"/>
            <a:ext cx="309976" cy="412983"/>
          </a:xfrm>
          <a:prstGeom prst="stripedRightArrow">
            <a:avLst>
              <a:gd name="adj1" fmla="val 50000"/>
              <a:gd name="adj2" fmla="val 34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可选过程 19">
            <a:extLst>
              <a:ext uri="{FF2B5EF4-FFF2-40B4-BE49-F238E27FC236}">
                <a16:creationId xmlns:a16="http://schemas.microsoft.com/office/drawing/2014/main" id="{6A5F06D2-9570-2E2F-96C8-BA6BB4DE2096}"/>
              </a:ext>
            </a:extLst>
          </p:cNvPr>
          <p:cNvSpPr/>
          <p:nvPr/>
        </p:nvSpPr>
        <p:spPr>
          <a:xfrm>
            <a:off x="1079677" y="3339917"/>
            <a:ext cx="3124184" cy="550817"/>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j-ea"/>
                <a:ea typeface="+mj-ea"/>
              </a:rPr>
              <a:t>模型训练功能</a:t>
            </a:r>
          </a:p>
        </p:txBody>
      </p:sp>
      <p:sp>
        <p:nvSpPr>
          <p:cNvPr id="21" name="箭头: 虚尾 20">
            <a:extLst>
              <a:ext uri="{FF2B5EF4-FFF2-40B4-BE49-F238E27FC236}">
                <a16:creationId xmlns:a16="http://schemas.microsoft.com/office/drawing/2014/main" id="{6E9AA3AA-3F34-4CFF-D276-F767BA2409E0}"/>
              </a:ext>
            </a:extLst>
          </p:cNvPr>
          <p:cNvSpPr/>
          <p:nvPr/>
        </p:nvSpPr>
        <p:spPr>
          <a:xfrm rot="5400000">
            <a:off x="2486780" y="3965353"/>
            <a:ext cx="309976" cy="412983"/>
          </a:xfrm>
          <a:prstGeom prst="stripedRightArrow">
            <a:avLst>
              <a:gd name="adj1" fmla="val 50000"/>
              <a:gd name="adj2" fmla="val 34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可选过程 21">
            <a:extLst>
              <a:ext uri="{FF2B5EF4-FFF2-40B4-BE49-F238E27FC236}">
                <a16:creationId xmlns:a16="http://schemas.microsoft.com/office/drawing/2014/main" id="{AE4FA01D-7588-B14C-A0C0-E700AAC6B268}"/>
              </a:ext>
            </a:extLst>
          </p:cNvPr>
          <p:cNvSpPr/>
          <p:nvPr/>
        </p:nvSpPr>
        <p:spPr>
          <a:xfrm>
            <a:off x="1079677" y="4487962"/>
            <a:ext cx="3124184" cy="550817"/>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j-ea"/>
                <a:ea typeface="+mj-ea"/>
              </a:rPr>
              <a:t>实时监控功能</a:t>
            </a:r>
          </a:p>
        </p:txBody>
      </p:sp>
      <p:sp>
        <p:nvSpPr>
          <p:cNvPr id="3" name="文本框 2">
            <a:extLst>
              <a:ext uri="{FF2B5EF4-FFF2-40B4-BE49-F238E27FC236}">
                <a16:creationId xmlns:a16="http://schemas.microsoft.com/office/drawing/2014/main" id="{812BDFBE-BD6E-5B0B-CD7C-8EE52A53AE35}"/>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27</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958672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5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25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25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250"/>
                                        <p:tgtEl>
                                          <p:spTgt spid="1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25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25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250"/>
                                        <p:tgtEl>
                                          <p:spTgt spid="22"/>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369BE7A3-CECC-0C1A-5ACB-2CA6020E0933}"/>
              </a:ext>
            </a:extLst>
          </p:cNvPr>
          <p:cNvSpPr txBox="1">
            <a:spLocks noChangeArrowheads="1"/>
          </p:cNvSpPr>
          <p:nvPr/>
        </p:nvSpPr>
        <p:spPr bwMode="auto">
          <a:xfrm>
            <a:off x="3695343" y="3031443"/>
            <a:ext cx="4801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研究生期间工作成果</a:t>
            </a:r>
          </a:p>
        </p:txBody>
      </p:sp>
      <p:sp>
        <p:nvSpPr>
          <p:cNvPr id="8" name="矩形 7">
            <a:extLst>
              <a:ext uri="{FF2B5EF4-FFF2-40B4-BE49-F238E27FC236}">
                <a16:creationId xmlns:a16="http://schemas.microsoft.com/office/drawing/2014/main" id="{A03B1BF8-3410-5F0B-7EFC-7BF9E1B1F716}"/>
              </a:ext>
            </a:extLst>
          </p:cNvPr>
          <p:cNvSpPr/>
          <p:nvPr/>
        </p:nvSpPr>
        <p:spPr>
          <a:xfrm>
            <a:off x="5249125" y="3672839"/>
            <a:ext cx="1693733"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Work Product</a:t>
            </a:r>
          </a:p>
        </p:txBody>
      </p:sp>
      <p:sp>
        <p:nvSpPr>
          <p:cNvPr id="9" name="圆角矩形 52">
            <a:extLst>
              <a:ext uri="{FF2B5EF4-FFF2-40B4-BE49-F238E27FC236}">
                <a16:creationId xmlns:a16="http://schemas.microsoft.com/office/drawing/2014/main" id="{8F3C0301-5527-E722-2E08-C49184DBB04A}"/>
              </a:ext>
            </a:extLst>
          </p:cNvPr>
          <p:cNvSpPr/>
          <p:nvPr/>
        </p:nvSpPr>
        <p:spPr>
          <a:xfrm>
            <a:off x="5256252" y="2219381"/>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第四部分</a:t>
            </a:r>
          </a:p>
        </p:txBody>
      </p:sp>
      <p:sp>
        <p:nvSpPr>
          <p:cNvPr id="2" name="文本框 1">
            <a:extLst>
              <a:ext uri="{FF2B5EF4-FFF2-40B4-BE49-F238E27FC236}">
                <a16:creationId xmlns:a16="http://schemas.microsoft.com/office/drawing/2014/main" id="{B5181561-0D8B-9A75-682A-E929991F80A8}"/>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28</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44625975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工作成果</a:t>
            </a:r>
          </a:p>
        </p:txBody>
      </p:sp>
      <p:sp>
        <p:nvSpPr>
          <p:cNvPr id="2" name="文本框 1">
            <a:extLst>
              <a:ext uri="{FF2B5EF4-FFF2-40B4-BE49-F238E27FC236}">
                <a16:creationId xmlns:a16="http://schemas.microsoft.com/office/drawing/2014/main" id="{7CB8F707-D6B3-A90B-9009-E29D34584A6B}"/>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3" name="矩形 2">
            <a:extLst>
              <a:ext uri="{FF2B5EF4-FFF2-40B4-BE49-F238E27FC236}">
                <a16:creationId xmlns:a16="http://schemas.microsoft.com/office/drawing/2014/main" id="{E9B53EED-8392-C83D-2322-7C420925A762}"/>
              </a:ext>
            </a:extLst>
          </p:cNvPr>
          <p:cNvSpPr/>
          <p:nvPr/>
        </p:nvSpPr>
        <p:spPr>
          <a:xfrm>
            <a:off x="1323885" y="1125931"/>
            <a:ext cx="1088760" cy="454099"/>
          </a:xfrm>
          <a:prstGeom prst="rect">
            <a:avLst/>
          </a:prstGeom>
        </p:spPr>
        <p:txBody>
          <a:bodyPr wrap="none">
            <a:spAutoFit/>
          </a:bodyPr>
          <a:lstStyle/>
          <a:p>
            <a:pPr marL="285750" indent="-285750" defTabSz="914377" fontAlgn="base">
              <a:lnSpc>
                <a:spcPts val="3000"/>
              </a:lnSpc>
              <a:spcBef>
                <a:spcPct val="0"/>
              </a:spcBef>
              <a:spcAft>
                <a:spcPct val="0"/>
              </a:spcAft>
              <a:buFont typeface="Wingdings" panose="05000000000000000000" pitchFamily="2" charset="2"/>
              <a:buChar char="Ø"/>
              <a:defRPr/>
            </a:pPr>
            <a:r>
              <a:rPr lang="zh-CN" altLang="en-US" sz="2400" b="1" dirty="0">
                <a:solidFill>
                  <a:srgbClr val="674196"/>
                </a:solidFill>
                <a:latin typeface="+mj-ea"/>
                <a:ea typeface="+mj-ea"/>
                <a:cs typeface="Arial" panose="020B0604020202020204" pitchFamily="34" charset="0"/>
              </a:rPr>
              <a:t>专利</a:t>
            </a:r>
            <a:endParaRPr lang="en-US" altLang="zh-CN" sz="2400" b="1" dirty="0">
              <a:solidFill>
                <a:srgbClr val="674196"/>
              </a:solidFill>
              <a:latin typeface="+mj-ea"/>
              <a:ea typeface="+mj-ea"/>
              <a:cs typeface="Arial" panose="020B0604020202020204" pitchFamily="34" charset="0"/>
            </a:endParaRPr>
          </a:p>
        </p:txBody>
      </p:sp>
      <p:sp>
        <p:nvSpPr>
          <p:cNvPr id="4" name="矩形 3">
            <a:extLst>
              <a:ext uri="{FF2B5EF4-FFF2-40B4-BE49-F238E27FC236}">
                <a16:creationId xmlns:a16="http://schemas.microsoft.com/office/drawing/2014/main" id="{C0F27187-9B4A-0580-2581-5CB3AC3A02E1}"/>
              </a:ext>
            </a:extLst>
          </p:cNvPr>
          <p:cNvSpPr/>
          <p:nvPr/>
        </p:nvSpPr>
        <p:spPr>
          <a:xfrm>
            <a:off x="1737633" y="1638198"/>
            <a:ext cx="8597225" cy="814454"/>
          </a:xfrm>
          <a:prstGeom prst="rect">
            <a:avLst/>
          </a:prstGeom>
        </p:spPr>
        <p:txBody>
          <a:bodyPr wrap="none">
            <a:spAutoFit/>
          </a:bodyPr>
          <a:lstStyle/>
          <a:p>
            <a:pPr defTabSz="914377" fontAlgn="base">
              <a:lnSpc>
                <a:spcPts val="3000"/>
              </a:lnSpc>
              <a:spcBef>
                <a:spcPct val="0"/>
              </a:spcBef>
              <a:spcAft>
                <a:spcPct val="0"/>
              </a:spcAft>
              <a:defRPr/>
            </a:pPr>
            <a:r>
              <a:rPr lang="zh-CN" altLang="en-US" sz="1600" dirty="0">
                <a:latin typeface="+mj-ea"/>
                <a:ea typeface="+mj-ea"/>
              </a:rPr>
              <a:t>申富饶，</a:t>
            </a:r>
            <a:r>
              <a:rPr lang="zh-CN" altLang="en-US" sz="1600" b="1" dirty="0">
                <a:latin typeface="+mj-ea"/>
                <a:ea typeface="+mj-ea"/>
              </a:rPr>
              <a:t>卢俣金</a:t>
            </a:r>
            <a:r>
              <a:rPr lang="zh-CN" altLang="en-US" sz="1600" dirty="0">
                <a:latin typeface="+mj-ea"/>
                <a:ea typeface="+mj-ea"/>
              </a:rPr>
              <a:t>，安俊逸，赵健，</a:t>
            </a:r>
            <a:r>
              <a:rPr lang="en-US" altLang="zh-CN" sz="1600" dirty="0">
                <a:latin typeface="+mj-ea"/>
                <a:ea typeface="+mj-ea"/>
              </a:rPr>
              <a:t>《</a:t>
            </a:r>
            <a:r>
              <a:rPr lang="zh-CN" altLang="en-US" sz="1600" dirty="0">
                <a:latin typeface="+mj-ea"/>
                <a:ea typeface="+mj-ea"/>
              </a:rPr>
              <a:t>一种基于局部特征和位置注意力的图像分类器优化方法</a:t>
            </a:r>
            <a:r>
              <a:rPr lang="en-US" altLang="zh-CN" sz="1600" dirty="0">
                <a:latin typeface="+mj-ea"/>
                <a:ea typeface="+mj-ea"/>
              </a:rPr>
              <a:t>》</a:t>
            </a:r>
          </a:p>
          <a:p>
            <a:pPr defTabSz="914377" fontAlgn="base">
              <a:lnSpc>
                <a:spcPts val="3000"/>
              </a:lnSpc>
              <a:spcBef>
                <a:spcPct val="0"/>
              </a:spcBef>
              <a:spcAft>
                <a:spcPct val="0"/>
              </a:spcAft>
              <a:defRPr/>
            </a:pPr>
            <a:r>
              <a:rPr lang="en-US" altLang="zh-CN" sz="1600" dirty="0">
                <a:latin typeface="+mj-ea"/>
                <a:ea typeface="+mj-ea"/>
              </a:rPr>
              <a:t>(</a:t>
            </a:r>
            <a:r>
              <a:rPr lang="zh-CN" altLang="en-US" sz="1600" dirty="0">
                <a:latin typeface="+mj-ea"/>
                <a:ea typeface="+mj-ea"/>
              </a:rPr>
              <a:t>专利申请号：</a:t>
            </a:r>
            <a:r>
              <a:rPr lang="en-US" altLang="zh-CN" sz="1600" dirty="0">
                <a:latin typeface="+mj-ea"/>
                <a:ea typeface="+mj-ea"/>
              </a:rPr>
              <a:t>202410248161.6)</a:t>
            </a:r>
            <a:endParaRPr lang="en-US" altLang="zh-CN" sz="1600" dirty="0">
              <a:solidFill>
                <a:srgbClr val="674196"/>
              </a:solidFill>
              <a:latin typeface="+mj-ea"/>
              <a:ea typeface="+mj-ea"/>
              <a:cs typeface="Arial" panose="020B0604020202020204" pitchFamily="34" charset="0"/>
            </a:endParaRPr>
          </a:p>
        </p:txBody>
      </p:sp>
      <p:sp>
        <p:nvSpPr>
          <p:cNvPr id="5" name="矩形 4">
            <a:extLst>
              <a:ext uri="{FF2B5EF4-FFF2-40B4-BE49-F238E27FC236}">
                <a16:creationId xmlns:a16="http://schemas.microsoft.com/office/drawing/2014/main" id="{EFDEBF5D-CEA7-D6F0-EA17-E19AC7385102}"/>
              </a:ext>
            </a:extLst>
          </p:cNvPr>
          <p:cNvSpPr/>
          <p:nvPr/>
        </p:nvSpPr>
        <p:spPr>
          <a:xfrm>
            <a:off x="1323885" y="2651320"/>
            <a:ext cx="1088760" cy="454099"/>
          </a:xfrm>
          <a:prstGeom prst="rect">
            <a:avLst/>
          </a:prstGeom>
        </p:spPr>
        <p:txBody>
          <a:bodyPr wrap="none">
            <a:spAutoFit/>
          </a:bodyPr>
          <a:lstStyle/>
          <a:p>
            <a:pPr marL="285750" indent="-285750" defTabSz="914377" fontAlgn="base">
              <a:lnSpc>
                <a:spcPts val="3000"/>
              </a:lnSpc>
              <a:spcBef>
                <a:spcPct val="0"/>
              </a:spcBef>
              <a:spcAft>
                <a:spcPct val="0"/>
              </a:spcAft>
              <a:buFont typeface="Wingdings" panose="05000000000000000000" pitchFamily="2" charset="2"/>
              <a:buChar char="Ø"/>
              <a:defRPr/>
            </a:pPr>
            <a:r>
              <a:rPr lang="zh-CN" altLang="en-US" sz="2400" b="1" dirty="0">
                <a:solidFill>
                  <a:srgbClr val="674196"/>
                </a:solidFill>
                <a:latin typeface="+mj-ea"/>
                <a:ea typeface="+mj-ea"/>
                <a:cs typeface="Arial" panose="020B0604020202020204" pitchFamily="34" charset="0"/>
              </a:rPr>
              <a:t>项目</a:t>
            </a:r>
            <a:endParaRPr lang="en-US" altLang="zh-CN" sz="2400" b="1" dirty="0">
              <a:solidFill>
                <a:srgbClr val="674196"/>
              </a:solidFill>
              <a:latin typeface="+mj-ea"/>
              <a:ea typeface="+mj-ea"/>
              <a:cs typeface="Arial" panose="020B0604020202020204" pitchFamily="34" charset="0"/>
            </a:endParaRPr>
          </a:p>
        </p:txBody>
      </p:sp>
      <p:sp>
        <p:nvSpPr>
          <p:cNvPr id="10" name="矩形 9">
            <a:extLst>
              <a:ext uri="{FF2B5EF4-FFF2-40B4-BE49-F238E27FC236}">
                <a16:creationId xmlns:a16="http://schemas.microsoft.com/office/drawing/2014/main" id="{E1E39298-E75F-19DA-407A-8479A708D801}"/>
              </a:ext>
            </a:extLst>
          </p:cNvPr>
          <p:cNvSpPr/>
          <p:nvPr/>
        </p:nvSpPr>
        <p:spPr>
          <a:xfrm>
            <a:off x="1664481" y="3163509"/>
            <a:ext cx="8778365" cy="1968616"/>
          </a:xfrm>
          <a:prstGeom prst="rect">
            <a:avLst/>
          </a:prstGeom>
        </p:spPr>
        <p:txBody>
          <a:bodyPr wrap="square">
            <a:spAutoFit/>
          </a:bodyPr>
          <a:lstStyle/>
          <a:p>
            <a:pPr algn="just" defTabSz="914377" fontAlgn="base">
              <a:lnSpc>
                <a:spcPts val="3000"/>
              </a:lnSpc>
              <a:spcBef>
                <a:spcPct val="0"/>
              </a:spcBef>
              <a:spcAft>
                <a:spcPct val="0"/>
              </a:spcAft>
              <a:defRPr/>
            </a:pPr>
            <a:r>
              <a:rPr lang="zh-CN" altLang="en-US" sz="1600" dirty="0">
                <a:latin typeface="+mj-ea"/>
                <a:ea typeface="+mj-ea"/>
              </a:rPr>
              <a:t>科技部重大项目“基于神经可塑性的脉冲网络高效学习机制与类脑智能系统”（参与课题年限 </a:t>
            </a:r>
            <a:r>
              <a:rPr lang="en-US" altLang="zh-CN" sz="1600" dirty="0">
                <a:latin typeface="+mj-ea"/>
                <a:ea typeface="+mj-ea"/>
              </a:rPr>
              <a:t>2021 </a:t>
            </a:r>
            <a:r>
              <a:rPr lang="zh-CN" altLang="en-US" sz="1600" dirty="0">
                <a:latin typeface="+mj-ea"/>
                <a:ea typeface="+mj-ea"/>
              </a:rPr>
              <a:t>年 </a:t>
            </a:r>
            <a:r>
              <a:rPr lang="en-US" altLang="zh-CN" sz="1600" dirty="0">
                <a:latin typeface="+mj-ea"/>
                <a:ea typeface="+mj-ea"/>
              </a:rPr>
              <a:t>9 </a:t>
            </a:r>
            <a:r>
              <a:rPr lang="zh-CN" altLang="en-US" sz="1600" dirty="0">
                <a:latin typeface="+mj-ea"/>
                <a:ea typeface="+mj-ea"/>
              </a:rPr>
              <a:t>月</a:t>
            </a:r>
            <a:r>
              <a:rPr lang="en-US" altLang="zh-CN" sz="1600" dirty="0">
                <a:latin typeface="+mj-ea"/>
                <a:ea typeface="+mj-ea"/>
              </a:rPr>
              <a:t>—2024 </a:t>
            </a:r>
            <a:r>
              <a:rPr lang="zh-CN" altLang="en-US" sz="1600" dirty="0">
                <a:latin typeface="+mj-ea"/>
                <a:ea typeface="+mj-ea"/>
              </a:rPr>
              <a:t>年 </a:t>
            </a:r>
            <a:r>
              <a:rPr lang="en-US" altLang="zh-CN" sz="1600" dirty="0">
                <a:latin typeface="+mj-ea"/>
                <a:ea typeface="+mj-ea"/>
              </a:rPr>
              <a:t>6 </a:t>
            </a:r>
            <a:r>
              <a:rPr lang="zh-CN" altLang="en-US" sz="1600" dirty="0">
                <a:latin typeface="+mj-ea"/>
                <a:ea typeface="+mj-ea"/>
              </a:rPr>
              <a:t>月），负责神经网络模型相关研究。</a:t>
            </a:r>
            <a:endParaRPr lang="en-US" altLang="zh-CN" sz="1600" dirty="0">
              <a:latin typeface="+mj-ea"/>
              <a:ea typeface="+mj-ea"/>
            </a:endParaRPr>
          </a:p>
          <a:p>
            <a:pPr algn="just" defTabSz="914377" fontAlgn="base">
              <a:lnSpc>
                <a:spcPts val="3000"/>
              </a:lnSpc>
              <a:spcBef>
                <a:spcPct val="0"/>
              </a:spcBef>
              <a:spcAft>
                <a:spcPct val="0"/>
              </a:spcAft>
              <a:defRPr/>
            </a:pPr>
            <a:r>
              <a:rPr lang="zh-CN" altLang="en-US" sz="1600" dirty="0">
                <a:latin typeface="+mj-ea"/>
                <a:ea typeface="+mj-ea"/>
              </a:rPr>
              <a:t>国家电网“基于多维巡检影像匹配和对比技术的变电设备缺陷分析技术研究”（参与课题年限 </a:t>
            </a:r>
            <a:r>
              <a:rPr lang="en-US" altLang="zh-CN" sz="1600" dirty="0">
                <a:latin typeface="+mj-ea"/>
                <a:ea typeface="+mj-ea"/>
              </a:rPr>
              <a:t>2019 </a:t>
            </a:r>
            <a:r>
              <a:rPr lang="zh-CN" altLang="en-US" sz="1600" dirty="0">
                <a:latin typeface="+mj-ea"/>
                <a:ea typeface="+mj-ea"/>
              </a:rPr>
              <a:t>年 </a:t>
            </a:r>
            <a:r>
              <a:rPr lang="en-US" altLang="zh-CN" sz="1600" dirty="0">
                <a:latin typeface="+mj-ea"/>
                <a:ea typeface="+mj-ea"/>
              </a:rPr>
              <a:t>1 </a:t>
            </a:r>
            <a:r>
              <a:rPr lang="zh-CN" altLang="en-US" sz="1600" dirty="0">
                <a:latin typeface="+mj-ea"/>
                <a:ea typeface="+mj-ea"/>
              </a:rPr>
              <a:t>月</a:t>
            </a:r>
            <a:r>
              <a:rPr lang="en-US" altLang="zh-CN" sz="1600" dirty="0">
                <a:latin typeface="+mj-ea"/>
                <a:ea typeface="+mj-ea"/>
              </a:rPr>
              <a:t>—2022 </a:t>
            </a:r>
            <a:r>
              <a:rPr lang="zh-CN" altLang="en-US" sz="1600" dirty="0">
                <a:latin typeface="+mj-ea"/>
                <a:ea typeface="+mj-ea"/>
              </a:rPr>
              <a:t>年 </a:t>
            </a:r>
            <a:r>
              <a:rPr lang="en-US" altLang="zh-CN" sz="1600" dirty="0">
                <a:latin typeface="+mj-ea"/>
                <a:ea typeface="+mj-ea"/>
              </a:rPr>
              <a:t>12 </a:t>
            </a:r>
            <a:r>
              <a:rPr lang="zh-CN" altLang="en-US" sz="1600" dirty="0">
                <a:latin typeface="+mj-ea"/>
                <a:ea typeface="+mj-ea"/>
              </a:rPr>
              <a:t>月），负责图像对比与目标检测相关研究。</a:t>
            </a:r>
            <a:endParaRPr lang="en-US" altLang="zh-CN" sz="1600" dirty="0">
              <a:latin typeface="+mj-ea"/>
              <a:ea typeface="+mj-ea"/>
            </a:endParaRPr>
          </a:p>
          <a:p>
            <a:pPr defTabSz="914377" fontAlgn="base">
              <a:lnSpc>
                <a:spcPts val="3000"/>
              </a:lnSpc>
              <a:spcBef>
                <a:spcPct val="0"/>
              </a:spcBef>
              <a:spcAft>
                <a:spcPct val="0"/>
              </a:spcAft>
              <a:defRPr/>
            </a:pPr>
            <a:endParaRPr lang="en-US" altLang="zh-CN" sz="1600" dirty="0">
              <a:solidFill>
                <a:srgbClr val="674196"/>
              </a:solidFill>
              <a:latin typeface="+mj-ea"/>
              <a:ea typeface="+mj-ea"/>
              <a:cs typeface="Arial" panose="020B0604020202020204" pitchFamily="34" charset="0"/>
            </a:endParaRPr>
          </a:p>
        </p:txBody>
      </p:sp>
      <p:sp>
        <p:nvSpPr>
          <p:cNvPr id="11" name="矩形 10">
            <a:extLst>
              <a:ext uri="{FF2B5EF4-FFF2-40B4-BE49-F238E27FC236}">
                <a16:creationId xmlns:a16="http://schemas.microsoft.com/office/drawing/2014/main" id="{07E8553D-3948-F3CA-EB13-E2E58425337B}"/>
              </a:ext>
            </a:extLst>
          </p:cNvPr>
          <p:cNvSpPr/>
          <p:nvPr/>
        </p:nvSpPr>
        <p:spPr>
          <a:xfrm>
            <a:off x="1323885" y="4793900"/>
            <a:ext cx="1088760" cy="454099"/>
          </a:xfrm>
          <a:prstGeom prst="rect">
            <a:avLst/>
          </a:prstGeom>
        </p:spPr>
        <p:txBody>
          <a:bodyPr wrap="none">
            <a:spAutoFit/>
          </a:bodyPr>
          <a:lstStyle/>
          <a:p>
            <a:pPr marL="285750" indent="-285750" defTabSz="914377" fontAlgn="base">
              <a:lnSpc>
                <a:spcPts val="3000"/>
              </a:lnSpc>
              <a:spcBef>
                <a:spcPct val="0"/>
              </a:spcBef>
              <a:spcAft>
                <a:spcPct val="0"/>
              </a:spcAft>
              <a:buFont typeface="Wingdings" panose="05000000000000000000" pitchFamily="2" charset="2"/>
              <a:buChar char="Ø"/>
              <a:defRPr/>
            </a:pPr>
            <a:r>
              <a:rPr lang="zh-CN" altLang="en-US" sz="2400" b="1" dirty="0">
                <a:solidFill>
                  <a:srgbClr val="674196"/>
                </a:solidFill>
                <a:latin typeface="+mj-ea"/>
                <a:ea typeface="+mj-ea"/>
                <a:cs typeface="Arial" panose="020B0604020202020204" pitchFamily="34" charset="0"/>
              </a:rPr>
              <a:t>论文</a:t>
            </a:r>
            <a:endParaRPr lang="en-US" altLang="zh-CN" sz="2400" b="1" dirty="0">
              <a:solidFill>
                <a:srgbClr val="674196"/>
              </a:solidFill>
              <a:latin typeface="+mj-ea"/>
              <a:ea typeface="+mj-ea"/>
              <a:cs typeface="Arial" panose="020B0604020202020204" pitchFamily="34" charset="0"/>
            </a:endParaRPr>
          </a:p>
        </p:txBody>
      </p:sp>
      <p:sp>
        <p:nvSpPr>
          <p:cNvPr id="12" name="矩形 11">
            <a:extLst>
              <a:ext uri="{FF2B5EF4-FFF2-40B4-BE49-F238E27FC236}">
                <a16:creationId xmlns:a16="http://schemas.microsoft.com/office/drawing/2014/main" id="{F419A328-6B27-F468-8E8A-8D98F6618A95}"/>
              </a:ext>
            </a:extLst>
          </p:cNvPr>
          <p:cNvSpPr/>
          <p:nvPr/>
        </p:nvSpPr>
        <p:spPr>
          <a:xfrm>
            <a:off x="1664481" y="4919261"/>
            <a:ext cx="8778365" cy="1199174"/>
          </a:xfrm>
          <a:prstGeom prst="rect">
            <a:avLst/>
          </a:prstGeom>
        </p:spPr>
        <p:txBody>
          <a:bodyPr wrap="square">
            <a:spAutoFit/>
          </a:bodyPr>
          <a:lstStyle/>
          <a:p>
            <a:pPr defTabSz="914377" fontAlgn="base">
              <a:lnSpc>
                <a:spcPts val="3000"/>
              </a:lnSpc>
              <a:spcBef>
                <a:spcPct val="0"/>
              </a:spcBef>
              <a:spcAft>
                <a:spcPct val="0"/>
              </a:spcAft>
              <a:defRPr/>
            </a:pPr>
            <a:endParaRPr lang="en-US" altLang="zh-CN" sz="1600" dirty="0">
              <a:latin typeface="+mj-ea"/>
              <a:ea typeface="+mj-ea"/>
            </a:endParaRPr>
          </a:p>
          <a:p>
            <a:pPr defTabSz="914377" fontAlgn="base">
              <a:lnSpc>
                <a:spcPts val="3000"/>
              </a:lnSpc>
              <a:spcBef>
                <a:spcPct val="0"/>
              </a:spcBef>
              <a:spcAft>
                <a:spcPct val="0"/>
              </a:spcAft>
              <a:defRPr/>
            </a:pPr>
            <a:r>
              <a:rPr lang="en-US" altLang="zh-CN" sz="1600" dirty="0" err="1">
                <a:latin typeface="+mj-ea"/>
                <a:ea typeface="+mj-ea"/>
              </a:rPr>
              <a:t>Junyi</a:t>
            </a:r>
            <a:r>
              <a:rPr lang="en-US" altLang="zh-CN" sz="1600" dirty="0">
                <a:latin typeface="+mj-ea"/>
                <a:ea typeface="+mj-ea"/>
              </a:rPr>
              <a:t> An, </a:t>
            </a:r>
            <a:r>
              <a:rPr lang="en-US" altLang="zh-CN" sz="1600" b="1" dirty="0">
                <a:latin typeface="+mj-ea"/>
                <a:ea typeface="+mj-ea"/>
              </a:rPr>
              <a:t>Yujin Lu</a:t>
            </a:r>
            <a:r>
              <a:rPr lang="en-US" altLang="zh-CN" sz="1600" dirty="0">
                <a:latin typeface="+mj-ea"/>
                <a:ea typeface="+mj-ea"/>
              </a:rPr>
              <a:t>, </a:t>
            </a:r>
            <a:r>
              <a:rPr lang="en-US" altLang="zh-CN" sz="1600" dirty="0" err="1">
                <a:latin typeface="+mj-ea"/>
                <a:ea typeface="+mj-ea"/>
              </a:rPr>
              <a:t>Lingming</a:t>
            </a:r>
            <a:r>
              <a:rPr lang="en-US" altLang="zh-CN" sz="1600" dirty="0">
                <a:latin typeface="+mj-ea"/>
                <a:ea typeface="+mj-ea"/>
              </a:rPr>
              <a:t> Zhang, Jian Zhao, </a:t>
            </a:r>
            <a:r>
              <a:rPr lang="en-US" altLang="zh-CN" sz="1600" dirty="0" err="1">
                <a:latin typeface="+mj-ea"/>
                <a:ea typeface="+mj-ea"/>
              </a:rPr>
              <a:t>Hongyuan</a:t>
            </a:r>
            <a:r>
              <a:rPr lang="en-US" altLang="zh-CN" sz="1600" dirty="0">
                <a:latin typeface="+mj-ea"/>
                <a:ea typeface="+mj-ea"/>
              </a:rPr>
              <a:t> Mei, </a:t>
            </a:r>
            <a:r>
              <a:rPr lang="en-US" altLang="zh-CN" sz="1600" dirty="0" err="1">
                <a:latin typeface="+mj-ea"/>
                <a:ea typeface="+mj-ea"/>
              </a:rPr>
              <a:t>Baile</a:t>
            </a:r>
            <a:r>
              <a:rPr lang="en-US" altLang="zh-CN" sz="1600" dirty="0">
                <a:latin typeface="+mj-ea"/>
                <a:ea typeface="+mj-ea"/>
              </a:rPr>
              <a:t> Xu, and </a:t>
            </a:r>
            <a:r>
              <a:rPr lang="en-US" altLang="zh-CN" sz="1600" dirty="0" err="1">
                <a:latin typeface="+mj-ea"/>
                <a:ea typeface="+mj-ea"/>
              </a:rPr>
              <a:t>Furao</a:t>
            </a:r>
            <a:r>
              <a:rPr lang="en-US" altLang="zh-CN" sz="1600" dirty="0">
                <a:latin typeface="+mj-ea"/>
                <a:ea typeface="+mj-ea"/>
              </a:rPr>
              <a:t> </a:t>
            </a:r>
            <a:r>
              <a:rPr lang="en-US" altLang="zh-CN" sz="1600" dirty="0" err="1">
                <a:latin typeface="+mj-ea"/>
                <a:ea typeface="+mj-ea"/>
              </a:rPr>
              <a:t>Shen.“Local</a:t>
            </a:r>
            <a:r>
              <a:rPr lang="en-US" altLang="zh-CN" sz="1600" dirty="0">
                <a:latin typeface="+mj-ea"/>
                <a:ea typeface="+mj-ea"/>
              </a:rPr>
              <a:t>-Aware Dynamic Convolution”, under-review</a:t>
            </a:r>
            <a:endParaRPr lang="en-US" altLang="zh-CN" sz="1600" dirty="0">
              <a:solidFill>
                <a:srgbClr val="674196"/>
              </a:solidFill>
              <a:latin typeface="+mj-ea"/>
              <a:ea typeface="+mj-ea"/>
              <a:cs typeface="Arial" panose="020B0604020202020204" pitchFamily="34" charset="0"/>
            </a:endParaRPr>
          </a:p>
        </p:txBody>
      </p:sp>
      <p:sp>
        <p:nvSpPr>
          <p:cNvPr id="13" name="文本框 12">
            <a:extLst>
              <a:ext uri="{FF2B5EF4-FFF2-40B4-BE49-F238E27FC236}">
                <a16:creationId xmlns:a16="http://schemas.microsoft.com/office/drawing/2014/main" id="{8470A627-CE1C-DBD4-910F-4F32BD94406D}"/>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29</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12184804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60BD886F-BAD5-CCBD-C438-8166AF7C58EB}"/>
              </a:ext>
            </a:extLst>
          </p:cNvPr>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研究背景</a:t>
            </a:r>
          </a:p>
        </p:txBody>
      </p:sp>
      <p:sp>
        <p:nvSpPr>
          <p:cNvPr id="7" name="矩形 6">
            <a:extLst>
              <a:ext uri="{FF2B5EF4-FFF2-40B4-BE49-F238E27FC236}">
                <a16:creationId xmlns:a16="http://schemas.microsoft.com/office/drawing/2014/main" id="{691CFBD5-336C-39A2-431C-739B92066358}"/>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20204" pitchFamily="34" charset="0"/>
              </a:rPr>
              <a:t>计算机视觉</a:t>
            </a:r>
            <a:r>
              <a:rPr lang="en-US" altLang="zh-CN" sz="2000" dirty="0">
                <a:solidFill>
                  <a:prstClr val="black">
                    <a:lumMod val="75000"/>
                    <a:lumOff val="25000"/>
                  </a:prstClr>
                </a:solidFill>
                <a:latin typeface="+mj-ea"/>
                <a:ea typeface="+mj-ea"/>
                <a:cs typeface="Arial" panose="020B0604020202020204" pitchFamily="34" charset="0"/>
              </a:rPr>
              <a:t>|</a:t>
            </a:r>
            <a:r>
              <a:rPr lang="zh-CN" altLang="en-US" sz="2000" dirty="0">
                <a:solidFill>
                  <a:prstClr val="black">
                    <a:lumMod val="75000"/>
                    <a:lumOff val="25000"/>
                  </a:prstClr>
                </a:solidFill>
                <a:latin typeface="+mj-ea"/>
                <a:ea typeface="+mj-ea"/>
                <a:cs typeface="Arial" panose="020B0604020202020204" pitchFamily="34" charset="0"/>
              </a:rPr>
              <a:t>卷积神经网络</a:t>
            </a:r>
            <a:r>
              <a:rPr lang="en-US" altLang="zh-CN" sz="2000" b="1" dirty="0">
                <a:solidFill>
                  <a:prstClr val="black">
                    <a:lumMod val="75000"/>
                    <a:lumOff val="25000"/>
                  </a:prstClr>
                </a:solidFill>
                <a:latin typeface="+mj-ea"/>
                <a:ea typeface="+mj-ea"/>
                <a:cs typeface="Arial" panose="020B0604020202020204" pitchFamily="34" charset="0"/>
              </a:rPr>
              <a:t>|</a:t>
            </a:r>
            <a:r>
              <a:rPr lang="en-US" altLang="zh-CN" sz="2000" dirty="0">
                <a:solidFill>
                  <a:prstClr val="black">
                    <a:lumMod val="75000"/>
                    <a:lumOff val="25000"/>
                  </a:prstClr>
                </a:solidFill>
                <a:latin typeface="+mj-ea"/>
                <a:ea typeface="+mj-ea"/>
                <a:cs typeface="Arial" panose="020B0604020202020204" pitchFamily="34" charset="0"/>
              </a:rPr>
              <a:t> </a:t>
            </a:r>
            <a:r>
              <a:rPr lang="zh-CN" altLang="en-US" sz="2000" dirty="0">
                <a:solidFill>
                  <a:prstClr val="black">
                    <a:lumMod val="75000"/>
                    <a:lumOff val="25000"/>
                  </a:prstClr>
                </a:solidFill>
                <a:latin typeface="+mj-ea"/>
                <a:ea typeface="+mj-ea"/>
                <a:cs typeface="Arial" panose="020B0604020202020204" pitchFamily="34" charset="0"/>
              </a:rPr>
              <a:t>注意力机制 </a:t>
            </a:r>
            <a:r>
              <a:rPr lang="en-US" altLang="zh-CN" sz="2000" b="1" dirty="0">
                <a:solidFill>
                  <a:prstClr val="black">
                    <a:lumMod val="75000"/>
                    <a:lumOff val="25000"/>
                  </a:prstClr>
                </a:solidFill>
                <a:latin typeface="+mj-ea"/>
                <a:ea typeface="+mj-ea"/>
                <a:cs typeface="Arial" panose="020B0604020202020204" pitchFamily="34" charset="0"/>
              </a:rPr>
              <a:t>|</a:t>
            </a:r>
            <a:r>
              <a:rPr lang="en-US" altLang="zh-CN" sz="2000" dirty="0">
                <a:solidFill>
                  <a:prstClr val="black">
                    <a:lumMod val="75000"/>
                    <a:lumOff val="25000"/>
                  </a:prstClr>
                </a:solidFill>
                <a:latin typeface="+mj-ea"/>
                <a:ea typeface="+mj-ea"/>
                <a:cs typeface="Arial" panose="020B0604020202020204" pitchFamily="34" charset="0"/>
              </a:rPr>
              <a:t> </a:t>
            </a:r>
            <a:r>
              <a:rPr lang="zh-CN" altLang="en-US" sz="2000" dirty="0">
                <a:solidFill>
                  <a:prstClr val="black">
                    <a:lumMod val="75000"/>
                    <a:lumOff val="25000"/>
                  </a:prstClr>
                </a:solidFill>
                <a:latin typeface="+mj-ea"/>
                <a:ea typeface="+mj-ea"/>
                <a:cs typeface="Arial" panose="020B0604020202020204" pitchFamily="34" charset="0"/>
              </a:rPr>
              <a:t>研究意义</a:t>
            </a:r>
          </a:p>
        </p:txBody>
      </p:sp>
      <p:sp>
        <p:nvSpPr>
          <p:cNvPr id="8" name="矩形 7">
            <a:extLst>
              <a:ext uri="{FF2B5EF4-FFF2-40B4-BE49-F238E27FC236}">
                <a16:creationId xmlns:a16="http://schemas.microsoft.com/office/drawing/2014/main" id="{51F417F4-4A0D-0CA4-5214-40199F9600DD}"/>
              </a:ext>
            </a:extLst>
          </p:cNvPr>
          <p:cNvSpPr/>
          <p:nvPr/>
        </p:nvSpPr>
        <p:spPr>
          <a:xfrm>
            <a:off x="4778972" y="3429000"/>
            <a:ext cx="2634054"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Research Background</a:t>
            </a:r>
          </a:p>
        </p:txBody>
      </p:sp>
      <p:sp>
        <p:nvSpPr>
          <p:cNvPr id="9" name="圆角矩形 52">
            <a:extLst>
              <a:ext uri="{FF2B5EF4-FFF2-40B4-BE49-F238E27FC236}">
                <a16:creationId xmlns:a16="http://schemas.microsoft.com/office/drawing/2014/main" id="{AAC6E43C-95E3-F6CC-8AF9-1624E95C1BCA}"/>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第一部分</a:t>
            </a:r>
          </a:p>
        </p:txBody>
      </p:sp>
      <p:sp>
        <p:nvSpPr>
          <p:cNvPr id="3" name="文本框 2">
            <a:extLst>
              <a:ext uri="{FF2B5EF4-FFF2-40B4-BE49-F238E27FC236}">
                <a16:creationId xmlns:a16="http://schemas.microsoft.com/office/drawing/2014/main" id="{1B330C09-6992-3620-F2F4-A0FAE58FEE6D}"/>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3</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815279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369BE7A3-CECC-0C1A-5ACB-2CA6020E0933}"/>
              </a:ext>
            </a:extLst>
          </p:cNvPr>
          <p:cNvSpPr txBox="1">
            <a:spLocks noChangeArrowheads="1"/>
          </p:cNvSpPr>
          <p:nvPr/>
        </p:nvSpPr>
        <p:spPr bwMode="auto">
          <a:xfrm>
            <a:off x="4977745" y="310583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答辩总结</a:t>
            </a:r>
          </a:p>
        </p:txBody>
      </p:sp>
      <p:sp>
        <p:nvSpPr>
          <p:cNvPr id="8" name="矩形 7">
            <a:extLst>
              <a:ext uri="{FF2B5EF4-FFF2-40B4-BE49-F238E27FC236}">
                <a16:creationId xmlns:a16="http://schemas.microsoft.com/office/drawing/2014/main" id="{A03B1BF8-3410-5F0B-7EFC-7BF9E1B1F716}"/>
              </a:ext>
            </a:extLst>
          </p:cNvPr>
          <p:cNvSpPr/>
          <p:nvPr/>
        </p:nvSpPr>
        <p:spPr>
          <a:xfrm>
            <a:off x="5477872" y="3747230"/>
            <a:ext cx="1236237"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Summary</a:t>
            </a:r>
          </a:p>
        </p:txBody>
      </p:sp>
      <p:sp>
        <p:nvSpPr>
          <p:cNvPr id="9" name="圆角矩形 52">
            <a:extLst>
              <a:ext uri="{FF2B5EF4-FFF2-40B4-BE49-F238E27FC236}">
                <a16:creationId xmlns:a16="http://schemas.microsoft.com/office/drawing/2014/main" id="{8F3C0301-5527-E722-2E08-C49184DBB04A}"/>
              </a:ext>
            </a:extLst>
          </p:cNvPr>
          <p:cNvSpPr/>
          <p:nvPr/>
        </p:nvSpPr>
        <p:spPr>
          <a:xfrm>
            <a:off x="5256249" y="229377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第五部分</a:t>
            </a:r>
          </a:p>
        </p:txBody>
      </p:sp>
      <p:sp>
        <p:nvSpPr>
          <p:cNvPr id="2" name="文本框 1">
            <a:extLst>
              <a:ext uri="{FF2B5EF4-FFF2-40B4-BE49-F238E27FC236}">
                <a16:creationId xmlns:a16="http://schemas.microsoft.com/office/drawing/2014/main" id="{B01F5B23-F0D5-5FAD-A11D-475EAB099676}"/>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30</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0691303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FD1F6015-C1BD-A96F-3753-D549B491DF6D}"/>
              </a:ext>
            </a:extLst>
          </p:cNvPr>
          <p:cNvSpPr/>
          <p:nvPr/>
        </p:nvSpPr>
        <p:spPr>
          <a:xfrm>
            <a:off x="1446663" y="5555452"/>
            <a:ext cx="5817589" cy="5587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6">
            <a:extLst>
              <a:ext uri="{FF2B5EF4-FFF2-40B4-BE49-F238E27FC236}">
                <a16:creationId xmlns:a16="http://schemas.microsoft.com/office/drawing/2014/main" id="{28034ACE-C85F-67CC-B3A6-AA0236BDD85C}"/>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11" name="文本框 10">
            <a:extLst>
              <a:ext uri="{FF2B5EF4-FFF2-40B4-BE49-F238E27FC236}">
                <a16:creationId xmlns:a16="http://schemas.microsoft.com/office/drawing/2014/main" id="{8F41349F-0F6C-BFDE-2235-FD83648992C1}"/>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12" name="文本框 11">
            <a:extLst>
              <a:ext uri="{FF2B5EF4-FFF2-40B4-BE49-F238E27FC236}">
                <a16:creationId xmlns:a16="http://schemas.microsoft.com/office/drawing/2014/main" id="{6F86836D-80CD-A023-3EDC-295C5CDB9C1A}"/>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13" name="文本框 12">
            <a:extLst>
              <a:ext uri="{FF2B5EF4-FFF2-40B4-BE49-F238E27FC236}">
                <a16:creationId xmlns:a16="http://schemas.microsoft.com/office/drawing/2014/main" id="{B708FE24-7F63-75C6-A379-89D2FF8C624B}"/>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4" name="文本框 13">
            <a:extLst>
              <a:ext uri="{FF2B5EF4-FFF2-40B4-BE49-F238E27FC236}">
                <a16:creationId xmlns:a16="http://schemas.microsoft.com/office/drawing/2014/main" id="{E0CB26A9-1F6F-749C-2690-0DA91245167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答辩总结</a:t>
            </a:r>
          </a:p>
        </p:txBody>
      </p:sp>
      <p:sp>
        <p:nvSpPr>
          <p:cNvPr id="2" name="矩形 1">
            <a:extLst>
              <a:ext uri="{FF2B5EF4-FFF2-40B4-BE49-F238E27FC236}">
                <a16:creationId xmlns:a16="http://schemas.microsoft.com/office/drawing/2014/main" id="{BD878644-87BC-55DD-254D-F47571F577A5}"/>
              </a:ext>
            </a:extLst>
          </p:cNvPr>
          <p:cNvSpPr/>
          <p:nvPr/>
        </p:nvSpPr>
        <p:spPr>
          <a:xfrm>
            <a:off x="1136562" y="1174401"/>
            <a:ext cx="3098621" cy="993790"/>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3" name="矩形 2">
            <a:extLst>
              <a:ext uri="{FF2B5EF4-FFF2-40B4-BE49-F238E27FC236}">
                <a16:creationId xmlns:a16="http://schemas.microsoft.com/office/drawing/2014/main" id="{F51C7E4C-1AF0-E300-CB92-863DC4A7AC67}"/>
              </a:ext>
            </a:extLst>
          </p:cNvPr>
          <p:cNvSpPr/>
          <p:nvPr/>
        </p:nvSpPr>
        <p:spPr>
          <a:xfrm>
            <a:off x="4479257" y="1171071"/>
            <a:ext cx="3111566" cy="1011235"/>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6" name="矩形 5">
            <a:extLst>
              <a:ext uri="{FF2B5EF4-FFF2-40B4-BE49-F238E27FC236}">
                <a16:creationId xmlns:a16="http://schemas.microsoft.com/office/drawing/2014/main" id="{F0B1F4DF-7A06-7636-83FE-6CC86A9F1A1F}"/>
              </a:ext>
            </a:extLst>
          </p:cNvPr>
          <p:cNvSpPr/>
          <p:nvPr/>
        </p:nvSpPr>
        <p:spPr>
          <a:xfrm>
            <a:off x="1123618" y="1161185"/>
            <a:ext cx="3111566" cy="368355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7" name="矩形 6">
            <a:extLst>
              <a:ext uri="{FF2B5EF4-FFF2-40B4-BE49-F238E27FC236}">
                <a16:creationId xmlns:a16="http://schemas.microsoft.com/office/drawing/2014/main" id="{27FBD86E-185C-AA3F-E9E0-A6F3CB2B4847}"/>
              </a:ext>
            </a:extLst>
          </p:cNvPr>
          <p:cNvSpPr/>
          <p:nvPr/>
        </p:nvSpPr>
        <p:spPr>
          <a:xfrm>
            <a:off x="4479257" y="1161186"/>
            <a:ext cx="3111566" cy="3680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8" name="矩形 7">
            <a:extLst>
              <a:ext uri="{FF2B5EF4-FFF2-40B4-BE49-F238E27FC236}">
                <a16:creationId xmlns:a16="http://schemas.microsoft.com/office/drawing/2014/main" id="{C0C9FC4C-1BD2-5BA1-6F9D-7C4AF7C32BDB}"/>
              </a:ext>
            </a:extLst>
          </p:cNvPr>
          <p:cNvSpPr/>
          <p:nvPr/>
        </p:nvSpPr>
        <p:spPr>
          <a:xfrm>
            <a:off x="1638857" y="1317353"/>
            <a:ext cx="2281395" cy="707886"/>
          </a:xfrm>
          <a:prstGeom prst="rect">
            <a:avLst/>
          </a:prstGeom>
        </p:spPr>
        <p:txBody>
          <a:bodyPr wrap="none">
            <a:spAutoFit/>
          </a:bodyPr>
          <a:lstStyle/>
          <a:p>
            <a:pPr algn="ctr" defTabSz="914377" fontAlgn="base">
              <a:spcBef>
                <a:spcPct val="0"/>
              </a:spcBef>
              <a:spcAft>
                <a:spcPct val="0"/>
              </a:spcAft>
              <a:defRPr/>
            </a:pPr>
            <a:r>
              <a:rPr lang="zh-CN" altLang="en-US" sz="2000" dirty="0">
                <a:solidFill>
                  <a:prstClr val="white"/>
                </a:solidFill>
                <a:latin typeface="+mj-ea"/>
                <a:ea typeface="+mj-ea"/>
              </a:rPr>
              <a:t>局部感知的</a:t>
            </a:r>
            <a:endParaRPr lang="en-US" altLang="zh-CN" sz="2000" dirty="0">
              <a:solidFill>
                <a:prstClr val="white"/>
              </a:solidFill>
              <a:latin typeface="+mj-ea"/>
              <a:ea typeface="+mj-ea"/>
            </a:endParaRPr>
          </a:p>
          <a:p>
            <a:pPr algn="ctr" defTabSz="914377" fontAlgn="base">
              <a:spcBef>
                <a:spcPct val="0"/>
              </a:spcBef>
              <a:spcAft>
                <a:spcPct val="0"/>
              </a:spcAft>
              <a:defRPr/>
            </a:pPr>
            <a:r>
              <a:rPr lang="zh-CN" altLang="en-US" sz="2000" dirty="0">
                <a:solidFill>
                  <a:prstClr val="white"/>
                </a:solidFill>
                <a:latin typeface="+mj-ea"/>
                <a:ea typeface="+mj-ea"/>
              </a:rPr>
              <a:t>卷积核注意力机制</a:t>
            </a:r>
            <a:endParaRPr lang="en-US" altLang="zh-CN" sz="2000" dirty="0">
              <a:solidFill>
                <a:prstClr val="white"/>
              </a:solidFill>
              <a:latin typeface="+mj-ea"/>
              <a:ea typeface="+mj-ea"/>
            </a:endParaRPr>
          </a:p>
        </p:txBody>
      </p:sp>
      <p:sp>
        <p:nvSpPr>
          <p:cNvPr id="9" name="矩形 8">
            <a:extLst>
              <a:ext uri="{FF2B5EF4-FFF2-40B4-BE49-F238E27FC236}">
                <a16:creationId xmlns:a16="http://schemas.microsoft.com/office/drawing/2014/main" id="{9F2EB759-34A9-3B33-889A-A0858EB6730A}"/>
              </a:ext>
            </a:extLst>
          </p:cNvPr>
          <p:cNvSpPr/>
          <p:nvPr/>
        </p:nvSpPr>
        <p:spPr>
          <a:xfrm>
            <a:off x="4769340" y="1317353"/>
            <a:ext cx="2537874" cy="707886"/>
          </a:xfrm>
          <a:prstGeom prst="rect">
            <a:avLst/>
          </a:prstGeom>
        </p:spPr>
        <p:txBody>
          <a:bodyPr wrap="none">
            <a:spAutoFit/>
          </a:bodyPr>
          <a:lstStyle/>
          <a:p>
            <a:pPr algn="ctr" defTabSz="914377" fontAlgn="base">
              <a:spcBef>
                <a:spcPct val="0"/>
              </a:spcBef>
              <a:spcAft>
                <a:spcPct val="0"/>
              </a:spcAft>
              <a:defRPr/>
            </a:pPr>
            <a:r>
              <a:rPr lang="zh-CN" altLang="en-US" sz="2000" dirty="0">
                <a:solidFill>
                  <a:prstClr val="white"/>
                </a:solidFill>
                <a:latin typeface="+mj-ea"/>
                <a:ea typeface="+mj-ea"/>
              </a:rPr>
              <a:t>细粒度的</a:t>
            </a:r>
            <a:endParaRPr lang="en-US" altLang="zh-CN" sz="2000" dirty="0">
              <a:solidFill>
                <a:prstClr val="white"/>
              </a:solidFill>
              <a:latin typeface="+mj-ea"/>
              <a:ea typeface="+mj-ea"/>
            </a:endParaRPr>
          </a:p>
          <a:p>
            <a:pPr algn="ctr" defTabSz="914377" fontAlgn="base">
              <a:spcBef>
                <a:spcPct val="0"/>
              </a:spcBef>
              <a:spcAft>
                <a:spcPct val="0"/>
              </a:spcAft>
              <a:defRPr/>
            </a:pPr>
            <a:r>
              <a:rPr lang="zh-CN" altLang="en-US" sz="2000" dirty="0">
                <a:solidFill>
                  <a:prstClr val="white"/>
                </a:solidFill>
                <a:latin typeface="+mj-ea"/>
                <a:ea typeface="+mj-ea"/>
              </a:rPr>
              <a:t>分组特征注意力机制</a:t>
            </a:r>
            <a:endParaRPr lang="en-US" altLang="zh-CN" sz="2000" dirty="0">
              <a:solidFill>
                <a:prstClr val="white"/>
              </a:solidFill>
              <a:latin typeface="+mj-ea"/>
              <a:ea typeface="+mj-ea"/>
            </a:endParaRPr>
          </a:p>
        </p:txBody>
      </p:sp>
      <p:sp>
        <p:nvSpPr>
          <p:cNvPr id="23" name="矩形 22">
            <a:extLst>
              <a:ext uri="{FF2B5EF4-FFF2-40B4-BE49-F238E27FC236}">
                <a16:creationId xmlns:a16="http://schemas.microsoft.com/office/drawing/2014/main" id="{6A84A49F-698A-8625-F63F-4C923E3F3305}"/>
              </a:ext>
            </a:extLst>
          </p:cNvPr>
          <p:cNvSpPr/>
          <p:nvPr/>
        </p:nvSpPr>
        <p:spPr>
          <a:xfrm>
            <a:off x="7841369" y="1165898"/>
            <a:ext cx="3111566" cy="1011235"/>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Light"/>
              <a:ea typeface="微软雅黑 Light"/>
            </a:endParaRPr>
          </a:p>
        </p:txBody>
      </p:sp>
      <p:sp>
        <p:nvSpPr>
          <p:cNvPr id="24" name="矩形 23">
            <a:extLst>
              <a:ext uri="{FF2B5EF4-FFF2-40B4-BE49-F238E27FC236}">
                <a16:creationId xmlns:a16="http://schemas.microsoft.com/office/drawing/2014/main" id="{436BB11C-DF3F-04E3-476F-69C2DA396364}"/>
              </a:ext>
            </a:extLst>
          </p:cNvPr>
          <p:cNvSpPr/>
          <p:nvPr/>
        </p:nvSpPr>
        <p:spPr>
          <a:xfrm>
            <a:off x="7841369" y="1156013"/>
            <a:ext cx="3111566" cy="3680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25" name="矩形 24">
            <a:extLst>
              <a:ext uri="{FF2B5EF4-FFF2-40B4-BE49-F238E27FC236}">
                <a16:creationId xmlns:a16="http://schemas.microsoft.com/office/drawing/2014/main" id="{778EE730-74B8-2C7D-E7ED-D346888C9830}"/>
              </a:ext>
            </a:extLst>
          </p:cNvPr>
          <p:cNvSpPr/>
          <p:nvPr/>
        </p:nvSpPr>
        <p:spPr>
          <a:xfrm>
            <a:off x="8538615" y="1312180"/>
            <a:ext cx="1723549" cy="707886"/>
          </a:xfrm>
          <a:prstGeom prst="rect">
            <a:avLst/>
          </a:prstGeom>
        </p:spPr>
        <p:txBody>
          <a:bodyPr wrap="none">
            <a:spAutoFit/>
          </a:bodyPr>
          <a:lstStyle/>
          <a:p>
            <a:pPr algn="ctr" defTabSz="914377" fontAlgn="base">
              <a:spcBef>
                <a:spcPct val="0"/>
              </a:spcBef>
              <a:spcAft>
                <a:spcPct val="0"/>
              </a:spcAft>
              <a:defRPr/>
            </a:pPr>
            <a:r>
              <a:rPr lang="zh-CN" altLang="en-US" sz="2000" dirty="0">
                <a:solidFill>
                  <a:prstClr val="white"/>
                </a:solidFill>
                <a:latin typeface="+mj-ea"/>
                <a:ea typeface="+mj-ea"/>
              </a:rPr>
              <a:t>路面垃圾</a:t>
            </a:r>
          </a:p>
          <a:p>
            <a:pPr algn="ctr" defTabSz="914377" fontAlgn="base">
              <a:spcBef>
                <a:spcPct val="0"/>
              </a:spcBef>
              <a:spcAft>
                <a:spcPct val="0"/>
              </a:spcAft>
              <a:defRPr/>
            </a:pPr>
            <a:r>
              <a:rPr lang="zh-CN" altLang="en-US" sz="2000" dirty="0">
                <a:solidFill>
                  <a:prstClr val="white"/>
                </a:solidFill>
                <a:latin typeface="+mj-ea"/>
                <a:ea typeface="+mj-ea"/>
              </a:rPr>
              <a:t>实时检测系统</a:t>
            </a:r>
          </a:p>
        </p:txBody>
      </p:sp>
      <p:sp>
        <p:nvSpPr>
          <p:cNvPr id="29" name="文本框 28">
            <a:extLst>
              <a:ext uri="{FF2B5EF4-FFF2-40B4-BE49-F238E27FC236}">
                <a16:creationId xmlns:a16="http://schemas.microsoft.com/office/drawing/2014/main" id="{1448D8CF-E025-01C0-02AB-4555F7D1329B}"/>
              </a:ext>
            </a:extLst>
          </p:cNvPr>
          <p:cNvSpPr txBox="1"/>
          <p:nvPr/>
        </p:nvSpPr>
        <p:spPr>
          <a:xfrm>
            <a:off x="1288139" y="2238264"/>
            <a:ext cx="2776052" cy="25364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ea typeface="+mj-ea"/>
              </a:rPr>
              <a:t>从卷积核覆盖的</a:t>
            </a:r>
            <a:r>
              <a:rPr lang="zh-CN" altLang="en-US" b="1" dirty="0">
                <a:solidFill>
                  <a:srgbClr val="885BB9"/>
                </a:solidFill>
                <a:latin typeface="+mj-ea"/>
                <a:ea typeface="+mj-ea"/>
              </a:rPr>
              <a:t>局部特征区域</a:t>
            </a:r>
            <a:r>
              <a:rPr lang="zh-CN" altLang="en-US" dirty="0">
                <a:latin typeface="+mj-ea"/>
                <a:ea typeface="+mj-ea"/>
              </a:rPr>
              <a:t>提取注意力</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利用</a:t>
            </a:r>
            <a:r>
              <a:rPr lang="zh-CN" altLang="en-US" b="1" dirty="0">
                <a:solidFill>
                  <a:srgbClr val="885BB9"/>
                </a:solidFill>
                <a:latin typeface="+mj-ea"/>
                <a:ea typeface="+mj-ea"/>
              </a:rPr>
              <a:t>自注意力机制</a:t>
            </a:r>
            <a:r>
              <a:rPr lang="zh-CN" altLang="en-US" dirty="0">
                <a:latin typeface="+mj-ea"/>
                <a:ea typeface="+mj-ea"/>
              </a:rPr>
              <a:t>加强局部特征相互关系</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引入</a:t>
            </a:r>
            <a:r>
              <a:rPr lang="zh-CN" altLang="en-US" b="1" dirty="0">
                <a:solidFill>
                  <a:srgbClr val="885BB9"/>
                </a:solidFill>
                <a:latin typeface="+mj-ea"/>
                <a:ea typeface="+mj-ea"/>
              </a:rPr>
              <a:t>位置注意力</a:t>
            </a:r>
            <a:r>
              <a:rPr lang="zh-CN" altLang="en-US" dirty="0">
                <a:latin typeface="+mj-ea"/>
                <a:ea typeface="+mj-ea"/>
              </a:rPr>
              <a:t>增强卷积核的动态灵活性</a:t>
            </a:r>
          </a:p>
        </p:txBody>
      </p:sp>
      <p:sp>
        <p:nvSpPr>
          <p:cNvPr id="30" name="文本框 29">
            <a:extLst>
              <a:ext uri="{FF2B5EF4-FFF2-40B4-BE49-F238E27FC236}">
                <a16:creationId xmlns:a16="http://schemas.microsoft.com/office/drawing/2014/main" id="{0846819E-EAA1-3FB6-E9E8-F7ED290C817D}"/>
              </a:ext>
            </a:extLst>
          </p:cNvPr>
          <p:cNvSpPr txBox="1"/>
          <p:nvPr/>
        </p:nvSpPr>
        <p:spPr>
          <a:xfrm>
            <a:off x="4720570" y="2238264"/>
            <a:ext cx="2635413" cy="295189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ea typeface="+mj-ea"/>
              </a:rPr>
              <a:t>将</a:t>
            </a:r>
            <a:r>
              <a:rPr lang="zh-CN" altLang="en-US" b="1" dirty="0">
                <a:solidFill>
                  <a:srgbClr val="885BB9"/>
                </a:solidFill>
                <a:latin typeface="+mj-ea"/>
                <a:ea typeface="+mj-ea"/>
              </a:rPr>
              <a:t>特征分组</a:t>
            </a:r>
            <a:r>
              <a:rPr lang="zh-CN" altLang="en-US" dirty="0">
                <a:latin typeface="+mj-ea"/>
                <a:ea typeface="+mj-ea"/>
              </a:rPr>
              <a:t>施加注意力机制</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利用</a:t>
            </a:r>
            <a:r>
              <a:rPr lang="zh-CN" altLang="en-US" b="1" dirty="0">
                <a:solidFill>
                  <a:srgbClr val="885BB9"/>
                </a:solidFill>
                <a:latin typeface="+mj-ea"/>
                <a:ea typeface="+mj-ea"/>
              </a:rPr>
              <a:t>结构共享和避免降维</a:t>
            </a:r>
            <a:r>
              <a:rPr lang="zh-CN" altLang="en-US" dirty="0">
                <a:latin typeface="+mj-ea"/>
                <a:ea typeface="+mj-ea"/>
              </a:rPr>
              <a:t>简化结构复杂度</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采取</a:t>
            </a:r>
            <a:r>
              <a:rPr lang="zh-CN" altLang="en-US" b="1" dirty="0">
                <a:solidFill>
                  <a:srgbClr val="885BB9"/>
                </a:solidFill>
                <a:latin typeface="+mj-ea"/>
                <a:ea typeface="+mj-ea"/>
              </a:rPr>
              <a:t>组间学习模块和残差连接</a:t>
            </a:r>
            <a:r>
              <a:rPr lang="zh-CN" altLang="en-US" dirty="0">
                <a:latin typeface="+mj-ea"/>
                <a:ea typeface="+mj-ea"/>
              </a:rPr>
              <a:t>优化注意力</a:t>
            </a:r>
            <a:endParaRPr lang="en-US" altLang="zh-CN" dirty="0">
              <a:latin typeface="+mj-ea"/>
              <a:ea typeface="+mj-ea"/>
            </a:endParaRPr>
          </a:p>
          <a:p>
            <a:pPr marL="285750" indent="-285750">
              <a:lnSpc>
                <a:spcPct val="150000"/>
              </a:lnSpc>
              <a:buFont typeface="Wingdings" panose="05000000000000000000" pitchFamily="2" charset="2"/>
              <a:buChar char="Ø"/>
            </a:pPr>
            <a:endParaRPr lang="zh-CN" altLang="en-US" dirty="0">
              <a:latin typeface="+mj-ea"/>
              <a:ea typeface="+mj-ea"/>
            </a:endParaRPr>
          </a:p>
        </p:txBody>
      </p:sp>
      <p:sp>
        <p:nvSpPr>
          <p:cNvPr id="31" name="文本框 30">
            <a:extLst>
              <a:ext uri="{FF2B5EF4-FFF2-40B4-BE49-F238E27FC236}">
                <a16:creationId xmlns:a16="http://schemas.microsoft.com/office/drawing/2014/main" id="{D379519F-1667-515B-2906-E5BC16F7D80F}"/>
              </a:ext>
            </a:extLst>
          </p:cNvPr>
          <p:cNvSpPr txBox="1"/>
          <p:nvPr/>
        </p:nvSpPr>
        <p:spPr>
          <a:xfrm>
            <a:off x="8076209" y="2197127"/>
            <a:ext cx="2635413" cy="25364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ea typeface="+mj-ea"/>
              </a:rPr>
              <a:t>开发目标为路面垃圾检测系统</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简化</a:t>
            </a:r>
            <a:r>
              <a:rPr lang="zh-CN" altLang="en-US" b="1" dirty="0">
                <a:solidFill>
                  <a:srgbClr val="885BB9"/>
                </a:solidFill>
                <a:latin typeface="+mj-ea"/>
                <a:ea typeface="+mj-ea"/>
              </a:rPr>
              <a:t>数据标注和模型训练</a:t>
            </a:r>
            <a:r>
              <a:rPr lang="zh-CN" altLang="en-US" dirty="0">
                <a:latin typeface="+mj-ea"/>
                <a:ea typeface="+mj-ea"/>
              </a:rPr>
              <a:t>过程</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加入</a:t>
            </a:r>
            <a:r>
              <a:rPr lang="zh-CN" altLang="en-US" b="1" dirty="0">
                <a:solidFill>
                  <a:srgbClr val="885BB9"/>
                </a:solidFill>
                <a:latin typeface="+mj-ea"/>
                <a:ea typeface="+mj-ea"/>
              </a:rPr>
              <a:t>多种注意力组合策略</a:t>
            </a:r>
            <a:r>
              <a:rPr lang="zh-CN" altLang="en-US" dirty="0">
                <a:latin typeface="+mj-ea"/>
                <a:ea typeface="+mj-ea"/>
              </a:rPr>
              <a:t>以适应硬件限制</a:t>
            </a:r>
          </a:p>
        </p:txBody>
      </p:sp>
      <p:sp>
        <p:nvSpPr>
          <p:cNvPr id="34" name="文本框 33">
            <a:extLst>
              <a:ext uri="{FF2B5EF4-FFF2-40B4-BE49-F238E27FC236}">
                <a16:creationId xmlns:a16="http://schemas.microsoft.com/office/drawing/2014/main" id="{FDBDA348-429E-89ED-225A-B58063E83799}"/>
              </a:ext>
            </a:extLst>
          </p:cNvPr>
          <p:cNvSpPr txBox="1"/>
          <p:nvPr/>
        </p:nvSpPr>
        <p:spPr>
          <a:xfrm>
            <a:off x="1394497" y="5555452"/>
            <a:ext cx="5869755" cy="458908"/>
          </a:xfrm>
          <a:prstGeom prst="rect">
            <a:avLst/>
          </a:prstGeom>
          <a:noFill/>
        </p:spPr>
        <p:txBody>
          <a:bodyPr wrap="square" rtlCol="0">
            <a:spAutoFit/>
          </a:bodyPr>
          <a:lstStyle/>
          <a:p>
            <a:pPr algn="ctr">
              <a:lnSpc>
                <a:spcPct val="150000"/>
              </a:lnSpc>
            </a:pPr>
            <a:r>
              <a:rPr lang="zh-CN" altLang="en-US" b="1" dirty="0">
                <a:solidFill>
                  <a:srgbClr val="7030A0"/>
                </a:solidFill>
                <a:latin typeface="+mj-ea"/>
                <a:ea typeface="+mj-ea"/>
              </a:rPr>
              <a:t>即插即用地增强通用卷积神经网络在视觉任务中的表现</a:t>
            </a:r>
          </a:p>
        </p:txBody>
      </p:sp>
      <p:sp>
        <p:nvSpPr>
          <p:cNvPr id="35" name="文本框 34">
            <a:extLst>
              <a:ext uri="{FF2B5EF4-FFF2-40B4-BE49-F238E27FC236}">
                <a16:creationId xmlns:a16="http://schemas.microsoft.com/office/drawing/2014/main" id="{0ECB6C2E-83D7-FAB2-2B37-8A00D9AA2E35}"/>
              </a:ext>
            </a:extLst>
          </p:cNvPr>
          <p:cNvSpPr txBox="1"/>
          <p:nvPr/>
        </p:nvSpPr>
        <p:spPr>
          <a:xfrm>
            <a:off x="9313574" y="5101910"/>
            <a:ext cx="1782170" cy="458908"/>
          </a:xfrm>
          <a:prstGeom prst="rect">
            <a:avLst/>
          </a:prstGeom>
          <a:noFill/>
        </p:spPr>
        <p:txBody>
          <a:bodyPr wrap="square" rtlCol="0">
            <a:spAutoFit/>
          </a:bodyPr>
          <a:lstStyle/>
          <a:p>
            <a:pPr algn="ctr">
              <a:lnSpc>
                <a:spcPct val="150000"/>
              </a:lnSpc>
            </a:pPr>
            <a:r>
              <a:rPr lang="zh-CN" altLang="en-US" b="1" dirty="0">
                <a:solidFill>
                  <a:srgbClr val="7030A0"/>
                </a:solidFill>
                <a:latin typeface="+mj-ea"/>
                <a:ea typeface="+mj-ea"/>
              </a:rPr>
              <a:t>融入实际应用</a:t>
            </a:r>
          </a:p>
        </p:txBody>
      </p:sp>
      <p:sp>
        <p:nvSpPr>
          <p:cNvPr id="4" name="左大括号 3">
            <a:extLst>
              <a:ext uri="{FF2B5EF4-FFF2-40B4-BE49-F238E27FC236}">
                <a16:creationId xmlns:a16="http://schemas.microsoft.com/office/drawing/2014/main" id="{F5AC94FE-292E-BAFE-9B2D-3DC0FDB4B4A6}"/>
              </a:ext>
            </a:extLst>
          </p:cNvPr>
          <p:cNvSpPr/>
          <p:nvPr/>
        </p:nvSpPr>
        <p:spPr>
          <a:xfrm rot="16200000">
            <a:off x="3999653" y="3464471"/>
            <a:ext cx="691406" cy="3501288"/>
          </a:xfrm>
          <a:prstGeom prst="leftBrace">
            <a:avLst>
              <a:gd name="adj1" fmla="val 41396"/>
              <a:gd name="adj2" fmla="val 5174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5" name="连接符: 肘形 14">
            <a:extLst>
              <a:ext uri="{FF2B5EF4-FFF2-40B4-BE49-F238E27FC236}">
                <a16:creationId xmlns:a16="http://schemas.microsoft.com/office/drawing/2014/main" id="{DB1BA01D-5EE7-2448-FB4A-EF0B428E65B5}"/>
              </a:ext>
            </a:extLst>
          </p:cNvPr>
          <p:cNvCxnSpPr>
            <a:cxnSpLocks/>
            <a:endCxn id="24" idx="2"/>
          </p:cNvCxnSpPr>
          <p:nvPr/>
        </p:nvCxnSpPr>
        <p:spPr>
          <a:xfrm flipV="1">
            <a:off x="7264252" y="4836883"/>
            <a:ext cx="2132900" cy="97850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EF96C2B6-ABFE-AECB-8C0D-134E3EFB4E36}"/>
              </a:ext>
            </a:extLst>
          </p:cNvPr>
          <p:cNvSpPr txBox="1"/>
          <p:nvPr/>
        </p:nvSpPr>
        <p:spPr>
          <a:xfrm>
            <a:off x="114480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31</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9874356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1000"/>
                                        <p:tgtEl>
                                          <p:spTgt spid="23"/>
                                        </p:tgtEl>
                                      </p:cBhvr>
                                    </p:animEffect>
                                    <p:anim calcmode="lin" valueType="num">
                                      <p:cBhvr>
                                        <p:cTn id="94" dur="1000" fill="hold"/>
                                        <p:tgtEl>
                                          <p:spTgt spid="23"/>
                                        </p:tgtEl>
                                        <p:attrNameLst>
                                          <p:attrName>ppt_x</p:attrName>
                                        </p:attrNameLst>
                                      </p:cBhvr>
                                      <p:tavLst>
                                        <p:tav tm="0">
                                          <p:val>
                                            <p:strVal val="#ppt_x"/>
                                          </p:val>
                                        </p:tav>
                                        <p:tav tm="100000">
                                          <p:val>
                                            <p:strVal val="#ppt_x"/>
                                          </p:val>
                                        </p:tav>
                                      </p:tavLst>
                                    </p:anim>
                                    <p:anim calcmode="lin" valueType="num">
                                      <p:cBhvr>
                                        <p:cTn id="9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6" grpId="0" animBg="1"/>
      <p:bldP spid="7" grpId="0" animBg="1"/>
      <p:bldP spid="8" grpId="0"/>
      <p:bldP spid="9" grpId="0"/>
      <p:bldP spid="23" grpId="0" animBg="1"/>
      <p:bldP spid="24" grpId="0" animBg="1"/>
      <p:bldP spid="25" grpId="0"/>
      <p:bldP spid="29" grpId="0"/>
      <p:bldP spid="30" grpId="0"/>
      <p:bldP spid="31" grpId="0"/>
      <p:bldP spid="34" grpId="0"/>
      <p:bldP spid="35"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4090481" y="2461840"/>
            <a:ext cx="4011034" cy="748988"/>
          </a:xfrm>
          <a:prstGeom prst="rect">
            <a:avLst/>
          </a:prstGeom>
        </p:spPr>
        <p:txBody>
          <a:bodyPr wrap="none">
            <a:spAutoFit/>
          </a:bodyPr>
          <a:lstStyle/>
          <a:p>
            <a:pPr algn="ctr" defTabSz="914377">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感谢各位老师！</a:t>
            </a:r>
          </a:p>
        </p:txBody>
      </p:sp>
      <p:sp>
        <p:nvSpPr>
          <p:cNvPr id="2" name="圆角矩形 61">
            <a:extLst>
              <a:ext uri="{FF2B5EF4-FFF2-40B4-BE49-F238E27FC236}">
                <a16:creationId xmlns:a16="http://schemas.microsoft.com/office/drawing/2014/main" id="{15205B23-50BE-60C0-2C85-AAB783E071F6}"/>
              </a:ext>
            </a:extLst>
          </p:cNvPr>
          <p:cNvSpPr/>
          <p:nvPr/>
        </p:nvSpPr>
        <p:spPr>
          <a:xfrm>
            <a:off x="4881919" y="4021666"/>
            <a:ext cx="257806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200" b="1" dirty="0">
                <a:solidFill>
                  <a:prstClr val="white"/>
                </a:solidFill>
                <a:latin typeface="+mj-ea"/>
                <a:ea typeface="+mj-ea"/>
                <a:cs typeface="Arial" panose="020B0604020202020204" pitchFamily="34" charset="0"/>
              </a:rPr>
              <a:t>答辩人：卢俣金 </a:t>
            </a:r>
            <a:r>
              <a:rPr lang="en-US" altLang="zh-CN" sz="1200" b="1" dirty="0">
                <a:solidFill>
                  <a:prstClr val="white"/>
                </a:solidFill>
                <a:latin typeface="+mj-ea"/>
                <a:ea typeface="+mj-ea"/>
                <a:cs typeface="Arial" panose="020B0604020202020204" pitchFamily="34" charset="0"/>
              </a:rPr>
              <a:t>MG21370021</a:t>
            </a:r>
            <a:endParaRPr lang="zh-CN" altLang="en-US" sz="1200" b="1" dirty="0">
              <a:solidFill>
                <a:prstClr val="white"/>
              </a:solidFill>
              <a:latin typeface="+mj-ea"/>
              <a:ea typeface="+mj-ea"/>
              <a:cs typeface="Arial" panose="020B0604020202020204" pitchFamily="34" charset="0"/>
            </a:endParaRPr>
          </a:p>
        </p:txBody>
      </p:sp>
      <p:sp>
        <p:nvSpPr>
          <p:cNvPr id="3" name="圆角矩形 61">
            <a:extLst>
              <a:ext uri="{FF2B5EF4-FFF2-40B4-BE49-F238E27FC236}">
                <a16:creationId xmlns:a16="http://schemas.microsoft.com/office/drawing/2014/main" id="{7BBE1DAC-C86D-76AC-F51F-3243532832EB}"/>
              </a:ext>
            </a:extLst>
          </p:cNvPr>
          <p:cNvSpPr/>
          <p:nvPr/>
        </p:nvSpPr>
        <p:spPr>
          <a:xfrm>
            <a:off x="4881919" y="4613655"/>
            <a:ext cx="257806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导师：申富饶  教授</a:t>
            </a:r>
          </a:p>
        </p:txBody>
      </p:sp>
      <p:sp>
        <p:nvSpPr>
          <p:cNvPr id="4" name="圆角矩形 61">
            <a:extLst>
              <a:ext uri="{FF2B5EF4-FFF2-40B4-BE49-F238E27FC236}">
                <a16:creationId xmlns:a16="http://schemas.microsoft.com/office/drawing/2014/main" id="{37E8EAD1-8C29-88EB-EF9F-27FA24D36266}"/>
              </a:ext>
            </a:extLst>
          </p:cNvPr>
          <p:cNvSpPr/>
          <p:nvPr/>
        </p:nvSpPr>
        <p:spPr>
          <a:xfrm>
            <a:off x="4881919" y="5214788"/>
            <a:ext cx="2578061"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日期：</a:t>
            </a:r>
            <a:r>
              <a:rPr lang="en-US" altLang="zh-CN" sz="1200" b="1" dirty="0">
                <a:solidFill>
                  <a:prstClr val="white"/>
                </a:solidFill>
                <a:latin typeface="+mj-ea"/>
                <a:ea typeface="+mj-ea"/>
                <a:cs typeface="Arial" panose="020B0604020202020204" pitchFamily="34" charset="0"/>
              </a:rPr>
              <a:t>2024</a:t>
            </a:r>
            <a:r>
              <a:rPr lang="zh-CN" altLang="en-US" sz="1200" b="1" dirty="0">
                <a:solidFill>
                  <a:prstClr val="white"/>
                </a:solidFill>
                <a:latin typeface="+mj-ea"/>
                <a:ea typeface="+mj-ea"/>
                <a:cs typeface="Arial" panose="020B0604020202020204" pitchFamily="34" charset="0"/>
              </a:rPr>
              <a:t>年</a:t>
            </a:r>
            <a:r>
              <a:rPr lang="en-US" altLang="zh-CN" sz="1200" b="1" dirty="0">
                <a:solidFill>
                  <a:prstClr val="white"/>
                </a:solidFill>
                <a:latin typeface="+mj-ea"/>
                <a:ea typeface="+mj-ea"/>
                <a:cs typeface="Arial" panose="020B0604020202020204" pitchFamily="34" charset="0"/>
              </a:rPr>
              <a:t>5</a:t>
            </a:r>
            <a:r>
              <a:rPr lang="zh-CN" altLang="en-US" sz="1200" b="1" dirty="0">
                <a:solidFill>
                  <a:prstClr val="white"/>
                </a:solidFill>
                <a:latin typeface="+mj-ea"/>
                <a:ea typeface="+mj-ea"/>
                <a:cs typeface="Arial" panose="020B0604020202020204" pitchFamily="34" charset="0"/>
              </a:rPr>
              <a:t>月</a:t>
            </a:r>
            <a:r>
              <a:rPr lang="en-US" altLang="zh-CN" sz="1200" b="1" dirty="0">
                <a:solidFill>
                  <a:prstClr val="white"/>
                </a:solidFill>
                <a:latin typeface="+mj-ea"/>
                <a:ea typeface="+mj-ea"/>
                <a:cs typeface="Arial" panose="020B0604020202020204" pitchFamily="34" charset="0"/>
              </a:rPr>
              <a:t>22</a:t>
            </a:r>
            <a:r>
              <a:rPr lang="zh-CN" altLang="en-US" sz="1200" b="1" dirty="0">
                <a:solidFill>
                  <a:prstClr val="white"/>
                </a:solidFill>
                <a:latin typeface="+mj-ea"/>
                <a:ea typeface="+mj-ea"/>
                <a:cs typeface="Arial" panose="020B0604020202020204" pitchFamily="34" charset="0"/>
              </a:rPr>
              <a:t>日</a:t>
            </a:r>
          </a:p>
        </p:txBody>
      </p:sp>
      <p:sp>
        <p:nvSpPr>
          <p:cNvPr id="5" name="文本框 4">
            <a:extLst>
              <a:ext uri="{FF2B5EF4-FFF2-40B4-BE49-F238E27FC236}">
                <a16:creationId xmlns:a16="http://schemas.microsoft.com/office/drawing/2014/main" id="{AFFF6A04-27CE-4F88-C73E-80ABAD1A7CA2}"/>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32</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3896809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9D4AD127-DB00-4676-A840-DEE4B369BC35}"/>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1.1</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240707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生活中的计算机视觉</a:t>
            </a:r>
          </a:p>
        </p:txBody>
      </p:sp>
      <p:sp>
        <p:nvSpPr>
          <p:cNvPr id="15" name="矩形 14">
            <a:extLst>
              <a:ext uri="{FF2B5EF4-FFF2-40B4-BE49-F238E27FC236}">
                <a16:creationId xmlns:a16="http://schemas.microsoft.com/office/drawing/2014/main" id="{0F553044-B617-C879-1DB7-627D363751A5}"/>
              </a:ext>
            </a:extLst>
          </p:cNvPr>
          <p:cNvSpPr/>
          <p:nvPr/>
        </p:nvSpPr>
        <p:spPr>
          <a:xfrm>
            <a:off x="834211" y="4535836"/>
            <a:ext cx="2794966" cy="458908"/>
          </a:xfrm>
          <a:prstGeom prst="rect">
            <a:avLst/>
          </a:prstGeom>
        </p:spPr>
        <p:txBody>
          <a:bodyPr wrap="square">
            <a:spAutoFit/>
          </a:bodyPr>
          <a:lstStyle/>
          <a:p>
            <a:pPr defTabSz="914377">
              <a:lnSpc>
                <a:spcPct val="150000"/>
              </a:lnSpc>
            </a:pPr>
            <a:r>
              <a:rPr kumimoji="0" lang="zh-CN" altLang="en-US" i="0" u="none" strike="noStrike" kern="1200" cap="none" spc="0" normalizeH="0" baseline="0" noProof="0" dirty="0">
                <a:ln>
                  <a:noFill/>
                </a:ln>
                <a:solidFill>
                  <a:prstClr val="black">
                    <a:lumMod val="75000"/>
                    <a:lumOff val="25000"/>
                  </a:prstClr>
                </a:solidFill>
                <a:effectLst/>
                <a:uLnTx/>
                <a:uFillTx/>
                <a:latin typeface="+mj-ea"/>
                <a:ea typeface="+mj-ea"/>
                <a:cs typeface="Arial" panose="020B0604020202020204" pitchFamily="34" charset="0"/>
              </a:rPr>
              <a:t>图像</a:t>
            </a:r>
            <a:r>
              <a:rPr lang="zh-CN" altLang="en-US" dirty="0">
                <a:solidFill>
                  <a:prstClr val="black">
                    <a:lumMod val="75000"/>
                    <a:lumOff val="25000"/>
                  </a:prstClr>
                </a:solidFill>
                <a:latin typeface="+mj-ea"/>
                <a:ea typeface="+mj-ea"/>
                <a:cs typeface="Arial" panose="020B0604020202020204" pitchFamily="34" charset="0"/>
              </a:rPr>
              <a:t>识别</a:t>
            </a:r>
            <a:r>
              <a:rPr kumimoji="0" lang="zh-CN" altLang="en-US" i="0" u="none" strike="noStrike" kern="1200" cap="none" spc="0" normalizeH="0" baseline="0" noProof="0" dirty="0">
                <a:ln>
                  <a:noFill/>
                </a:ln>
                <a:solidFill>
                  <a:prstClr val="black">
                    <a:lumMod val="75000"/>
                    <a:lumOff val="25000"/>
                  </a:prstClr>
                </a:solidFill>
                <a:effectLst/>
                <a:uLnTx/>
                <a:uFillTx/>
                <a:latin typeface="+mj-ea"/>
                <a:ea typeface="+mj-ea"/>
                <a:cs typeface="Arial" panose="020B0604020202020204" pitchFamily="34" charset="0"/>
              </a:rPr>
              <a:t>：闸机人脸识别</a:t>
            </a:r>
            <a:endParaRPr lang="zh-CN" altLang="en-US" dirty="0">
              <a:solidFill>
                <a:prstClr val="black">
                  <a:lumMod val="85000"/>
                  <a:lumOff val="15000"/>
                </a:prstClr>
              </a:solidFill>
              <a:latin typeface="+mj-ea"/>
              <a:ea typeface="+mj-ea"/>
              <a:cs typeface="Arial" panose="020B0604020202020204" pitchFamily="34" charset="0"/>
            </a:endParaRPr>
          </a:p>
        </p:txBody>
      </p:sp>
      <p:sp>
        <p:nvSpPr>
          <p:cNvPr id="16" name="矩形 15">
            <a:extLst>
              <a:ext uri="{FF2B5EF4-FFF2-40B4-BE49-F238E27FC236}">
                <a16:creationId xmlns:a16="http://schemas.microsoft.com/office/drawing/2014/main" id="{56E754BF-6706-050B-E2A3-A6C780CE5629}"/>
              </a:ext>
            </a:extLst>
          </p:cNvPr>
          <p:cNvSpPr/>
          <p:nvPr/>
        </p:nvSpPr>
        <p:spPr>
          <a:xfrm>
            <a:off x="4560978" y="4535836"/>
            <a:ext cx="3070043" cy="458908"/>
          </a:xfrm>
          <a:prstGeom prst="rect">
            <a:avLst/>
          </a:prstGeom>
        </p:spPr>
        <p:txBody>
          <a:bodyPr wrap="square">
            <a:spAutoFit/>
          </a:bodyPr>
          <a:lstStyle/>
          <a:p>
            <a:pPr defTabSz="914377">
              <a:lnSpc>
                <a:spcPct val="150000"/>
              </a:lnSpc>
            </a:pPr>
            <a:r>
              <a:rPr kumimoji="0" lang="zh-CN" altLang="en-US" i="0" u="none" strike="noStrike" kern="1200" cap="none" spc="0" normalizeH="0" baseline="0" noProof="0" dirty="0">
                <a:ln>
                  <a:noFill/>
                </a:ln>
                <a:solidFill>
                  <a:prstClr val="black">
                    <a:lumMod val="75000"/>
                    <a:lumOff val="25000"/>
                  </a:prstClr>
                </a:solidFill>
                <a:effectLst/>
                <a:uLnTx/>
                <a:uFillTx/>
                <a:latin typeface="+mj-ea"/>
                <a:ea typeface="+mj-ea"/>
                <a:cs typeface="Arial" panose="020B0604020202020204" pitchFamily="34" charset="0"/>
              </a:rPr>
              <a:t>目标检测：智能交通</a:t>
            </a:r>
            <a:r>
              <a:rPr lang="zh-CN" altLang="en-US" dirty="0">
                <a:solidFill>
                  <a:prstClr val="black">
                    <a:lumMod val="75000"/>
                    <a:lumOff val="25000"/>
                  </a:prstClr>
                </a:solidFill>
                <a:latin typeface="+mj-ea"/>
                <a:ea typeface="+mj-ea"/>
                <a:cs typeface="Arial" panose="020B0604020202020204" pitchFamily="34" charset="0"/>
              </a:rPr>
              <a:t>监管</a:t>
            </a:r>
            <a:endParaRPr lang="zh-CN" altLang="en-US" dirty="0">
              <a:solidFill>
                <a:prstClr val="black">
                  <a:lumMod val="85000"/>
                  <a:lumOff val="15000"/>
                </a:prstClr>
              </a:solidFill>
              <a:latin typeface="+mj-ea"/>
              <a:ea typeface="+mj-ea"/>
              <a:cs typeface="Arial" panose="020B0604020202020204" pitchFamily="34" charset="0"/>
            </a:endParaRPr>
          </a:p>
        </p:txBody>
      </p:sp>
      <p:sp>
        <p:nvSpPr>
          <p:cNvPr id="17" name="矩形: 圆角 16">
            <a:extLst>
              <a:ext uri="{FF2B5EF4-FFF2-40B4-BE49-F238E27FC236}">
                <a16:creationId xmlns:a16="http://schemas.microsoft.com/office/drawing/2014/main" id="{2601FCAD-0814-3A42-2692-AC9DE2D426A9}"/>
              </a:ext>
            </a:extLst>
          </p:cNvPr>
          <p:cNvSpPr/>
          <p:nvPr/>
        </p:nvSpPr>
        <p:spPr>
          <a:xfrm>
            <a:off x="3121668" y="5530341"/>
            <a:ext cx="5631033" cy="566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mj-ea"/>
                <a:ea typeface="+mj-ea"/>
              </a:rPr>
              <a:t>计算机视觉正在影响着我们看待世界的方式</a:t>
            </a:r>
          </a:p>
        </p:txBody>
      </p:sp>
      <p:pic>
        <p:nvPicPr>
          <p:cNvPr id="3" name="图片 2">
            <a:extLst>
              <a:ext uri="{FF2B5EF4-FFF2-40B4-BE49-F238E27FC236}">
                <a16:creationId xmlns:a16="http://schemas.microsoft.com/office/drawing/2014/main" id="{8EEF7AE8-11EC-CBAC-C197-233374ED9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36" y="2140101"/>
            <a:ext cx="3297742" cy="2172426"/>
          </a:xfrm>
          <a:prstGeom prst="rect">
            <a:avLst/>
          </a:prstGeom>
        </p:spPr>
      </p:pic>
      <p:pic>
        <p:nvPicPr>
          <p:cNvPr id="5" name="图片 4">
            <a:extLst>
              <a:ext uri="{FF2B5EF4-FFF2-40B4-BE49-F238E27FC236}">
                <a16:creationId xmlns:a16="http://schemas.microsoft.com/office/drawing/2014/main" id="{D01F6B15-E4B9-DB19-84A3-FC44B245E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301" y="2140101"/>
            <a:ext cx="3505200" cy="2172426"/>
          </a:xfrm>
          <a:prstGeom prst="rect">
            <a:avLst/>
          </a:prstGeom>
        </p:spPr>
      </p:pic>
      <p:pic>
        <p:nvPicPr>
          <p:cNvPr id="19" name="图片 18">
            <a:extLst>
              <a:ext uri="{FF2B5EF4-FFF2-40B4-BE49-F238E27FC236}">
                <a16:creationId xmlns:a16="http://schemas.microsoft.com/office/drawing/2014/main" id="{DE7B9E72-BCAF-746C-B11D-88EBC65B4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9224" y="2140101"/>
            <a:ext cx="3442661" cy="2172426"/>
          </a:xfrm>
          <a:prstGeom prst="rect">
            <a:avLst/>
          </a:prstGeom>
        </p:spPr>
      </p:pic>
      <p:sp>
        <p:nvSpPr>
          <p:cNvPr id="20" name="矩形 19">
            <a:extLst>
              <a:ext uri="{FF2B5EF4-FFF2-40B4-BE49-F238E27FC236}">
                <a16:creationId xmlns:a16="http://schemas.microsoft.com/office/drawing/2014/main" id="{41C7E2F1-BCCB-C034-CF0F-F4A86CFE9C9D}"/>
              </a:ext>
            </a:extLst>
          </p:cNvPr>
          <p:cNvSpPr/>
          <p:nvPr/>
        </p:nvSpPr>
        <p:spPr>
          <a:xfrm>
            <a:off x="8562822" y="4536000"/>
            <a:ext cx="3070043" cy="458908"/>
          </a:xfrm>
          <a:prstGeom prst="rect">
            <a:avLst/>
          </a:prstGeom>
        </p:spPr>
        <p:txBody>
          <a:bodyPr wrap="square">
            <a:spAutoFit/>
          </a:bodyPr>
          <a:lstStyle/>
          <a:p>
            <a:pPr defTabSz="914377">
              <a:lnSpc>
                <a:spcPct val="150000"/>
              </a:lnSpc>
            </a:pPr>
            <a:r>
              <a:rPr lang="zh-CN" altLang="en-US" dirty="0">
                <a:solidFill>
                  <a:prstClr val="black">
                    <a:lumMod val="75000"/>
                    <a:lumOff val="25000"/>
                  </a:prstClr>
                </a:solidFill>
                <a:latin typeface="+mj-ea"/>
                <a:ea typeface="+mj-ea"/>
                <a:cs typeface="Arial" panose="020B0604020202020204" pitchFamily="34" charset="0"/>
              </a:rPr>
              <a:t>实例分割</a:t>
            </a:r>
            <a:r>
              <a:rPr kumimoji="0" lang="zh-CN" altLang="en-US" i="0" u="none" strike="noStrike" kern="1200" cap="none" spc="0" normalizeH="0" baseline="0" noProof="0" dirty="0">
                <a:ln>
                  <a:noFill/>
                </a:ln>
                <a:solidFill>
                  <a:prstClr val="black">
                    <a:lumMod val="75000"/>
                    <a:lumOff val="25000"/>
                  </a:prstClr>
                </a:solidFill>
                <a:effectLst/>
                <a:uLnTx/>
                <a:uFillTx/>
                <a:latin typeface="+mj-ea"/>
                <a:ea typeface="+mj-ea"/>
                <a:cs typeface="Arial" panose="020B0604020202020204" pitchFamily="34" charset="0"/>
              </a:rPr>
              <a:t>：无人自动驾驶</a:t>
            </a:r>
            <a:endParaRPr lang="zh-CN" altLang="en-US" dirty="0">
              <a:solidFill>
                <a:prstClr val="black">
                  <a:lumMod val="85000"/>
                  <a:lumOff val="15000"/>
                </a:prstClr>
              </a:solidFill>
              <a:latin typeface="+mj-ea"/>
              <a:ea typeface="+mj-ea"/>
              <a:cs typeface="Arial" panose="020B0604020202020204" pitchFamily="34" charset="0"/>
            </a:endParaRPr>
          </a:p>
        </p:txBody>
      </p:sp>
      <p:sp>
        <p:nvSpPr>
          <p:cNvPr id="4" name="文本框 3">
            <a:extLst>
              <a:ext uri="{FF2B5EF4-FFF2-40B4-BE49-F238E27FC236}">
                <a16:creationId xmlns:a16="http://schemas.microsoft.com/office/drawing/2014/main" id="{BEA9C09F-3A98-E154-D811-18845109D213}"/>
              </a:ext>
            </a:extLst>
          </p:cNvPr>
          <p:cNvSpPr txBox="1"/>
          <p:nvPr/>
        </p:nvSpPr>
        <p:spPr>
          <a:xfrm>
            <a:off x="11527404"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4</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0644215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9D4AD127-DB00-4676-A840-DEE4B369BC35}"/>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1.2</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176699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卷积神经网络</a:t>
            </a:r>
          </a:p>
        </p:txBody>
      </p:sp>
      <p:pic>
        <p:nvPicPr>
          <p:cNvPr id="14" name="图片 13">
            <a:extLst>
              <a:ext uri="{FF2B5EF4-FFF2-40B4-BE49-F238E27FC236}">
                <a16:creationId xmlns:a16="http://schemas.microsoft.com/office/drawing/2014/main" id="{5AEF63E9-F5C7-B329-4C58-4ED467485806}"/>
              </a:ext>
            </a:extLst>
          </p:cNvPr>
          <p:cNvPicPr>
            <a:picLocks noChangeAspect="1"/>
          </p:cNvPicPr>
          <p:nvPr/>
        </p:nvPicPr>
        <p:blipFill>
          <a:blip r:embed="rId3"/>
          <a:stretch>
            <a:fillRect/>
          </a:stretch>
        </p:blipFill>
        <p:spPr>
          <a:xfrm>
            <a:off x="5404162" y="1660322"/>
            <a:ext cx="1104972" cy="1862469"/>
          </a:xfrm>
          <a:prstGeom prst="rect">
            <a:avLst/>
          </a:prstGeom>
        </p:spPr>
      </p:pic>
      <p:pic>
        <p:nvPicPr>
          <p:cNvPr id="23" name="图片 22">
            <a:extLst>
              <a:ext uri="{FF2B5EF4-FFF2-40B4-BE49-F238E27FC236}">
                <a16:creationId xmlns:a16="http://schemas.microsoft.com/office/drawing/2014/main" id="{E7461895-65D5-B83F-2BF8-12FF5F17D6BA}"/>
              </a:ext>
            </a:extLst>
          </p:cNvPr>
          <p:cNvPicPr>
            <a:picLocks noChangeAspect="1"/>
          </p:cNvPicPr>
          <p:nvPr/>
        </p:nvPicPr>
        <p:blipFill>
          <a:blip r:embed="rId4"/>
          <a:stretch>
            <a:fillRect/>
          </a:stretch>
        </p:blipFill>
        <p:spPr>
          <a:xfrm>
            <a:off x="8469802" y="1711142"/>
            <a:ext cx="1771429" cy="1704762"/>
          </a:xfrm>
          <a:prstGeom prst="rect">
            <a:avLst/>
          </a:prstGeom>
        </p:spPr>
      </p:pic>
      <p:sp>
        <p:nvSpPr>
          <p:cNvPr id="24" name="箭头: 右 23">
            <a:extLst>
              <a:ext uri="{FF2B5EF4-FFF2-40B4-BE49-F238E27FC236}">
                <a16:creationId xmlns:a16="http://schemas.microsoft.com/office/drawing/2014/main" id="{93586583-B512-5A93-B7A9-072DBC9144E0}"/>
              </a:ext>
            </a:extLst>
          </p:cNvPr>
          <p:cNvSpPr/>
          <p:nvPr/>
        </p:nvSpPr>
        <p:spPr>
          <a:xfrm>
            <a:off x="4329004" y="2494822"/>
            <a:ext cx="48768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CCA5EB33-2ABA-E7F1-9A18-C1501BE5E4B9}"/>
              </a:ext>
            </a:extLst>
          </p:cNvPr>
          <p:cNvSpPr/>
          <p:nvPr/>
        </p:nvSpPr>
        <p:spPr>
          <a:xfrm>
            <a:off x="7096612" y="2494822"/>
            <a:ext cx="487680" cy="2514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5">
            <a:extLst>
              <a:ext uri="{FF2B5EF4-FFF2-40B4-BE49-F238E27FC236}">
                <a16:creationId xmlns:a16="http://schemas.microsoft.com/office/drawing/2014/main" id="{F4C46FFE-1F63-1658-EB53-F6AE1F47C92F}"/>
              </a:ext>
            </a:extLst>
          </p:cNvPr>
          <p:cNvSpPr txBox="1">
            <a:spLocks noChangeArrowheads="1"/>
          </p:cNvSpPr>
          <p:nvPr/>
        </p:nvSpPr>
        <p:spPr bwMode="auto">
          <a:xfrm>
            <a:off x="2247073" y="3583544"/>
            <a:ext cx="5004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en-US" altLang="zh-CN" sz="1100" b="1" dirty="0">
                <a:solidFill>
                  <a:schemeClr val="accent1">
                    <a:lumMod val="60000"/>
                    <a:lumOff val="40000"/>
                  </a:schemeClr>
                </a:solidFill>
                <a:latin typeface="+mj-ea"/>
                <a:ea typeface="+mj-ea"/>
              </a:rPr>
              <a:t>VGG</a:t>
            </a:r>
            <a:endParaRPr lang="zh-CN" altLang="en-US" sz="1100" b="1" dirty="0">
              <a:solidFill>
                <a:schemeClr val="accent1">
                  <a:lumMod val="60000"/>
                  <a:lumOff val="40000"/>
                </a:schemeClr>
              </a:solidFill>
              <a:latin typeface="+mj-ea"/>
              <a:ea typeface="+mj-ea"/>
            </a:endParaRPr>
          </a:p>
        </p:txBody>
      </p:sp>
      <p:sp>
        <p:nvSpPr>
          <p:cNvPr id="27" name="文本框 5">
            <a:extLst>
              <a:ext uri="{FF2B5EF4-FFF2-40B4-BE49-F238E27FC236}">
                <a16:creationId xmlns:a16="http://schemas.microsoft.com/office/drawing/2014/main" id="{803A302E-5405-BD6C-3D53-7C98E6C20849}"/>
              </a:ext>
            </a:extLst>
          </p:cNvPr>
          <p:cNvSpPr txBox="1">
            <a:spLocks noChangeArrowheads="1"/>
          </p:cNvSpPr>
          <p:nvPr/>
        </p:nvSpPr>
        <p:spPr bwMode="auto">
          <a:xfrm>
            <a:off x="5495624" y="3570448"/>
            <a:ext cx="9044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en-US" altLang="zh-CN" sz="1100" b="1" dirty="0">
                <a:solidFill>
                  <a:schemeClr val="accent1">
                    <a:lumMod val="60000"/>
                    <a:lumOff val="40000"/>
                  </a:schemeClr>
                </a:solidFill>
                <a:latin typeface="+mj-ea"/>
                <a:ea typeface="+mj-ea"/>
              </a:rPr>
              <a:t>ConvNeXt</a:t>
            </a:r>
            <a:endParaRPr lang="zh-CN" altLang="en-US" sz="1100" b="1" dirty="0">
              <a:solidFill>
                <a:schemeClr val="accent1">
                  <a:lumMod val="60000"/>
                  <a:lumOff val="40000"/>
                </a:schemeClr>
              </a:solidFill>
              <a:latin typeface="+mj-ea"/>
              <a:ea typeface="+mj-ea"/>
            </a:endParaRPr>
          </a:p>
        </p:txBody>
      </p:sp>
      <p:sp>
        <p:nvSpPr>
          <p:cNvPr id="28" name="文本框 5">
            <a:extLst>
              <a:ext uri="{FF2B5EF4-FFF2-40B4-BE49-F238E27FC236}">
                <a16:creationId xmlns:a16="http://schemas.microsoft.com/office/drawing/2014/main" id="{11A44AF9-DB81-AACD-D321-FA04E5C01440}"/>
              </a:ext>
            </a:extLst>
          </p:cNvPr>
          <p:cNvSpPr txBox="1">
            <a:spLocks noChangeArrowheads="1"/>
          </p:cNvSpPr>
          <p:nvPr/>
        </p:nvSpPr>
        <p:spPr bwMode="auto">
          <a:xfrm>
            <a:off x="9070823" y="3570448"/>
            <a:ext cx="5341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en-US" altLang="zh-CN" sz="1100" b="1" dirty="0">
                <a:solidFill>
                  <a:schemeClr val="accent1">
                    <a:lumMod val="60000"/>
                    <a:lumOff val="40000"/>
                  </a:schemeClr>
                </a:solidFill>
                <a:latin typeface="+mj-ea"/>
                <a:ea typeface="+mj-ea"/>
              </a:rPr>
              <a:t>PeLK</a:t>
            </a:r>
            <a:endParaRPr lang="zh-CN" altLang="en-US" sz="1100" b="1" dirty="0">
              <a:solidFill>
                <a:schemeClr val="accent1">
                  <a:lumMod val="60000"/>
                  <a:lumOff val="40000"/>
                </a:schemeClr>
              </a:solidFill>
              <a:latin typeface="+mj-ea"/>
              <a:ea typeface="+mj-ea"/>
            </a:endParaRPr>
          </a:p>
        </p:txBody>
      </p:sp>
      <p:pic>
        <p:nvPicPr>
          <p:cNvPr id="29" name="图片 28" descr="屏幕剪辑">
            <a:extLst>
              <a:ext uri="{FF2B5EF4-FFF2-40B4-BE49-F238E27FC236}">
                <a16:creationId xmlns:a16="http://schemas.microsoft.com/office/drawing/2014/main" id="{F7E4EC6D-9300-E226-22A7-6A0B41F5E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043" y="1916154"/>
            <a:ext cx="2844078" cy="1606637"/>
          </a:xfrm>
          <a:prstGeom prst="rect">
            <a:avLst/>
          </a:prstGeom>
        </p:spPr>
      </p:pic>
      <p:sp>
        <p:nvSpPr>
          <p:cNvPr id="30" name="文本框 5">
            <a:extLst>
              <a:ext uri="{FF2B5EF4-FFF2-40B4-BE49-F238E27FC236}">
                <a16:creationId xmlns:a16="http://schemas.microsoft.com/office/drawing/2014/main" id="{BF47CDC0-975C-4F24-F081-F977BEC9410E}"/>
              </a:ext>
            </a:extLst>
          </p:cNvPr>
          <p:cNvSpPr txBox="1">
            <a:spLocks noChangeArrowheads="1"/>
          </p:cNvSpPr>
          <p:nvPr/>
        </p:nvSpPr>
        <p:spPr bwMode="auto">
          <a:xfrm>
            <a:off x="994863" y="4076664"/>
            <a:ext cx="28488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dirty="0">
                <a:latin typeface="+mj-ea"/>
                <a:ea typeface="+mj-ea"/>
              </a:rPr>
              <a:t>最大卷积核：</a:t>
            </a:r>
            <a:r>
              <a:rPr lang="en-US" altLang="zh-CN" sz="1400" b="1" dirty="0">
                <a:solidFill>
                  <a:srgbClr val="7030A0"/>
                </a:solidFill>
                <a:latin typeface="+mj-ea"/>
                <a:ea typeface="+mj-ea"/>
              </a:rPr>
              <a:t>3*3</a:t>
            </a:r>
            <a:r>
              <a:rPr lang="en-US" altLang="zh-CN" sz="1400" dirty="0">
                <a:solidFill>
                  <a:srgbClr val="7030A0"/>
                </a:solidFill>
                <a:latin typeface="+mj-ea"/>
                <a:ea typeface="+mj-ea"/>
              </a:rPr>
              <a:t>   </a:t>
            </a:r>
            <a:r>
              <a:rPr lang="zh-CN" altLang="en-US" sz="1400" dirty="0">
                <a:latin typeface="+mj-ea"/>
                <a:ea typeface="+mj-ea"/>
              </a:rPr>
              <a:t>网络层数：</a:t>
            </a:r>
            <a:r>
              <a:rPr lang="en-US" altLang="zh-CN" sz="1400" b="1" dirty="0">
                <a:solidFill>
                  <a:srgbClr val="7030A0"/>
                </a:solidFill>
                <a:latin typeface="+mj-ea"/>
                <a:ea typeface="+mj-ea"/>
              </a:rPr>
              <a:t>18</a:t>
            </a:r>
            <a:endParaRPr lang="zh-CN" altLang="en-US" sz="1400" b="1" dirty="0">
              <a:solidFill>
                <a:srgbClr val="7030A0"/>
              </a:solidFill>
              <a:latin typeface="+mj-ea"/>
              <a:ea typeface="+mj-ea"/>
            </a:endParaRPr>
          </a:p>
        </p:txBody>
      </p:sp>
      <p:sp>
        <p:nvSpPr>
          <p:cNvPr id="31" name="文本框 5">
            <a:extLst>
              <a:ext uri="{FF2B5EF4-FFF2-40B4-BE49-F238E27FC236}">
                <a16:creationId xmlns:a16="http://schemas.microsoft.com/office/drawing/2014/main" id="{A673C015-3339-A748-89CA-F046F5E2EF72}"/>
              </a:ext>
            </a:extLst>
          </p:cNvPr>
          <p:cNvSpPr txBox="1">
            <a:spLocks noChangeArrowheads="1"/>
          </p:cNvSpPr>
          <p:nvPr/>
        </p:nvSpPr>
        <p:spPr bwMode="auto">
          <a:xfrm>
            <a:off x="4272697" y="4079096"/>
            <a:ext cx="29594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dirty="0">
                <a:latin typeface="+mj-ea"/>
                <a:ea typeface="+mj-ea"/>
              </a:rPr>
              <a:t>最大卷积核：</a:t>
            </a:r>
            <a:r>
              <a:rPr lang="en-US" altLang="zh-CN" sz="1400" b="1" dirty="0">
                <a:solidFill>
                  <a:srgbClr val="7030A0"/>
                </a:solidFill>
                <a:latin typeface="+mj-ea"/>
                <a:ea typeface="+mj-ea"/>
              </a:rPr>
              <a:t>7*7</a:t>
            </a:r>
            <a:r>
              <a:rPr lang="en-US" altLang="zh-CN" sz="1400" dirty="0">
                <a:solidFill>
                  <a:srgbClr val="7030A0"/>
                </a:solidFill>
                <a:latin typeface="+mj-ea"/>
                <a:ea typeface="+mj-ea"/>
              </a:rPr>
              <a:t>   </a:t>
            </a:r>
            <a:r>
              <a:rPr lang="zh-CN" altLang="en-US" sz="1400" dirty="0">
                <a:latin typeface="+mj-ea"/>
                <a:ea typeface="+mj-ea"/>
              </a:rPr>
              <a:t>网络层数：</a:t>
            </a:r>
            <a:r>
              <a:rPr lang="en-US" altLang="zh-CN" sz="1400" b="1" dirty="0">
                <a:solidFill>
                  <a:srgbClr val="7030A0"/>
                </a:solidFill>
                <a:latin typeface="+mj-ea"/>
                <a:ea typeface="+mj-ea"/>
              </a:rPr>
              <a:t>108</a:t>
            </a:r>
            <a:endParaRPr lang="zh-CN" altLang="en-US" sz="1400" b="1" dirty="0">
              <a:solidFill>
                <a:srgbClr val="7030A0"/>
              </a:solidFill>
              <a:latin typeface="+mj-ea"/>
              <a:ea typeface="+mj-ea"/>
            </a:endParaRPr>
          </a:p>
        </p:txBody>
      </p:sp>
      <p:sp>
        <p:nvSpPr>
          <p:cNvPr id="32" name="文本框 5">
            <a:extLst>
              <a:ext uri="{FF2B5EF4-FFF2-40B4-BE49-F238E27FC236}">
                <a16:creationId xmlns:a16="http://schemas.microsoft.com/office/drawing/2014/main" id="{4B6E2A41-B73A-29BF-D850-00B716A7B102}"/>
              </a:ext>
            </a:extLst>
          </p:cNvPr>
          <p:cNvSpPr txBox="1">
            <a:spLocks noChangeArrowheads="1"/>
          </p:cNvSpPr>
          <p:nvPr/>
        </p:nvSpPr>
        <p:spPr bwMode="auto">
          <a:xfrm>
            <a:off x="7661138" y="4069008"/>
            <a:ext cx="3401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dirty="0">
                <a:latin typeface="+mj-ea"/>
                <a:ea typeface="+mj-ea"/>
              </a:rPr>
              <a:t>最大卷积核：</a:t>
            </a:r>
            <a:r>
              <a:rPr lang="en-US" altLang="zh-CN" sz="1400" b="1" dirty="0">
                <a:solidFill>
                  <a:srgbClr val="7030A0"/>
                </a:solidFill>
                <a:latin typeface="+mj-ea"/>
                <a:ea typeface="+mj-ea"/>
              </a:rPr>
              <a:t>101*101</a:t>
            </a:r>
            <a:r>
              <a:rPr lang="en-US" altLang="zh-CN" sz="1400" dirty="0">
                <a:solidFill>
                  <a:srgbClr val="7030A0"/>
                </a:solidFill>
                <a:latin typeface="+mj-ea"/>
                <a:ea typeface="+mj-ea"/>
              </a:rPr>
              <a:t>  </a:t>
            </a:r>
            <a:r>
              <a:rPr lang="en-US" altLang="zh-CN" sz="1400" dirty="0">
                <a:latin typeface="+mj-ea"/>
                <a:ea typeface="+mj-ea"/>
              </a:rPr>
              <a:t> </a:t>
            </a:r>
            <a:r>
              <a:rPr lang="zh-CN" altLang="en-US" sz="1400" dirty="0">
                <a:latin typeface="+mj-ea"/>
                <a:ea typeface="+mj-ea"/>
              </a:rPr>
              <a:t>网络层数：</a:t>
            </a:r>
            <a:r>
              <a:rPr lang="en-US" altLang="zh-CN" sz="1400" b="1" dirty="0">
                <a:solidFill>
                  <a:srgbClr val="7030A0"/>
                </a:solidFill>
                <a:latin typeface="+mj-ea"/>
                <a:ea typeface="+mj-ea"/>
              </a:rPr>
              <a:t>144</a:t>
            </a:r>
            <a:endParaRPr lang="zh-CN" altLang="en-US" sz="1400" b="1" dirty="0">
              <a:solidFill>
                <a:srgbClr val="7030A0"/>
              </a:solidFill>
              <a:latin typeface="+mj-ea"/>
              <a:ea typeface="+mj-ea"/>
            </a:endParaRPr>
          </a:p>
        </p:txBody>
      </p:sp>
      <p:sp>
        <p:nvSpPr>
          <p:cNvPr id="33" name="矩形: 圆角 32">
            <a:extLst>
              <a:ext uri="{FF2B5EF4-FFF2-40B4-BE49-F238E27FC236}">
                <a16:creationId xmlns:a16="http://schemas.microsoft.com/office/drawing/2014/main" id="{86EEDEC6-ADA0-1D0C-79F3-3B9A821AEEA9}"/>
              </a:ext>
            </a:extLst>
          </p:cNvPr>
          <p:cNvSpPr/>
          <p:nvPr/>
        </p:nvSpPr>
        <p:spPr>
          <a:xfrm>
            <a:off x="2963864" y="5029889"/>
            <a:ext cx="6872350" cy="12392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lnSpc>
                <a:spcPct val="150000"/>
              </a:lnSpc>
              <a:buFont typeface="Arial" panose="020B0604020202020204" pitchFamily="34" charset="0"/>
              <a:buChar char="•"/>
            </a:pPr>
            <a:r>
              <a:rPr lang="zh-CN" altLang="en-US" sz="1600" dirty="0">
                <a:solidFill>
                  <a:schemeClr val="tx1"/>
                </a:solidFill>
                <a:latin typeface="+mj-ea"/>
                <a:ea typeface="+mj-ea"/>
              </a:rPr>
              <a:t>卷积神经网络结构</a:t>
            </a:r>
            <a:r>
              <a:rPr lang="zh-CN" altLang="en-US" sz="1600" b="1" dirty="0">
                <a:solidFill>
                  <a:schemeClr val="tx1"/>
                </a:solidFill>
                <a:latin typeface="+mj-ea"/>
                <a:ea typeface="+mj-ea"/>
              </a:rPr>
              <a:t>愈发复杂</a:t>
            </a:r>
            <a:r>
              <a:rPr lang="zh-CN" altLang="en-US" sz="1600" dirty="0">
                <a:solidFill>
                  <a:schemeClr val="tx1"/>
                </a:solidFill>
                <a:latin typeface="+mj-ea"/>
                <a:ea typeface="+mj-ea"/>
              </a:rPr>
              <a:t>，设计新的卷积神经网络</a:t>
            </a:r>
            <a:r>
              <a:rPr lang="zh-CN" altLang="en-US" sz="1600" b="1" dirty="0">
                <a:solidFill>
                  <a:schemeClr val="tx1"/>
                </a:solidFill>
                <a:latin typeface="+mj-ea"/>
                <a:ea typeface="+mj-ea"/>
              </a:rPr>
              <a:t>难度剧增</a:t>
            </a:r>
            <a:endParaRPr lang="en-US" altLang="zh-CN" sz="1600" dirty="0">
              <a:solidFill>
                <a:schemeClr val="tx1"/>
              </a:solidFill>
              <a:latin typeface="+mj-ea"/>
              <a:ea typeface="+mj-ea"/>
            </a:endParaRPr>
          </a:p>
          <a:p>
            <a:pPr marL="285750" indent="-285750">
              <a:lnSpc>
                <a:spcPct val="150000"/>
              </a:lnSpc>
              <a:buFont typeface="Arial" panose="020B0604020202020204" pitchFamily="34" charset="0"/>
              <a:buChar char="•"/>
            </a:pPr>
            <a:r>
              <a:rPr lang="zh-CN" altLang="en-US" sz="1600" dirty="0">
                <a:solidFill>
                  <a:schemeClr val="tx1"/>
                </a:solidFill>
                <a:latin typeface="+mj-ea"/>
                <a:ea typeface="+mj-ea"/>
              </a:rPr>
              <a:t>庞大的结构导致模型</a:t>
            </a:r>
            <a:r>
              <a:rPr lang="zh-CN" altLang="en-US" sz="1600" b="1" dirty="0">
                <a:solidFill>
                  <a:schemeClr val="tx1"/>
                </a:solidFill>
                <a:latin typeface="+mj-ea"/>
                <a:ea typeface="+mj-ea"/>
              </a:rPr>
              <a:t>难以在轻量级设备上进行部署</a:t>
            </a:r>
            <a:endParaRPr lang="en-US" altLang="zh-CN" sz="1600" b="1" dirty="0">
              <a:solidFill>
                <a:schemeClr val="tx1"/>
              </a:solidFill>
              <a:latin typeface="+mj-ea"/>
              <a:ea typeface="+mj-ea"/>
            </a:endParaRPr>
          </a:p>
          <a:p>
            <a:pPr marL="285750" indent="-285750">
              <a:lnSpc>
                <a:spcPct val="150000"/>
              </a:lnSpc>
              <a:buFont typeface="Arial" panose="020B0604020202020204" pitchFamily="34" charset="0"/>
              <a:buChar char="•"/>
            </a:pPr>
            <a:r>
              <a:rPr lang="zh-CN" altLang="en-US" sz="1600" b="1" dirty="0">
                <a:solidFill>
                  <a:schemeClr val="accent1">
                    <a:lumMod val="75000"/>
                  </a:schemeClr>
                </a:solidFill>
                <a:latin typeface="+mj-ea"/>
                <a:ea typeface="+mj-ea"/>
              </a:rPr>
              <a:t>设计即插即用的轻量级组件改进现有网络性能成为主流方式</a:t>
            </a:r>
          </a:p>
        </p:txBody>
      </p:sp>
      <p:sp>
        <p:nvSpPr>
          <p:cNvPr id="2" name="矩形 1">
            <a:extLst>
              <a:ext uri="{FF2B5EF4-FFF2-40B4-BE49-F238E27FC236}">
                <a16:creationId xmlns:a16="http://schemas.microsoft.com/office/drawing/2014/main" id="{DBE66921-4471-F7A0-EE9B-531EF0732267}"/>
              </a:ext>
            </a:extLst>
          </p:cNvPr>
          <p:cNvSpPr/>
          <p:nvPr/>
        </p:nvSpPr>
        <p:spPr>
          <a:xfrm>
            <a:off x="651932" y="1531620"/>
            <a:ext cx="10762828" cy="3017520"/>
          </a:xfrm>
          <a:prstGeom prst="rect">
            <a:avLst/>
          </a:prstGeom>
          <a:noFill/>
          <a:ln w="2540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DE278FC-2A3B-FBA9-385E-59B73D3EC9C4}"/>
              </a:ext>
            </a:extLst>
          </p:cNvPr>
          <p:cNvSpPr txBox="1"/>
          <p:nvPr/>
        </p:nvSpPr>
        <p:spPr>
          <a:xfrm>
            <a:off x="115272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5</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202773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56621" y="139353"/>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1.2</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191911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视觉注意力机制</a:t>
            </a:r>
          </a:p>
        </p:txBody>
      </p:sp>
      <p:sp>
        <p:nvSpPr>
          <p:cNvPr id="58" name="文本框 57">
            <a:extLst>
              <a:ext uri="{FF2B5EF4-FFF2-40B4-BE49-F238E27FC236}">
                <a16:creationId xmlns:a16="http://schemas.microsoft.com/office/drawing/2014/main" id="{C2B84151-663B-9C3B-6363-CC3A5603525A}"/>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pic>
        <p:nvPicPr>
          <p:cNvPr id="14" name="图片 13">
            <a:extLst>
              <a:ext uri="{FF2B5EF4-FFF2-40B4-BE49-F238E27FC236}">
                <a16:creationId xmlns:a16="http://schemas.microsoft.com/office/drawing/2014/main" id="{AC10C31B-7A05-1C9A-7437-AC18CD9D4040}"/>
              </a:ext>
            </a:extLst>
          </p:cNvPr>
          <p:cNvPicPr>
            <a:picLocks noChangeAspect="1"/>
          </p:cNvPicPr>
          <p:nvPr/>
        </p:nvPicPr>
        <p:blipFill>
          <a:blip r:embed="rId3"/>
          <a:stretch>
            <a:fillRect/>
          </a:stretch>
        </p:blipFill>
        <p:spPr>
          <a:xfrm>
            <a:off x="660548" y="2367313"/>
            <a:ext cx="2113667" cy="3049107"/>
          </a:xfrm>
          <a:prstGeom prst="rect">
            <a:avLst/>
          </a:prstGeom>
        </p:spPr>
      </p:pic>
      <p:pic>
        <p:nvPicPr>
          <p:cNvPr id="3" name="图片 2">
            <a:extLst>
              <a:ext uri="{FF2B5EF4-FFF2-40B4-BE49-F238E27FC236}">
                <a16:creationId xmlns:a16="http://schemas.microsoft.com/office/drawing/2014/main" id="{EFA15D8C-1AB8-051F-CAA7-235BFE9C1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533" y="1857846"/>
            <a:ext cx="864925" cy="1247909"/>
          </a:xfrm>
          <a:prstGeom prst="rect">
            <a:avLst/>
          </a:prstGeom>
        </p:spPr>
      </p:pic>
      <p:pic>
        <p:nvPicPr>
          <p:cNvPr id="5" name="图片 4">
            <a:extLst>
              <a:ext uri="{FF2B5EF4-FFF2-40B4-BE49-F238E27FC236}">
                <a16:creationId xmlns:a16="http://schemas.microsoft.com/office/drawing/2014/main" id="{152A54EA-3AB9-5469-7EC0-2093CCAC27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533" y="4641333"/>
            <a:ext cx="864926" cy="1247911"/>
          </a:xfrm>
          <a:prstGeom prst="rect">
            <a:avLst/>
          </a:prstGeom>
        </p:spPr>
      </p:pic>
      <p:pic>
        <p:nvPicPr>
          <p:cNvPr id="13" name="图片 12">
            <a:extLst>
              <a:ext uri="{FF2B5EF4-FFF2-40B4-BE49-F238E27FC236}">
                <a16:creationId xmlns:a16="http://schemas.microsoft.com/office/drawing/2014/main" id="{552A4F51-3558-CC50-86F7-E0D6CEE6E5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2540" y="3257146"/>
            <a:ext cx="864926" cy="1247910"/>
          </a:xfrm>
          <a:prstGeom prst="rect">
            <a:avLst/>
          </a:prstGeom>
        </p:spPr>
      </p:pic>
      <p:sp>
        <p:nvSpPr>
          <p:cNvPr id="17" name="矩形 16">
            <a:extLst>
              <a:ext uri="{FF2B5EF4-FFF2-40B4-BE49-F238E27FC236}">
                <a16:creationId xmlns:a16="http://schemas.microsoft.com/office/drawing/2014/main" id="{794801A4-AC61-6057-29A1-FE1B3FA29010}"/>
              </a:ext>
            </a:extLst>
          </p:cNvPr>
          <p:cNvSpPr/>
          <p:nvPr/>
        </p:nvSpPr>
        <p:spPr>
          <a:xfrm>
            <a:off x="380999" y="1670102"/>
            <a:ext cx="4070089" cy="4443531"/>
          </a:xfrm>
          <a:prstGeom prst="rect">
            <a:avLst/>
          </a:prstGeom>
          <a:noFill/>
          <a:ln w="19050">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0000"/>
                  <a:lumOff val="80000"/>
                </a:schemeClr>
              </a:solidFill>
            </a:endParaRPr>
          </a:p>
        </p:txBody>
      </p:sp>
      <p:sp>
        <p:nvSpPr>
          <p:cNvPr id="27" name="箭头: 右 26">
            <a:extLst>
              <a:ext uri="{FF2B5EF4-FFF2-40B4-BE49-F238E27FC236}">
                <a16:creationId xmlns:a16="http://schemas.microsoft.com/office/drawing/2014/main" id="{B9BF6605-3307-2EC7-390D-5D5573DF64F4}"/>
              </a:ext>
            </a:extLst>
          </p:cNvPr>
          <p:cNvSpPr/>
          <p:nvPr/>
        </p:nvSpPr>
        <p:spPr>
          <a:xfrm>
            <a:off x="2841979" y="3755841"/>
            <a:ext cx="445865"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5">
            <a:extLst>
              <a:ext uri="{FF2B5EF4-FFF2-40B4-BE49-F238E27FC236}">
                <a16:creationId xmlns:a16="http://schemas.microsoft.com/office/drawing/2014/main" id="{30504351-4A08-8E9F-1A32-057955B91F6D}"/>
              </a:ext>
            </a:extLst>
          </p:cNvPr>
          <p:cNvSpPr txBox="1">
            <a:spLocks noChangeArrowheads="1"/>
          </p:cNvSpPr>
          <p:nvPr/>
        </p:nvSpPr>
        <p:spPr bwMode="auto">
          <a:xfrm>
            <a:off x="892408" y="1857846"/>
            <a:ext cx="2010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b="1" dirty="0">
                <a:solidFill>
                  <a:srgbClr val="7030A0"/>
                </a:solidFill>
                <a:latin typeface="+mj-ea"/>
                <a:ea typeface="+mj-ea"/>
              </a:rPr>
              <a:t>人类的选择注意力机制</a:t>
            </a:r>
          </a:p>
        </p:txBody>
      </p:sp>
      <p:sp>
        <p:nvSpPr>
          <p:cNvPr id="34" name="箭头: 右 33">
            <a:extLst>
              <a:ext uri="{FF2B5EF4-FFF2-40B4-BE49-F238E27FC236}">
                <a16:creationId xmlns:a16="http://schemas.microsoft.com/office/drawing/2014/main" id="{59EA643F-CCF3-6E59-F5C2-EB71785EE428}"/>
              </a:ext>
            </a:extLst>
          </p:cNvPr>
          <p:cNvSpPr/>
          <p:nvPr/>
        </p:nvSpPr>
        <p:spPr>
          <a:xfrm>
            <a:off x="9902395" y="3610589"/>
            <a:ext cx="445865"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5">
            <a:extLst>
              <a:ext uri="{FF2B5EF4-FFF2-40B4-BE49-F238E27FC236}">
                <a16:creationId xmlns:a16="http://schemas.microsoft.com/office/drawing/2014/main" id="{5AEFDE60-F76B-9560-F004-A9CE23456E12}"/>
              </a:ext>
            </a:extLst>
          </p:cNvPr>
          <p:cNvSpPr txBox="1">
            <a:spLocks noChangeArrowheads="1"/>
          </p:cNvSpPr>
          <p:nvPr/>
        </p:nvSpPr>
        <p:spPr bwMode="auto">
          <a:xfrm>
            <a:off x="7477424" y="2553993"/>
            <a:ext cx="222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b="1" dirty="0">
                <a:solidFill>
                  <a:srgbClr val="7030A0"/>
                </a:solidFill>
                <a:latin typeface="+mj-ea"/>
                <a:ea typeface="+mj-ea"/>
              </a:rPr>
              <a:t>计算机视觉的注意力机制</a:t>
            </a:r>
          </a:p>
        </p:txBody>
      </p:sp>
      <p:pic>
        <p:nvPicPr>
          <p:cNvPr id="37" name="图片 36">
            <a:extLst>
              <a:ext uri="{FF2B5EF4-FFF2-40B4-BE49-F238E27FC236}">
                <a16:creationId xmlns:a16="http://schemas.microsoft.com/office/drawing/2014/main" id="{115AFF64-D0B1-ED89-C308-404C7AD5E19D}"/>
              </a:ext>
            </a:extLst>
          </p:cNvPr>
          <p:cNvPicPr>
            <a:picLocks noChangeAspect="1"/>
          </p:cNvPicPr>
          <p:nvPr/>
        </p:nvPicPr>
        <p:blipFill>
          <a:blip r:embed="rId7"/>
          <a:stretch>
            <a:fillRect/>
          </a:stretch>
        </p:blipFill>
        <p:spPr>
          <a:xfrm>
            <a:off x="7376798" y="3017656"/>
            <a:ext cx="2424081" cy="1623677"/>
          </a:xfrm>
          <a:prstGeom prst="rect">
            <a:avLst/>
          </a:prstGeom>
        </p:spPr>
      </p:pic>
      <p:pic>
        <p:nvPicPr>
          <p:cNvPr id="39" name="图片 38">
            <a:extLst>
              <a:ext uri="{FF2B5EF4-FFF2-40B4-BE49-F238E27FC236}">
                <a16:creationId xmlns:a16="http://schemas.microsoft.com/office/drawing/2014/main" id="{B880699B-7CB3-610A-9CA9-0B22625AE1F1}"/>
              </a:ext>
            </a:extLst>
          </p:cNvPr>
          <p:cNvPicPr>
            <a:picLocks noChangeAspect="1"/>
          </p:cNvPicPr>
          <p:nvPr/>
        </p:nvPicPr>
        <p:blipFill>
          <a:blip r:embed="rId8"/>
          <a:stretch>
            <a:fillRect/>
          </a:stretch>
        </p:blipFill>
        <p:spPr>
          <a:xfrm>
            <a:off x="10481593" y="2339884"/>
            <a:ext cx="1192186" cy="1194914"/>
          </a:xfrm>
          <a:prstGeom prst="rect">
            <a:avLst/>
          </a:prstGeom>
        </p:spPr>
      </p:pic>
      <p:pic>
        <p:nvPicPr>
          <p:cNvPr id="41" name="图片 40">
            <a:extLst>
              <a:ext uri="{FF2B5EF4-FFF2-40B4-BE49-F238E27FC236}">
                <a16:creationId xmlns:a16="http://schemas.microsoft.com/office/drawing/2014/main" id="{19FED0B4-61F0-E623-3319-D64F9481A868}"/>
              </a:ext>
            </a:extLst>
          </p:cNvPr>
          <p:cNvPicPr>
            <a:picLocks noChangeAspect="1"/>
          </p:cNvPicPr>
          <p:nvPr/>
        </p:nvPicPr>
        <p:blipFill>
          <a:blip r:embed="rId9"/>
          <a:stretch>
            <a:fillRect/>
          </a:stretch>
        </p:blipFill>
        <p:spPr>
          <a:xfrm>
            <a:off x="10481593" y="3857363"/>
            <a:ext cx="1197637" cy="1194914"/>
          </a:xfrm>
          <a:prstGeom prst="rect">
            <a:avLst/>
          </a:prstGeom>
        </p:spPr>
      </p:pic>
      <p:sp>
        <p:nvSpPr>
          <p:cNvPr id="42" name="文本框 5">
            <a:extLst>
              <a:ext uri="{FF2B5EF4-FFF2-40B4-BE49-F238E27FC236}">
                <a16:creationId xmlns:a16="http://schemas.microsoft.com/office/drawing/2014/main" id="{70B9443F-B4EA-98F5-8F2C-A8136A11F1E4}"/>
              </a:ext>
            </a:extLst>
          </p:cNvPr>
          <p:cNvSpPr txBox="1">
            <a:spLocks noChangeArrowheads="1"/>
          </p:cNvSpPr>
          <p:nvPr/>
        </p:nvSpPr>
        <p:spPr bwMode="auto">
          <a:xfrm>
            <a:off x="10820794" y="3547026"/>
            <a:ext cx="4828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en-US" altLang="zh-CN" sz="1100" b="1" dirty="0">
                <a:solidFill>
                  <a:schemeClr val="accent1">
                    <a:lumMod val="60000"/>
                    <a:lumOff val="40000"/>
                  </a:schemeClr>
                </a:solidFill>
                <a:latin typeface="+mj-ea"/>
                <a:ea typeface="+mj-ea"/>
              </a:rPr>
              <a:t>Dog</a:t>
            </a:r>
            <a:endParaRPr lang="zh-CN" altLang="en-US" sz="1100" b="1" dirty="0">
              <a:solidFill>
                <a:schemeClr val="accent1">
                  <a:lumMod val="60000"/>
                  <a:lumOff val="40000"/>
                </a:schemeClr>
              </a:solidFill>
              <a:latin typeface="+mj-ea"/>
              <a:ea typeface="+mj-ea"/>
            </a:endParaRPr>
          </a:p>
        </p:txBody>
      </p:sp>
      <p:sp>
        <p:nvSpPr>
          <p:cNvPr id="43" name="文本框 5">
            <a:extLst>
              <a:ext uri="{FF2B5EF4-FFF2-40B4-BE49-F238E27FC236}">
                <a16:creationId xmlns:a16="http://schemas.microsoft.com/office/drawing/2014/main" id="{950B2271-A2FF-CC09-F5BA-37F6CCA81847}"/>
              </a:ext>
            </a:extLst>
          </p:cNvPr>
          <p:cNvSpPr txBox="1">
            <a:spLocks noChangeArrowheads="1"/>
          </p:cNvSpPr>
          <p:nvPr/>
        </p:nvSpPr>
        <p:spPr bwMode="auto">
          <a:xfrm>
            <a:off x="10884914" y="5076366"/>
            <a:ext cx="4187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en-US" altLang="zh-CN" sz="1100" b="1" dirty="0">
                <a:solidFill>
                  <a:schemeClr val="accent1">
                    <a:lumMod val="60000"/>
                    <a:lumOff val="40000"/>
                  </a:schemeClr>
                </a:solidFill>
                <a:latin typeface="+mj-ea"/>
                <a:ea typeface="+mj-ea"/>
              </a:rPr>
              <a:t>Cat</a:t>
            </a:r>
            <a:endParaRPr lang="zh-CN" altLang="en-US" sz="1100" b="1" dirty="0">
              <a:solidFill>
                <a:schemeClr val="accent1">
                  <a:lumMod val="60000"/>
                  <a:lumOff val="40000"/>
                </a:schemeClr>
              </a:solidFill>
              <a:latin typeface="+mj-ea"/>
              <a:ea typeface="+mj-ea"/>
            </a:endParaRPr>
          </a:p>
        </p:txBody>
      </p:sp>
      <p:sp>
        <p:nvSpPr>
          <p:cNvPr id="44" name="矩形 43">
            <a:extLst>
              <a:ext uri="{FF2B5EF4-FFF2-40B4-BE49-F238E27FC236}">
                <a16:creationId xmlns:a16="http://schemas.microsoft.com/office/drawing/2014/main" id="{70FCE47A-4D52-3ACB-21B3-73FAB7D633EF}"/>
              </a:ext>
            </a:extLst>
          </p:cNvPr>
          <p:cNvSpPr/>
          <p:nvPr/>
        </p:nvSpPr>
        <p:spPr>
          <a:xfrm>
            <a:off x="7264251" y="2165623"/>
            <a:ext cx="4546749" cy="3172353"/>
          </a:xfrm>
          <a:prstGeom prst="rect">
            <a:avLst/>
          </a:prstGeom>
          <a:noFill/>
          <a:ln w="19050">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0000"/>
                  <a:lumOff val="80000"/>
                </a:schemeClr>
              </a:solidFill>
            </a:endParaRPr>
          </a:p>
        </p:txBody>
      </p:sp>
      <p:sp>
        <p:nvSpPr>
          <p:cNvPr id="45" name="箭头: 左右 44">
            <a:extLst>
              <a:ext uri="{FF2B5EF4-FFF2-40B4-BE49-F238E27FC236}">
                <a16:creationId xmlns:a16="http://schemas.microsoft.com/office/drawing/2014/main" id="{B5A51D8C-FD7B-1B95-4757-DD2007B24921}"/>
              </a:ext>
            </a:extLst>
          </p:cNvPr>
          <p:cNvSpPr/>
          <p:nvPr/>
        </p:nvSpPr>
        <p:spPr>
          <a:xfrm>
            <a:off x="4551373" y="3243284"/>
            <a:ext cx="2579545" cy="1398049"/>
          </a:xfrm>
          <a:prstGeom prst="leftRightArrow">
            <a:avLst>
              <a:gd name="adj1" fmla="val 50000"/>
              <a:gd name="adj2" fmla="val 307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t>赋予不同输入（待关注区域）不同的权重（注意力</a:t>
            </a:r>
            <a:r>
              <a:rPr lang="zh-CN" altLang="en-US" dirty="0"/>
              <a:t>）</a:t>
            </a:r>
          </a:p>
        </p:txBody>
      </p:sp>
      <p:sp>
        <p:nvSpPr>
          <p:cNvPr id="46" name="文本框 5">
            <a:extLst>
              <a:ext uri="{FF2B5EF4-FFF2-40B4-BE49-F238E27FC236}">
                <a16:creationId xmlns:a16="http://schemas.microsoft.com/office/drawing/2014/main" id="{C456F652-D254-D4D3-4669-BB097F1B467F}"/>
              </a:ext>
            </a:extLst>
          </p:cNvPr>
          <p:cNvSpPr txBox="1">
            <a:spLocks noChangeArrowheads="1"/>
          </p:cNvSpPr>
          <p:nvPr/>
        </p:nvSpPr>
        <p:spPr bwMode="auto">
          <a:xfrm>
            <a:off x="5210203" y="3121223"/>
            <a:ext cx="126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b="1" dirty="0">
                <a:solidFill>
                  <a:srgbClr val="7030A0"/>
                </a:solidFill>
                <a:latin typeface="+mj-ea"/>
                <a:ea typeface="+mj-ea"/>
              </a:rPr>
              <a:t>注意力的本质</a:t>
            </a:r>
          </a:p>
        </p:txBody>
      </p:sp>
      <p:sp>
        <p:nvSpPr>
          <p:cNvPr id="2" name="文本框 1">
            <a:extLst>
              <a:ext uri="{FF2B5EF4-FFF2-40B4-BE49-F238E27FC236}">
                <a16:creationId xmlns:a16="http://schemas.microsoft.com/office/drawing/2014/main" id="{5124230B-0BB8-9F1C-99D2-91A3ADF6A42F}"/>
              </a:ext>
            </a:extLst>
          </p:cNvPr>
          <p:cNvSpPr txBox="1"/>
          <p:nvPr/>
        </p:nvSpPr>
        <p:spPr>
          <a:xfrm>
            <a:off x="11527200" y="6488668"/>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6</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1216951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矩形 196">
            <a:extLst>
              <a:ext uri="{FF2B5EF4-FFF2-40B4-BE49-F238E27FC236}">
                <a16:creationId xmlns:a16="http://schemas.microsoft.com/office/drawing/2014/main" id="{34A3A660-2151-725E-2EF2-42F8F49EDBBC}"/>
              </a:ext>
            </a:extLst>
          </p:cNvPr>
          <p:cNvSpPr/>
          <p:nvPr/>
        </p:nvSpPr>
        <p:spPr>
          <a:xfrm>
            <a:off x="6259622" y="1523597"/>
            <a:ext cx="5781964" cy="2872379"/>
          </a:xfrm>
          <a:prstGeom prst="rect">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030A0"/>
              </a:solidFill>
            </a:endParaRPr>
          </a:p>
        </p:txBody>
      </p:sp>
      <p:sp>
        <p:nvSpPr>
          <p:cNvPr id="181" name="矩形 180">
            <a:extLst>
              <a:ext uri="{FF2B5EF4-FFF2-40B4-BE49-F238E27FC236}">
                <a16:creationId xmlns:a16="http://schemas.microsoft.com/office/drawing/2014/main" id="{57BAFA2E-616E-6488-CD74-D90A8F4ED9B8}"/>
              </a:ext>
            </a:extLst>
          </p:cNvPr>
          <p:cNvSpPr/>
          <p:nvPr/>
        </p:nvSpPr>
        <p:spPr>
          <a:xfrm>
            <a:off x="371787" y="1497825"/>
            <a:ext cx="5781964" cy="3345088"/>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6">
            <a:extLst>
              <a:ext uri="{FF2B5EF4-FFF2-40B4-BE49-F238E27FC236}">
                <a16:creationId xmlns:a16="http://schemas.microsoft.com/office/drawing/2014/main" id="{8512EA0B-9C48-411D-95DD-F8AD330EC353}"/>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B62BA90-A6F2-482D-B003-F363931339C2}"/>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4BF07379-3042-4A68-8FCA-55F7445608CF}"/>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0584CE2-CF39-4169-A4C0-02FFF853723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1" name="矩形 10">
            <a:extLst>
              <a:ext uri="{FF2B5EF4-FFF2-40B4-BE49-F238E27FC236}">
                <a16:creationId xmlns:a16="http://schemas.microsoft.com/office/drawing/2014/main" id="{128D7A7C-A311-4D5D-8E81-6EBE1DE9676C}"/>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1.3</a:t>
            </a:r>
            <a:endParaRPr lang="zh-CN" altLang="en-US" dirty="0">
              <a:latin typeface="+mj-ea"/>
              <a:ea typeface="+mj-ea"/>
            </a:endParaRPr>
          </a:p>
        </p:txBody>
      </p:sp>
      <p:sp>
        <p:nvSpPr>
          <p:cNvPr id="12" name="矩形 11">
            <a:extLst>
              <a:ext uri="{FF2B5EF4-FFF2-40B4-BE49-F238E27FC236}">
                <a16:creationId xmlns:a16="http://schemas.microsoft.com/office/drawing/2014/main" id="{C901669F-812A-47B8-91F5-EC37EDB848CE}"/>
              </a:ext>
            </a:extLst>
          </p:cNvPr>
          <p:cNvSpPr/>
          <p:nvPr/>
        </p:nvSpPr>
        <p:spPr>
          <a:xfrm>
            <a:off x="922866" y="888589"/>
            <a:ext cx="143714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研究意义</a:t>
            </a:r>
          </a:p>
        </p:txBody>
      </p:sp>
      <p:sp>
        <p:nvSpPr>
          <p:cNvPr id="58" name="文本框 57">
            <a:extLst>
              <a:ext uri="{FF2B5EF4-FFF2-40B4-BE49-F238E27FC236}">
                <a16:creationId xmlns:a16="http://schemas.microsoft.com/office/drawing/2014/main" id="{C2B84151-663B-9C3B-6363-CC3A5603525A}"/>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59" name="立方体 58">
            <a:extLst>
              <a:ext uri="{FF2B5EF4-FFF2-40B4-BE49-F238E27FC236}">
                <a16:creationId xmlns:a16="http://schemas.microsoft.com/office/drawing/2014/main" id="{9F0E7D34-009C-D14E-308C-29B2E8AFF546}"/>
              </a:ext>
            </a:extLst>
          </p:cNvPr>
          <p:cNvSpPr/>
          <p:nvPr/>
        </p:nvSpPr>
        <p:spPr>
          <a:xfrm>
            <a:off x="1990789" y="310861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立方体 62">
            <a:extLst>
              <a:ext uri="{FF2B5EF4-FFF2-40B4-BE49-F238E27FC236}">
                <a16:creationId xmlns:a16="http://schemas.microsoft.com/office/drawing/2014/main" id="{E08617A7-2D2E-DEE9-D18F-53A543B7E950}"/>
              </a:ext>
            </a:extLst>
          </p:cNvPr>
          <p:cNvSpPr/>
          <p:nvPr/>
        </p:nvSpPr>
        <p:spPr>
          <a:xfrm>
            <a:off x="2143148" y="31090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立方体 61">
            <a:extLst>
              <a:ext uri="{FF2B5EF4-FFF2-40B4-BE49-F238E27FC236}">
                <a16:creationId xmlns:a16="http://schemas.microsoft.com/office/drawing/2014/main" id="{F7C09D36-8E18-C2F4-44E6-4B6987D09D80}"/>
              </a:ext>
            </a:extLst>
          </p:cNvPr>
          <p:cNvSpPr/>
          <p:nvPr/>
        </p:nvSpPr>
        <p:spPr>
          <a:xfrm>
            <a:off x="2297948" y="310861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立方体 63">
            <a:extLst>
              <a:ext uri="{FF2B5EF4-FFF2-40B4-BE49-F238E27FC236}">
                <a16:creationId xmlns:a16="http://schemas.microsoft.com/office/drawing/2014/main" id="{B51B28BA-0FA6-F5D5-CC1F-9E6386C5D5D7}"/>
              </a:ext>
            </a:extLst>
          </p:cNvPr>
          <p:cNvSpPr/>
          <p:nvPr/>
        </p:nvSpPr>
        <p:spPr>
          <a:xfrm>
            <a:off x="1990789" y="29542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立方体 64">
            <a:extLst>
              <a:ext uri="{FF2B5EF4-FFF2-40B4-BE49-F238E27FC236}">
                <a16:creationId xmlns:a16="http://schemas.microsoft.com/office/drawing/2014/main" id="{489A0122-C7D2-801B-74CF-F3496216AE8C}"/>
              </a:ext>
            </a:extLst>
          </p:cNvPr>
          <p:cNvSpPr/>
          <p:nvPr/>
        </p:nvSpPr>
        <p:spPr>
          <a:xfrm>
            <a:off x="2143148" y="29542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立方体 65">
            <a:extLst>
              <a:ext uri="{FF2B5EF4-FFF2-40B4-BE49-F238E27FC236}">
                <a16:creationId xmlns:a16="http://schemas.microsoft.com/office/drawing/2014/main" id="{3C00E5F1-BE11-9FE8-8624-E2F1383C8014}"/>
              </a:ext>
            </a:extLst>
          </p:cNvPr>
          <p:cNvSpPr/>
          <p:nvPr/>
        </p:nvSpPr>
        <p:spPr>
          <a:xfrm>
            <a:off x="2297948" y="29542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立方体 66">
            <a:extLst>
              <a:ext uri="{FF2B5EF4-FFF2-40B4-BE49-F238E27FC236}">
                <a16:creationId xmlns:a16="http://schemas.microsoft.com/office/drawing/2014/main" id="{2A112B1A-95B3-3758-FFF6-EAD1CF74AEEA}"/>
              </a:ext>
            </a:extLst>
          </p:cNvPr>
          <p:cNvSpPr/>
          <p:nvPr/>
        </p:nvSpPr>
        <p:spPr>
          <a:xfrm>
            <a:off x="1990789" y="279997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立方体 67">
            <a:extLst>
              <a:ext uri="{FF2B5EF4-FFF2-40B4-BE49-F238E27FC236}">
                <a16:creationId xmlns:a16="http://schemas.microsoft.com/office/drawing/2014/main" id="{3191CB5C-55D5-8DB7-2A57-1424769EFF9B}"/>
              </a:ext>
            </a:extLst>
          </p:cNvPr>
          <p:cNvSpPr/>
          <p:nvPr/>
        </p:nvSpPr>
        <p:spPr>
          <a:xfrm>
            <a:off x="2143148" y="279997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立方体 68">
            <a:extLst>
              <a:ext uri="{FF2B5EF4-FFF2-40B4-BE49-F238E27FC236}">
                <a16:creationId xmlns:a16="http://schemas.microsoft.com/office/drawing/2014/main" id="{AEEA396D-6A28-10CC-317E-7ACE505E1686}"/>
              </a:ext>
            </a:extLst>
          </p:cNvPr>
          <p:cNvSpPr/>
          <p:nvPr/>
        </p:nvSpPr>
        <p:spPr>
          <a:xfrm>
            <a:off x="2297948" y="279997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箭头: 虚尾 69">
            <a:extLst>
              <a:ext uri="{FF2B5EF4-FFF2-40B4-BE49-F238E27FC236}">
                <a16:creationId xmlns:a16="http://schemas.microsoft.com/office/drawing/2014/main" id="{E02C32A5-006B-280F-3F8A-52B7B97C7781}"/>
              </a:ext>
            </a:extLst>
          </p:cNvPr>
          <p:cNvSpPr/>
          <p:nvPr/>
        </p:nvSpPr>
        <p:spPr>
          <a:xfrm>
            <a:off x="2909750" y="3005681"/>
            <a:ext cx="568171" cy="306755"/>
          </a:xfrm>
          <a:prstGeom prst="stripedRightArrow">
            <a:avLst/>
          </a:prstGeom>
          <a:solidFill>
            <a:srgbClr val="8497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立方体 73">
            <a:extLst>
              <a:ext uri="{FF2B5EF4-FFF2-40B4-BE49-F238E27FC236}">
                <a16:creationId xmlns:a16="http://schemas.microsoft.com/office/drawing/2014/main" id="{20019070-286B-9C16-EBDD-76ACCA913D3C}"/>
              </a:ext>
            </a:extLst>
          </p:cNvPr>
          <p:cNvSpPr/>
          <p:nvPr/>
        </p:nvSpPr>
        <p:spPr>
          <a:xfrm>
            <a:off x="4737780" y="229545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立方体 74">
            <a:extLst>
              <a:ext uri="{FF2B5EF4-FFF2-40B4-BE49-F238E27FC236}">
                <a16:creationId xmlns:a16="http://schemas.microsoft.com/office/drawing/2014/main" id="{9EFFC0B1-67D3-007B-6B60-49C855FA7D02}"/>
              </a:ext>
            </a:extLst>
          </p:cNvPr>
          <p:cNvSpPr/>
          <p:nvPr/>
        </p:nvSpPr>
        <p:spPr>
          <a:xfrm>
            <a:off x="4890139" y="229593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立方体 75">
            <a:extLst>
              <a:ext uri="{FF2B5EF4-FFF2-40B4-BE49-F238E27FC236}">
                <a16:creationId xmlns:a16="http://schemas.microsoft.com/office/drawing/2014/main" id="{B3729544-6511-A3E3-4EBF-1FDCA7163E88}"/>
              </a:ext>
            </a:extLst>
          </p:cNvPr>
          <p:cNvSpPr/>
          <p:nvPr/>
        </p:nvSpPr>
        <p:spPr>
          <a:xfrm>
            <a:off x="5044939" y="2295458"/>
            <a:ext cx="360000" cy="360000"/>
          </a:xfrm>
          <a:prstGeom prst="cube">
            <a:avLst>
              <a:gd name="adj" fmla="val 57406"/>
            </a:avLst>
          </a:prstGeom>
          <a:solidFill>
            <a:srgbClr val="ED7A2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立方体 76">
            <a:extLst>
              <a:ext uri="{FF2B5EF4-FFF2-40B4-BE49-F238E27FC236}">
                <a16:creationId xmlns:a16="http://schemas.microsoft.com/office/drawing/2014/main" id="{62F3651F-6C78-5AC1-348F-3CE2661362B6}"/>
              </a:ext>
            </a:extLst>
          </p:cNvPr>
          <p:cNvSpPr/>
          <p:nvPr/>
        </p:nvSpPr>
        <p:spPr>
          <a:xfrm>
            <a:off x="4737780" y="214113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立方体 77">
            <a:extLst>
              <a:ext uri="{FF2B5EF4-FFF2-40B4-BE49-F238E27FC236}">
                <a16:creationId xmlns:a16="http://schemas.microsoft.com/office/drawing/2014/main" id="{820258A1-4A5F-FA97-7B16-F8892CFABC5F}"/>
              </a:ext>
            </a:extLst>
          </p:cNvPr>
          <p:cNvSpPr/>
          <p:nvPr/>
        </p:nvSpPr>
        <p:spPr>
          <a:xfrm>
            <a:off x="4890139" y="2141138"/>
            <a:ext cx="360000" cy="360000"/>
          </a:xfrm>
          <a:prstGeom prst="cube">
            <a:avLst>
              <a:gd name="adj" fmla="val 57406"/>
            </a:avLst>
          </a:prstGeom>
          <a:solidFill>
            <a:srgbClr val="ED7A2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立方体 78">
            <a:extLst>
              <a:ext uri="{FF2B5EF4-FFF2-40B4-BE49-F238E27FC236}">
                <a16:creationId xmlns:a16="http://schemas.microsoft.com/office/drawing/2014/main" id="{1AB17C18-F143-C038-24B2-86005EAA2254}"/>
              </a:ext>
            </a:extLst>
          </p:cNvPr>
          <p:cNvSpPr/>
          <p:nvPr/>
        </p:nvSpPr>
        <p:spPr>
          <a:xfrm>
            <a:off x="5044939" y="214113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立方体 79">
            <a:extLst>
              <a:ext uri="{FF2B5EF4-FFF2-40B4-BE49-F238E27FC236}">
                <a16:creationId xmlns:a16="http://schemas.microsoft.com/office/drawing/2014/main" id="{570C33A1-275A-9472-579E-FDF5097EAFB2}"/>
              </a:ext>
            </a:extLst>
          </p:cNvPr>
          <p:cNvSpPr/>
          <p:nvPr/>
        </p:nvSpPr>
        <p:spPr>
          <a:xfrm>
            <a:off x="4737780" y="1986818"/>
            <a:ext cx="360000" cy="360000"/>
          </a:xfrm>
          <a:prstGeom prst="cube">
            <a:avLst>
              <a:gd name="adj" fmla="val 57406"/>
            </a:avLst>
          </a:prstGeom>
          <a:solidFill>
            <a:srgbClr val="ED7A2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立方体 80">
            <a:extLst>
              <a:ext uri="{FF2B5EF4-FFF2-40B4-BE49-F238E27FC236}">
                <a16:creationId xmlns:a16="http://schemas.microsoft.com/office/drawing/2014/main" id="{07FF0ECA-0A34-8BF8-38C0-28F59AE41D60}"/>
              </a:ext>
            </a:extLst>
          </p:cNvPr>
          <p:cNvSpPr/>
          <p:nvPr/>
        </p:nvSpPr>
        <p:spPr>
          <a:xfrm>
            <a:off x="4890139" y="198681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立方体 81">
            <a:extLst>
              <a:ext uri="{FF2B5EF4-FFF2-40B4-BE49-F238E27FC236}">
                <a16:creationId xmlns:a16="http://schemas.microsoft.com/office/drawing/2014/main" id="{0DE50B96-F383-56C8-644B-2A0D30D5B120}"/>
              </a:ext>
            </a:extLst>
          </p:cNvPr>
          <p:cNvSpPr/>
          <p:nvPr/>
        </p:nvSpPr>
        <p:spPr>
          <a:xfrm>
            <a:off x="5044939" y="1986818"/>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立方体 82">
            <a:extLst>
              <a:ext uri="{FF2B5EF4-FFF2-40B4-BE49-F238E27FC236}">
                <a16:creationId xmlns:a16="http://schemas.microsoft.com/office/drawing/2014/main" id="{06D348C4-5158-4BF3-509E-4217D6BFC756}"/>
              </a:ext>
            </a:extLst>
          </p:cNvPr>
          <p:cNvSpPr/>
          <p:nvPr/>
        </p:nvSpPr>
        <p:spPr>
          <a:xfrm>
            <a:off x="4732261" y="310861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立方体 83">
            <a:extLst>
              <a:ext uri="{FF2B5EF4-FFF2-40B4-BE49-F238E27FC236}">
                <a16:creationId xmlns:a16="http://schemas.microsoft.com/office/drawing/2014/main" id="{8B4154C7-76D7-BF10-B9D9-DA80E7548349}"/>
              </a:ext>
            </a:extLst>
          </p:cNvPr>
          <p:cNvSpPr/>
          <p:nvPr/>
        </p:nvSpPr>
        <p:spPr>
          <a:xfrm>
            <a:off x="4884620" y="31090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立方体 84">
            <a:extLst>
              <a:ext uri="{FF2B5EF4-FFF2-40B4-BE49-F238E27FC236}">
                <a16:creationId xmlns:a16="http://schemas.microsoft.com/office/drawing/2014/main" id="{3D989536-CDCD-A88A-B3C2-81988C211FB6}"/>
              </a:ext>
            </a:extLst>
          </p:cNvPr>
          <p:cNvSpPr/>
          <p:nvPr/>
        </p:nvSpPr>
        <p:spPr>
          <a:xfrm>
            <a:off x="5039420" y="3108613"/>
            <a:ext cx="360000" cy="360000"/>
          </a:xfrm>
          <a:prstGeom prst="cube">
            <a:avLst>
              <a:gd name="adj" fmla="val 57406"/>
            </a:avLst>
          </a:prstGeom>
          <a:solidFill>
            <a:srgbClr val="C0571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立方体 85">
            <a:extLst>
              <a:ext uri="{FF2B5EF4-FFF2-40B4-BE49-F238E27FC236}">
                <a16:creationId xmlns:a16="http://schemas.microsoft.com/office/drawing/2014/main" id="{F11EE2CA-0788-B472-0ED1-17F018365B8A}"/>
              </a:ext>
            </a:extLst>
          </p:cNvPr>
          <p:cNvSpPr/>
          <p:nvPr/>
        </p:nvSpPr>
        <p:spPr>
          <a:xfrm>
            <a:off x="4732261" y="2954293"/>
            <a:ext cx="360000" cy="360000"/>
          </a:xfrm>
          <a:prstGeom prst="cube">
            <a:avLst>
              <a:gd name="adj" fmla="val 57406"/>
            </a:avLst>
          </a:prstGeom>
          <a:solidFill>
            <a:srgbClr val="C0571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立方体 86">
            <a:extLst>
              <a:ext uri="{FF2B5EF4-FFF2-40B4-BE49-F238E27FC236}">
                <a16:creationId xmlns:a16="http://schemas.microsoft.com/office/drawing/2014/main" id="{40EAC616-9E56-D2DE-272C-CDE76801E49B}"/>
              </a:ext>
            </a:extLst>
          </p:cNvPr>
          <p:cNvSpPr/>
          <p:nvPr/>
        </p:nvSpPr>
        <p:spPr>
          <a:xfrm>
            <a:off x="4884620" y="2954293"/>
            <a:ext cx="360000" cy="360000"/>
          </a:xfrm>
          <a:prstGeom prst="cube">
            <a:avLst>
              <a:gd name="adj" fmla="val 57406"/>
            </a:avLst>
          </a:prstGeom>
          <a:solidFill>
            <a:srgbClr val="BF57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立方体 87">
            <a:extLst>
              <a:ext uri="{FF2B5EF4-FFF2-40B4-BE49-F238E27FC236}">
                <a16:creationId xmlns:a16="http://schemas.microsoft.com/office/drawing/2014/main" id="{9B3C7CAA-6288-2CC5-9038-48E6B391B722}"/>
              </a:ext>
            </a:extLst>
          </p:cNvPr>
          <p:cNvSpPr/>
          <p:nvPr/>
        </p:nvSpPr>
        <p:spPr>
          <a:xfrm>
            <a:off x="5039420" y="295429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立方体 88">
            <a:extLst>
              <a:ext uri="{FF2B5EF4-FFF2-40B4-BE49-F238E27FC236}">
                <a16:creationId xmlns:a16="http://schemas.microsoft.com/office/drawing/2014/main" id="{0117E02E-931F-6237-1D7B-20529C2887A6}"/>
              </a:ext>
            </a:extLst>
          </p:cNvPr>
          <p:cNvSpPr/>
          <p:nvPr/>
        </p:nvSpPr>
        <p:spPr>
          <a:xfrm>
            <a:off x="4732261" y="279997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立方体 89">
            <a:extLst>
              <a:ext uri="{FF2B5EF4-FFF2-40B4-BE49-F238E27FC236}">
                <a16:creationId xmlns:a16="http://schemas.microsoft.com/office/drawing/2014/main" id="{60774DA7-6DF3-FEC7-383B-02D3B0AD08D5}"/>
              </a:ext>
            </a:extLst>
          </p:cNvPr>
          <p:cNvSpPr/>
          <p:nvPr/>
        </p:nvSpPr>
        <p:spPr>
          <a:xfrm>
            <a:off x="4884620" y="2799973"/>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立方体 90">
            <a:extLst>
              <a:ext uri="{FF2B5EF4-FFF2-40B4-BE49-F238E27FC236}">
                <a16:creationId xmlns:a16="http://schemas.microsoft.com/office/drawing/2014/main" id="{49B71E94-1B87-F98E-EAD7-F800573FB25F}"/>
              </a:ext>
            </a:extLst>
          </p:cNvPr>
          <p:cNvSpPr/>
          <p:nvPr/>
        </p:nvSpPr>
        <p:spPr>
          <a:xfrm>
            <a:off x="5039420" y="2799973"/>
            <a:ext cx="360000" cy="360000"/>
          </a:xfrm>
          <a:prstGeom prst="cube">
            <a:avLst>
              <a:gd name="adj" fmla="val 57406"/>
            </a:avLst>
          </a:prstGeom>
          <a:solidFill>
            <a:srgbClr val="BF57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立方体 91">
            <a:extLst>
              <a:ext uri="{FF2B5EF4-FFF2-40B4-BE49-F238E27FC236}">
                <a16:creationId xmlns:a16="http://schemas.microsoft.com/office/drawing/2014/main" id="{19E42815-CBD0-9D37-2F92-017A66C64386}"/>
              </a:ext>
            </a:extLst>
          </p:cNvPr>
          <p:cNvSpPr/>
          <p:nvPr/>
        </p:nvSpPr>
        <p:spPr>
          <a:xfrm>
            <a:off x="4732017" y="3919942"/>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立方体 92">
            <a:extLst>
              <a:ext uri="{FF2B5EF4-FFF2-40B4-BE49-F238E27FC236}">
                <a16:creationId xmlns:a16="http://schemas.microsoft.com/office/drawing/2014/main" id="{9FEC4E8A-26AE-59C1-F0EF-665BC6232AA9}"/>
              </a:ext>
            </a:extLst>
          </p:cNvPr>
          <p:cNvSpPr/>
          <p:nvPr/>
        </p:nvSpPr>
        <p:spPr>
          <a:xfrm>
            <a:off x="4884376" y="3920422"/>
            <a:ext cx="360000" cy="360000"/>
          </a:xfrm>
          <a:prstGeom prst="cube">
            <a:avLst>
              <a:gd name="adj" fmla="val 57406"/>
            </a:avLst>
          </a:prstGeom>
          <a:solidFill>
            <a:srgbClr val="843C0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立方体 93">
            <a:extLst>
              <a:ext uri="{FF2B5EF4-FFF2-40B4-BE49-F238E27FC236}">
                <a16:creationId xmlns:a16="http://schemas.microsoft.com/office/drawing/2014/main" id="{180EE8DC-15E8-862A-2765-6D6F2816793E}"/>
              </a:ext>
            </a:extLst>
          </p:cNvPr>
          <p:cNvSpPr/>
          <p:nvPr/>
        </p:nvSpPr>
        <p:spPr>
          <a:xfrm>
            <a:off x="5039176" y="3919942"/>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立方体 94">
            <a:extLst>
              <a:ext uri="{FF2B5EF4-FFF2-40B4-BE49-F238E27FC236}">
                <a16:creationId xmlns:a16="http://schemas.microsoft.com/office/drawing/2014/main" id="{FA181DA5-F24E-30F3-9E70-A2D8B2BE41F9}"/>
              </a:ext>
            </a:extLst>
          </p:cNvPr>
          <p:cNvSpPr/>
          <p:nvPr/>
        </p:nvSpPr>
        <p:spPr>
          <a:xfrm>
            <a:off x="4732017" y="3765622"/>
            <a:ext cx="360000" cy="360000"/>
          </a:xfrm>
          <a:prstGeom prst="cube">
            <a:avLst>
              <a:gd name="adj" fmla="val 57406"/>
            </a:avLst>
          </a:prstGeom>
          <a:solidFill>
            <a:srgbClr val="843C0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立方体 95">
            <a:extLst>
              <a:ext uri="{FF2B5EF4-FFF2-40B4-BE49-F238E27FC236}">
                <a16:creationId xmlns:a16="http://schemas.microsoft.com/office/drawing/2014/main" id="{9BA26E05-A98D-8000-B8A1-9F46BB865EB2}"/>
              </a:ext>
            </a:extLst>
          </p:cNvPr>
          <p:cNvSpPr/>
          <p:nvPr/>
        </p:nvSpPr>
        <p:spPr>
          <a:xfrm>
            <a:off x="4884376" y="3765622"/>
            <a:ext cx="360000" cy="360000"/>
          </a:xfrm>
          <a:prstGeom prst="cube">
            <a:avLst>
              <a:gd name="adj" fmla="val 57406"/>
            </a:avLst>
          </a:prstGeom>
          <a:solidFill>
            <a:srgbClr val="843C0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立方体 96">
            <a:extLst>
              <a:ext uri="{FF2B5EF4-FFF2-40B4-BE49-F238E27FC236}">
                <a16:creationId xmlns:a16="http://schemas.microsoft.com/office/drawing/2014/main" id="{8D6F7F32-1689-A9E2-7A73-0A75209F4D27}"/>
              </a:ext>
            </a:extLst>
          </p:cNvPr>
          <p:cNvSpPr/>
          <p:nvPr/>
        </p:nvSpPr>
        <p:spPr>
          <a:xfrm>
            <a:off x="5039176" y="3765622"/>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立方体 97">
            <a:extLst>
              <a:ext uri="{FF2B5EF4-FFF2-40B4-BE49-F238E27FC236}">
                <a16:creationId xmlns:a16="http://schemas.microsoft.com/office/drawing/2014/main" id="{8D29B24E-B4AE-56F1-6D08-69FC93C3E696}"/>
              </a:ext>
            </a:extLst>
          </p:cNvPr>
          <p:cNvSpPr/>
          <p:nvPr/>
        </p:nvSpPr>
        <p:spPr>
          <a:xfrm>
            <a:off x="4732017" y="3611302"/>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立方体 98">
            <a:extLst>
              <a:ext uri="{FF2B5EF4-FFF2-40B4-BE49-F238E27FC236}">
                <a16:creationId xmlns:a16="http://schemas.microsoft.com/office/drawing/2014/main" id="{CB8484B5-AD0D-CBA9-266B-FA3D55F13AC4}"/>
              </a:ext>
            </a:extLst>
          </p:cNvPr>
          <p:cNvSpPr/>
          <p:nvPr/>
        </p:nvSpPr>
        <p:spPr>
          <a:xfrm>
            <a:off x="4884376" y="3611302"/>
            <a:ext cx="360000" cy="360000"/>
          </a:xfrm>
          <a:prstGeom prst="cube">
            <a:avLst>
              <a:gd name="adj" fmla="val 57406"/>
            </a:avLst>
          </a:prstGeom>
          <a:solidFill>
            <a:srgbClr val="843C0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立方体 99">
            <a:extLst>
              <a:ext uri="{FF2B5EF4-FFF2-40B4-BE49-F238E27FC236}">
                <a16:creationId xmlns:a16="http://schemas.microsoft.com/office/drawing/2014/main" id="{621A3A98-1B7B-8A65-E698-B1AD13B6C19E}"/>
              </a:ext>
            </a:extLst>
          </p:cNvPr>
          <p:cNvSpPr/>
          <p:nvPr/>
        </p:nvSpPr>
        <p:spPr>
          <a:xfrm>
            <a:off x="5039176" y="3611302"/>
            <a:ext cx="360000" cy="360000"/>
          </a:xfrm>
          <a:prstGeom prst="cube">
            <a:avLst>
              <a:gd name="adj" fmla="val 57406"/>
            </a:avLst>
          </a:prstGeom>
          <a:solidFill>
            <a:srgbClr val="FBE5D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文本框 5">
            <a:extLst>
              <a:ext uri="{FF2B5EF4-FFF2-40B4-BE49-F238E27FC236}">
                <a16:creationId xmlns:a16="http://schemas.microsoft.com/office/drawing/2014/main" id="{769A996E-EC47-DAE5-B0C3-1E0983626B2C}"/>
              </a:ext>
            </a:extLst>
          </p:cNvPr>
          <p:cNvSpPr txBox="1">
            <a:spLocks noChangeArrowheads="1"/>
          </p:cNvSpPr>
          <p:nvPr/>
        </p:nvSpPr>
        <p:spPr bwMode="auto">
          <a:xfrm>
            <a:off x="371787" y="4882680"/>
            <a:ext cx="2877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b="1" dirty="0">
                <a:solidFill>
                  <a:schemeClr val="tx2">
                    <a:lumMod val="60000"/>
                    <a:lumOff val="40000"/>
                  </a:schemeClr>
                </a:solidFill>
                <a:latin typeface="+mj-ea"/>
                <a:ea typeface="+mj-ea"/>
              </a:rPr>
              <a:t>工作一：为卷积核施加注意力机制</a:t>
            </a:r>
          </a:p>
        </p:txBody>
      </p:sp>
      <p:sp>
        <p:nvSpPr>
          <p:cNvPr id="115" name="右大括号 114">
            <a:extLst>
              <a:ext uri="{FF2B5EF4-FFF2-40B4-BE49-F238E27FC236}">
                <a16:creationId xmlns:a16="http://schemas.microsoft.com/office/drawing/2014/main" id="{0B617026-107E-96A3-018C-FD41C0FDDEAF}"/>
              </a:ext>
            </a:extLst>
          </p:cNvPr>
          <p:cNvSpPr/>
          <p:nvPr/>
        </p:nvSpPr>
        <p:spPr>
          <a:xfrm>
            <a:off x="1765066" y="2346818"/>
            <a:ext cx="183396" cy="1624484"/>
          </a:xfrm>
          <a:prstGeom prst="rightBrac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17" name="直接箭头连接符 116">
            <a:extLst>
              <a:ext uri="{FF2B5EF4-FFF2-40B4-BE49-F238E27FC236}">
                <a16:creationId xmlns:a16="http://schemas.microsoft.com/office/drawing/2014/main" id="{1D5C9517-840F-23E9-F195-1342E63C649C}"/>
              </a:ext>
            </a:extLst>
          </p:cNvPr>
          <p:cNvCxnSpPr>
            <a:cxnSpLocks/>
          </p:cNvCxnSpPr>
          <p:nvPr/>
        </p:nvCxnSpPr>
        <p:spPr>
          <a:xfrm>
            <a:off x="4359027" y="2441237"/>
            <a:ext cx="360708" cy="0"/>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a:extLst>
              <a:ext uri="{FF2B5EF4-FFF2-40B4-BE49-F238E27FC236}">
                <a16:creationId xmlns:a16="http://schemas.microsoft.com/office/drawing/2014/main" id="{4BB69431-780A-817A-D8D0-72C4364CEA13}"/>
              </a:ext>
            </a:extLst>
          </p:cNvPr>
          <p:cNvCxnSpPr>
            <a:cxnSpLocks/>
          </p:cNvCxnSpPr>
          <p:nvPr/>
        </p:nvCxnSpPr>
        <p:spPr>
          <a:xfrm>
            <a:off x="4329140" y="3229577"/>
            <a:ext cx="360708" cy="0"/>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9335F480-9B5E-BE18-239A-B4BF57272379}"/>
              </a:ext>
            </a:extLst>
          </p:cNvPr>
          <p:cNvCxnSpPr>
            <a:cxnSpLocks/>
          </p:cNvCxnSpPr>
          <p:nvPr/>
        </p:nvCxnSpPr>
        <p:spPr>
          <a:xfrm>
            <a:off x="4329140" y="4050966"/>
            <a:ext cx="360708" cy="0"/>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B5761451-1F28-D8ED-AB52-A176239E869E}"/>
              </a:ext>
            </a:extLst>
          </p:cNvPr>
          <p:cNvSpPr txBox="1"/>
          <p:nvPr/>
        </p:nvSpPr>
        <p:spPr>
          <a:xfrm>
            <a:off x="537234" y="1808305"/>
            <a:ext cx="402098" cy="2701509"/>
          </a:xfrm>
          <a:prstGeom prst="rect">
            <a:avLst/>
          </a:prstGeom>
          <a:noFill/>
        </p:spPr>
        <p:txBody>
          <a:bodyPr vert="wordArtVertRtl" wrap="none" rtlCol="0">
            <a:spAutoFit/>
          </a:bodyPr>
          <a:lstStyle/>
          <a:p>
            <a:r>
              <a:rPr lang="zh-CN" altLang="en-US" sz="1400" b="1" dirty="0">
                <a:solidFill>
                  <a:schemeClr val="tx2">
                    <a:lumMod val="60000"/>
                    <a:lumOff val="40000"/>
                  </a:schemeClr>
                </a:solidFill>
                <a:latin typeface="宋体" panose="02010600030101010101" pitchFamily="2" charset="-122"/>
                <a:ea typeface="宋体" panose="02010600030101010101" pitchFamily="2" charset="-122"/>
              </a:rPr>
              <a:t>多输入共享同一权值卷积核</a:t>
            </a:r>
          </a:p>
        </p:txBody>
      </p:sp>
      <p:sp>
        <p:nvSpPr>
          <p:cNvPr id="122" name="文本框 121">
            <a:extLst>
              <a:ext uri="{FF2B5EF4-FFF2-40B4-BE49-F238E27FC236}">
                <a16:creationId xmlns:a16="http://schemas.microsoft.com/office/drawing/2014/main" id="{2EB1F75C-87F9-570D-1D50-B0AE47684665}"/>
              </a:ext>
            </a:extLst>
          </p:cNvPr>
          <p:cNvSpPr txBox="1"/>
          <p:nvPr/>
        </p:nvSpPr>
        <p:spPr>
          <a:xfrm>
            <a:off x="5536299" y="1632754"/>
            <a:ext cx="402098" cy="3136371"/>
          </a:xfrm>
          <a:prstGeom prst="rect">
            <a:avLst/>
          </a:prstGeom>
          <a:noFill/>
        </p:spPr>
        <p:txBody>
          <a:bodyPr vert="wordArtVertRtl" wrap="none" rtlCol="0">
            <a:spAutoFit/>
          </a:bodyPr>
          <a:lstStyle/>
          <a:p>
            <a:r>
              <a:rPr lang="zh-CN" altLang="en-US" sz="1400" b="1" dirty="0">
                <a:solidFill>
                  <a:schemeClr val="tx2">
                    <a:lumMod val="60000"/>
                    <a:lumOff val="40000"/>
                  </a:schemeClr>
                </a:solidFill>
                <a:latin typeface="宋体" panose="02010600030101010101" pitchFamily="2" charset="-122"/>
                <a:ea typeface="宋体" panose="02010600030101010101" pitchFamily="2" charset="-122"/>
              </a:rPr>
              <a:t>根据输入自适应调节卷积核权重</a:t>
            </a:r>
          </a:p>
        </p:txBody>
      </p:sp>
      <p:sp>
        <p:nvSpPr>
          <p:cNvPr id="123" name="矩形 122">
            <a:extLst>
              <a:ext uri="{FF2B5EF4-FFF2-40B4-BE49-F238E27FC236}">
                <a16:creationId xmlns:a16="http://schemas.microsoft.com/office/drawing/2014/main" id="{11B5A865-F09A-2E84-EAA7-F19B13C78227}"/>
              </a:ext>
            </a:extLst>
          </p:cNvPr>
          <p:cNvSpPr/>
          <p:nvPr/>
        </p:nvSpPr>
        <p:spPr>
          <a:xfrm>
            <a:off x="537234" y="1734730"/>
            <a:ext cx="2225289" cy="2895600"/>
          </a:xfrm>
          <a:prstGeom prst="rect">
            <a:avLst/>
          </a:prstGeom>
          <a:noFill/>
          <a:ln w="19050">
            <a:solidFill>
              <a:schemeClr val="tx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60000"/>
                  <a:lumOff val="40000"/>
                </a:schemeClr>
              </a:solidFill>
            </a:endParaRPr>
          </a:p>
        </p:txBody>
      </p:sp>
      <p:sp>
        <p:nvSpPr>
          <p:cNvPr id="124" name="矩形 123">
            <a:extLst>
              <a:ext uri="{FF2B5EF4-FFF2-40B4-BE49-F238E27FC236}">
                <a16:creationId xmlns:a16="http://schemas.microsoft.com/office/drawing/2014/main" id="{686796F3-71D0-CCAC-27DC-05950E858328}"/>
              </a:ext>
            </a:extLst>
          </p:cNvPr>
          <p:cNvSpPr/>
          <p:nvPr/>
        </p:nvSpPr>
        <p:spPr>
          <a:xfrm>
            <a:off x="3589361" y="1592467"/>
            <a:ext cx="2349036" cy="3176658"/>
          </a:xfrm>
          <a:prstGeom prst="rect">
            <a:avLst/>
          </a:prstGeom>
          <a:noFill/>
          <a:ln w="19050">
            <a:solidFill>
              <a:schemeClr val="tx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箭头: 虚尾 136">
            <a:extLst>
              <a:ext uri="{FF2B5EF4-FFF2-40B4-BE49-F238E27FC236}">
                <a16:creationId xmlns:a16="http://schemas.microsoft.com/office/drawing/2014/main" id="{140148C4-B913-75C3-80BD-1951DD695348}"/>
              </a:ext>
            </a:extLst>
          </p:cNvPr>
          <p:cNvSpPr/>
          <p:nvPr/>
        </p:nvSpPr>
        <p:spPr>
          <a:xfrm>
            <a:off x="7742774" y="2962888"/>
            <a:ext cx="407936" cy="306755"/>
          </a:xfrm>
          <a:prstGeom prst="striped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cxnSp>
        <p:nvCxnSpPr>
          <p:cNvPr id="154" name="直接箭头连接符 153">
            <a:extLst>
              <a:ext uri="{FF2B5EF4-FFF2-40B4-BE49-F238E27FC236}">
                <a16:creationId xmlns:a16="http://schemas.microsoft.com/office/drawing/2014/main" id="{C9753580-6505-2BE0-EEA4-081FF48ACD5E}"/>
              </a:ext>
            </a:extLst>
          </p:cNvPr>
          <p:cNvCxnSpPr>
            <a:cxnSpLocks/>
            <a:stCxn id="203" idx="0"/>
          </p:cNvCxnSpPr>
          <p:nvPr/>
        </p:nvCxnSpPr>
        <p:spPr>
          <a:xfrm flipV="1">
            <a:off x="8791694" y="2324680"/>
            <a:ext cx="717820" cy="343094"/>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直接箭头连接符 156">
            <a:extLst>
              <a:ext uri="{FF2B5EF4-FFF2-40B4-BE49-F238E27FC236}">
                <a16:creationId xmlns:a16="http://schemas.microsoft.com/office/drawing/2014/main" id="{E11B0E02-BDAA-CE62-B5D5-FB4686DC1FC6}"/>
              </a:ext>
            </a:extLst>
          </p:cNvPr>
          <p:cNvCxnSpPr>
            <a:cxnSpLocks/>
          </p:cNvCxnSpPr>
          <p:nvPr/>
        </p:nvCxnSpPr>
        <p:spPr>
          <a:xfrm>
            <a:off x="10715155" y="2266534"/>
            <a:ext cx="695317" cy="219119"/>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a:extLst>
              <a:ext uri="{FF2B5EF4-FFF2-40B4-BE49-F238E27FC236}">
                <a16:creationId xmlns:a16="http://schemas.microsoft.com/office/drawing/2014/main" id="{165B5E9A-8997-48A2-F0A4-42E44666B60C}"/>
              </a:ext>
            </a:extLst>
          </p:cNvPr>
          <p:cNvCxnSpPr>
            <a:cxnSpLocks/>
          </p:cNvCxnSpPr>
          <p:nvPr/>
        </p:nvCxnSpPr>
        <p:spPr>
          <a:xfrm>
            <a:off x="9235439" y="3170369"/>
            <a:ext cx="1530179" cy="0"/>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3" name="文本框 5">
            <a:extLst>
              <a:ext uri="{FF2B5EF4-FFF2-40B4-BE49-F238E27FC236}">
                <a16:creationId xmlns:a16="http://schemas.microsoft.com/office/drawing/2014/main" id="{49CE73B2-1C74-CDCA-322F-160968BCE7E0}"/>
              </a:ext>
            </a:extLst>
          </p:cNvPr>
          <p:cNvSpPr txBox="1">
            <a:spLocks noChangeArrowheads="1"/>
          </p:cNvSpPr>
          <p:nvPr/>
        </p:nvSpPr>
        <p:spPr bwMode="auto">
          <a:xfrm>
            <a:off x="1121334" y="4315502"/>
            <a:ext cx="4154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chemeClr val="tx2">
                    <a:lumMod val="60000"/>
                    <a:lumOff val="40000"/>
                  </a:schemeClr>
                </a:solidFill>
                <a:latin typeface="+mj-ea"/>
                <a:ea typeface="+mj-ea"/>
              </a:rPr>
              <a:t>输入</a:t>
            </a:r>
          </a:p>
        </p:txBody>
      </p:sp>
      <p:sp>
        <p:nvSpPr>
          <p:cNvPr id="164" name="文本框 5">
            <a:extLst>
              <a:ext uri="{FF2B5EF4-FFF2-40B4-BE49-F238E27FC236}">
                <a16:creationId xmlns:a16="http://schemas.microsoft.com/office/drawing/2014/main" id="{79DAD5D0-EAFE-9366-C91D-BD29E2C878E0}"/>
              </a:ext>
            </a:extLst>
          </p:cNvPr>
          <p:cNvSpPr txBox="1">
            <a:spLocks noChangeArrowheads="1"/>
          </p:cNvSpPr>
          <p:nvPr/>
        </p:nvSpPr>
        <p:spPr bwMode="auto">
          <a:xfrm>
            <a:off x="1980547" y="3507517"/>
            <a:ext cx="5309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chemeClr val="tx2">
                    <a:lumMod val="60000"/>
                    <a:lumOff val="40000"/>
                  </a:schemeClr>
                </a:solidFill>
                <a:latin typeface="+mj-ea"/>
                <a:ea typeface="+mj-ea"/>
              </a:rPr>
              <a:t>卷积核</a:t>
            </a:r>
          </a:p>
        </p:txBody>
      </p:sp>
      <p:sp>
        <p:nvSpPr>
          <p:cNvPr id="165" name="文本框 5">
            <a:extLst>
              <a:ext uri="{FF2B5EF4-FFF2-40B4-BE49-F238E27FC236}">
                <a16:creationId xmlns:a16="http://schemas.microsoft.com/office/drawing/2014/main" id="{00C34B6A-BC94-B1BB-E03B-5ABB973FFDCE}"/>
              </a:ext>
            </a:extLst>
          </p:cNvPr>
          <p:cNvSpPr txBox="1">
            <a:spLocks noChangeArrowheads="1"/>
          </p:cNvSpPr>
          <p:nvPr/>
        </p:nvSpPr>
        <p:spPr bwMode="auto">
          <a:xfrm>
            <a:off x="3765871" y="4378106"/>
            <a:ext cx="4154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chemeClr val="tx2">
                    <a:lumMod val="60000"/>
                    <a:lumOff val="40000"/>
                  </a:schemeClr>
                </a:solidFill>
                <a:latin typeface="+mj-ea"/>
                <a:ea typeface="+mj-ea"/>
              </a:rPr>
              <a:t>输入</a:t>
            </a:r>
          </a:p>
        </p:txBody>
      </p:sp>
      <p:sp>
        <p:nvSpPr>
          <p:cNvPr id="166" name="文本框 5">
            <a:extLst>
              <a:ext uri="{FF2B5EF4-FFF2-40B4-BE49-F238E27FC236}">
                <a16:creationId xmlns:a16="http://schemas.microsoft.com/office/drawing/2014/main" id="{5BC2DDCA-A818-DB48-0399-136CFD3C4601}"/>
              </a:ext>
            </a:extLst>
          </p:cNvPr>
          <p:cNvSpPr txBox="1">
            <a:spLocks noChangeArrowheads="1"/>
          </p:cNvSpPr>
          <p:nvPr/>
        </p:nvSpPr>
        <p:spPr bwMode="auto">
          <a:xfrm>
            <a:off x="4559414" y="4323618"/>
            <a:ext cx="907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chemeClr val="tx2">
                    <a:lumMod val="60000"/>
                    <a:lumOff val="40000"/>
                  </a:schemeClr>
                </a:solidFill>
                <a:latin typeface="+mj-ea"/>
                <a:ea typeface="+mj-ea"/>
              </a:rPr>
              <a:t>注意力卷积核</a:t>
            </a:r>
          </a:p>
        </p:txBody>
      </p:sp>
      <p:sp>
        <p:nvSpPr>
          <p:cNvPr id="168" name="文本框 5">
            <a:extLst>
              <a:ext uri="{FF2B5EF4-FFF2-40B4-BE49-F238E27FC236}">
                <a16:creationId xmlns:a16="http://schemas.microsoft.com/office/drawing/2014/main" id="{27CA43B8-8F48-6082-DD8F-76F23153EDA0}"/>
              </a:ext>
            </a:extLst>
          </p:cNvPr>
          <p:cNvSpPr txBox="1">
            <a:spLocks noChangeArrowheads="1"/>
          </p:cNvSpPr>
          <p:nvPr/>
        </p:nvSpPr>
        <p:spPr bwMode="auto">
          <a:xfrm>
            <a:off x="8275565" y="3707472"/>
            <a:ext cx="5293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rgbClr val="7030A0"/>
                </a:solidFill>
                <a:latin typeface="+mj-ea"/>
                <a:ea typeface="+mj-ea"/>
              </a:rPr>
              <a:t>特征图</a:t>
            </a:r>
          </a:p>
        </p:txBody>
      </p:sp>
      <p:sp>
        <p:nvSpPr>
          <p:cNvPr id="169" name="文本框 5">
            <a:extLst>
              <a:ext uri="{FF2B5EF4-FFF2-40B4-BE49-F238E27FC236}">
                <a16:creationId xmlns:a16="http://schemas.microsoft.com/office/drawing/2014/main" id="{B1AC4216-1162-7FC8-4074-85EF516813E3}"/>
              </a:ext>
            </a:extLst>
          </p:cNvPr>
          <p:cNvSpPr txBox="1">
            <a:spLocks noChangeArrowheads="1"/>
          </p:cNvSpPr>
          <p:nvPr/>
        </p:nvSpPr>
        <p:spPr bwMode="auto">
          <a:xfrm>
            <a:off x="9700386" y="2436338"/>
            <a:ext cx="7617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rgbClr val="7030A0"/>
                </a:solidFill>
                <a:latin typeface="+mj-ea"/>
                <a:ea typeface="+mj-ea"/>
              </a:rPr>
              <a:t>注意力系数</a:t>
            </a:r>
          </a:p>
        </p:txBody>
      </p:sp>
      <p:sp>
        <p:nvSpPr>
          <p:cNvPr id="170" name="文本框 5">
            <a:extLst>
              <a:ext uri="{FF2B5EF4-FFF2-40B4-BE49-F238E27FC236}">
                <a16:creationId xmlns:a16="http://schemas.microsoft.com/office/drawing/2014/main" id="{0E34DD5A-9C24-00BC-0937-B639EB0038AF}"/>
              </a:ext>
            </a:extLst>
          </p:cNvPr>
          <p:cNvSpPr txBox="1">
            <a:spLocks noChangeArrowheads="1"/>
          </p:cNvSpPr>
          <p:nvPr/>
        </p:nvSpPr>
        <p:spPr bwMode="auto">
          <a:xfrm>
            <a:off x="10691621" y="3667594"/>
            <a:ext cx="8755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rgbClr val="7030A0"/>
                </a:solidFill>
                <a:latin typeface="+mj-ea"/>
                <a:ea typeface="+mj-ea"/>
              </a:rPr>
              <a:t>注意力特征图</a:t>
            </a:r>
          </a:p>
        </p:txBody>
      </p:sp>
      <p:sp>
        <p:nvSpPr>
          <p:cNvPr id="172" name="文本框 5">
            <a:extLst>
              <a:ext uri="{FF2B5EF4-FFF2-40B4-BE49-F238E27FC236}">
                <a16:creationId xmlns:a16="http://schemas.microsoft.com/office/drawing/2014/main" id="{60293F27-D75C-38FD-EC32-EBD5D1D77E79}"/>
              </a:ext>
            </a:extLst>
          </p:cNvPr>
          <p:cNvSpPr txBox="1">
            <a:spLocks noChangeArrowheads="1"/>
          </p:cNvSpPr>
          <p:nvPr/>
        </p:nvSpPr>
        <p:spPr bwMode="auto">
          <a:xfrm>
            <a:off x="9219655" y="4436906"/>
            <a:ext cx="2877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1400" b="1" dirty="0">
                <a:solidFill>
                  <a:schemeClr val="accent6">
                    <a:lumMod val="50000"/>
                  </a:schemeClr>
                </a:solidFill>
                <a:latin typeface="+mj-ea"/>
                <a:ea typeface="+mj-ea"/>
              </a:rPr>
              <a:t>工作二：为特征图施加注意力机制</a:t>
            </a:r>
          </a:p>
        </p:txBody>
      </p:sp>
      <p:sp>
        <p:nvSpPr>
          <p:cNvPr id="175" name="箭头: 直角上 174">
            <a:extLst>
              <a:ext uri="{FF2B5EF4-FFF2-40B4-BE49-F238E27FC236}">
                <a16:creationId xmlns:a16="http://schemas.microsoft.com/office/drawing/2014/main" id="{85EDD255-3EEB-C142-FCBB-08A565EE0D07}"/>
              </a:ext>
            </a:extLst>
          </p:cNvPr>
          <p:cNvSpPr/>
          <p:nvPr/>
        </p:nvSpPr>
        <p:spPr>
          <a:xfrm rot="5400000">
            <a:off x="1261670" y="4394691"/>
            <a:ext cx="930244" cy="2505256"/>
          </a:xfrm>
          <a:prstGeom prst="bentUpArrow">
            <a:avLst>
              <a:gd name="adj1" fmla="val 12713"/>
              <a:gd name="adj2" fmla="val 17218"/>
              <a:gd name="adj3" fmla="val 40564"/>
            </a:avLst>
          </a:prstGeom>
          <a:solidFill>
            <a:srgbClr val="8497B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箭头: 直角上 175">
            <a:extLst>
              <a:ext uri="{FF2B5EF4-FFF2-40B4-BE49-F238E27FC236}">
                <a16:creationId xmlns:a16="http://schemas.microsoft.com/office/drawing/2014/main" id="{3083B030-3F5A-C2CF-4CE0-0C793574A842}"/>
              </a:ext>
            </a:extLst>
          </p:cNvPr>
          <p:cNvSpPr/>
          <p:nvPr/>
        </p:nvSpPr>
        <p:spPr>
          <a:xfrm rot="16200000" flipH="1">
            <a:off x="10264970" y="4360841"/>
            <a:ext cx="1297384" cy="2088185"/>
          </a:xfrm>
          <a:prstGeom prst="bentUpArrow">
            <a:avLst>
              <a:gd name="adj1" fmla="val 9802"/>
              <a:gd name="adj2" fmla="val 13391"/>
              <a:gd name="adj3" fmla="val 31134"/>
            </a:avLst>
          </a:prstGeom>
          <a:solidFill>
            <a:srgbClr val="934F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圆角 178">
            <a:extLst>
              <a:ext uri="{FF2B5EF4-FFF2-40B4-BE49-F238E27FC236}">
                <a16:creationId xmlns:a16="http://schemas.microsoft.com/office/drawing/2014/main" id="{AC98F199-576A-D94D-8046-4AA2FFB8BFD9}"/>
              </a:ext>
            </a:extLst>
          </p:cNvPr>
          <p:cNvSpPr/>
          <p:nvPr/>
        </p:nvSpPr>
        <p:spPr>
          <a:xfrm>
            <a:off x="3077472" y="5253285"/>
            <a:ext cx="6722833" cy="121661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CN" altLang="en-US" sz="1600" b="1" dirty="0">
                <a:solidFill>
                  <a:srgbClr val="7030A0"/>
                </a:solidFill>
                <a:latin typeface="+mj-ea"/>
                <a:ea typeface="+mj-ea"/>
              </a:rPr>
              <a:t>研究意义：</a:t>
            </a:r>
            <a:endParaRPr lang="en-US" altLang="zh-CN" sz="1600" b="1" dirty="0">
              <a:solidFill>
                <a:srgbClr val="7030A0"/>
              </a:solidFill>
              <a:latin typeface="+mj-ea"/>
              <a:ea typeface="+mj-ea"/>
            </a:endParaRPr>
          </a:p>
          <a:p>
            <a:r>
              <a:rPr lang="zh-CN" altLang="en-US" sz="1600" b="1" dirty="0">
                <a:solidFill>
                  <a:schemeClr val="tx1"/>
                </a:solidFill>
                <a:latin typeface="+mj-ea"/>
                <a:ea typeface="+mj-ea"/>
              </a:rPr>
              <a:t>卷积核注意力机制</a:t>
            </a:r>
            <a:r>
              <a:rPr lang="zh-CN" altLang="en-US" sz="1600" dirty="0">
                <a:solidFill>
                  <a:schemeClr val="tx1"/>
                </a:solidFill>
                <a:latin typeface="+mj-ea"/>
                <a:ea typeface="+mj-ea"/>
              </a:rPr>
              <a:t>根据输入动态调节卷积核权重，而</a:t>
            </a:r>
            <a:r>
              <a:rPr lang="zh-CN" altLang="en-US" sz="1600" b="1" dirty="0">
                <a:solidFill>
                  <a:schemeClr val="tx1"/>
                </a:solidFill>
                <a:latin typeface="+mj-ea"/>
                <a:ea typeface="+mj-ea"/>
              </a:rPr>
              <a:t>特征图注意力机制</a:t>
            </a:r>
            <a:r>
              <a:rPr lang="zh-CN" altLang="en-US" sz="1600" dirty="0">
                <a:solidFill>
                  <a:schemeClr val="tx1"/>
                </a:solidFill>
                <a:latin typeface="+mj-ea"/>
                <a:ea typeface="+mj-ea"/>
              </a:rPr>
              <a:t>则强调感兴趣的特征区域，两者都能提高 </a:t>
            </a:r>
            <a:r>
              <a:rPr lang="en-US" altLang="zh-CN" sz="1600" dirty="0">
                <a:solidFill>
                  <a:schemeClr val="tx1"/>
                </a:solidFill>
                <a:latin typeface="+mj-ea"/>
                <a:ea typeface="+mj-ea"/>
              </a:rPr>
              <a:t>CNN </a:t>
            </a:r>
            <a:r>
              <a:rPr lang="zh-CN" altLang="en-US" sz="1600" b="1" dirty="0">
                <a:solidFill>
                  <a:schemeClr val="accent1">
                    <a:lumMod val="75000"/>
                  </a:schemeClr>
                </a:solidFill>
                <a:latin typeface="+mj-ea"/>
                <a:ea typeface="+mj-ea"/>
              </a:rPr>
              <a:t>在特征提取上的效率</a:t>
            </a:r>
            <a:r>
              <a:rPr lang="zh-CN" altLang="en-US" sz="1600" dirty="0">
                <a:solidFill>
                  <a:schemeClr val="tx1"/>
                </a:solidFill>
                <a:latin typeface="+mj-ea"/>
                <a:ea typeface="+mj-ea"/>
              </a:rPr>
              <a:t>，从而提高</a:t>
            </a:r>
            <a:r>
              <a:rPr lang="en-US" altLang="zh-CN" sz="1600" dirty="0">
                <a:solidFill>
                  <a:schemeClr val="tx1"/>
                </a:solidFill>
                <a:latin typeface="+mj-ea"/>
                <a:ea typeface="+mj-ea"/>
              </a:rPr>
              <a:t>CNN</a:t>
            </a:r>
            <a:r>
              <a:rPr lang="zh-CN" altLang="en-US" sz="1600" b="1" dirty="0">
                <a:solidFill>
                  <a:schemeClr val="accent1">
                    <a:lumMod val="75000"/>
                  </a:schemeClr>
                </a:solidFill>
                <a:latin typeface="+mj-ea"/>
                <a:ea typeface="+mj-ea"/>
              </a:rPr>
              <a:t>在视觉任务中的表现</a:t>
            </a:r>
            <a:r>
              <a:rPr lang="zh-CN" altLang="en-US" sz="1600" dirty="0">
                <a:solidFill>
                  <a:schemeClr val="tx1"/>
                </a:solidFill>
                <a:latin typeface="+mj-ea"/>
                <a:ea typeface="+mj-ea"/>
              </a:rPr>
              <a:t>。</a:t>
            </a:r>
          </a:p>
        </p:txBody>
      </p:sp>
      <p:pic>
        <p:nvPicPr>
          <p:cNvPr id="187" name="图片 186">
            <a:extLst>
              <a:ext uri="{FF2B5EF4-FFF2-40B4-BE49-F238E27FC236}">
                <a16:creationId xmlns:a16="http://schemas.microsoft.com/office/drawing/2014/main" id="{F0617FD8-2ADB-2F2D-B9EC-CE5B6791A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91" y="2892157"/>
            <a:ext cx="623085" cy="499209"/>
          </a:xfrm>
          <a:prstGeom prst="rect">
            <a:avLst/>
          </a:prstGeom>
        </p:spPr>
      </p:pic>
      <p:pic>
        <p:nvPicPr>
          <p:cNvPr id="189" name="图片 188">
            <a:extLst>
              <a:ext uri="{FF2B5EF4-FFF2-40B4-BE49-F238E27FC236}">
                <a16:creationId xmlns:a16="http://schemas.microsoft.com/office/drawing/2014/main" id="{03FBA14B-AEF4-B0D2-FD26-DCE7AD275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54" y="3625981"/>
            <a:ext cx="607311" cy="499209"/>
          </a:xfrm>
          <a:prstGeom prst="rect">
            <a:avLst/>
          </a:prstGeom>
        </p:spPr>
      </p:pic>
      <p:pic>
        <p:nvPicPr>
          <p:cNvPr id="193" name="图片 192">
            <a:extLst>
              <a:ext uri="{FF2B5EF4-FFF2-40B4-BE49-F238E27FC236}">
                <a16:creationId xmlns:a16="http://schemas.microsoft.com/office/drawing/2014/main" id="{7239F72B-546D-8605-3537-FE750780A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02" y="2166818"/>
            <a:ext cx="673988" cy="481227"/>
          </a:xfrm>
          <a:prstGeom prst="rect">
            <a:avLst/>
          </a:prstGeom>
        </p:spPr>
      </p:pic>
      <p:pic>
        <p:nvPicPr>
          <p:cNvPr id="194" name="图片 193">
            <a:extLst>
              <a:ext uri="{FF2B5EF4-FFF2-40B4-BE49-F238E27FC236}">
                <a16:creationId xmlns:a16="http://schemas.microsoft.com/office/drawing/2014/main" id="{F4EE8594-8809-5AD4-4B95-563B008CF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398" y="2166817"/>
            <a:ext cx="673988" cy="481227"/>
          </a:xfrm>
          <a:prstGeom prst="rect">
            <a:avLst/>
          </a:prstGeom>
        </p:spPr>
      </p:pic>
      <p:pic>
        <p:nvPicPr>
          <p:cNvPr id="195" name="图片 194">
            <a:extLst>
              <a:ext uri="{FF2B5EF4-FFF2-40B4-BE49-F238E27FC236}">
                <a16:creationId xmlns:a16="http://schemas.microsoft.com/office/drawing/2014/main" id="{A1C8FF9D-FBE3-2EC0-2279-E5627B6AF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458" y="2979973"/>
            <a:ext cx="623085" cy="499209"/>
          </a:xfrm>
          <a:prstGeom prst="rect">
            <a:avLst/>
          </a:prstGeom>
        </p:spPr>
      </p:pic>
      <p:pic>
        <p:nvPicPr>
          <p:cNvPr id="196" name="图片 195">
            <a:extLst>
              <a:ext uri="{FF2B5EF4-FFF2-40B4-BE49-F238E27FC236}">
                <a16:creationId xmlns:a16="http://schemas.microsoft.com/office/drawing/2014/main" id="{ECD9B84F-F83F-0830-6FA3-557669A51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511" y="3769555"/>
            <a:ext cx="607311" cy="499209"/>
          </a:xfrm>
          <a:prstGeom prst="rect">
            <a:avLst/>
          </a:prstGeom>
        </p:spPr>
      </p:pic>
      <p:pic>
        <p:nvPicPr>
          <p:cNvPr id="202" name="图片 201">
            <a:extLst>
              <a:ext uri="{FF2B5EF4-FFF2-40B4-BE49-F238E27FC236}">
                <a16:creationId xmlns:a16="http://schemas.microsoft.com/office/drawing/2014/main" id="{7F4B5C57-9968-5FD6-D769-8A837173D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676" y="2628568"/>
            <a:ext cx="1331092" cy="1066456"/>
          </a:xfrm>
          <a:prstGeom prst="rect">
            <a:avLst/>
          </a:prstGeom>
        </p:spPr>
      </p:pic>
      <p:sp>
        <p:nvSpPr>
          <p:cNvPr id="203" name="立方体 202">
            <a:extLst>
              <a:ext uri="{FF2B5EF4-FFF2-40B4-BE49-F238E27FC236}">
                <a16:creationId xmlns:a16="http://schemas.microsoft.com/office/drawing/2014/main" id="{0F539A07-CD38-76E6-E4C3-9B7EF3B82414}"/>
              </a:ext>
            </a:extLst>
          </p:cNvPr>
          <p:cNvSpPr/>
          <p:nvPr/>
        </p:nvSpPr>
        <p:spPr>
          <a:xfrm>
            <a:off x="8191714" y="2667774"/>
            <a:ext cx="959968" cy="1005191"/>
          </a:xfrm>
          <a:prstGeom prst="cub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4" name="矩形 203">
            <a:extLst>
              <a:ext uri="{FF2B5EF4-FFF2-40B4-BE49-F238E27FC236}">
                <a16:creationId xmlns:a16="http://schemas.microsoft.com/office/drawing/2014/main" id="{66FDA51D-0DC7-A7F6-A21C-9410E1BB86AD}"/>
              </a:ext>
            </a:extLst>
          </p:cNvPr>
          <p:cNvSpPr/>
          <p:nvPr/>
        </p:nvSpPr>
        <p:spPr>
          <a:xfrm>
            <a:off x="9550277" y="2181613"/>
            <a:ext cx="121920" cy="252000"/>
          </a:xfrm>
          <a:prstGeom prst="rect">
            <a:avLst/>
          </a:prstGeom>
          <a:solidFill>
            <a:srgbClr val="9933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a:extLst>
              <a:ext uri="{FF2B5EF4-FFF2-40B4-BE49-F238E27FC236}">
                <a16:creationId xmlns:a16="http://schemas.microsoft.com/office/drawing/2014/main" id="{8B4BC607-6CBA-35BB-1B89-89DC19E700D6}"/>
              </a:ext>
            </a:extLst>
          </p:cNvPr>
          <p:cNvSpPr/>
          <p:nvPr/>
        </p:nvSpPr>
        <p:spPr>
          <a:xfrm>
            <a:off x="9672197" y="2181613"/>
            <a:ext cx="121920" cy="252000"/>
          </a:xfrm>
          <a:prstGeom prst="rect">
            <a:avLst/>
          </a:prstGeom>
          <a:solidFill>
            <a:srgbClr val="FF33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5">
            <a:extLst>
              <a:ext uri="{FF2B5EF4-FFF2-40B4-BE49-F238E27FC236}">
                <a16:creationId xmlns:a16="http://schemas.microsoft.com/office/drawing/2014/main" id="{590D737E-506A-069C-FE24-9AAD16A9BC26}"/>
              </a:ext>
            </a:extLst>
          </p:cNvPr>
          <p:cNvSpPr/>
          <p:nvPr/>
        </p:nvSpPr>
        <p:spPr>
          <a:xfrm>
            <a:off x="9794117" y="2181613"/>
            <a:ext cx="121920" cy="252000"/>
          </a:xfrm>
          <a:prstGeom prst="rect">
            <a:avLst/>
          </a:prstGeom>
          <a:solidFill>
            <a:srgbClr val="FF66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6">
            <a:extLst>
              <a:ext uri="{FF2B5EF4-FFF2-40B4-BE49-F238E27FC236}">
                <a16:creationId xmlns:a16="http://schemas.microsoft.com/office/drawing/2014/main" id="{D4E4BCD3-44CB-C4B7-D8C9-B129901AEBBC}"/>
              </a:ext>
            </a:extLst>
          </p:cNvPr>
          <p:cNvSpPr/>
          <p:nvPr/>
        </p:nvSpPr>
        <p:spPr>
          <a:xfrm>
            <a:off x="9916037" y="2181613"/>
            <a:ext cx="121920" cy="252000"/>
          </a:xfrm>
          <a:prstGeom prst="rect">
            <a:avLst/>
          </a:prstGeom>
          <a:solidFill>
            <a:srgbClr val="FF66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7">
            <a:extLst>
              <a:ext uri="{FF2B5EF4-FFF2-40B4-BE49-F238E27FC236}">
                <a16:creationId xmlns:a16="http://schemas.microsoft.com/office/drawing/2014/main" id="{40490F52-67D9-2C48-01F8-F3A922E5B2E5}"/>
              </a:ext>
            </a:extLst>
          </p:cNvPr>
          <p:cNvSpPr/>
          <p:nvPr/>
        </p:nvSpPr>
        <p:spPr>
          <a:xfrm>
            <a:off x="10037957" y="2181613"/>
            <a:ext cx="121920" cy="252000"/>
          </a:xfrm>
          <a:prstGeom prst="rect">
            <a:avLst/>
          </a:prstGeom>
          <a:solidFill>
            <a:srgbClr val="CC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8">
            <a:extLst>
              <a:ext uri="{FF2B5EF4-FFF2-40B4-BE49-F238E27FC236}">
                <a16:creationId xmlns:a16="http://schemas.microsoft.com/office/drawing/2014/main" id="{B58B5CF0-6CC9-DF3C-DE77-143958F23BB2}"/>
              </a:ext>
            </a:extLst>
          </p:cNvPr>
          <p:cNvSpPr/>
          <p:nvPr/>
        </p:nvSpPr>
        <p:spPr>
          <a:xfrm>
            <a:off x="10159877" y="2181613"/>
            <a:ext cx="121920" cy="252000"/>
          </a:xfrm>
          <a:prstGeom prst="rect">
            <a:avLst/>
          </a:prstGeom>
          <a:solidFill>
            <a:srgbClr val="9900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a:extLst>
              <a:ext uri="{FF2B5EF4-FFF2-40B4-BE49-F238E27FC236}">
                <a16:creationId xmlns:a16="http://schemas.microsoft.com/office/drawing/2014/main" id="{4AEBC366-3D99-2A36-7ADB-9260265CE3F5}"/>
              </a:ext>
            </a:extLst>
          </p:cNvPr>
          <p:cNvSpPr/>
          <p:nvPr/>
        </p:nvSpPr>
        <p:spPr>
          <a:xfrm>
            <a:off x="10281797" y="2181613"/>
            <a:ext cx="121920" cy="252000"/>
          </a:xfrm>
          <a:prstGeom prst="rect">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0">
            <a:extLst>
              <a:ext uri="{FF2B5EF4-FFF2-40B4-BE49-F238E27FC236}">
                <a16:creationId xmlns:a16="http://schemas.microsoft.com/office/drawing/2014/main" id="{007D6240-2A0C-C21A-93B5-76C76189D3DE}"/>
              </a:ext>
            </a:extLst>
          </p:cNvPr>
          <p:cNvSpPr/>
          <p:nvPr/>
        </p:nvSpPr>
        <p:spPr>
          <a:xfrm>
            <a:off x="10407527" y="2181613"/>
            <a:ext cx="121920" cy="252000"/>
          </a:xfrm>
          <a:prstGeom prst="rect">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a:extLst>
              <a:ext uri="{FF2B5EF4-FFF2-40B4-BE49-F238E27FC236}">
                <a16:creationId xmlns:a16="http://schemas.microsoft.com/office/drawing/2014/main" id="{9F734776-8C3B-0505-B27F-702F61C11C69}"/>
              </a:ext>
            </a:extLst>
          </p:cNvPr>
          <p:cNvSpPr/>
          <p:nvPr/>
        </p:nvSpPr>
        <p:spPr>
          <a:xfrm>
            <a:off x="10536591" y="2181613"/>
            <a:ext cx="121920" cy="252000"/>
          </a:xfrm>
          <a:prstGeom prst="rect">
            <a:avLst/>
          </a:prstGeom>
          <a:solidFill>
            <a:srgbClr val="FF99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立方体 215">
            <a:extLst>
              <a:ext uri="{FF2B5EF4-FFF2-40B4-BE49-F238E27FC236}">
                <a16:creationId xmlns:a16="http://schemas.microsoft.com/office/drawing/2014/main" id="{BD3D2E6D-1E82-39BB-0CC1-01AD3B4875BD}"/>
              </a:ext>
            </a:extLst>
          </p:cNvPr>
          <p:cNvSpPr/>
          <p:nvPr/>
        </p:nvSpPr>
        <p:spPr>
          <a:xfrm>
            <a:off x="10865412" y="2535307"/>
            <a:ext cx="407936" cy="1116417"/>
          </a:xfrm>
          <a:prstGeom prst="cube">
            <a:avLst>
              <a:gd name="adj" fmla="val 82315"/>
            </a:avLst>
          </a:prstGeom>
          <a:solidFill>
            <a:srgbClr val="9933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立方体 216">
            <a:extLst>
              <a:ext uri="{FF2B5EF4-FFF2-40B4-BE49-F238E27FC236}">
                <a16:creationId xmlns:a16="http://schemas.microsoft.com/office/drawing/2014/main" id="{DC7EFEB7-D198-AB7E-F5AC-EED41306CF1A}"/>
              </a:ext>
            </a:extLst>
          </p:cNvPr>
          <p:cNvSpPr/>
          <p:nvPr/>
        </p:nvSpPr>
        <p:spPr>
          <a:xfrm>
            <a:off x="10926899" y="2535307"/>
            <a:ext cx="407936" cy="1116417"/>
          </a:xfrm>
          <a:prstGeom prst="cube">
            <a:avLst>
              <a:gd name="adj" fmla="val 82315"/>
            </a:avLst>
          </a:prstGeom>
          <a:solidFill>
            <a:srgbClr val="FF33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8" name="立方体 217">
            <a:extLst>
              <a:ext uri="{FF2B5EF4-FFF2-40B4-BE49-F238E27FC236}">
                <a16:creationId xmlns:a16="http://schemas.microsoft.com/office/drawing/2014/main" id="{0BCABD51-3156-138F-A385-722AB8E2F2C2}"/>
              </a:ext>
            </a:extLst>
          </p:cNvPr>
          <p:cNvSpPr/>
          <p:nvPr/>
        </p:nvSpPr>
        <p:spPr>
          <a:xfrm>
            <a:off x="10994758" y="2535307"/>
            <a:ext cx="407936" cy="1116417"/>
          </a:xfrm>
          <a:prstGeom prst="cube">
            <a:avLst>
              <a:gd name="adj" fmla="val 82315"/>
            </a:avLst>
          </a:prstGeom>
          <a:solidFill>
            <a:srgbClr val="FF66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0" name="立方体 219">
            <a:extLst>
              <a:ext uri="{FF2B5EF4-FFF2-40B4-BE49-F238E27FC236}">
                <a16:creationId xmlns:a16="http://schemas.microsoft.com/office/drawing/2014/main" id="{794962AB-2132-9E97-AEA7-21D0A9931336}"/>
              </a:ext>
            </a:extLst>
          </p:cNvPr>
          <p:cNvSpPr/>
          <p:nvPr/>
        </p:nvSpPr>
        <p:spPr>
          <a:xfrm>
            <a:off x="11069730" y="2535307"/>
            <a:ext cx="407936" cy="1116417"/>
          </a:xfrm>
          <a:prstGeom prst="cube">
            <a:avLst>
              <a:gd name="adj" fmla="val 82315"/>
            </a:avLst>
          </a:prstGeom>
          <a:solidFill>
            <a:srgbClr val="FF66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1" name="立方体 220">
            <a:extLst>
              <a:ext uri="{FF2B5EF4-FFF2-40B4-BE49-F238E27FC236}">
                <a16:creationId xmlns:a16="http://schemas.microsoft.com/office/drawing/2014/main" id="{D5031DFF-8051-D0A7-B81B-DE3DC4630B22}"/>
              </a:ext>
            </a:extLst>
          </p:cNvPr>
          <p:cNvSpPr/>
          <p:nvPr/>
        </p:nvSpPr>
        <p:spPr>
          <a:xfrm>
            <a:off x="11144702" y="2535307"/>
            <a:ext cx="407936" cy="1116417"/>
          </a:xfrm>
          <a:prstGeom prst="cube">
            <a:avLst>
              <a:gd name="adj" fmla="val 82315"/>
            </a:avLst>
          </a:prstGeom>
          <a:solidFill>
            <a:srgbClr val="CC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2" name="立方体 221">
            <a:extLst>
              <a:ext uri="{FF2B5EF4-FFF2-40B4-BE49-F238E27FC236}">
                <a16:creationId xmlns:a16="http://schemas.microsoft.com/office/drawing/2014/main" id="{DE7EC8A8-38BF-B429-66AA-53DA91DBEE0B}"/>
              </a:ext>
            </a:extLst>
          </p:cNvPr>
          <p:cNvSpPr/>
          <p:nvPr/>
        </p:nvSpPr>
        <p:spPr>
          <a:xfrm>
            <a:off x="11219192" y="2535307"/>
            <a:ext cx="407936" cy="1116417"/>
          </a:xfrm>
          <a:prstGeom prst="cube">
            <a:avLst>
              <a:gd name="adj" fmla="val 82315"/>
            </a:avLst>
          </a:prstGeom>
          <a:solidFill>
            <a:srgbClr val="9900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3" name="立方体 222">
            <a:extLst>
              <a:ext uri="{FF2B5EF4-FFF2-40B4-BE49-F238E27FC236}">
                <a16:creationId xmlns:a16="http://schemas.microsoft.com/office/drawing/2014/main" id="{A7774328-B994-7693-06BD-C44342E048FF}"/>
              </a:ext>
            </a:extLst>
          </p:cNvPr>
          <p:cNvSpPr/>
          <p:nvPr/>
        </p:nvSpPr>
        <p:spPr>
          <a:xfrm>
            <a:off x="11292815" y="2535306"/>
            <a:ext cx="407936" cy="1116417"/>
          </a:xfrm>
          <a:prstGeom prst="cube">
            <a:avLst>
              <a:gd name="adj" fmla="val 82315"/>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4" name="立方体 223">
            <a:extLst>
              <a:ext uri="{FF2B5EF4-FFF2-40B4-BE49-F238E27FC236}">
                <a16:creationId xmlns:a16="http://schemas.microsoft.com/office/drawing/2014/main" id="{81F6A16B-5EE7-FF9A-6219-3F16ECD193F5}"/>
              </a:ext>
            </a:extLst>
          </p:cNvPr>
          <p:cNvSpPr/>
          <p:nvPr/>
        </p:nvSpPr>
        <p:spPr>
          <a:xfrm>
            <a:off x="11366554" y="2535306"/>
            <a:ext cx="407936" cy="1116417"/>
          </a:xfrm>
          <a:prstGeom prst="cube">
            <a:avLst>
              <a:gd name="adj" fmla="val 82315"/>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5" name="立方体 224">
            <a:extLst>
              <a:ext uri="{FF2B5EF4-FFF2-40B4-BE49-F238E27FC236}">
                <a16:creationId xmlns:a16="http://schemas.microsoft.com/office/drawing/2014/main" id="{8ED05A81-2596-C4F8-8C0B-627ED6D5C8D9}"/>
              </a:ext>
            </a:extLst>
          </p:cNvPr>
          <p:cNvSpPr/>
          <p:nvPr/>
        </p:nvSpPr>
        <p:spPr>
          <a:xfrm>
            <a:off x="11442350" y="2535306"/>
            <a:ext cx="407936" cy="1116417"/>
          </a:xfrm>
          <a:prstGeom prst="cube">
            <a:avLst>
              <a:gd name="adj" fmla="val 82315"/>
            </a:avLst>
          </a:prstGeom>
          <a:solidFill>
            <a:srgbClr val="FF99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0" name="矩形 229">
            <a:extLst>
              <a:ext uri="{FF2B5EF4-FFF2-40B4-BE49-F238E27FC236}">
                <a16:creationId xmlns:a16="http://schemas.microsoft.com/office/drawing/2014/main" id="{2B486D65-DDEC-7E24-776E-BE0F2766F867}"/>
              </a:ext>
            </a:extLst>
          </p:cNvPr>
          <p:cNvSpPr/>
          <p:nvPr/>
        </p:nvSpPr>
        <p:spPr>
          <a:xfrm>
            <a:off x="6303120" y="1808306"/>
            <a:ext cx="5676160" cy="2316884"/>
          </a:xfrm>
          <a:prstGeom prst="rect">
            <a:avLst/>
          </a:prstGeom>
          <a:no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50000"/>
                </a:schemeClr>
              </a:solidFill>
            </a:endParaRPr>
          </a:p>
        </p:txBody>
      </p:sp>
      <p:sp>
        <p:nvSpPr>
          <p:cNvPr id="233" name="文本框 232">
            <a:extLst>
              <a:ext uri="{FF2B5EF4-FFF2-40B4-BE49-F238E27FC236}">
                <a16:creationId xmlns:a16="http://schemas.microsoft.com/office/drawing/2014/main" id="{B221A108-AC08-B961-51D6-838815B1292F}"/>
              </a:ext>
            </a:extLst>
          </p:cNvPr>
          <p:cNvSpPr txBox="1"/>
          <p:nvPr/>
        </p:nvSpPr>
        <p:spPr>
          <a:xfrm>
            <a:off x="6532161" y="2140791"/>
            <a:ext cx="2703277" cy="307777"/>
          </a:xfrm>
          <a:prstGeom prst="rect">
            <a:avLst/>
          </a:prstGeom>
          <a:noFill/>
        </p:spPr>
        <p:txBody>
          <a:bodyPr wrap="square" rtlCol="0">
            <a:spAutoFit/>
          </a:bodyPr>
          <a:lstStyle/>
          <a:p>
            <a:r>
              <a:rPr lang="zh-CN" altLang="en-US" sz="1400" b="1" dirty="0">
                <a:solidFill>
                  <a:srgbClr val="7030A0"/>
                </a:solidFill>
                <a:latin typeface="宋体" panose="02010600030101010101" pitchFamily="2" charset="-122"/>
                <a:ea typeface="宋体" panose="02010600030101010101" pitchFamily="2" charset="-122"/>
              </a:rPr>
              <a:t>根据感兴趣的区域重塑特征权值</a:t>
            </a:r>
          </a:p>
        </p:txBody>
      </p:sp>
      <p:sp>
        <p:nvSpPr>
          <p:cNvPr id="239" name="文本框 5">
            <a:extLst>
              <a:ext uri="{FF2B5EF4-FFF2-40B4-BE49-F238E27FC236}">
                <a16:creationId xmlns:a16="http://schemas.microsoft.com/office/drawing/2014/main" id="{0F7D3AAA-D225-7C77-FC17-05F5DF86114D}"/>
              </a:ext>
            </a:extLst>
          </p:cNvPr>
          <p:cNvSpPr txBox="1">
            <a:spLocks noChangeArrowheads="1"/>
          </p:cNvSpPr>
          <p:nvPr/>
        </p:nvSpPr>
        <p:spPr bwMode="auto">
          <a:xfrm>
            <a:off x="6848754" y="3707472"/>
            <a:ext cx="4154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r" defTabSz="914377" fontAlgn="base">
              <a:spcBef>
                <a:spcPct val="0"/>
              </a:spcBef>
              <a:spcAft>
                <a:spcPct val="0"/>
              </a:spcAft>
              <a:defRPr/>
            </a:pPr>
            <a:r>
              <a:rPr lang="zh-CN" altLang="en-US" sz="900" dirty="0">
                <a:solidFill>
                  <a:srgbClr val="7030A0"/>
                </a:solidFill>
                <a:latin typeface="+mj-ea"/>
                <a:ea typeface="+mj-ea"/>
              </a:rPr>
              <a:t>输入</a:t>
            </a:r>
          </a:p>
        </p:txBody>
      </p:sp>
      <p:sp>
        <p:nvSpPr>
          <p:cNvPr id="2" name="文本框 1">
            <a:extLst>
              <a:ext uri="{FF2B5EF4-FFF2-40B4-BE49-F238E27FC236}">
                <a16:creationId xmlns:a16="http://schemas.microsoft.com/office/drawing/2014/main" id="{63FBB2BA-59B8-7985-9C06-D701C9D38E4F}"/>
              </a:ext>
            </a:extLst>
          </p:cNvPr>
          <p:cNvSpPr txBox="1"/>
          <p:nvPr/>
        </p:nvSpPr>
        <p:spPr>
          <a:xfrm>
            <a:off x="115272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7</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0202698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876436E9-C26E-58E2-291D-6028762E8028}"/>
              </a:ext>
            </a:extLst>
          </p:cNvPr>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研究内容</a:t>
            </a:r>
          </a:p>
        </p:txBody>
      </p:sp>
      <p:sp>
        <p:nvSpPr>
          <p:cNvPr id="8" name="矩形 7">
            <a:extLst>
              <a:ext uri="{FF2B5EF4-FFF2-40B4-BE49-F238E27FC236}">
                <a16:creationId xmlns:a16="http://schemas.microsoft.com/office/drawing/2014/main" id="{496B08F9-42E5-6C0C-62C0-52E4A24B5B91}"/>
              </a:ext>
            </a:extLst>
          </p:cNvPr>
          <p:cNvSpPr/>
          <p:nvPr/>
        </p:nvSpPr>
        <p:spPr>
          <a:xfrm>
            <a:off x="5016218" y="3429000"/>
            <a:ext cx="2159566"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Research Content</a:t>
            </a:r>
          </a:p>
        </p:txBody>
      </p:sp>
      <p:sp>
        <p:nvSpPr>
          <p:cNvPr id="9" name="圆角矩形 52">
            <a:extLst>
              <a:ext uri="{FF2B5EF4-FFF2-40B4-BE49-F238E27FC236}">
                <a16:creationId xmlns:a16="http://schemas.microsoft.com/office/drawing/2014/main" id="{51DFA8E6-2F10-1B0A-B5CA-9BD95FA766A9}"/>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第二部分</a:t>
            </a:r>
          </a:p>
        </p:txBody>
      </p:sp>
      <p:sp>
        <p:nvSpPr>
          <p:cNvPr id="11" name="矩形 10">
            <a:extLst>
              <a:ext uri="{FF2B5EF4-FFF2-40B4-BE49-F238E27FC236}">
                <a16:creationId xmlns:a16="http://schemas.microsoft.com/office/drawing/2014/main" id="{8F56AE67-393C-2E67-43A1-D4B7E6C2FCBF}"/>
              </a:ext>
            </a:extLst>
          </p:cNvPr>
          <p:cNvSpPr/>
          <p:nvPr/>
        </p:nvSpPr>
        <p:spPr>
          <a:xfrm>
            <a:off x="2951072" y="3959083"/>
            <a:ext cx="6411773" cy="961289"/>
          </a:xfrm>
          <a:prstGeom prst="rect">
            <a:avLst/>
          </a:prstGeom>
        </p:spPr>
        <p:txBody>
          <a:bodyPr wrap="square">
            <a:spAutoFit/>
          </a:bodyPr>
          <a:lstStyle/>
          <a:p>
            <a:pPr marL="285750" indent="-285750" algn="ctr" defTabSz="914377">
              <a:lnSpc>
                <a:spcPct val="150000"/>
              </a:lnSpc>
              <a:buFont typeface="Wingdings" panose="05000000000000000000" pitchFamily="2" charset="2"/>
              <a:buChar char="Ø"/>
            </a:pPr>
            <a:r>
              <a:rPr lang="zh-CN" altLang="en-US" sz="2000" dirty="0">
                <a:solidFill>
                  <a:prstClr val="black">
                    <a:lumMod val="75000"/>
                    <a:lumOff val="25000"/>
                  </a:prstClr>
                </a:solidFill>
                <a:latin typeface="+mj-ea"/>
                <a:ea typeface="+mj-ea"/>
                <a:cs typeface="Arial" panose="020B0604020202020204" pitchFamily="34" charset="0"/>
              </a:rPr>
              <a:t>局部感知的卷积核注意力机制</a:t>
            </a:r>
            <a:endParaRPr lang="en-US" altLang="zh-CN" sz="2000" dirty="0">
              <a:solidFill>
                <a:prstClr val="black">
                  <a:lumMod val="75000"/>
                  <a:lumOff val="25000"/>
                </a:prstClr>
              </a:solidFill>
              <a:latin typeface="+mj-ea"/>
              <a:ea typeface="+mj-ea"/>
              <a:cs typeface="Arial" panose="020B0604020202020204" pitchFamily="34" charset="0"/>
            </a:endParaRPr>
          </a:p>
          <a:p>
            <a:pPr marL="285750" indent="-285750" algn="ctr" defTabSz="914377">
              <a:lnSpc>
                <a:spcPct val="150000"/>
              </a:lnSpc>
              <a:buFont typeface="Wingdings" panose="05000000000000000000" pitchFamily="2" charset="2"/>
              <a:buChar char="Ø"/>
            </a:pPr>
            <a:r>
              <a:rPr lang="zh-CN" altLang="en-US" sz="2000" dirty="0">
                <a:solidFill>
                  <a:prstClr val="black">
                    <a:lumMod val="75000"/>
                    <a:lumOff val="25000"/>
                  </a:prstClr>
                </a:solidFill>
                <a:latin typeface="+mj-ea"/>
                <a:ea typeface="+mj-ea"/>
                <a:cs typeface="Arial" panose="020B0604020202020204" pitchFamily="34" charset="0"/>
              </a:rPr>
              <a:t>细粒度的分组特征注意力机制</a:t>
            </a:r>
          </a:p>
        </p:txBody>
      </p:sp>
      <p:sp>
        <p:nvSpPr>
          <p:cNvPr id="2" name="文本框 1">
            <a:extLst>
              <a:ext uri="{FF2B5EF4-FFF2-40B4-BE49-F238E27FC236}">
                <a16:creationId xmlns:a16="http://schemas.microsoft.com/office/drawing/2014/main" id="{5251B515-A9CB-AF18-5C78-193885DBD584}"/>
              </a:ext>
            </a:extLst>
          </p:cNvPr>
          <p:cNvSpPr txBox="1"/>
          <p:nvPr/>
        </p:nvSpPr>
        <p:spPr>
          <a:xfrm>
            <a:off x="59220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8</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8007839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2C97D53C-C138-B1C4-0B78-0C6A0EA4FC38}"/>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2" name="文本框 21">
            <a:extLst>
              <a:ext uri="{FF2B5EF4-FFF2-40B4-BE49-F238E27FC236}">
                <a16:creationId xmlns:a16="http://schemas.microsoft.com/office/drawing/2014/main" id="{EBD3DBEC-F3C4-915A-4052-BBB9D9E6A3F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3" name="文本框 22">
            <a:extLst>
              <a:ext uri="{FF2B5EF4-FFF2-40B4-BE49-F238E27FC236}">
                <a16:creationId xmlns:a16="http://schemas.microsoft.com/office/drawing/2014/main" id="{1EDE2C3F-640F-3A9A-F2AE-B62B166C848C}"/>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4" name="文本框 23">
            <a:extLst>
              <a:ext uri="{FF2B5EF4-FFF2-40B4-BE49-F238E27FC236}">
                <a16:creationId xmlns:a16="http://schemas.microsoft.com/office/drawing/2014/main" id="{E963C80A-FBA8-2F20-DCC2-4DA7FD8BA0C4}"/>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7" name="文本框 26">
            <a:extLst>
              <a:ext uri="{FF2B5EF4-FFF2-40B4-BE49-F238E27FC236}">
                <a16:creationId xmlns:a16="http://schemas.microsoft.com/office/drawing/2014/main" id="{F88ADB57-BEAD-794E-0F9D-92A8FB0D3B9D}"/>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答辩总结</a:t>
            </a:r>
          </a:p>
        </p:txBody>
      </p:sp>
      <p:sp>
        <p:nvSpPr>
          <p:cNvPr id="2" name="矩形 1">
            <a:extLst>
              <a:ext uri="{FF2B5EF4-FFF2-40B4-BE49-F238E27FC236}">
                <a16:creationId xmlns:a16="http://schemas.microsoft.com/office/drawing/2014/main" id="{A1016978-FAEA-8C24-BDA1-E9EA3100A2A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3" name="矩形 2">
            <a:extLst>
              <a:ext uri="{FF2B5EF4-FFF2-40B4-BE49-F238E27FC236}">
                <a16:creationId xmlns:a16="http://schemas.microsoft.com/office/drawing/2014/main" id="{353D05FA-153D-25F7-C93E-D38833798301}"/>
              </a:ext>
            </a:extLst>
          </p:cNvPr>
          <p:cNvSpPr/>
          <p:nvPr/>
        </p:nvSpPr>
        <p:spPr>
          <a:xfrm>
            <a:off x="922866" y="888589"/>
            <a:ext cx="447971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局部感知的卷积核注意力机制：研究动机</a:t>
            </a:r>
          </a:p>
        </p:txBody>
      </p:sp>
      <p:sp>
        <p:nvSpPr>
          <p:cNvPr id="19" name="文本框 5">
            <a:extLst>
              <a:ext uri="{FF2B5EF4-FFF2-40B4-BE49-F238E27FC236}">
                <a16:creationId xmlns:a16="http://schemas.microsoft.com/office/drawing/2014/main" id="{3602C3DF-16B8-1F8F-C256-1033141CDE16}"/>
              </a:ext>
            </a:extLst>
          </p:cNvPr>
          <p:cNvSpPr txBox="1">
            <a:spLocks noChangeArrowheads="1"/>
          </p:cNvSpPr>
          <p:nvPr/>
        </p:nvSpPr>
        <p:spPr bwMode="auto">
          <a:xfrm>
            <a:off x="5553985" y="1789314"/>
            <a:ext cx="5882285" cy="17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lnSpc>
                <a:spcPts val="3500"/>
              </a:lnSpc>
              <a:spcBef>
                <a:spcPct val="0"/>
              </a:spcBef>
              <a:spcAft>
                <a:spcPct val="0"/>
              </a:spcAft>
              <a:defRPr/>
            </a:pPr>
            <a:r>
              <a:rPr lang="zh-CN" altLang="en-US" sz="1800" b="1" dirty="0">
                <a:latin typeface="+mj-ea"/>
                <a:ea typeface="+mj-ea"/>
              </a:rPr>
              <a:t>问题一：直接使用类</a:t>
            </a:r>
            <a:r>
              <a:rPr lang="en-US" altLang="zh-CN" sz="1800" b="1" dirty="0">
                <a:latin typeface="+mj-ea"/>
                <a:ea typeface="+mj-ea"/>
              </a:rPr>
              <a:t>SENet</a:t>
            </a:r>
            <a:r>
              <a:rPr lang="zh-CN" altLang="en-US" sz="1800" b="1" dirty="0">
                <a:latin typeface="+mj-ea"/>
                <a:ea typeface="+mj-ea"/>
              </a:rPr>
              <a:t>结构提取卷积核上的注意力</a:t>
            </a:r>
            <a:endParaRPr lang="en-US" altLang="zh-CN" sz="1800" b="1" dirty="0">
              <a:latin typeface="+mj-ea"/>
              <a:ea typeface="+mj-ea"/>
            </a:endParaRPr>
          </a:p>
          <a:p>
            <a:pPr marL="285750" indent="-285750" defTabSz="914377" fontAlgn="base">
              <a:lnSpc>
                <a:spcPct val="150000"/>
              </a:lnSpc>
              <a:spcBef>
                <a:spcPct val="0"/>
              </a:spcBef>
              <a:spcAft>
                <a:spcPct val="0"/>
              </a:spcAft>
              <a:buFont typeface="Wingdings" panose="05000000000000000000" pitchFamily="2" charset="2"/>
              <a:buChar char="l"/>
              <a:defRPr/>
            </a:pPr>
            <a:r>
              <a:rPr lang="en-US" altLang="zh-CN" sz="1800" b="1" dirty="0">
                <a:latin typeface="+mj-ea"/>
                <a:ea typeface="+mj-ea"/>
              </a:rPr>
              <a:t>SENet</a:t>
            </a:r>
            <a:r>
              <a:rPr lang="zh-CN" altLang="en-US" sz="1800" b="1" dirty="0">
                <a:latin typeface="+mj-ea"/>
                <a:ea typeface="+mj-ea"/>
              </a:rPr>
              <a:t>结构常用于提取</a:t>
            </a:r>
            <a:r>
              <a:rPr lang="zh-CN" altLang="en-US" sz="1800" b="1" dirty="0">
                <a:solidFill>
                  <a:srgbClr val="542478"/>
                </a:solidFill>
                <a:latin typeface="+mj-ea"/>
                <a:ea typeface="+mj-ea"/>
              </a:rPr>
              <a:t>特征通道维度</a:t>
            </a:r>
            <a:r>
              <a:rPr lang="zh-CN" altLang="en-US" sz="1800" b="1" dirty="0">
                <a:latin typeface="+mj-ea"/>
                <a:ea typeface="+mj-ea"/>
              </a:rPr>
              <a:t>的注意力</a:t>
            </a:r>
            <a:endParaRPr lang="en-US" altLang="zh-CN" sz="1800" b="1" dirty="0">
              <a:latin typeface="+mj-ea"/>
              <a:ea typeface="+mj-ea"/>
            </a:endParaRPr>
          </a:p>
          <a:p>
            <a:pPr marL="285750" indent="-285750" defTabSz="914377" fontAlgn="base">
              <a:lnSpc>
                <a:spcPct val="150000"/>
              </a:lnSpc>
              <a:spcBef>
                <a:spcPct val="0"/>
              </a:spcBef>
              <a:spcAft>
                <a:spcPct val="0"/>
              </a:spcAft>
              <a:buFont typeface="Wingdings" panose="05000000000000000000" pitchFamily="2" charset="2"/>
              <a:buChar char="l"/>
              <a:defRPr/>
            </a:pPr>
            <a:r>
              <a:rPr lang="zh-CN" altLang="en-US" sz="1800" b="1" dirty="0">
                <a:latin typeface="+mj-ea"/>
                <a:ea typeface="+mj-ea"/>
              </a:rPr>
              <a:t>等价于使用</a:t>
            </a:r>
            <a:r>
              <a:rPr lang="zh-CN" altLang="en-US" sz="1800" b="1" dirty="0">
                <a:solidFill>
                  <a:srgbClr val="542478"/>
                </a:solidFill>
                <a:latin typeface="+mj-ea"/>
                <a:ea typeface="+mj-ea"/>
              </a:rPr>
              <a:t>特征通道重要程度</a:t>
            </a:r>
            <a:r>
              <a:rPr lang="zh-CN" altLang="en-US" sz="1800" b="1" dirty="0">
                <a:latin typeface="+mj-ea"/>
                <a:ea typeface="+mj-ea"/>
              </a:rPr>
              <a:t>评估</a:t>
            </a:r>
            <a:r>
              <a:rPr lang="zh-CN" altLang="en-US" sz="1800" b="1" dirty="0">
                <a:solidFill>
                  <a:srgbClr val="542478"/>
                </a:solidFill>
                <a:latin typeface="+mj-ea"/>
                <a:ea typeface="+mj-ea"/>
              </a:rPr>
              <a:t>卷积核</a:t>
            </a:r>
            <a:r>
              <a:rPr lang="zh-CN" altLang="en-US" sz="1800" b="1" dirty="0">
                <a:latin typeface="+mj-ea"/>
                <a:ea typeface="+mj-ea"/>
              </a:rPr>
              <a:t>权重</a:t>
            </a:r>
          </a:p>
          <a:p>
            <a:pPr marL="285750" indent="-285750" defTabSz="914377" fontAlgn="base">
              <a:lnSpc>
                <a:spcPct val="150000"/>
              </a:lnSpc>
              <a:spcBef>
                <a:spcPct val="0"/>
              </a:spcBef>
              <a:spcAft>
                <a:spcPct val="0"/>
              </a:spcAft>
              <a:buFont typeface="Wingdings" panose="05000000000000000000" pitchFamily="2" charset="2"/>
              <a:buChar char="l"/>
              <a:defRPr/>
            </a:pPr>
            <a:r>
              <a:rPr lang="zh-CN" altLang="en-US" sz="1800" b="1" dirty="0">
                <a:latin typeface="+mj-ea"/>
                <a:ea typeface="+mj-ea"/>
              </a:rPr>
              <a:t>与卷积操作采用滑动窗口</a:t>
            </a:r>
            <a:r>
              <a:rPr lang="zh-CN" altLang="en-US" sz="1800" b="1" dirty="0">
                <a:solidFill>
                  <a:srgbClr val="542478"/>
                </a:solidFill>
                <a:latin typeface="+mj-ea"/>
                <a:ea typeface="+mj-ea"/>
              </a:rPr>
              <a:t>提取局部特征</a:t>
            </a:r>
            <a:r>
              <a:rPr lang="zh-CN" altLang="en-US" sz="1800" b="1" dirty="0">
                <a:latin typeface="+mj-ea"/>
                <a:ea typeface="+mj-ea"/>
              </a:rPr>
              <a:t>的特性不符</a:t>
            </a:r>
          </a:p>
        </p:txBody>
      </p:sp>
      <p:sp>
        <p:nvSpPr>
          <p:cNvPr id="20" name="文本框 5">
            <a:extLst>
              <a:ext uri="{FF2B5EF4-FFF2-40B4-BE49-F238E27FC236}">
                <a16:creationId xmlns:a16="http://schemas.microsoft.com/office/drawing/2014/main" id="{991CD100-1821-AC42-45B4-E8EE0F8CB3A1}"/>
              </a:ext>
            </a:extLst>
          </p:cNvPr>
          <p:cNvSpPr txBox="1">
            <a:spLocks noChangeArrowheads="1"/>
          </p:cNvSpPr>
          <p:nvPr/>
        </p:nvSpPr>
        <p:spPr bwMode="auto">
          <a:xfrm>
            <a:off x="5653559" y="4148523"/>
            <a:ext cx="6279426" cy="216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lnSpc>
                <a:spcPts val="3500"/>
              </a:lnSpc>
              <a:spcBef>
                <a:spcPct val="0"/>
              </a:spcBef>
              <a:spcAft>
                <a:spcPct val="0"/>
              </a:spcAft>
              <a:defRPr/>
            </a:pPr>
            <a:r>
              <a:rPr lang="zh-CN" altLang="en-US" sz="1800" b="1" dirty="0">
                <a:latin typeface="+mj-ea"/>
                <a:ea typeface="+mj-ea"/>
              </a:rPr>
              <a:t>问题二：仅仅根据样本的不同施加卷积核注意力机制</a:t>
            </a:r>
            <a:endParaRPr lang="en-US" altLang="zh-CN" sz="1800" b="1" dirty="0">
              <a:latin typeface="+mj-ea"/>
              <a:ea typeface="+mj-ea"/>
            </a:endParaRPr>
          </a:p>
          <a:p>
            <a:pPr marL="285750" indent="-285750" defTabSz="914377" fontAlgn="base">
              <a:lnSpc>
                <a:spcPts val="3500"/>
              </a:lnSpc>
              <a:spcBef>
                <a:spcPct val="0"/>
              </a:spcBef>
              <a:spcAft>
                <a:spcPct val="0"/>
              </a:spcAft>
              <a:buFont typeface="Wingdings" panose="05000000000000000000" pitchFamily="2" charset="2"/>
              <a:buChar char="l"/>
              <a:defRPr/>
            </a:pPr>
            <a:r>
              <a:rPr lang="zh-CN" altLang="en-US" sz="1800" b="1" dirty="0">
                <a:latin typeface="+mj-ea"/>
                <a:ea typeface="+mj-ea"/>
              </a:rPr>
              <a:t>虽然能根据</a:t>
            </a:r>
            <a:r>
              <a:rPr lang="zh-CN" altLang="en-US" sz="1800" b="1" dirty="0">
                <a:solidFill>
                  <a:srgbClr val="542478"/>
                </a:solidFill>
                <a:latin typeface="+mj-ea"/>
                <a:ea typeface="+mj-ea"/>
              </a:rPr>
              <a:t>样本不同</a:t>
            </a:r>
            <a:r>
              <a:rPr lang="zh-CN" altLang="en-US" sz="1800" b="1" dirty="0">
                <a:latin typeface="+mj-ea"/>
                <a:ea typeface="+mj-ea"/>
              </a:rPr>
              <a:t>自适应调整卷积核的权值</a:t>
            </a:r>
            <a:endParaRPr lang="en-US" altLang="zh-CN" sz="1800" b="1" dirty="0">
              <a:latin typeface="+mj-ea"/>
              <a:ea typeface="+mj-ea"/>
            </a:endParaRPr>
          </a:p>
          <a:p>
            <a:pPr marL="285750" indent="-285750" defTabSz="914377" fontAlgn="base">
              <a:lnSpc>
                <a:spcPts val="3500"/>
              </a:lnSpc>
              <a:spcBef>
                <a:spcPct val="0"/>
              </a:spcBef>
              <a:spcAft>
                <a:spcPct val="0"/>
              </a:spcAft>
              <a:buFont typeface="Wingdings" panose="05000000000000000000" pitchFamily="2" charset="2"/>
              <a:buChar char="l"/>
              <a:defRPr/>
            </a:pPr>
            <a:r>
              <a:rPr lang="zh-CN" altLang="en-US" sz="1800" b="1" dirty="0">
                <a:latin typeface="+mj-ea"/>
                <a:ea typeface="+mj-ea"/>
              </a:rPr>
              <a:t>在</a:t>
            </a:r>
            <a:r>
              <a:rPr lang="zh-CN" altLang="en-US" sz="1800" b="1" dirty="0">
                <a:solidFill>
                  <a:srgbClr val="542478"/>
                </a:solidFill>
                <a:latin typeface="+mj-ea"/>
                <a:ea typeface="+mj-ea"/>
              </a:rPr>
              <a:t>样本不同区域</a:t>
            </a:r>
            <a:r>
              <a:rPr lang="zh-CN" altLang="en-US" sz="1800" b="1" dirty="0">
                <a:latin typeface="+mj-ea"/>
                <a:ea typeface="+mj-ea"/>
              </a:rPr>
              <a:t>处没有实现卷积核权值</a:t>
            </a:r>
            <a:r>
              <a:rPr lang="zh-CN" altLang="en-US" sz="1800" b="1" dirty="0">
                <a:solidFill>
                  <a:srgbClr val="542478"/>
                </a:solidFill>
                <a:latin typeface="+mj-ea"/>
                <a:ea typeface="+mj-ea"/>
              </a:rPr>
              <a:t>自适应调整</a:t>
            </a:r>
            <a:endParaRPr lang="en-US" altLang="zh-CN" sz="1800" b="1" dirty="0">
              <a:solidFill>
                <a:srgbClr val="542478"/>
              </a:solidFill>
              <a:latin typeface="+mj-ea"/>
              <a:ea typeface="+mj-ea"/>
            </a:endParaRPr>
          </a:p>
          <a:p>
            <a:pPr marL="285750" indent="-285750" defTabSz="914377" fontAlgn="base">
              <a:lnSpc>
                <a:spcPts val="3500"/>
              </a:lnSpc>
              <a:spcBef>
                <a:spcPct val="0"/>
              </a:spcBef>
              <a:spcAft>
                <a:spcPct val="0"/>
              </a:spcAft>
              <a:buFont typeface="Wingdings" panose="05000000000000000000" pitchFamily="2" charset="2"/>
              <a:buChar char="l"/>
              <a:defRPr/>
            </a:pPr>
            <a:r>
              <a:rPr lang="zh-CN" altLang="en-US" sz="1800" b="1" dirty="0">
                <a:latin typeface="+mj-ea"/>
                <a:ea typeface="+mj-ea"/>
              </a:rPr>
              <a:t>在</a:t>
            </a:r>
            <a:r>
              <a:rPr lang="zh-CN" altLang="en-US" sz="1800" b="1" dirty="0">
                <a:solidFill>
                  <a:srgbClr val="542478"/>
                </a:solidFill>
                <a:latin typeface="+mj-ea"/>
                <a:ea typeface="+mj-ea"/>
              </a:rPr>
              <a:t>复杂样本或目标检测</a:t>
            </a:r>
            <a:r>
              <a:rPr lang="zh-CN" altLang="en-US" sz="1800" b="1" dirty="0">
                <a:latin typeface="+mj-ea"/>
                <a:ea typeface="+mj-ea"/>
              </a:rPr>
              <a:t>等任务上卷积核</a:t>
            </a:r>
            <a:r>
              <a:rPr lang="zh-CN" altLang="en-US" sz="1800" b="1" dirty="0">
                <a:solidFill>
                  <a:srgbClr val="542478"/>
                </a:solidFill>
                <a:latin typeface="+mj-ea"/>
                <a:ea typeface="+mj-ea"/>
              </a:rPr>
              <a:t>动态性不足</a:t>
            </a:r>
            <a:endParaRPr lang="en-US" altLang="zh-CN" sz="1800" b="1" dirty="0">
              <a:solidFill>
                <a:srgbClr val="542478"/>
              </a:solidFill>
              <a:latin typeface="+mj-ea"/>
              <a:ea typeface="+mj-ea"/>
            </a:endParaRPr>
          </a:p>
          <a:p>
            <a:pPr defTabSz="914377" fontAlgn="base">
              <a:spcBef>
                <a:spcPct val="0"/>
              </a:spcBef>
              <a:spcAft>
                <a:spcPct val="0"/>
              </a:spcAft>
              <a:defRPr/>
            </a:pPr>
            <a:endParaRPr lang="zh-CN" altLang="en-US" sz="1800" b="1" dirty="0">
              <a:latin typeface="+mj-ea"/>
              <a:ea typeface="+mj-ea"/>
            </a:endParaRPr>
          </a:p>
        </p:txBody>
      </p:sp>
      <p:pic>
        <p:nvPicPr>
          <p:cNvPr id="6" name="图片 5">
            <a:extLst>
              <a:ext uri="{FF2B5EF4-FFF2-40B4-BE49-F238E27FC236}">
                <a16:creationId xmlns:a16="http://schemas.microsoft.com/office/drawing/2014/main" id="{A73C3802-6A48-0C72-548C-821ADB0DC3D1}"/>
              </a:ext>
            </a:extLst>
          </p:cNvPr>
          <p:cNvPicPr>
            <a:picLocks noChangeAspect="1"/>
          </p:cNvPicPr>
          <p:nvPr/>
        </p:nvPicPr>
        <p:blipFill>
          <a:blip r:embed="rId3"/>
          <a:stretch>
            <a:fillRect/>
          </a:stretch>
        </p:blipFill>
        <p:spPr>
          <a:xfrm>
            <a:off x="598592" y="1535959"/>
            <a:ext cx="4318643" cy="1992101"/>
          </a:xfrm>
          <a:prstGeom prst="rect">
            <a:avLst/>
          </a:prstGeom>
        </p:spPr>
      </p:pic>
      <p:cxnSp>
        <p:nvCxnSpPr>
          <p:cNvPr id="9" name="直接连接符 8">
            <a:extLst>
              <a:ext uri="{FF2B5EF4-FFF2-40B4-BE49-F238E27FC236}">
                <a16:creationId xmlns:a16="http://schemas.microsoft.com/office/drawing/2014/main" id="{55F06940-B8F0-3756-EABB-136257BA14B0}"/>
              </a:ext>
            </a:extLst>
          </p:cNvPr>
          <p:cNvCxnSpPr/>
          <p:nvPr/>
        </p:nvCxnSpPr>
        <p:spPr>
          <a:xfrm>
            <a:off x="598592" y="1729740"/>
            <a:ext cx="0" cy="197091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2A4AAE03-8D64-3E7D-424A-C21332F0BFD7}"/>
              </a:ext>
            </a:extLst>
          </p:cNvPr>
          <p:cNvCxnSpPr>
            <a:cxnSpLocks/>
          </p:cNvCxnSpPr>
          <p:nvPr/>
        </p:nvCxnSpPr>
        <p:spPr>
          <a:xfrm flipH="1">
            <a:off x="598592" y="3700654"/>
            <a:ext cx="368384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FC1DC7B-3AC8-1F20-BEF6-0DC22B26492B}"/>
              </a:ext>
            </a:extLst>
          </p:cNvPr>
          <p:cNvCxnSpPr>
            <a:cxnSpLocks/>
          </p:cNvCxnSpPr>
          <p:nvPr/>
        </p:nvCxnSpPr>
        <p:spPr>
          <a:xfrm flipH="1">
            <a:off x="598592" y="1729740"/>
            <a:ext cx="63675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B4BFF87E-849E-E961-8BAC-CB4F4BF75CB2}"/>
              </a:ext>
            </a:extLst>
          </p:cNvPr>
          <p:cNvCxnSpPr>
            <a:cxnSpLocks/>
          </p:cNvCxnSpPr>
          <p:nvPr/>
        </p:nvCxnSpPr>
        <p:spPr>
          <a:xfrm flipV="1">
            <a:off x="1235343" y="1729739"/>
            <a:ext cx="0" cy="118872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D26086C-D968-6CD7-31B0-3ABDCEE62078}"/>
              </a:ext>
            </a:extLst>
          </p:cNvPr>
          <p:cNvCxnSpPr>
            <a:cxnSpLocks/>
          </p:cNvCxnSpPr>
          <p:nvPr/>
        </p:nvCxnSpPr>
        <p:spPr>
          <a:xfrm flipH="1">
            <a:off x="1235343" y="2918460"/>
            <a:ext cx="304709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541E9B7-4F6B-1764-4CA9-E813C652C70E}"/>
              </a:ext>
            </a:extLst>
          </p:cNvPr>
          <p:cNvCxnSpPr>
            <a:cxnSpLocks/>
          </p:cNvCxnSpPr>
          <p:nvPr/>
        </p:nvCxnSpPr>
        <p:spPr>
          <a:xfrm>
            <a:off x="4282440" y="2918460"/>
            <a:ext cx="0" cy="78219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8F30975C-D9DE-5B49-6D34-B3F95C49860E}"/>
              </a:ext>
            </a:extLst>
          </p:cNvPr>
          <p:cNvSpPr txBox="1"/>
          <p:nvPr/>
        </p:nvSpPr>
        <p:spPr>
          <a:xfrm>
            <a:off x="1746606" y="3719360"/>
            <a:ext cx="1263487" cy="307777"/>
          </a:xfrm>
          <a:prstGeom prst="rect">
            <a:avLst/>
          </a:prstGeom>
          <a:noFill/>
        </p:spPr>
        <p:txBody>
          <a:bodyPr wrap="none" rtlCol="0">
            <a:spAutoFit/>
          </a:bodyPr>
          <a:lstStyle/>
          <a:p>
            <a:pPr algn="ctr"/>
            <a:r>
              <a:rPr lang="zh-CN" altLang="en-US" sz="1400" b="1" dirty="0">
                <a:solidFill>
                  <a:srgbClr val="7030A0"/>
                </a:solidFill>
                <a:latin typeface="+mj-ea"/>
                <a:ea typeface="+mj-ea"/>
              </a:rPr>
              <a:t>类</a:t>
            </a:r>
            <a:r>
              <a:rPr lang="en-US" altLang="zh-CN" sz="1400" b="1" dirty="0">
                <a:solidFill>
                  <a:srgbClr val="7030A0"/>
                </a:solidFill>
                <a:latin typeface="+mj-ea"/>
                <a:ea typeface="+mj-ea"/>
              </a:rPr>
              <a:t>SENet</a:t>
            </a:r>
            <a:r>
              <a:rPr lang="zh-CN" altLang="en-US" sz="1400" b="1" dirty="0">
                <a:solidFill>
                  <a:srgbClr val="7030A0"/>
                </a:solidFill>
                <a:latin typeface="+mj-ea"/>
                <a:ea typeface="+mj-ea"/>
              </a:rPr>
              <a:t>结构</a:t>
            </a:r>
          </a:p>
        </p:txBody>
      </p:sp>
      <p:pic>
        <p:nvPicPr>
          <p:cNvPr id="72" name="图片 71">
            <a:extLst>
              <a:ext uri="{FF2B5EF4-FFF2-40B4-BE49-F238E27FC236}">
                <a16:creationId xmlns:a16="http://schemas.microsoft.com/office/drawing/2014/main" id="{E855A93E-0018-D556-0E61-05DBB19F519D}"/>
              </a:ext>
            </a:extLst>
          </p:cNvPr>
          <p:cNvPicPr>
            <a:picLocks noChangeAspect="1"/>
          </p:cNvPicPr>
          <p:nvPr/>
        </p:nvPicPr>
        <p:blipFill>
          <a:blip r:embed="rId4"/>
          <a:stretch>
            <a:fillRect/>
          </a:stretch>
        </p:blipFill>
        <p:spPr>
          <a:xfrm>
            <a:off x="2378349" y="4238015"/>
            <a:ext cx="2020910" cy="1436373"/>
          </a:xfrm>
          <a:prstGeom prst="rect">
            <a:avLst/>
          </a:prstGeom>
        </p:spPr>
      </p:pic>
      <p:pic>
        <p:nvPicPr>
          <p:cNvPr id="74" name="图片 73">
            <a:extLst>
              <a:ext uri="{FF2B5EF4-FFF2-40B4-BE49-F238E27FC236}">
                <a16:creationId xmlns:a16="http://schemas.microsoft.com/office/drawing/2014/main" id="{44C78DB7-A8D8-C4BC-5929-30C8821B5519}"/>
              </a:ext>
            </a:extLst>
          </p:cNvPr>
          <p:cNvPicPr>
            <a:picLocks noChangeAspect="1"/>
          </p:cNvPicPr>
          <p:nvPr/>
        </p:nvPicPr>
        <p:blipFill>
          <a:blip r:embed="rId5"/>
          <a:stretch>
            <a:fillRect/>
          </a:stretch>
        </p:blipFill>
        <p:spPr>
          <a:xfrm>
            <a:off x="526225" y="4197275"/>
            <a:ext cx="1271847" cy="1534292"/>
          </a:xfrm>
          <a:prstGeom prst="rect">
            <a:avLst/>
          </a:prstGeom>
        </p:spPr>
      </p:pic>
      <p:sp>
        <p:nvSpPr>
          <p:cNvPr id="77" name="箭头: 左右 76">
            <a:extLst>
              <a:ext uri="{FF2B5EF4-FFF2-40B4-BE49-F238E27FC236}">
                <a16:creationId xmlns:a16="http://schemas.microsoft.com/office/drawing/2014/main" id="{9B72DF46-E471-B8D1-4795-1CA89A9FE175}"/>
              </a:ext>
            </a:extLst>
          </p:cNvPr>
          <p:cNvSpPr/>
          <p:nvPr/>
        </p:nvSpPr>
        <p:spPr>
          <a:xfrm>
            <a:off x="1852311" y="4882124"/>
            <a:ext cx="399570" cy="2074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DF3DA165-EE52-1260-4BBD-A82CE9A06C9B}"/>
              </a:ext>
            </a:extLst>
          </p:cNvPr>
          <p:cNvSpPr txBox="1"/>
          <p:nvPr/>
        </p:nvSpPr>
        <p:spPr>
          <a:xfrm>
            <a:off x="1099679" y="5773244"/>
            <a:ext cx="2698175" cy="307777"/>
          </a:xfrm>
          <a:prstGeom prst="rect">
            <a:avLst/>
          </a:prstGeom>
          <a:noFill/>
        </p:spPr>
        <p:txBody>
          <a:bodyPr wrap="none" rtlCol="0">
            <a:spAutoFit/>
          </a:bodyPr>
          <a:lstStyle/>
          <a:p>
            <a:pPr algn="ctr"/>
            <a:r>
              <a:rPr lang="zh-CN" altLang="en-US" sz="1400" b="1" dirty="0">
                <a:solidFill>
                  <a:srgbClr val="7030A0"/>
                </a:solidFill>
                <a:latin typeface="+mj-ea"/>
                <a:ea typeface="+mj-ea"/>
              </a:rPr>
              <a:t>同一输入不同位置仍然固定权值</a:t>
            </a:r>
          </a:p>
        </p:txBody>
      </p:sp>
      <p:sp>
        <p:nvSpPr>
          <p:cNvPr id="5" name="矩形 4">
            <a:extLst>
              <a:ext uri="{FF2B5EF4-FFF2-40B4-BE49-F238E27FC236}">
                <a16:creationId xmlns:a16="http://schemas.microsoft.com/office/drawing/2014/main" id="{8755BA33-9BBE-54F7-5F21-D251A51C59CF}"/>
              </a:ext>
            </a:extLst>
          </p:cNvPr>
          <p:cNvSpPr/>
          <p:nvPr/>
        </p:nvSpPr>
        <p:spPr>
          <a:xfrm>
            <a:off x="380999" y="1438039"/>
            <a:ext cx="11055271" cy="2589099"/>
          </a:xfrm>
          <a:prstGeom prst="rect">
            <a:avLst/>
          </a:prstGeom>
          <a:noFill/>
          <a:ln w="222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FB8524D-A473-26EF-8CA8-00FACD52D090}"/>
              </a:ext>
            </a:extLst>
          </p:cNvPr>
          <p:cNvSpPr/>
          <p:nvPr/>
        </p:nvSpPr>
        <p:spPr>
          <a:xfrm>
            <a:off x="380999" y="4125411"/>
            <a:ext cx="11055271" cy="1940109"/>
          </a:xfrm>
          <a:prstGeom prst="rect">
            <a:avLst/>
          </a:prstGeom>
          <a:noFill/>
          <a:ln w="222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49576344-DF0F-AF89-BBB2-9135376C7D0C}"/>
              </a:ext>
            </a:extLst>
          </p:cNvPr>
          <p:cNvCxnSpPr/>
          <p:nvPr/>
        </p:nvCxnSpPr>
        <p:spPr>
          <a:xfrm>
            <a:off x="4979172" y="1438039"/>
            <a:ext cx="0" cy="258909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10A9E69-33A4-E942-AB67-350C4F75259A}"/>
              </a:ext>
            </a:extLst>
          </p:cNvPr>
          <p:cNvCxnSpPr>
            <a:cxnSpLocks/>
          </p:cNvCxnSpPr>
          <p:nvPr/>
        </p:nvCxnSpPr>
        <p:spPr>
          <a:xfrm>
            <a:off x="4979172" y="4125411"/>
            <a:ext cx="0" cy="1940109"/>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8004553C-1464-DC5F-6776-1B1402AE67C6}"/>
              </a:ext>
            </a:extLst>
          </p:cNvPr>
          <p:cNvSpPr txBox="1"/>
          <p:nvPr/>
        </p:nvSpPr>
        <p:spPr>
          <a:xfrm>
            <a:off x="11527200" y="6487200"/>
            <a:ext cx="772161" cy="369332"/>
          </a:xfrm>
          <a:prstGeom prst="rect">
            <a:avLst/>
          </a:prstGeom>
          <a:noFill/>
        </p:spPr>
        <p:txBody>
          <a:bodyPr wrap="square" rtlCol="0">
            <a:spAutoFit/>
          </a:bodyPr>
          <a:lstStyle/>
          <a:p>
            <a:fld id="{916B958C-2BF7-4671-BB9E-F16F373CDE3D}" type="slidenum">
              <a:rPr lang="zh-CN" altLang="en-US" b="1" smtClean="0">
                <a:solidFill>
                  <a:schemeClr val="accent1"/>
                </a:solidFill>
                <a:latin typeface="黑体" panose="02010609060101010101" pitchFamily="49" charset="-122"/>
                <a:ea typeface="黑体" panose="02010609060101010101" pitchFamily="49" charset="-122"/>
              </a:rPr>
              <a:t>9</a:t>
            </a:fld>
            <a:r>
              <a:rPr lang="en-US" altLang="zh-CN" b="1" dirty="0">
                <a:solidFill>
                  <a:schemeClr val="accent1"/>
                </a:solidFill>
                <a:latin typeface="黑体" panose="02010609060101010101" pitchFamily="49" charset="-122"/>
                <a:ea typeface="黑体" panose="02010609060101010101" pitchFamily="49" charset="-122"/>
              </a:rPr>
              <a:t>/32</a:t>
            </a:r>
            <a:endParaRPr lang="zh-CN" altLang="en-US" b="1" dirty="0">
              <a:solidFill>
                <a:schemeClr val="accent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14262379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RINC组内PPT模板">
  <a:themeElements>
    <a:clrScheme name="自定义 1">
      <a:dk1>
        <a:sysClr val="windowText" lastClr="000000"/>
      </a:dk1>
      <a:lt1>
        <a:sysClr val="window" lastClr="FFFFFF"/>
      </a:lt1>
      <a:dk2>
        <a:srgbClr val="44546A"/>
      </a:dk2>
      <a:lt2>
        <a:srgbClr val="E7E6E6"/>
      </a:lt2>
      <a:accent1>
        <a:srgbClr val="7030A0"/>
      </a:accent1>
      <a:accent2>
        <a:srgbClr val="674196"/>
      </a:accent2>
      <a:accent3>
        <a:srgbClr val="8058A3"/>
      </a:accent3>
      <a:accent4>
        <a:srgbClr val="9079AD"/>
      </a:accent4>
      <a:accent5>
        <a:srgbClr val="DBD0E6"/>
      </a:accent5>
      <a:accent6>
        <a:srgbClr val="EBDAE2"/>
      </a:accent6>
      <a:hlink>
        <a:srgbClr val="0070C0"/>
      </a:hlink>
      <a:folHlink>
        <a:srgbClr val="7F7F7F"/>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6532</TotalTime>
  <Words>5004</Words>
  <Application>Microsoft Office PowerPoint</Application>
  <PresentationFormat>宽屏</PresentationFormat>
  <Paragraphs>698</Paragraphs>
  <Slides>32</Slides>
  <Notes>32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等线</vt:lpstr>
      <vt:lpstr>黑体</vt:lpstr>
      <vt:lpstr>宋体</vt:lpstr>
      <vt:lpstr>微软雅黑</vt:lpstr>
      <vt:lpstr>Arial</vt:lpstr>
      <vt:lpstr>Calibri</vt:lpstr>
      <vt:lpstr>Calibri Light</vt:lpstr>
      <vt:lpstr>Cambria Math</vt:lpstr>
      <vt:lpstr>Times New Roman</vt:lpstr>
      <vt:lpstr>Wingdings</vt:lpstr>
      <vt:lpstr>RINC组内PPT模板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管 俣祺</dc:creator>
  <cp:lastModifiedBy>yujin lu</cp:lastModifiedBy>
  <cp:revision>80</cp:revision>
  <dcterms:created xsi:type="dcterms:W3CDTF">2023-03-21T15:16:30Z</dcterms:created>
  <dcterms:modified xsi:type="dcterms:W3CDTF">2024-05-15T07:19:30Z</dcterms:modified>
</cp:coreProperties>
</file>