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notesSlides/notesSlide30.xml" ContentType="application/vnd.openxmlformats-officedocument.presentationml.notesSlide+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notesSlides/notesSlide32.xml" ContentType="application/vnd.openxmlformats-officedocument.presentationml.notesSlide+xml"/>
  <Override PartName="/ppt/tags/tag5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1.xml" ContentType="application/vnd.openxmlformats-officedocument.presentationml.notesSlide+xml"/>
  <Override PartName="/ppt/tags/tag79.xml" ContentType="application/vnd.openxmlformats-officedocument.presentationml.tags+xml"/>
  <Override PartName="/ppt/notesSlides/notesSlide42.xml" ContentType="application/vnd.openxmlformats-officedocument.presentationml.notesSlide+xml"/>
  <Override PartName="/ppt/tags/tag80.xml" ContentType="application/vnd.openxmlformats-officedocument.presentationml.tags+xml"/>
  <Override PartName="/ppt/notesSlides/notesSlide43.xml" ContentType="application/vnd.openxmlformats-officedocument.presentationml.notesSlide+xml"/>
  <Override PartName="/ppt/tags/tag81.xml" ContentType="application/vnd.openxmlformats-officedocument.presentationml.tags+xml"/>
  <Override PartName="/ppt/notesSlides/notesSlide4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5.xml" ContentType="application/vnd.openxmlformats-officedocument.presentationml.notesSlide+xml"/>
  <Override PartName="/ppt/tags/tag84.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4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5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51.xml" ContentType="application/vnd.openxmlformats-officedocument.presentationml.notesSlide+xml"/>
  <Override PartName="/ppt/tags/tag96.xml" ContentType="application/vnd.openxmlformats-officedocument.presentationml.tags+xml"/>
  <Override PartName="/ppt/notesSlides/notesSlide52.xml" ContentType="application/vnd.openxmlformats-officedocument.presentationml.notesSlide+xml"/>
  <Override PartName="/ppt/tags/tag97.xml" ContentType="application/vnd.openxmlformats-officedocument.presentationml.tags+xml"/>
  <Override PartName="/ppt/notesSlides/notesSlide53.xml" ContentType="application/vnd.openxmlformats-officedocument.presentationml.notesSlide+xml"/>
  <Override PartName="/ppt/tags/tag98.xml" ContentType="application/vnd.openxmlformats-officedocument.presentationml.tags+xml"/>
  <Override PartName="/ppt/notesSlides/notesSlide54.xml" ContentType="application/vnd.openxmlformats-officedocument.presentationml.notesSlide+xml"/>
  <Override PartName="/ppt/tags/tag99.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64"/>
  </p:notesMasterIdLst>
  <p:sldIdLst>
    <p:sldId id="256" r:id="rId2"/>
    <p:sldId id="322" r:id="rId3"/>
    <p:sldId id="546" r:id="rId4"/>
    <p:sldId id="560" r:id="rId5"/>
    <p:sldId id="605" r:id="rId6"/>
    <p:sldId id="607" r:id="rId7"/>
    <p:sldId id="562" r:id="rId8"/>
    <p:sldId id="524" r:id="rId9"/>
    <p:sldId id="536" r:id="rId10"/>
    <p:sldId id="518" r:id="rId11"/>
    <p:sldId id="569" r:id="rId12"/>
    <p:sldId id="573" r:id="rId13"/>
    <p:sldId id="571" r:id="rId14"/>
    <p:sldId id="575" r:id="rId15"/>
    <p:sldId id="574" r:id="rId16"/>
    <p:sldId id="543" r:id="rId17"/>
    <p:sldId id="577" r:id="rId18"/>
    <p:sldId id="621" r:id="rId19"/>
    <p:sldId id="580" r:id="rId20"/>
    <p:sldId id="581" r:id="rId21"/>
    <p:sldId id="615" r:id="rId22"/>
    <p:sldId id="525" r:id="rId23"/>
    <p:sldId id="582" r:id="rId24"/>
    <p:sldId id="282" r:id="rId25"/>
    <p:sldId id="583" r:id="rId26"/>
    <p:sldId id="588" r:id="rId27"/>
    <p:sldId id="584" r:id="rId28"/>
    <p:sldId id="590" r:id="rId29"/>
    <p:sldId id="592" r:id="rId30"/>
    <p:sldId id="544" r:id="rId31"/>
    <p:sldId id="352" r:id="rId32"/>
    <p:sldId id="521" r:id="rId33"/>
    <p:sldId id="610" r:id="rId34"/>
    <p:sldId id="616" r:id="rId35"/>
    <p:sldId id="526" r:id="rId36"/>
    <p:sldId id="593" r:id="rId37"/>
    <p:sldId id="596" r:id="rId38"/>
    <p:sldId id="595" r:id="rId39"/>
    <p:sldId id="597" r:id="rId40"/>
    <p:sldId id="529" r:id="rId41"/>
    <p:sldId id="598" r:id="rId42"/>
    <p:sldId id="599" r:id="rId43"/>
    <p:sldId id="600" r:id="rId44"/>
    <p:sldId id="545" r:id="rId45"/>
    <p:sldId id="624" r:id="rId46"/>
    <p:sldId id="601" r:id="rId47"/>
    <p:sldId id="617" r:id="rId48"/>
    <p:sldId id="527" r:id="rId49"/>
    <p:sldId id="603" r:id="rId50"/>
    <p:sldId id="604" r:id="rId51"/>
    <p:sldId id="611" r:id="rId52"/>
    <p:sldId id="537" r:id="rId53"/>
    <p:sldId id="515" r:id="rId54"/>
    <p:sldId id="612" r:id="rId55"/>
    <p:sldId id="614" r:id="rId56"/>
    <p:sldId id="618" r:id="rId57"/>
    <p:sldId id="528" r:id="rId58"/>
    <p:sldId id="514" r:id="rId59"/>
    <p:sldId id="548" r:id="rId60"/>
    <p:sldId id="454" r:id="rId61"/>
    <p:sldId id="551" r:id="rId62"/>
    <p:sldId id="505" r:id="rId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研究背景及现状" id="{4EF22891-BCF3-B44C-AED7-0A5353B640C2}">
          <p14:sldIdLst>
            <p14:sldId id="256"/>
            <p14:sldId id="322"/>
            <p14:sldId id="546"/>
            <p14:sldId id="560"/>
            <p14:sldId id="605"/>
            <p14:sldId id="607"/>
            <p14:sldId id="562"/>
          </p14:sldIdLst>
        </p14:section>
        <p14:section name="工作一" id="{9FE397F7-7A34-1349-87B0-162B3C787BC9}">
          <p14:sldIdLst>
            <p14:sldId id="524"/>
            <p14:sldId id="536"/>
            <p14:sldId id="518"/>
            <p14:sldId id="569"/>
            <p14:sldId id="573"/>
            <p14:sldId id="571"/>
            <p14:sldId id="575"/>
            <p14:sldId id="574"/>
            <p14:sldId id="543"/>
            <p14:sldId id="577"/>
            <p14:sldId id="621"/>
            <p14:sldId id="580"/>
            <p14:sldId id="581"/>
            <p14:sldId id="615"/>
          </p14:sldIdLst>
        </p14:section>
        <p14:section name="工作二" id="{B4D052FD-4C41-7349-B251-29272B730159}">
          <p14:sldIdLst>
            <p14:sldId id="525"/>
            <p14:sldId id="582"/>
            <p14:sldId id="282"/>
            <p14:sldId id="583"/>
            <p14:sldId id="588"/>
            <p14:sldId id="584"/>
            <p14:sldId id="590"/>
            <p14:sldId id="592"/>
            <p14:sldId id="544"/>
            <p14:sldId id="352"/>
            <p14:sldId id="521"/>
            <p14:sldId id="610"/>
          </p14:sldIdLst>
        </p14:section>
        <p14:section name="工作三" id="{2E81B918-EF5C-BB4A-88C1-F5B476E90F70}">
          <p14:sldIdLst>
            <p14:sldId id="616"/>
            <p14:sldId id="526"/>
            <p14:sldId id="593"/>
            <p14:sldId id="596"/>
            <p14:sldId id="595"/>
            <p14:sldId id="597"/>
            <p14:sldId id="529"/>
            <p14:sldId id="598"/>
            <p14:sldId id="599"/>
            <p14:sldId id="600"/>
            <p14:sldId id="545"/>
            <p14:sldId id="624"/>
            <p14:sldId id="601"/>
            <p14:sldId id="617"/>
          </p14:sldIdLst>
        </p14:section>
        <p14:section name="工作四" id="{E3CE8567-7F4A-674D-B23F-F00B56258878}">
          <p14:sldIdLst>
            <p14:sldId id="527"/>
            <p14:sldId id="603"/>
            <p14:sldId id="604"/>
            <p14:sldId id="611"/>
            <p14:sldId id="537"/>
            <p14:sldId id="515"/>
            <p14:sldId id="612"/>
            <p14:sldId id="614"/>
            <p14:sldId id="618"/>
          </p14:sldIdLst>
        </p14:section>
        <p14:section name="总结与展望" id="{CFC5016C-0359-F146-A745-7B9DC6055E88}">
          <p14:sldIdLst>
            <p14:sldId id="528"/>
            <p14:sldId id="514"/>
            <p14:sldId id="548"/>
            <p14:sldId id="454"/>
            <p14:sldId id="551"/>
            <p14:sldId id="5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韩峰" initials="峰韩" lastIdx="1" clrIdx="0">
    <p:extLst>
      <p:ext uri="{19B8F6BF-5375-455C-9EA6-DF929625EA0E}">
        <p15:presenceInfo xmlns:p15="http://schemas.microsoft.com/office/powerpoint/2012/main" userId="S::fenghan@smail.nju.edu.cn::8dcc4763-0eca-4771-b827-28e460c1c1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99BCE4"/>
    <a:srgbClr val="00FF99"/>
    <a:srgbClr val="5B9BD5"/>
    <a:srgbClr val="C5E0B4"/>
    <a:srgbClr val="7F7F7F"/>
    <a:srgbClr val="6A0160"/>
    <a:srgbClr val="575757"/>
    <a:srgbClr val="9B9B9B"/>
    <a:srgbClr val="6A0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80931" autoAdjust="0"/>
  </p:normalViewPr>
  <p:slideViewPr>
    <p:cSldViewPr snapToGrid="0" snapToObjects="1">
      <p:cViewPr varScale="1">
        <p:scale>
          <a:sx n="82" d="100"/>
          <a:sy n="82" d="100"/>
        </p:scale>
        <p:origin x="488" y="52"/>
      </p:cViewPr>
      <p:guideLst/>
    </p:cSldViewPr>
  </p:slideViewPr>
  <p:notesTextViewPr>
    <p:cViewPr>
      <p:scale>
        <a:sx n="95" d="100"/>
        <a:sy n="95" d="100"/>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FCD4A-CC43-1A4E-8A0D-C3325DBCC4A2}"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88F6B-45B3-B444-A722-3EFEBC5E0C97}" type="slidenum">
              <a:rPr lang="en-US" smtClean="0"/>
              <a:t>‹#›</a:t>
            </a:fld>
            <a:endParaRPr lang="en-US"/>
          </a:p>
        </p:txBody>
      </p:sp>
    </p:spTree>
    <p:extLst>
      <p:ext uri="{BB962C8B-B14F-4D97-AF65-F5344CB8AC3E}">
        <p14:creationId xmlns:p14="http://schemas.microsoft.com/office/powerpoint/2010/main" val="335731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smtClean="0"/>
              <a:t>各位老师下午好，我叫安俊逸，是一名博士</a:t>
            </a:r>
            <a:r>
              <a:rPr lang="en-US" altLang="zh-CN" sz="1200" dirty="0" smtClean="0"/>
              <a:t>6</a:t>
            </a:r>
            <a:r>
              <a:rPr lang="zh-CN" altLang="en-US" sz="1200" dirty="0" smtClean="0"/>
              <a:t>年级的学生，我今天对我的博士毕业论文进行答辩，答辩题目为</a:t>
            </a:r>
            <a:r>
              <a:rPr lang="zh-CN" altLang="en-US" sz="1200" b="1" dirty="0" smtClean="0">
                <a:solidFill>
                  <a:schemeClr val="bg1"/>
                </a:solidFill>
                <a:latin typeface="微软雅黑" panose="020B0503020204020204" pitchFamily="34" charset="-122"/>
                <a:ea typeface="微软雅黑" panose="020B0503020204020204" pitchFamily="34" charset="-122"/>
              </a:rPr>
              <a:t>面向人工神经网络的新型神经元模型研究，我的指导老师是申富饶教授</a:t>
            </a:r>
            <a:endParaRPr lang="en-US" altLang="zh-CN" sz="1200" dirty="0"/>
          </a:p>
        </p:txBody>
      </p:sp>
      <p:sp>
        <p:nvSpPr>
          <p:cNvPr id="4" name="Slide Number Placeholder 3"/>
          <p:cNvSpPr>
            <a:spLocks noGrp="1"/>
          </p:cNvSpPr>
          <p:nvPr>
            <p:ph type="sldNum" sz="quarter" idx="5"/>
          </p:nvPr>
        </p:nvSpPr>
        <p:spPr/>
        <p:txBody>
          <a:bodyPr/>
          <a:lstStyle/>
          <a:p>
            <a:fld id="{ACE88F6B-45B3-B444-A722-3EFEBC5E0C97}" type="slidenum">
              <a:rPr lang="en-US" smtClean="0"/>
              <a:t>1</a:t>
            </a:fld>
            <a:endParaRPr lang="en-US"/>
          </a:p>
        </p:txBody>
      </p:sp>
    </p:spTree>
    <p:extLst>
      <p:ext uri="{BB962C8B-B14F-4D97-AF65-F5344CB8AC3E}">
        <p14:creationId xmlns:p14="http://schemas.microsoft.com/office/powerpoint/2010/main" val="202935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zh-CN" altLang="en-US" dirty="0" smtClean="0"/>
                  <a:t>我们的目的就是希望兼顾</a:t>
                </a:r>
                <a:r>
                  <a:rPr lang="zh-CN" altLang="en-US" dirty="0" smtClean="0"/>
                  <a:t>上述几个</a:t>
                </a:r>
                <a:r>
                  <a:rPr lang="zh-CN" altLang="en-US" dirty="0" smtClean="0"/>
                  <a:t>特点</a:t>
                </a:r>
                <a:r>
                  <a:rPr lang="zh-CN" altLang="en-US" dirty="0" smtClean="0"/>
                  <a:t>设计高性能的神经元</a:t>
                </a:r>
                <a:r>
                  <a:rPr lang="zh-CN" altLang="en-US" dirty="0" smtClean="0"/>
                  <a:t>。最终我们设计了一种称为</a:t>
                </a:r>
                <a:r>
                  <a:rPr lang="en-US" altLang="zh-CN" dirty="0" smtClean="0"/>
                  <a:t>IC</a:t>
                </a:r>
                <a:r>
                  <a:rPr lang="zh-CN" altLang="en-US" dirty="0" smtClean="0"/>
                  <a:t>神经元的新</a:t>
                </a:r>
                <a:r>
                  <a:rPr lang="zh-CN" altLang="en-US" dirty="0" smtClean="0"/>
                  <a:t>结构。最开始我们是受</a:t>
                </a:r>
                <a:r>
                  <a:rPr lang="zh-CN" altLang="en-US" dirty="0" smtClean="0"/>
                  <a:t>启发于物理弹性碰撞过程， 构建了一种新的信号传递的形式。碰撞模型中，物体的的速度会在碰撞后发生更新，更新公式由两物体质量控制。因此，我们把它推广到信号学上，将速度看为输入输出信号，将质量看作模型参数，得到右边的方程，这也是一个单输入单输出的神经元结构</a:t>
                </a:r>
                <a:endParaRPr lang="x-none" dirty="0"/>
              </a:p>
            </p:txBody>
          </p:sp>
        </mc:Choice>
        <mc:Fallback xmlns="">
          <p:sp>
            <p:nvSpPr>
              <p:cNvPr id="3" name="Notes Placeholder 2"/>
              <p:cNvSpPr>
                <a:spLocks noGrp="1"/>
              </p:cNvSpPr>
              <p:nvPr>
                <p:ph type="body" idx="1"/>
              </p:nvPr>
            </p:nvSpPr>
            <p:spPr/>
            <p:txBody>
              <a:bodyPr/>
              <a:lstStyle/>
              <a:p>
                <a:pPr algn="l"/>
                <a:r>
                  <a:rPr lang="en-US" sz="1600" b="0" i="0">
                    <a:solidFill>
                      <a:schemeClr val="tx1"/>
                    </a:solidFill>
                    <a:latin typeface="Cambria Math" panose="02040503050406030204" pitchFamily="18" charset="0"/>
                  </a:rPr>
                  <a:t>𝑓_𝑖=𝐻(𝐺(𝐹(</a:t>
                </a:r>
                <a:r>
                  <a:rPr lang="en-US" sz="1600" b="0" i="0">
                    <a:solidFill>
                      <a:schemeClr val="tx1"/>
                    </a:solidFill>
                    <a:latin typeface="Cambria Math" panose="02040503050406030204" pitchFamily="18" charset="0"/>
                    <a:ea typeface="Cambria Math" panose="02040503050406030204" pitchFamily="18" charset="0"/>
                  </a:rPr>
                  <a:t>𝒳_𝑖</a:t>
                </a:r>
                <a:r>
                  <a:rPr lang="en-US" sz="1600" b="0" i="0">
                    <a:solidFill>
                      <a:schemeClr val="tx1"/>
                    </a:solidFill>
                    <a:latin typeface="Cambria Math" panose="02040503050406030204" pitchFamily="18" charset="0"/>
                  </a:rPr>
                  <a:t>)))</a:t>
                </a:r>
                <a:endParaRPr lang="en-US" sz="1600" dirty="0">
                  <a:solidFill>
                    <a:schemeClr val="tx1"/>
                  </a:solidFill>
                </a:endParaRP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ea typeface="Cambria Math" panose="02040503050406030204" pitchFamily="18" charset="0"/>
                  </a:rPr>
                  <a:t>𝒳_𝑖</a:t>
                </a:r>
                <a:r>
                  <a:rPr lang="zh-CN" altLang="en-US" sz="2400" dirty="0">
                    <a:solidFill>
                      <a:schemeClr val="tx1"/>
                    </a:solidFill>
                    <a:latin typeface="+mn-ea"/>
                  </a:rPr>
                  <a:t> 表示输入轮廓图集合</a:t>
                </a:r>
                <a:endParaRPr lang="en-US" altLang="zh-CN" sz="2400" dirty="0">
                  <a:solidFill>
                    <a:schemeClr val="tx1"/>
                  </a:solidFill>
                  <a:latin typeface="+mn-ea"/>
                </a:endParaRPr>
              </a:p>
              <a:p>
                <a:pPr marL="285750" indent="-285750" algn="l">
                  <a:buFont typeface="Arial" panose="020B0604020202020204" pitchFamily="34" charset="0"/>
                  <a:buChar char="•"/>
                </a:pPr>
                <a:r>
                  <a:rPr lang="en-US" sz="2400" i="0">
                    <a:solidFill>
                      <a:schemeClr val="tx1"/>
                    </a:solidFill>
                    <a:latin typeface="Cambria Math" panose="02040503050406030204" pitchFamily="18" charset="0"/>
                  </a:rPr>
                  <a:t>𝐹</a:t>
                </a:r>
                <a:r>
                  <a:rPr lang="zh-CN" altLang="en-US" sz="2400" dirty="0">
                    <a:solidFill>
                      <a:schemeClr val="tx1"/>
                    </a:solidFill>
                  </a:rPr>
                  <a:t> </a:t>
                </a:r>
                <a:r>
                  <a:rPr lang="en-US" sz="2400" dirty="0">
                    <a:solidFill>
                      <a:schemeClr val="tx1"/>
                    </a:solidFill>
                    <a:latin typeface="+mn-ea"/>
                  </a:rPr>
                  <a:t>表示卷积网络用于从单帧轮廓图中提取特征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𝐺</a:t>
                </a:r>
                <a:r>
                  <a:rPr lang="zh-CN" altLang="en-US" sz="2400" dirty="0">
                    <a:solidFill>
                      <a:schemeClr val="tx1"/>
                    </a:solidFill>
                  </a:rPr>
                  <a:t> </a:t>
                </a:r>
                <a:r>
                  <a:rPr lang="en-US" sz="2400" dirty="0">
                    <a:solidFill>
                      <a:schemeClr val="tx1"/>
                    </a:solidFill>
                    <a:latin typeface="+mn-ea"/>
                  </a:rPr>
                  <a:t>用于将一组帧级特征转换为一个集合级特征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𝐻</a:t>
                </a:r>
                <a:r>
                  <a:rPr lang="zh-CN" altLang="en-US" sz="2400" dirty="0">
                    <a:solidFill>
                      <a:schemeClr val="tx1"/>
                    </a:solidFill>
                  </a:rPr>
                  <a:t> </a:t>
                </a:r>
                <a:r>
                  <a:rPr lang="en-US" sz="2400" dirty="0">
                    <a:solidFill>
                      <a:schemeClr val="tx1"/>
                    </a:solidFill>
                    <a:latin typeface="+mn-ea"/>
                  </a:rPr>
                  <a:t>用于从集合级特征中学习具有判别性的步态特征表示</a:t>
                </a:r>
              </a:p>
              <a:p>
                <a:pPr algn="l"/>
                <a:endParaRPr lang="en-US" sz="1600" dirty="0"/>
              </a:p>
              <a:p>
                <a:pPr marL="285750" indent="-285750" algn="l">
                  <a:buFont typeface="Arial" panose="020B0604020202020204" pitchFamily="34" charset="0"/>
                  <a:buChar char="•"/>
                </a:pPr>
                <a:r>
                  <a:rPr lang="zh-CN" altLang="en-US" sz="2400" dirty="0">
                    <a:solidFill>
                      <a:schemeClr val="tx1"/>
                    </a:solidFill>
                  </a:rPr>
                  <a:t>节点</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zh-CN" altLang="en-US" sz="2400" dirty="0">
                    <a:solidFill>
                      <a:schemeClr val="tx1"/>
                    </a:solidFill>
                  </a:rPr>
                  <a:t>和边</a:t>
                </a:r>
                <a:r>
                  <a:rPr lang="en-US" altLang="zh-CN" sz="2400" i="0">
                    <a:solidFill>
                      <a:schemeClr val="tx1"/>
                    </a:solidFill>
                    <a:latin typeface="Cambria Math" panose="02040503050406030204" pitchFamily="18" charset="0"/>
                    <a:ea typeface="Cambria Math" panose="02040503050406030204" pitchFamily="18" charset="0"/>
                  </a:rPr>
                  <a:t>ℰ(𝐺)</a:t>
                </a:r>
                <a:r>
                  <a:rPr lang="zh-CN" altLang="en-US" sz="2400" dirty="0">
                    <a:solidFill>
                      <a:schemeClr val="tx1"/>
                    </a:solidFill>
                  </a:rPr>
                  <a:t>构成的集合就是图</a:t>
                </a:r>
                <a:r>
                  <a:rPr lang="en-US" altLang="zh-CN" sz="2400" i="0">
                    <a:solidFill>
                      <a:schemeClr val="tx1"/>
                    </a:solidFill>
                    <a:latin typeface="Cambria Math" panose="02040503050406030204" pitchFamily="18" charset="0"/>
                  </a:rPr>
                  <a:t>𝐺={</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en-US" altLang="zh-CN" sz="2400" i="0">
                    <a:solidFill>
                      <a:schemeClr val="tx1"/>
                    </a:solidFill>
                    <a:latin typeface="Cambria Math" panose="02040503050406030204" pitchFamily="18" charset="0"/>
                    <a:ea typeface="Cambria Math" panose="02040503050406030204" pitchFamily="18" charset="0"/>
                  </a:rPr>
                  <a:t>ℰ(𝐺)}</a:t>
                </a:r>
                <a:endParaRPr lang="en-US" altLang="zh-CN" sz="2400" dirty="0">
                  <a:solidFill>
                    <a:schemeClr val="tx1"/>
                  </a:solidFill>
                  <a:latin typeface="+mn-ea"/>
                </a:endParaRPr>
              </a:p>
              <a:p>
                <a:pPr marL="285750" indent="-285750" algn="l">
                  <a:buFont typeface="Arial" panose="020B0604020202020204" pitchFamily="34" charset="0"/>
                  <a:buChar char="•"/>
                </a:pPr>
                <a:r>
                  <a:rPr lang="zh-CN" altLang="en-US" sz="2400" dirty="0">
                    <a:solidFill>
                      <a:schemeClr val="tx1"/>
                    </a:solidFill>
                  </a:rPr>
                  <a:t>输入网络的一个 </a:t>
                </a:r>
                <a:r>
                  <a:rPr lang="en-US" altLang="zh-CN" sz="2400" dirty="0">
                    <a:solidFill>
                      <a:schemeClr val="tx1"/>
                    </a:solidFill>
                  </a:rPr>
                  <a:t>batch </a:t>
                </a:r>
                <a:r>
                  <a:rPr lang="zh-CN" altLang="en-US" sz="2400" dirty="0">
                    <a:solidFill>
                      <a:schemeClr val="tx1"/>
                    </a:solidFill>
                  </a:rPr>
                  <a:t>可以用一个</a:t>
                </a:r>
                <a:r>
                  <a:rPr lang="en-US" altLang="zh-CN" sz="2400" dirty="0">
                    <a:solidFill>
                      <a:schemeClr val="tx1"/>
                    </a:solidFill>
                  </a:rPr>
                  <a:t>4</a:t>
                </a:r>
                <a:r>
                  <a:rPr lang="zh-CN" altLang="en-US" sz="2400" dirty="0">
                    <a:solidFill>
                      <a:schemeClr val="tx1"/>
                    </a:solidFill>
                  </a:rPr>
                  <a:t>维矩阵</a:t>
                </a:r>
                <a:r>
                  <a:rPr lang="en-US" altLang="zh-CN" sz="2400" i="0">
                    <a:solidFill>
                      <a:schemeClr val="tx1"/>
                    </a:solidFill>
                    <a:latin typeface="Cambria Math" panose="02040503050406030204" pitchFamily="18" charset="0"/>
                  </a:rPr>
                  <a:t>(𝑁, 𝐶, 𝑇, 𝑉)</a:t>
                </a:r>
                <a:r>
                  <a:rPr lang="zh-CN" altLang="en-US" sz="2400" dirty="0">
                    <a:solidFill>
                      <a:schemeClr val="tx1"/>
                    </a:solidFill>
                  </a:rPr>
                  <a:t>表示</a:t>
                </a:r>
                <a:endParaRPr lang="en-US" altLang="zh-CN" sz="2400" dirty="0">
                  <a:solidFill>
                    <a:schemeClr val="tx1"/>
                  </a:solidFill>
                </a:endParaRPr>
              </a:p>
              <a:p>
                <a:pPr marL="285750" indent="-285750" algn="l">
                  <a:buFont typeface="Arial" panose="020B0604020202020204" pitchFamily="34" charset="0"/>
                  <a:buChar char="•"/>
                </a:pPr>
                <a:r>
                  <a:rPr lang="en-US" altLang="zh-CN" sz="2400" i="0">
                    <a:solidFill>
                      <a:schemeClr val="tx1"/>
                    </a:solidFill>
                    <a:latin typeface="Cambria Math" panose="02040503050406030204" pitchFamily="18" charset="0"/>
                  </a:rPr>
                  <a:t>𝑁</a:t>
                </a:r>
                <a:r>
                  <a:rPr lang="en-US" altLang="zh-CN" sz="2400" dirty="0">
                    <a:solidFill>
                      <a:schemeClr val="tx1"/>
                    </a:solidFill>
                  </a:rPr>
                  <a:t> </a:t>
                </a:r>
                <a:r>
                  <a:rPr lang="zh-CN" altLang="en-US" sz="2400" dirty="0">
                    <a:solidFill>
                      <a:schemeClr val="tx1"/>
                    </a:solidFill>
                  </a:rPr>
                  <a:t>代表样本的数量，</a:t>
                </a:r>
                <a:r>
                  <a:rPr lang="en-US" altLang="zh-CN" sz="2400" i="0">
                    <a:solidFill>
                      <a:schemeClr val="tx1"/>
                    </a:solidFill>
                    <a:latin typeface="Cambria Math" panose="02040503050406030204" pitchFamily="18" charset="0"/>
                  </a:rPr>
                  <a:t>𝐶</a:t>
                </a:r>
                <a:r>
                  <a:rPr lang="zh-CN" altLang="en-US" sz="2400" dirty="0">
                    <a:solidFill>
                      <a:schemeClr val="tx1"/>
                    </a:solidFill>
                  </a:rPr>
                  <a:t> 代表骨骼点的维度，</a:t>
                </a:r>
                <a:r>
                  <a:rPr lang="en-US" altLang="zh-CN" sz="2400" i="0">
                    <a:solidFill>
                      <a:schemeClr val="tx1"/>
                    </a:solidFill>
                    <a:latin typeface="Cambria Math" panose="02040503050406030204" pitchFamily="18" charset="0"/>
                  </a:rPr>
                  <a:t>𝑇</a:t>
                </a:r>
                <a:r>
                  <a:rPr lang="zh-CN" altLang="en-US" sz="2400" dirty="0">
                    <a:solidFill>
                      <a:schemeClr val="tx1"/>
                    </a:solidFill>
                  </a:rPr>
                  <a:t> 代表一个样本所采的帧数，</a:t>
                </a:r>
                <a:r>
                  <a:rPr lang="en-US" altLang="zh-CN" sz="2400" i="0">
                    <a:solidFill>
                      <a:schemeClr val="tx1"/>
                    </a:solidFill>
                    <a:latin typeface="Cambria Math" panose="02040503050406030204" pitchFamily="18" charset="0"/>
                  </a:rPr>
                  <a:t>𝑉</a:t>
                </a:r>
                <a:r>
                  <a:rPr lang="en-US" altLang="zh-CN" sz="2400" dirty="0">
                    <a:solidFill>
                      <a:schemeClr val="tx1"/>
                    </a:solidFill>
                  </a:rPr>
                  <a:t> </a:t>
                </a:r>
                <a:r>
                  <a:rPr lang="zh-CN" altLang="en-US" sz="2400" dirty="0">
                    <a:solidFill>
                      <a:schemeClr val="tx1"/>
                    </a:solidFill>
                  </a:rPr>
                  <a:t>代表骨骼点的数量</a:t>
                </a:r>
                <a:endParaRPr lang="en-US" sz="1600" dirty="0"/>
              </a:p>
              <a:p>
                <a:endParaRPr lang="en-US" sz="1600" dirty="0"/>
              </a:p>
              <a:p>
                <a:r>
                  <a:rPr lang="en-US" sz="1600" dirty="0"/>
                  <a:t>ST-GCN: Spatial Temporal Graph Convolutional Networks </a:t>
                </a:r>
                <a:r>
                  <a:rPr lang="zh-CN" altLang="en-US" sz="1600" dirty="0"/>
                  <a:t>时空图卷积网络</a:t>
                </a:r>
                <a:r>
                  <a:rPr lang="en-US" altLang="zh-CN" sz="1600" dirty="0"/>
                  <a:t>, </a:t>
                </a:r>
                <a:r>
                  <a:rPr lang="zh-CN" altLang="en-US" sz="1600" dirty="0"/>
                  <a:t>是在</a:t>
                </a:r>
                <a:r>
                  <a:rPr lang="en-US" sz="1600" dirty="0"/>
                  <a:t>GCN</a:t>
                </a:r>
                <a:r>
                  <a:rPr lang="zh-CN" altLang="en-US" sz="1600" dirty="0"/>
                  <a:t>的基础上提出的</a:t>
                </a:r>
                <a:r>
                  <a:rPr lang="en-US" altLang="zh-CN" sz="1600" dirty="0"/>
                  <a:t>, </a:t>
                </a:r>
                <a:r>
                  <a:rPr lang="zh-CN" altLang="en-US" sz="1600" dirty="0"/>
                  <a:t>核心观点是将</a:t>
                </a:r>
                <a:r>
                  <a:rPr lang="en-US" sz="1600" dirty="0"/>
                  <a:t>TCN</a:t>
                </a:r>
                <a:r>
                  <a:rPr lang="zh-CN" altLang="en-US" sz="1600" dirty="0"/>
                  <a:t>与</a:t>
                </a:r>
                <a:r>
                  <a:rPr lang="en-US" sz="1600" dirty="0"/>
                  <a:t>GCN</a:t>
                </a:r>
                <a:r>
                  <a:rPr lang="zh-CN" altLang="en-US" sz="1600" dirty="0"/>
                  <a:t>相结合</a:t>
                </a:r>
                <a:r>
                  <a:rPr lang="en-US" altLang="zh-CN" sz="1600" dirty="0"/>
                  <a:t>, </a:t>
                </a:r>
                <a:r>
                  <a:rPr lang="zh-CN" altLang="en-US" sz="1600" dirty="0"/>
                  <a:t>用来处理有时序关系的图结构数据</a:t>
                </a:r>
                <a:r>
                  <a:rPr lang="en-US" altLang="zh-CN" sz="1600" dirty="0"/>
                  <a:t>:</a:t>
                </a:r>
              </a:p>
              <a:p>
                <a:pPr lvl="1"/>
                <a:r>
                  <a:rPr lang="en-US" sz="1200" dirty="0"/>
                  <a:t>GCN</a:t>
                </a:r>
                <a:r>
                  <a:rPr lang="zh-CN" altLang="en-US" sz="1200" dirty="0"/>
                  <a:t>对输入数据进行空间卷积</a:t>
                </a:r>
                <a:r>
                  <a:rPr lang="en-US" altLang="zh-CN" sz="1200" dirty="0"/>
                  <a:t>, </a:t>
                </a:r>
                <a:r>
                  <a:rPr lang="zh-CN" altLang="en-US" sz="1200" dirty="0"/>
                  <a:t>即不考虑时间的因素</a:t>
                </a:r>
                <a:r>
                  <a:rPr lang="en-US" altLang="zh-CN" sz="1200" dirty="0"/>
                  <a:t>, </a:t>
                </a:r>
                <a:r>
                  <a:rPr lang="zh-CN" altLang="en-US" sz="1200" dirty="0"/>
                  <a:t>卷积作用于同一时序的不同点的数据</a:t>
                </a:r>
                <a:r>
                  <a:rPr lang="en-US" altLang="zh-CN" sz="1200" dirty="0"/>
                  <a:t>. </a:t>
                </a:r>
              </a:p>
              <a:p>
                <a:pPr lvl="1"/>
                <a:r>
                  <a:rPr lang="en-US" sz="1200" dirty="0"/>
                  <a:t>TCN</a:t>
                </a:r>
                <a:r>
                  <a:rPr lang="zh-CN" altLang="en-US" sz="1200" dirty="0"/>
                  <a:t>对数据进行时序卷积</a:t>
                </a:r>
                <a:r>
                  <a:rPr lang="en-US" altLang="zh-CN" sz="1200" dirty="0"/>
                  <a:t>, </a:t>
                </a:r>
                <a:r>
                  <a:rPr lang="zh-CN" altLang="en-US" sz="1200" dirty="0"/>
                  <a:t>考虑不同时序同一特征点的关系</a:t>
                </a:r>
                <a:r>
                  <a:rPr lang="en-US" altLang="zh-CN" sz="1200" dirty="0"/>
                  <a:t>, </a:t>
                </a:r>
                <a:r>
                  <a:rPr lang="zh-CN" altLang="en-US" sz="1200" dirty="0"/>
                  <a:t>卷积作用于不同时序同一点的数据</a:t>
                </a:r>
                <a:r>
                  <a:rPr lang="en-US" altLang="zh-CN" sz="1200" dirty="0"/>
                  <a:t>.</a:t>
                </a:r>
                <a:endParaRPr lang="en-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[1]</a:t>
                </a:r>
                <a:r>
                  <a:rPr lang="zh-CN" altLang="en-US" sz="1200" dirty="0">
                    <a:effectLst/>
                  </a:rPr>
                  <a:t> </a:t>
                </a:r>
                <a:r>
                  <a:rPr lang="en-US" sz="1200" dirty="0">
                    <a:effectLst/>
                  </a:rPr>
                  <a:t>Yan S, </a:t>
                </a:r>
                <a:r>
                  <a:rPr lang="en-US" sz="1200" dirty="0" err="1">
                    <a:effectLst/>
                  </a:rPr>
                  <a:t>Xiong</a:t>
                </a:r>
                <a:r>
                  <a:rPr lang="en-US" sz="1200" dirty="0">
                    <a:effectLst/>
                  </a:rPr>
                  <a:t> Y, Lin D. Spatial temporal graph convolutional networks for skeleton-based action recognition. Proceedings of the AAAI Conference on Artificial Intelligence. 2018, 32.</a:t>
                </a:r>
              </a:p>
              <a:p>
                <a:endParaRPr lang="en-CN" dirty="0"/>
              </a:p>
            </p:txBody>
          </p:sp>
        </mc:Fallback>
      </mc:AlternateContent>
      <p:sp>
        <p:nvSpPr>
          <p:cNvPr id="4" name="Slide Number Placeholder 3"/>
          <p:cNvSpPr>
            <a:spLocks noGrp="1"/>
          </p:cNvSpPr>
          <p:nvPr>
            <p:ph type="sldNum" sz="quarter" idx="5"/>
          </p:nvPr>
        </p:nvSpPr>
        <p:spPr/>
        <p:txBody>
          <a:bodyPr/>
          <a:lstStyle/>
          <a:p>
            <a:fld id="{ACE88F6B-45B3-B444-A722-3EFEBC5E0C97}" type="slidenum">
              <a:rPr lang="en-US" smtClean="0"/>
              <a:t>10</a:t>
            </a:fld>
            <a:endParaRPr lang="en-US"/>
          </a:p>
        </p:txBody>
      </p:sp>
    </p:spTree>
    <p:extLst>
      <p:ext uri="{BB962C8B-B14F-4D97-AF65-F5344CB8AC3E}">
        <p14:creationId xmlns:p14="http://schemas.microsoft.com/office/powerpoint/2010/main" val="300881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zh-CN" altLang="en-US" dirty="0" smtClean="0"/>
                  <a:t>随后，我们将它扩展到多输入多输出，并加入偏置，构建</a:t>
                </a:r>
                <a:r>
                  <a:rPr lang="en-US" altLang="zh-CN" dirty="0" smtClean="0"/>
                  <a:t>IC</a:t>
                </a:r>
                <a:r>
                  <a:rPr lang="zh-CN" altLang="en-US" dirty="0" smtClean="0"/>
                  <a:t>神经元的基础形式，就是中间这个方程，其中</a:t>
                </a:r>
                <a:r>
                  <a:rPr lang="en-US" altLang="zh-CN" dirty="0" smtClean="0"/>
                  <a:t>sigma</a:t>
                </a:r>
                <a:r>
                  <a:rPr lang="zh-CN" altLang="en-US" dirty="0" smtClean="0"/>
                  <a:t>是</a:t>
                </a:r>
                <a:r>
                  <a:rPr lang="en-US" altLang="zh-CN" dirty="0" err="1" smtClean="0"/>
                  <a:t>relu</a:t>
                </a:r>
                <a:r>
                  <a:rPr lang="zh-CN" altLang="en-US" dirty="0" smtClean="0"/>
                  <a:t>函数，</a:t>
                </a:r>
                <a:r>
                  <a:rPr lang="en-US" altLang="zh-CN" dirty="0" smtClean="0"/>
                  <a:t>f</a:t>
                </a:r>
                <a:r>
                  <a:rPr lang="zh-CN" altLang="en-US" dirty="0" smtClean="0"/>
                  <a:t>是任意激活函数。</a:t>
                </a:r>
                <a:endParaRPr lang="en-US" altLang="zh-CN" dirty="0" smtClean="0"/>
              </a:p>
            </p:txBody>
          </p:sp>
        </mc:Choice>
        <mc:Fallback xmlns="">
          <p:sp>
            <p:nvSpPr>
              <p:cNvPr id="3" name="Notes Placeholder 2"/>
              <p:cNvSpPr>
                <a:spLocks noGrp="1"/>
              </p:cNvSpPr>
              <p:nvPr>
                <p:ph type="body" idx="1"/>
              </p:nvPr>
            </p:nvSpPr>
            <p:spPr/>
            <p:txBody>
              <a:bodyPr/>
              <a:lstStyle/>
              <a:p>
                <a:pPr algn="l"/>
                <a:r>
                  <a:rPr lang="en-US" sz="1600" b="0" i="0">
                    <a:solidFill>
                      <a:schemeClr val="tx1"/>
                    </a:solidFill>
                    <a:latin typeface="Cambria Math" panose="02040503050406030204" pitchFamily="18" charset="0"/>
                  </a:rPr>
                  <a:t>𝑓_𝑖=𝐻(𝐺(𝐹(</a:t>
                </a:r>
                <a:r>
                  <a:rPr lang="en-US" sz="1600" b="0" i="0">
                    <a:solidFill>
                      <a:schemeClr val="tx1"/>
                    </a:solidFill>
                    <a:latin typeface="Cambria Math" panose="02040503050406030204" pitchFamily="18" charset="0"/>
                    <a:ea typeface="Cambria Math" panose="02040503050406030204" pitchFamily="18" charset="0"/>
                  </a:rPr>
                  <a:t>𝒳_𝑖</a:t>
                </a:r>
                <a:r>
                  <a:rPr lang="en-US" sz="1600" b="0" i="0">
                    <a:solidFill>
                      <a:schemeClr val="tx1"/>
                    </a:solidFill>
                    <a:latin typeface="Cambria Math" panose="02040503050406030204" pitchFamily="18" charset="0"/>
                  </a:rPr>
                  <a:t>)))</a:t>
                </a:r>
                <a:endParaRPr lang="en-US" sz="1600" dirty="0">
                  <a:solidFill>
                    <a:schemeClr val="tx1"/>
                  </a:solidFill>
                </a:endParaRP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ea typeface="Cambria Math" panose="02040503050406030204" pitchFamily="18" charset="0"/>
                  </a:rPr>
                  <a:t>𝒳_𝑖</a:t>
                </a:r>
                <a:r>
                  <a:rPr lang="zh-CN" altLang="en-US" sz="2400" dirty="0">
                    <a:solidFill>
                      <a:schemeClr val="tx1"/>
                    </a:solidFill>
                    <a:latin typeface="+mn-ea"/>
                  </a:rPr>
                  <a:t> 表示输入轮廓图集合</a:t>
                </a:r>
                <a:endParaRPr lang="en-US" altLang="zh-CN" sz="2400" dirty="0">
                  <a:solidFill>
                    <a:schemeClr val="tx1"/>
                  </a:solidFill>
                  <a:latin typeface="+mn-ea"/>
                </a:endParaRPr>
              </a:p>
              <a:p>
                <a:pPr marL="285750" indent="-285750" algn="l">
                  <a:buFont typeface="Arial" panose="020B0604020202020204" pitchFamily="34" charset="0"/>
                  <a:buChar char="•"/>
                </a:pPr>
                <a:r>
                  <a:rPr lang="en-US" sz="2400" i="0">
                    <a:solidFill>
                      <a:schemeClr val="tx1"/>
                    </a:solidFill>
                    <a:latin typeface="Cambria Math" panose="02040503050406030204" pitchFamily="18" charset="0"/>
                  </a:rPr>
                  <a:t>𝐹</a:t>
                </a:r>
                <a:r>
                  <a:rPr lang="zh-CN" altLang="en-US" sz="2400" dirty="0">
                    <a:solidFill>
                      <a:schemeClr val="tx1"/>
                    </a:solidFill>
                  </a:rPr>
                  <a:t> </a:t>
                </a:r>
                <a:r>
                  <a:rPr lang="en-US" sz="2400" dirty="0">
                    <a:solidFill>
                      <a:schemeClr val="tx1"/>
                    </a:solidFill>
                    <a:latin typeface="+mn-ea"/>
                  </a:rPr>
                  <a:t>表示卷积网络用于从单帧轮廓图中提取特征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𝐺</a:t>
                </a:r>
                <a:r>
                  <a:rPr lang="zh-CN" altLang="en-US" sz="2400" dirty="0">
                    <a:solidFill>
                      <a:schemeClr val="tx1"/>
                    </a:solidFill>
                  </a:rPr>
                  <a:t> </a:t>
                </a:r>
                <a:r>
                  <a:rPr lang="en-US" sz="2400" dirty="0">
                    <a:solidFill>
                      <a:schemeClr val="tx1"/>
                    </a:solidFill>
                    <a:latin typeface="+mn-ea"/>
                  </a:rPr>
                  <a:t>用于将一组帧级特征转换为一个集合级特征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𝐻</a:t>
                </a:r>
                <a:r>
                  <a:rPr lang="zh-CN" altLang="en-US" sz="2400" dirty="0">
                    <a:solidFill>
                      <a:schemeClr val="tx1"/>
                    </a:solidFill>
                  </a:rPr>
                  <a:t> </a:t>
                </a:r>
                <a:r>
                  <a:rPr lang="en-US" sz="2400" dirty="0">
                    <a:solidFill>
                      <a:schemeClr val="tx1"/>
                    </a:solidFill>
                    <a:latin typeface="+mn-ea"/>
                  </a:rPr>
                  <a:t>用于从集合级特征中学习具有判别性的步态特征表示</a:t>
                </a:r>
              </a:p>
              <a:p>
                <a:pPr algn="l"/>
                <a:endParaRPr lang="en-US" sz="1600" dirty="0"/>
              </a:p>
              <a:p>
                <a:pPr marL="285750" indent="-285750" algn="l">
                  <a:buFont typeface="Arial" panose="020B0604020202020204" pitchFamily="34" charset="0"/>
                  <a:buChar char="•"/>
                </a:pPr>
                <a:r>
                  <a:rPr lang="zh-CN" altLang="en-US" sz="2400" dirty="0">
                    <a:solidFill>
                      <a:schemeClr val="tx1"/>
                    </a:solidFill>
                  </a:rPr>
                  <a:t>节点</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zh-CN" altLang="en-US" sz="2400" dirty="0">
                    <a:solidFill>
                      <a:schemeClr val="tx1"/>
                    </a:solidFill>
                  </a:rPr>
                  <a:t>和边</a:t>
                </a:r>
                <a:r>
                  <a:rPr lang="en-US" altLang="zh-CN" sz="2400" i="0">
                    <a:solidFill>
                      <a:schemeClr val="tx1"/>
                    </a:solidFill>
                    <a:latin typeface="Cambria Math" panose="02040503050406030204" pitchFamily="18" charset="0"/>
                    <a:ea typeface="Cambria Math" panose="02040503050406030204" pitchFamily="18" charset="0"/>
                  </a:rPr>
                  <a:t>ℰ(𝐺)</a:t>
                </a:r>
                <a:r>
                  <a:rPr lang="zh-CN" altLang="en-US" sz="2400" dirty="0">
                    <a:solidFill>
                      <a:schemeClr val="tx1"/>
                    </a:solidFill>
                  </a:rPr>
                  <a:t>构成的集合就是图</a:t>
                </a:r>
                <a:r>
                  <a:rPr lang="en-US" altLang="zh-CN" sz="2400" i="0">
                    <a:solidFill>
                      <a:schemeClr val="tx1"/>
                    </a:solidFill>
                    <a:latin typeface="Cambria Math" panose="02040503050406030204" pitchFamily="18" charset="0"/>
                  </a:rPr>
                  <a:t>𝐺={</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en-US" altLang="zh-CN" sz="2400" i="0">
                    <a:solidFill>
                      <a:schemeClr val="tx1"/>
                    </a:solidFill>
                    <a:latin typeface="Cambria Math" panose="02040503050406030204" pitchFamily="18" charset="0"/>
                    <a:ea typeface="Cambria Math" panose="02040503050406030204" pitchFamily="18" charset="0"/>
                  </a:rPr>
                  <a:t>ℰ(𝐺)}</a:t>
                </a:r>
                <a:endParaRPr lang="en-US" altLang="zh-CN" sz="2400" dirty="0">
                  <a:solidFill>
                    <a:schemeClr val="tx1"/>
                  </a:solidFill>
                  <a:latin typeface="+mn-ea"/>
                </a:endParaRPr>
              </a:p>
              <a:p>
                <a:pPr marL="285750" indent="-285750" algn="l">
                  <a:buFont typeface="Arial" panose="020B0604020202020204" pitchFamily="34" charset="0"/>
                  <a:buChar char="•"/>
                </a:pPr>
                <a:r>
                  <a:rPr lang="zh-CN" altLang="en-US" sz="2400" dirty="0">
                    <a:solidFill>
                      <a:schemeClr val="tx1"/>
                    </a:solidFill>
                  </a:rPr>
                  <a:t>输入网络的一个 </a:t>
                </a:r>
                <a:r>
                  <a:rPr lang="en-US" altLang="zh-CN" sz="2400" dirty="0">
                    <a:solidFill>
                      <a:schemeClr val="tx1"/>
                    </a:solidFill>
                  </a:rPr>
                  <a:t>batch </a:t>
                </a:r>
                <a:r>
                  <a:rPr lang="zh-CN" altLang="en-US" sz="2400" dirty="0">
                    <a:solidFill>
                      <a:schemeClr val="tx1"/>
                    </a:solidFill>
                  </a:rPr>
                  <a:t>可以用一个</a:t>
                </a:r>
                <a:r>
                  <a:rPr lang="en-US" altLang="zh-CN" sz="2400" dirty="0">
                    <a:solidFill>
                      <a:schemeClr val="tx1"/>
                    </a:solidFill>
                  </a:rPr>
                  <a:t>4</a:t>
                </a:r>
                <a:r>
                  <a:rPr lang="zh-CN" altLang="en-US" sz="2400" dirty="0">
                    <a:solidFill>
                      <a:schemeClr val="tx1"/>
                    </a:solidFill>
                  </a:rPr>
                  <a:t>维矩阵</a:t>
                </a:r>
                <a:r>
                  <a:rPr lang="en-US" altLang="zh-CN" sz="2400" i="0">
                    <a:solidFill>
                      <a:schemeClr val="tx1"/>
                    </a:solidFill>
                    <a:latin typeface="Cambria Math" panose="02040503050406030204" pitchFamily="18" charset="0"/>
                  </a:rPr>
                  <a:t>(𝑁, 𝐶, 𝑇, 𝑉)</a:t>
                </a:r>
                <a:r>
                  <a:rPr lang="zh-CN" altLang="en-US" sz="2400" dirty="0">
                    <a:solidFill>
                      <a:schemeClr val="tx1"/>
                    </a:solidFill>
                  </a:rPr>
                  <a:t>表示</a:t>
                </a:r>
                <a:endParaRPr lang="en-US" altLang="zh-CN" sz="2400" dirty="0">
                  <a:solidFill>
                    <a:schemeClr val="tx1"/>
                  </a:solidFill>
                </a:endParaRPr>
              </a:p>
              <a:p>
                <a:pPr marL="285750" indent="-285750" algn="l">
                  <a:buFont typeface="Arial" panose="020B0604020202020204" pitchFamily="34" charset="0"/>
                  <a:buChar char="•"/>
                </a:pPr>
                <a:r>
                  <a:rPr lang="en-US" altLang="zh-CN" sz="2400" i="0">
                    <a:solidFill>
                      <a:schemeClr val="tx1"/>
                    </a:solidFill>
                    <a:latin typeface="Cambria Math" panose="02040503050406030204" pitchFamily="18" charset="0"/>
                  </a:rPr>
                  <a:t>𝑁</a:t>
                </a:r>
                <a:r>
                  <a:rPr lang="en-US" altLang="zh-CN" sz="2400" dirty="0">
                    <a:solidFill>
                      <a:schemeClr val="tx1"/>
                    </a:solidFill>
                  </a:rPr>
                  <a:t> </a:t>
                </a:r>
                <a:r>
                  <a:rPr lang="zh-CN" altLang="en-US" sz="2400" dirty="0">
                    <a:solidFill>
                      <a:schemeClr val="tx1"/>
                    </a:solidFill>
                  </a:rPr>
                  <a:t>代表样本的数量，</a:t>
                </a:r>
                <a:r>
                  <a:rPr lang="en-US" altLang="zh-CN" sz="2400" i="0">
                    <a:solidFill>
                      <a:schemeClr val="tx1"/>
                    </a:solidFill>
                    <a:latin typeface="Cambria Math" panose="02040503050406030204" pitchFamily="18" charset="0"/>
                  </a:rPr>
                  <a:t>𝐶</a:t>
                </a:r>
                <a:r>
                  <a:rPr lang="zh-CN" altLang="en-US" sz="2400" dirty="0">
                    <a:solidFill>
                      <a:schemeClr val="tx1"/>
                    </a:solidFill>
                  </a:rPr>
                  <a:t> 代表骨骼点的维度，</a:t>
                </a:r>
                <a:r>
                  <a:rPr lang="en-US" altLang="zh-CN" sz="2400" i="0">
                    <a:solidFill>
                      <a:schemeClr val="tx1"/>
                    </a:solidFill>
                    <a:latin typeface="Cambria Math" panose="02040503050406030204" pitchFamily="18" charset="0"/>
                  </a:rPr>
                  <a:t>𝑇</a:t>
                </a:r>
                <a:r>
                  <a:rPr lang="zh-CN" altLang="en-US" sz="2400" dirty="0">
                    <a:solidFill>
                      <a:schemeClr val="tx1"/>
                    </a:solidFill>
                  </a:rPr>
                  <a:t> 代表一个样本所采的帧数，</a:t>
                </a:r>
                <a:r>
                  <a:rPr lang="en-US" altLang="zh-CN" sz="2400" i="0">
                    <a:solidFill>
                      <a:schemeClr val="tx1"/>
                    </a:solidFill>
                    <a:latin typeface="Cambria Math" panose="02040503050406030204" pitchFamily="18" charset="0"/>
                  </a:rPr>
                  <a:t>𝑉</a:t>
                </a:r>
                <a:r>
                  <a:rPr lang="en-US" altLang="zh-CN" sz="2400" dirty="0">
                    <a:solidFill>
                      <a:schemeClr val="tx1"/>
                    </a:solidFill>
                  </a:rPr>
                  <a:t> </a:t>
                </a:r>
                <a:r>
                  <a:rPr lang="zh-CN" altLang="en-US" sz="2400" dirty="0">
                    <a:solidFill>
                      <a:schemeClr val="tx1"/>
                    </a:solidFill>
                  </a:rPr>
                  <a:t>代表骨骼点的数量</a:t>
                </a:r>
                <a:endParaRPr lang="en-US" sz="1600" dirty="0"/>
              </a:p>
              <a:p>
                <a:endParaRPr lang="en-US" sz="1600" dirty="0"/>
              </a:p>
              <a:p>
                <a:r>
                  <a:rPr lang="en-US" sz="1600" dirty="0"/>
                  <a:t>ST-GCN: Spatial Temporal Graph Convolutional Networks </a:t>
                </a:r>
                <a:r>
                  <a:rPr lang="zh-CN" altLang="en-US" sz="1600" dirty="0"/>
                  <a:t>时空图卷积网络</a:t>
                </a:r>
                <a:r>
                  <a:rPr lang="en-US" altLang="zh-CN" sz="1600" dirty="0"/>
                  <a:t>, </a:t>
                </a:r>
                <a:r>
                  <a:rPr lang="zh-CN" altLang="en-US" sz="1600" dirty="0"/>
                  <a:t>是在</a:t>
                </a:r>
                <a:r>
                  <a:rPr lang="en-US" sz="1600" dirty="0"/>
                  <a:t>GCN</a:t>
                </a:r>
                <a:r>
                  <a:rPr lang="zh-CN" altLang="en-US" sz="1600" dirty="0"/>
                  <a:t>的基础上提出的</a:t>
                </a:r>
                <a:r>
                  <a:rPr lang="en-US" altLang="zh-CN" sz="1600" dirty="0"/>
                  <a:t>, </a:t>
                </a:r>
                <a:r>
                  <a:rPr lang="zh-CN" altLang="en-US" sz="1600" dirty="0"/>
                  <a:t>核心观点是将</a:t>
                </a:r>
                <a:r>
                  <a:rPr lang="en-US" sz="1600" dirty="0"/>
                  <a:t>TCN</a:t>
                </a:r>
                <a:r>
                  <a:rPr lang="zh-CN" altLang="en-US" sz="1600" dirty="0"/>
                  <a:t>与</a:t>
                </a:r>
                <a:r>
                  <a:rPr lang="en-US" sz="1600" dirty="0"/>
                  <a:t>GCN</a:t>
                </a:r>
                <a:r>
                  <a:rPr lang="zh-CN" altLang="en-US" sz="1600" dirty="0"/>
                  <a:t>相结合</a:t>
                </a:r>
                <a:r>
                  <a:rPr lang="en-US" altLang="zh-CN" sz="1600" dirty="0"/>
                  <a:t>, </a:t>
                </a:r>
                <a:r>
                  <a:rPr lang="zh-CN" altLang="en-US" sz="1600" dirty="0"/>
                  <a:t>用来处理有时序关系的图结构数据</a:t>
                </a:r>
                <a:r>
                  <a:rPr lang="en-US" altLang="zh-CN" sz="1600" dirty="0"/>
                  <a:t>:</a:t>
                </a:r>
              </a:p>
              <a:p>
                <a:pPr lvl="1"/>
                <a:r>
                  <a:rPr lang="en-US" sz="1200" dirty="0"/>
                  <a:t>GCN</a:t>
                </a:r>
                <a:r>
                  <a:rPr lang="zh-CN" altLang="en-US" sz="1200" dirty="0"/>
                  <a:t>对输入数据进行空间卷积</a:t>
                </a:r>
                <a:r>
                  <a:rPr lang="en-US" altLang="zh-CN" sz="1200" dirty="0"/>
                  <a:t>, </a:t>
                </a:r>
                <a:r>
                  <a:rPr lang="zh-CN" altLang="en-US" sz="1200" dirty="0"/>
                  <a:t>即不考虑时间的因素</a:t>
                </a:r>
                <a:r>
                  <a:rPr lang="en-US" altLang="zh-CN" sz="1200" dirty="0"/>
                  <a:t>, </a:t>
                </a:r>
                <a:r>
                  <a:rPr lang="zh-CN" altLang="en-US" sz="1200" dirty="0"/>
                  <a:t>卷积作用于同一时序的不同点的数据</a:t>
                </a:r>
                <a:r>
                  <a:rPr lang="en-US" altLang="zh-CN" sz="1200" dirty="0"/>
                  <a:t>. </a:t>
                </a:r>
              </a:p>
              <a:p>
                <a:pPr lvl="1"/>
                <a:r>
                  <a:rPr lang="en-US" sz="1200" dirty="0"/>
                  <a:t>TCN</a:t>
                </a:r>
                <a:r>
                  <a:rPr lang="zh-CN" altLang="en-US" sz="1200" dirty="0"/>
                  <a:t>对数据进行时序卷积</a:t>
                </a:r>
                <a:r>
                  <a:rPr lang="en-US" altLang="zh-CN" sz="1200" dirty="0"/>
                  <a:t>, </a:t>
                </a:r>
                <a:r>
                  <a:rPr lang="zh-CN" altLang="en-US" sz="1200" dirty="0"/>
                  <a:t>考虑不同时序同一特征点的关系</a:t>
                </a:r>
                <a:r>
                  <a:rPr lang="en-US" altLang="zh-CN" sz="1200" dirty="0"/>
                  <a:t>, </a:t>
                </a:r>
                <a:r>
                  <a:rPr lang="zh-CN" altLang="en-US" sz="1200" dirty="0"/>
                  <a:t>卷积作用于不同时序同一点的数据</a:t>
                </a:r>
                <a:r>
                  <a:rPr lang="en-US" altLang="zh-CN" sz="1200" dirty="0"/>
                  <a:t>.</a:t>
                </a:r>
                <a:endParaRPr lang="en-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[1]</a:t>
                </a:r>
                <a:r>
                  <a:rPr lang="zh-CN" altLang="en-US" sz="1200" dirty="0">
                    <a:effectLst/>
                  </a:rPr>
                  <a:t> </a:t>
                </a:r>
                <a:r>
                  <a:rPr lang="en-US" sz="1200" dirty="0">
                    <a:effectLst/>
                  </a:rPr>
                  <a:t>Yan S, </a:t>
                </a:r>
                <a:r>
                  <a:rPr lang="en-US" sz="1200" dirty="0" err="1">
                    <a:effectLst/>
                  </a:rPr>
                  <a:t>Xiong</a:t>
                </a:r>
                <a:r>
                  <a:rPr lang="en-US" sz="1200" dirty="0">
                    <a:effectLst/>
                  </a:rPr>
                  <a:t> Y, Lin D. Spatial temporal graph convolutional networks for skeleton-based action recognition. Proceedings of the AAAI Conference on Artificial Intelligence. 2018, 32.</a:t>
                </a:r>
              </a:p>
              <a:p>
                <a:endParaRPr lang="en-CN" dirty="0"/>
              </a:p>
            </p:txBody>
          </p:sp>
        </mc:Fallback>
      </mc:AlternateContent>
      <p:sp>
        <p:nvSpPr>
          <p:cNvPr id="4" name="Slide Number Placeholder 3"/>
          <p:cNvSpPr>
            <a:spLocks noGrp="1"/>
          </p:cNvSpPr>
          <p:nvPr>
            <p:ph type="sldNum" sz="quarter" idx="5"/>
          </p:nvPr>
        </p:nvSpPr>
        <p:spPr/>
        <p:txBody>
          <a:bodyPr/>
          <a:lstStyle/>
          <a:p>
            <a:fld id="{ACE88F6B-45B3-B444-A722-3EFEBC5E0C97}" type="slidenum">
              <a:rPr lang="en-US" smtClean="0"/>
              <a:t>11</a:t>
            </a:fld>
            <a:endParaRPr lang="en-US"/>
          </a:p>
        </p:txBody>
      </p:sp>
    </p:spTree>
    <p:extLst>
      <p:ext uri="{BB962C8B-B14F-4D97-AF65-F5344CB8AC3E}">
        <p14:creationId xmlns:p14="http://schemas.microsoft.com/office/powerpoint/2010/main" val="194074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zh-CN" altLang="en-US" dirty="0" smtClean="0"/>
                  <a:t>接下来我讲一下</a:t>
                </a:r>
                <a:r>
                  <a:rPr lang="en-US" altLang="zh-CN" dirty="0" smtClean="0"/>
                  <a:t>IC</a:t>
                </a:r>
                <a:r>
                  <a:rPr lang="zh-CN" altLang="en-US" dirty="0" smtClean="0"/>
                  <a:t>神经元这样构建有什么好处，它具有比较好的数学性质，</a:t>
                </a:r>
                <a:r>
                  <a:rPr lang="en-US" altLang="zh-CN" dirty="0" smtClean="0"/>
                  <a:t>IC</a:t>
                </a:r>
                <a:r>
                  <a:rPr lang="zh-CN" altLang="en-US" dirty="0" smtClean="0"/>
                  <a:t>神经元可以被拆成上面这个公式，由于</a:t>
                </a:r>
                <a:r>
                  <a:rPr lang="en-US" altLang="zh-CN" dirty="0" smtClean="0"/>
                  <a:t>sigma</a:t>
                </a:r>
                <a:r>
                  <a:rPr lang="zh-CN" altLang="en-US" dirty="0" smtClean="0"/>
                  <a:t>那一项是</a:t>
                </a:r>
                <a:r>
                  <a:rPr lang="en-US" altLang="zh-CN" dirty="0" err="1" smtClean="0"/>
                  <a:t>relu</a:t>
                </a:r>
                <a:r>
                  <a:rPr lang="zh-CN" altLang="en-US" dirty="0" smtClean="0"/>
                  <a:t>函数，我们把它看成是输入空间的一个线性超平面，在超平面两侧，</a:t>
                </a:r>
                <a:r>
                  <a:rPr lang="en-US" altLang="zh-CN" dirty="0" smtClean="0"/>
                  <a:t>IC</a:t>
                </a:r>
                <a:r>
                  <a:rPr lang="zh-CN" altLang="en-US" dirty="0" smtClean="0"/>
                  <a:t>神经元执行不同的变换，这使得整个神经元的输出表示更加丰富，如上面这两章图所示，单个</a:t>
                </a:r>
                <a:r>
                  <a:rPr lang="en-US" altLang="zh-CN" dirty="0" smtClean="0"/>
                  <a:t>IC</a:t>
                </a:r>
                <a:r>
                  <a:rPr lang="zh-CN" altLang="en-US" dirty="0" smtClean="0"/>
                  <a:t>神经元可以将输入空间划分为三种线性表示且不增加任何参数量，底下这个图是一个</a:t>
                </a:r>
                <a:r>
                  <a:rPr lang="en-US" altLang="zh-CN" dirty="0" smtClean="0"/>
                  <a:t>XOR</a:t>
                </a:r>
                <a:r>
                  <a:rPr lang="zh-CN" altLang="en-US" dirty="0" smtClean="0"/>
                  <a:t>实验，就是异或问题，可以</a:t>
                </a:r>
                <a:r>
                  <a:rPr lang="zh-CN" altLang="en-US" dirty="0" smtClean="0"/>
                  <a:t>进一步体现这种优势。</a:t>
                </a:r>
                <a:r>
                  <a:rPr lang="zh-CN" altLang="en-US" dirty="0" smtClean="0"/>
                  <a:t>单个</a:t>
                </a:r>
                <a:r>
                  <a:rPr lang="en-US" altLang="zh-CN" dirty="0" smtClean="0"/>
                  <a:t>MP</a:t>
                </a:r>
                <a:r>
                  <a:rPr lang="zh-CN" altLang="en-US" dirty="0" smtClean="0"/>
                  <a:t>神经元是没法解决异或问题，因为它是线性不可分的，但是单个</a:t>
                </a:r>
                <a:r>
                  <a:rPr lang="en-US" altLang="zh-CN" dirty="0" smtClean="0"/>
                  <a:t>IC</a:t>
                </a:r>
                <a:r>
                  <a:rPr lang="zh-CN" altLang="en-US" dirty="0" smtClean="0"/>
                  <a:t>神经元可以，这个图是通过训练得到的，就是我们可以找到确定的参数使</a:t>
                </a:r>
                <a:r>
                  <a:rPr lang="en-US" altLang="zh-CN" dirty="0" smtClean="0"/>
                  <a:t>IC</a:t>
                </a:r>
                <a:r>
                  <a:rPr lang="zh-CN" altLang="en-US" dirty="0" smtClean="0"/>
                  <a:t>神经元解决异或问题</a:t>
                </a:r>
                <a:endParaRPr lang="x-none" dirty="0"/>
              </a:p>
            </p:txBody>
          </p:sp>
        </mc:Choice>
        <mc:Fallback xmlns="">
          <p:sp>
            <p:nvSpPr>
              <p:cNvPr id="3" name="Notes Placeholder 2"/>
              <p:cNvSpPr>
                <a:spLocks noGrp="1"/>
              </p:cNvSpPr>
              <p:nvPr>
                <p:ph type="body" idx="1"/>
              </p:nvPr>
            </p:nvSpPr>
            <p:spPr/>
            <p:txBody>
              <a:bodyPr/>
              <a:lstStyle/>
              <a:p>
                <a:pPr algn="l"/>
                <a:r>
                  <a:rPr lang="en-US" sz="1600" b="0" i="0">
                    <a:solidFill>
                      <a:schemeClr val="tx1"/>
                    </a:solidFill>
                    <a:latin typeface="Cambria Math" panose="02040503050406030204" pitchFamily="18" charset="0"/>
                  </a:rPr>
                  <a:t>𝑓_𝑖=𝐻(𝐺(𝐹(</a:t>
                </a:r>
                <a:r>
                  <a:rPr lang="en-US" sz="1600" b="0" i="0">
                    <a:solidFill>
                      <a:schemeClr val="tx1"/>
                    </a:solidFill>
                    <a:latin typeface="Cambria Math" panose="02040503050406030204" pitchFamily="18" charset="0"/>
                    <a:ea typeface="Cambria Math" panose="02040503050406030204" pitchFamily="18" charset="0"/>
                  </a:rPr>
                  <a:t>𝒳_𝑖</a:t>
                </a:r>
                <a:r>
                  <a:rPr lang="en-US" sz="1600" b="0" i="0">
                    <a:solidFill>
                      <a:schemeClr val="tx1"/>
                    </a:solidFill>
                    <a:latin typeface="Cambria Math" panose="02040503050406030204" pitchFamily="18" charset="0"/>
                  </a:rPr>
                  <a:t>)))</a:t>
                </a:r>
                <a:endParaRPr lang="en-US" sz="1600" dirty="0">
                  <a:solidFill>
                    <a:schemeClr val="tx1"/>
                  </a:solidFill>
                </a:endParaRP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ea typeface="Cambria Math" panose="02040503050406030204" pitchFamily="18" charset="0"/>
                  </a:rPr>
                  <a:t>𝒳_𝑖</a:t>
                </a:r>
                <a:r>
                  <a:rPr lang="zh-CN" altLang="en-US" sz="2400" dirty="0">
                    <a:solidFill>
                      <a:schemeClr val="tx1"/>
                    </a:solidFill>
                    <a:latin typeface="+mn-ea"/>
                  </a:rPr>
                  <a:t> 表示输入轮廓图集合</a:t>
                </a:r>
                <a:endParaRPr lang="en-US" altLang="zh-CN" sz="2400" dirty="0">
                  <a:solidFill>
                    <a:schemeClr val="tx1"/>
                  </a:solidFill>
                  <a:latin typeface="+mn-ea"/>
                </a:endParaRPr>
              </a:p>
              <a:p>
                <a:pPr marL="285750" indent="-285750" algn="l">
                  <a:buFont typeface="Arial" panose="020B0604020202020204" pitchFamily="34" charset="0"/>
                  <a:buChar char="•"/>
                </a:pPr>
                <a:r>
                  <a:rPr lang="en-US" sz="2400" i="0">
                    <a:solidFill>
                      <a:schemeClr val="tx1"/>
                    </a:solidFill>
                    <a:latin typeface="Cambria Math" panose="02040503050406030204" pitchFamily="18" charset="0"/>
                  </a:rPr>
                  <a:t>𝐹</a:t>
                </a:r>
                <a:r>
                  <a:rPr lang="zh-CN" altLang="en-US" sz="2400" dirty="0">
                    <a:solidFill>
                      <a:schemeClr val="tx1"/>
                    </a:solidFill>
                  </a:rPr>
                  <a:t> </a:t>
                </a:r>
                <a:r>
                  <a:rPr lang="en-US" sz="2400" dirty="0">
                    <a:solidFill>
                      <a:schemeClr val="tx1"/>
                    </a:solidFill>
                    <a:latin typeface="+mn-ea"/>
                  </a:rPr>
                  <a:t>表示卷积网络用于从单帧轮廓图中提取特征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𝐺</a:t>
                </a:r>
                <a:r>
                  <a:rPr lang="zh-CN" altLang="en-US" sz="2400" dirty="0">
                    <a:solidFill>
                      <a:schemeClr val="tx1"/>
                    </a:solidFill>
                  </a:rPr>
                  <a:t> </a:t>
                </a:r>
                <a:r>
                  <a:rPr lang="en-US" sz="2400" dirty="0">
                    <a:solidFill>
                      <a:schemeClr val="tx1"/>
                    </a:solidFill>
                    <a:latin typeface="+mn-ea"/>
                  </a:rPr>
                  <a:t>用于将一组帧级特征转换为一个集合级特征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𝐻</a:t>
                </a:r>
                <a:r>
                  <a:rPr lang="zh-CN" altLang="en-US" sz="2400" dirty="0">
                    <a:solidFill>
                      <a:schemeClr val="tx1"/>
                    </a:solidFill>
                  </a:rPr>
                  <a:t> </a:t>
                </a:r>
                <a:r>
                  <a:rPr lang="en-US" sz="2400" dirty="0">
                    <a:solidFill>
                      <a:schemeClr val="tx1"/>
                    </a:solidFill>
                    <a:latin typeface="+mn-ea"/>
                  </a:rPr>
                  <a:t>用于从集合级特征中学习具有判别性的步态特征表示</a:t>
                </a:r>
              </a:p>
              <a:p>
                <a:pPr algn="l"/>
                <a:endParaRPr lang="en-US" sz="1600" dirty="0"/>
              </a:p>
              <a:p>
                <a:pPr marL="285750" indent="-285750" algn="l">
                  <a:buFont typeface="Arial" panose="020B0604020202020204" pitchFamily="34" charset="0"/>
                  <a:buChar char="•"/>
                </a:pPr>
                <a:r>
                  <a:rPr lang="zh-CN" altLang="en-US" sz="2400" dirty="0">
                    <a:solidFill>
                      <a:schemeClr val="tx1"/>
                    </a:solidFill>
                  </a:rPr>
                  <a:t>节点</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zh-CN" altLang="en-US" sz="2400" dirty="0">
                    <a:solidFill>
                      <a:schemeClr val="tx1"/>
                    </a:solidFill>
                  </a:rPr>
                  <a:t>和边</a:t>
                </a:r>
                <a:r>
                  <a:rPr lang="en-US" altLang="zh-CN" sz="2400" i="0">
                    <a:solidFill>
                      <a:schemeClr val="tx1"/>
                    </a:solidFill>
                    <a:latin typeface="Cambria Math" panose="02040503050406030204" pitchFamily="18" charset="0"/>
                    <a:ea typeface="Cambria Math" panose="02040503050406030204" pitchFamily="18" charset="0"/>
                  </a:rPr>
                  <a:t>ℰ(𝐺)</a:t>
                </a:r>
                <a:r>
                  <a:rPr lang="zh-CN" altLang="en-US" sz="2400" dirty="0">
                    <a:solidFill>
                      <a:schemeClr val="tx1"/>
                    </a:solidFill>
                  </a:rPr>
                  <a:t>构成的集合就是图</a:t>
                </a:r>
                <a:r>
                  <a:rPr lang="en-US" altLang="zh-CN" sz="2400" i="0">
                    <a:solidFill>
                      <a:schemeClr val="tx1"/>
                    </a:solidFill>
                    <a:latin typeface="Cambria Math" panose="02040503050406030204" pitchFamily="18" charset="0"/>
                  </a:rPr>
                  <a:t>𝐺={</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en-US" altLang="zh-CN" sz="2400" i="0">
                    <a:solidFill>
                      <a:schemeClr val="tx1"/>
                    </a:solidFill>
                    <a:latin typeface="Cambria Math" panose="02040503050406030204" pitchFamily="18" charset="0"/>
                    <a:ea typeface="Cambria Math" panose="02040503050406030204" pitchFamily="18" charset="0"/>
                  </a:rPr>
                  <a:t>ℰ(𝐺)}</a:t>
                </a:r>
                <a:endParaRPr lang="en-US" altLang="zh-CN" sz="2400" dirty="0">
                  <a:solidFill>
                    <a:schemeClr val="tx1"/>
                  </a:solidFill>
                  <a:latin typeface="+mn-ea"/>
                </a:endParaRPr>
              </a:p>
              <a:p>
                <a:pPr marL="285750" indent="-285750" algn="l">
                  <a:buFont typeface="Arial" panose="020B0604020202020204" pitchFamily="34" charset="0"/>
                  <a:buChar char="•"/>
                </a:pPr>
                <a:r>
                  <a:rPr lang="zh-CN" altLang="en-US" sz="2400" dirty="0">
                    <a:solidFill>
                      <a:schemeClr val="tx1"/>
                    </a:solidFill>
                  </a:rPr>
                  <a:t>输入网络的一个 </a:t>
                </a:r>
                <a:r>
                  <a:rPr lang="en-US" altLang="zh-CN" sz="2400" dirty="0">
                    <a:solidFill>
                      <a:schemeClr val="tx1"/>
                    </a:solidFill>
                  </a:rPr>
                  <a:t>batch </a:t>
                </a:r>
                <a:r>
                  <a:rPr lang="zh-CN" altLang="en-US" sz="2400" dirty="0">
                    <a:solidFill>
                      <a:schemeClr val="tx1"/>
                    </a:solidFill>
                  </a:rPr>
                  <a:t>可以用一个</a:t>
                </a:r>
                <a:r>
                  <a:rPr lang="en-US" altLang="zh-CN" sz="2400" dirty="0">
                    <a:solidFill>
                      <a:schemeClr val="tx1"/>
                    </a:solidFill>
                  </a:rPr>
                  <a:t>4</a:t>
                </a:r>
                <a:r>
                  <a:rPr lang="zh-CN" altLang="en-US" sz="2400" dirty="0">
                    <a:solidFill>
                      <a:schemeClr val="tx1"/>
                    </a:solidFill>
                  </a:rPr>
                  <a:t>维矩阵</a:t>
                </a:r>
                <a:r>
                  <a:rPr lang="en-US" altLang="zh-CN" sz="2400" i="0">
                    <a:solidFill>
                      <a:schemeClr val="tx1"/>
                    </a:solidFill>
                    <a:latin typeface="Cambria Math" panose="02040503050406030204" pitchFamily="18" charset="0"/>
                  </a:rPr>
                  <a:t>(𝑁, 𝐶, 𝑇, 𝑉)</a:t>
                </a:r>
                <a:r>
                  <a:rPr lang="zh-CN" altLang="en-US" sz="2400" dirty="0">
                    <a:solidFill>
                      <a:schemeClr val="tx1"/>
                    </a:solidFill>
                  </a:rPr>
                  <a:t>表示</a:t>
                </a:r>
                <a:endParaRPr lang="en-US" altLang="zh-CN" sz="2400" dirty="0">
                  <a:solidFill>
                    <a:schemeClr val="tx1"/>
                  </a:solidFill>
                </a:endParaRPr>
              </a:p>
              <a:p>
                <a:pPr marL="285750" indent="-285750" algn="l">
                  <a:buFont typeface="Arial" panose="020B0604020202020204" pitchFamily="34" charset="0"/>
                  <a:buChar char="•"/>
                </a:pPr>
                <a:r>
                  <a:rPr lang="en-US" altLang="zh-CN" sz="2400" i="0">
                    <a:solidFill>
                      <a:schemeClr val="tx1"/>
                    </a:solidFill>
                    <a:latin typeface="Cambria Math" panose="02040503050406030204" pitchFamily="18" charset="0"/>
                  </a:rPr>
                  <a:t>𝑁</a:t>
                </a:r>
                <a:r>
                  <a:rPr lang="en-US" altLang="zh-CN" sz="2400" dirty="0">
                    <a:solidFill>
                      <a:schemeClr val="tx1"/>
                    </a:solidFill>
                  </a:rPr>
                  <a:t> </a:t>
                </a:r>
                <a:r>
                  <a:rPr lang="zh-CN" altLang="en-US" sz="2400" dirty="0">
                    <a:solidFill>
                      <a:schemeClr val="tx1"/>
                    </a:solidFill>
                  </a:rPr>
                  <a:t>代表样本的数量，</a:t>
                </a:r>
                <a:r>
                  <a:rPr lang="en-US" altLang="zh-CN" sz="2400" i="0">
                    <a:solidFill>
                      <a:schemeClr val="tx1"/>
                    </a:solidFill>
                    <a:latin typeface="Cambria Math" panose="02040503050406030204" pitchFamily="18" charset="0"/>
                  </a:rPr>
                  <a:t>𝐶</a:t>
                </a:r>
                <a:r>
                  <a:rPr lang="zh-CN" altLang="en-US" sz="2400" dirty="0">
                    <a:solidFill>
                      <a:schemeClr val="tx1"/>
                    </a:solidFill>
                  </a:rPr>
                  <a:t> 代表骨骼点的维度，</a:t>
                </a:r>
                <a:r>
                  <a:rPr lang="en-US" altLang="zh-CN" sz="2400" i="0">
                    <a:solidFill>
                      <a:schemeClr val="tx1"/>
                    </a:solidFill>
                    <a:latin typeface="Cambria Math" panose="02040503050406030204" pitchFamily="18" charset="0"/>
                  </a:rPr>
                  <a:t>𝑇</a:t>
                </a:r>
                <a:r>
                  <a:rPr lang="zh-CN" altLang="en-US" sz="2400" dirty="0">
                    <a:solidFill>
                      <a:schemeClr val="tx1"/>
                    </a:solidFill>
                  </a:rPr>
                  <a:t> 代表一个样本所采的帧数，</a:t>
                </a:r>
                <a:r>
                  <a:rPr lang="en-US" altLang="zh-CN" sz="2400" i="0">
                    <a:solidFill>
                      <a:schemeClr val="tx1"/>
                    </a:solidFill>
                    <a:latin typeface="Cambria Math" panose="02040503050406030204" pitchFamily="18" charset="0"/>
                  </a:rPr>
                  <a:t>𝑉</a:t>
                </a:r>
                <a:r>
                  <a:rPr lang="en-US" altLang="zh-CN" sz="2400" dirty="0">
                    <a:solidFill>
                      <a:schemeClr val="tx1"/>
                    </a:solidFill>
                  </a:rPr>
                  <a:t> </a:t>
                </a:r>
                <a:r>
                  <a:rPr lang="zh-CN" altLang="en-US" sz="2400" dirty="0">
                    <a:solidFill>
                      <a:schemeClr val="tx1"/>
                    </a:solidFill>
                  </a:rPr>
                  <a:t>代表骨骼点的数量</a:t>
                </a:r>
                <a:endParaRPr lang="en-US" sz="1600" dirty="0"/>
              </a:p>
              <a:p>
                <a:endParaRPr lang="en-US" sz="1600" dirty="0"/>
              </a:p>
              <a:p>
                <a:r>
                  <a:rPr lang="en-US" sz="1600" dirty="0"/>
                  <a:t>ST-GCN: Spatial Temporal Graph Convolutional Networks </a:t>
                </a:r>
                <a:r>
                  <a:rPr lang="zh-CN" altLang="en-US" sz="1600" dirty="0"/>
                  <a:t>时空图卷积网络</a:t>
                </a:r>
                <a:r>
                  <a:rPr lang="en-US" altLang="zh-CN" sz="1600" dirty="0"/>
                  <a:t>, </a:t>
                </a:r>
                <a:r>
                  <a:rPr lang="zh-CN" altLang="en-US" sz="1600" dirty="0"/>
                  <a:t>是在</a:t>
                </a:r>
                <a:r>
                  <a:rPr lang="en-US" sz="1600" dirty="0"/>
                  <a:t>GCN</a:t>
                </a:r>
                <a:r>
                  <a:rPr lang="zh-CN" altLang="en-US" sz="1600" dirty="0"/>
                  <a:t>的基础上提出的</a:t>
                </a:r>
                <a:r>
                  <a:rPr lang="en-US" altLang="zh-CN" sz="1600" dirty="0"/>
                  <a:t>, </a:t>
                </a:r>
                <a:r>
                  <a:rPr lang="zh-CN" altLang="en-US" sz="1600" dirty="0"/>
                  <a:t>核心观点是将</a:t>
                </a:r>
                <a:r>
                  <a:rPr lang="en-US" sz="1600" dirty="0"/>
                  <a:t>TCN</a:t>
                </a:r>
                <a:r>
                  <a:rPr lang="zh-CN" altLang="en-US" sz="1600" dirty="0"/>
                  <a:t>与</a:t>
                </a:r>
                <a:r>
                  <a:rPr lang="en-US" sz="1600" dirty="0"/>
                  <a:t>GCN</a:t>
                </a:r>
                <a:r>
                  <a:rPr lang="zh-CN" altLang="en-US" sz="1600" dirty="0"/>
                  <a:t>相结合</a:t>
                </a:r>
                <a:r>
                  <a:rPr lang="en-US" altLang="zh-CN" sz="1600" dirty="0"/>
                  <a:t>, </a:t>
                </a:r>
                <a:r>
                  <a:rPr lang="zh-CN" altLang="en-US" sz="1600" dirty="0"/>
                  <a:t>用来处理有时序关系的图结构数据</a:t>
                </a:r>
                <a:r>
                  <a:rPr lang="en-US" altLang="zh-CN" sz="1600" dirty="0"/>
                  <a:t>:</a:t>
                </a:r>
              </a:p>
              <a:p>
                <a:pPr lvl="1"/>
                <a:r>
                  <a:rPr lang="en-US" sz="1200" dirty="0"/>
                  <a:t>GCN</a:t>
                </a:r>
                <a:r>
                  <a:rPr lang="zh-CN" altLang="en-US" sz="1200" dirty="0"/>
                  <a:t>对输入数据进行空间卷积</a:t>
                </a:r>
                <a:r>
                  <a:rPr lang="en-US" altLang="zh-CN" sz="1200" dirty="0"/>
                  <a:t>, </a:t>
                </a:r>
                <a:r>
                  <a:rPr lang="zh-CN" altLang="en-US" sz="1200" dirty="0"/>
                  <a:t>即不考虑时间的因素</a:t>
                </a:r>
                <a:r>
                  <a:rPr lang="en-US" altLang="zh-CN" sz="1200" dirty="0"/>
                  <a:t>, </a:t>
                </a:r>
                <a:r>
                  <a:rPr lang="zh-CN" altLang="en-US" sz="1200" dirty="0"/>
                  <a:t>卷积作用于同一时序的不同点的数据</a:t>
                </a:r>
                <a:r>
                  <a:rPr lang="en-US" altLang="zh-CN" sz="1200" dirty="0"/>
                  <a:t>. </a:t>
                </a:r>
              </a:p>
              <a:p>
                <a:pPr lvl="1"/>
                <a:r>
                  <a:rPr lang="en-US" sz="1200" dirty="0"/>
                  <a:t>TCN</a:t>
                </a:r>
                <a:r>
                  <a:rPr lang="zh-CN" altLang="en-US" sz="1200" dirty="0"/>
                  <a:t>对数据进行时序卷积</a:t>
                </a:r>
                <a:r>
                  <a:rPr lang="en-US" altLang="zh-CN" sz="1200" dirty="0"/>
                  <a:t>, </a:t>
                </a:r>
                <a:r>
                  <a:rPr lang="zh-CN" altLang="en-US" sz="1200" dirty="0"/>
                  <a:t>考虑不同时序同一特征点的关系</a:t>
                </a:r>
                <a:r>
                  <a:rPr lang="en-US" altLang="zh-CN" sz="1200" dirty="0"/>
                  <a:t>, </a:t>
                </a:r>
                <a:r>
                  <a:rPr lang="zh-CN" altLang="en-US" sz="1200" dirty="0"/>
                  <a:t>卷积作用于不同时序同一点的数据</a:t>
                </a:r>
                <a:r>
                  <a:rPr lang="en-US" altLang="zh-CN" sz="1200" dirty="0"/>
                  <a:t>.</a:t>
                </a:r>
                <a:endParaRPr lang="en-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[1]</a:t>
                </a:r>
                <a:r>
                  <a:rPr lang="zh-CN" altLang="en-US" sz="1200" dirty="0">
                    <a:effectLst/>
                  </a:rPr>
                  <a:t> </a:t>
                </a:r>
                <a:r>
                  <a:rPr lang="en-US" sz="1200" dirty="0">
                    <a:effectLst/>
                  </a:rPr>
                  <a:t>Yan S, </a:t>
                </a:r>
                <a:r>
                  <a:rPr lang="en-US" sz="1200" dirty="0" err="1">
                    <a:effectLst/>
                  </a:rPr>
                  <a:t>Xiong</a:t>
                </a:r>
                <a:r>
                  <a:rPr lang="en-US" sz="1200" dirty="0">
                    <a:effectLst/>
                  </a:rPr>
                  <a:t> Y, Lin D. Spatial temporal graph convolutional networks for skeleton-based action recognition. Proceedings of the AAAI Conference on Artificial Intelligence. 2018, 32.</a:t>
                </a:r>
              </a:p>
              <a:p>
                <a:endParaRPr lang="en-CN" dirty="0"/>
              </a:p>
            </p:txBody>
          </p:sp>
        </mc:Fallback>
      </mc:AlternateContent>
      <p:sp>
        <p:nvSpPr>
          <p:cNvPr id="4" name="Slide Number Placeholder 3"/>
          <p:cNvSpPr>
            <a:spLocks noGrp="1"/>
          </p:cNvSpPr>
          <p:nvPr>
            <p:ph type="sldNum" sz="quarter" idx="5"/>
          </p:nvPr>
        </p:nvSpPr>
        <p:spPr/>
        <p:txBody>
          <a:bodyPr/>
          <a:lstStyle/>
          <a:p>
            <a:fld id="{ACE88F6B-45B3-B444-A722-3EFEBC5E0C97}" type="slidenum">
              <a:rPr lang="en-US" smtClean="0"/>
              <a:t>12</a:t>
            </a:fld>
            <a:endParaRPr lang="en-US"/>
          </a:p>
        </p:txBody>
      </p:sp>
    </p:spTree>
    <p:extLst>
      <p:ext uri="{BB962C8B-B14F-4D97-AF65-F5344CB8AC3E}">
        <p14:creationId xmlns:p14="http://schemas.microsoft.com/office/powerpoint/2010/main" val="152354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zh-CN" altLang="en-US" dirty="0" smtClean="0"/>
                  <a:t>总结来说，和现在最泛用的</a:t>
                </a:r>
                <a:r>
                  <a:rPr lang="en-US" altLang="zh-CN" dirty="0" smtClean="0"/>
                  <a:t>MP</a:t>
                </a:r>
                <a:r>
                  <a:rPr lang="zh-CN" altLang="en-US" dirty="0" smtClean="0"/>
                  <a:t>神经元相比，</a:t>
                </a:r>
                <a:r>
                  <a:rPr lang="en-US" altLang="zh-CN" dirty="0" smtClean="0"/>
                  <a:t>IC</a:t>
                </a:r>
                <a:r>
                  <a:rPr lang="zh-CN" altLang="en-US" dirty="0" smtClean="0"/>
                  <a:t>神经元保持了轻量，易拓展，易训练的优点，并且具备更强的非线性表示能力，可能解决一些更复杂的任务</a:t>
                </a:r>
                <a:endParaRPr lang="x-none" dirty="0"/>
              </a:p>
            </p:txBody>
          </p:sp>
        </mc:Choice>
        <mc:Fallback xmlns="">
          <p:sp>
            <p:nvSpPr>
              <p:cNvPr id="3" name="Notes Placeholder 2"/>
              <p:cNvSpPr>
                <a:spLocks noGrp="1"/>
              </p:cNvSpPr>
              <p:nvPr>
                <p:ph type="body" idx="1"/>
              </p:nvPr>
            </p:nvSpPr>
            <p:spPr/>
            <p:txBody>
              <a:bodyPr/>
              <a:lstStyle/>
              <a:p>
                <a:pPr algn="l"/>
                <a:r>
                  <a:rPr lang="en-US" sz="1600" b="0" i="0">
                    <a:solidFill>
                      <a:schemeClr val="tx1"/>
                    </a:solidFill>
                    <a:latin typeface="Cambria Math" panose="02040503050406030204" pitchFamily="18" charset="0"/>
                  </a:rPr>
                  <a:t>𝑓_𝑖=𝐻(𝐺(𝐹(</a:t>
                </a:r>
                <a:r>
                  <a:rPr lang="en-US" sz="1600" b="0" i="0">
                    <a:solidFill>
                      <a:schemeClr val="tx1"/>
                    </a:solidFill>
                    <a:latin typeface="Cambria Math" panose="02040503050406030204" pitchFamily="18" charset="0"/>
                    <a:ea typeface="Cambria Math" panose="02040503050406030204" pitchFamily="18" charset="0"/>
                  </a:rPr>
                  <a:t>𝒳_𝑖</a:t>
                </a:r>
                <a:r>
                  <a:rPr lang="en-US" sz="1600" b="0" i="0">
                    <a:solidFill>
                      <a:schemeClr val="tx1"/>
                    </a:solidFill>
                    <a:latin typeface="Cambria Math" panose="02040503050406030204" pitchFamily="18" charset="0"/>
                  </a:rPr>
                  <a:t>)))</a:t>
                </a:r>
                <a:endParaRPr lang="en-US" sz="1600" dirty="0">
                  <a:solidFill>
                    <a:schemeClr val="tx1"/>
                  </a:solidFill>
                </a:endParaRP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ea typeface="Cambria Math" panose="02040503050406030204" pitchFamily="18" charset="0"/>
                  </a:rPr>
                  <a:t>𝒳_𝑖</a:t>
                </a:r>
                <a:r>
                  <a:rPr lang="zh-CN" altLang="en-US" sz="2400" dirty="0">
                    <a:solidFill>
                      <a:schemeClr val="tx1"/>
                    </a:solidFill>
                    <a:latin typeface="+mn-ea"/>
                  </a:rPr>
                  <a:t> 表示输入轮廓图集合</a:t>
                </a:r>
                <a:endParaRPr lang="en-US" altLang="zh-CN" sz="2400" dirty="0">
                  <a:solidFill>
                    <a:schemeClr val="tx1"/>
                  </a:solidFill>
                  <a:latin typeface="+mn-ea"/>
                </a:endParaRPr>
              </a:p>
              <a:p>
                <a:pPr marL="285750" indent="-285750" algn="l">
                  <a:buFont typeface="Arial" panose="020B0604020202020204" pitchFamily="34" charset="0"/>
                  <a:buChar char="•"/>
                </a:pPr>
                <a:r>
                  <a:rPr lang="en-US" sz="2400" i="0">
                    <a:solidFill>
                      <a:schemeClr val="tx1"/>
                    </a:solidFill>
                    <a:latin typeface="Cambria Math" panose="02040503050406030204" pitchFamily="18" charset="0"/>
                  </a:rPr>
                  <a:t>𝐹</a:t>
                </a:r>
                <a:r>
                  <a:rPr lang="zh-CN" altLang="en-US" sz="2400" dirty="0">
                    <a:solidFill>
                      <a:schemeClr val="tx1"/>
                    </a:solidFill>
                  </a:rPr>
                  <a:t> </a:t>
                </a:r>
                <a:r>
                  <a:rPr lang="en-US" sz="2400" dirty="0">
                    <a:solidFill>
                      <a:schemeClr val="tx1"/>
                    </a:solidFill>
                    <a:latin typeface="+mn-ea"/>
                  </a:rPr>
                  <a:t>表示卷积网络用于从单帧轮廓图中提取特征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𝐺</a:t>
                </a:r>
                <a:r>
                  <a:rPr lang="zh-CN" altLang="en-US" sz="2400" dirty="0">
                    <a:solidFill>
                      <a:schemeClr val="tx1"/>
                    </a:solidFill>
                  </a:rPr>
                  <a:t> </a:t>
                </a:r>
                <a:r>
                  <a:rPr lang="en-US" sz="2400" dirty="0">
                    <a:solidFill>
                      <a:schemeClr val="tx1"/>
                    </a:solidFill>
                    <a:latin typeface="+mn-ea"/>
                  </a:rPr>
                  <a:t>用于将一组帧级特征转换为一个集合级特征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𝐻</a:t>
                </a:r>
                <a:r>
                  <a:rPr lang="zh-CN" altLang="en-US" sz="2400" dirty="0">
                    <a:solidFill>
                      <a:schemeClr val="tx1"/>
                    </a:solidFill>
                  </a:rPr>
                  <a:t> </a:t>
                </a:r>
                <a:r>
                  <a:rPr lang="en-US" sz="2400" dirty="0">
                    <a:solidFill>
                      <a:schemeClr val="tx1"/>
                    </a:solidFill>
                    <a:latin typeface="+mn-ea"/>
                  </a:rPr>
                  <a:t>用于从集合级特征中学习具有判别性的步态特征表示</a:t>
                </a:r>
              </a:p>
              <a:p>
                <a:pPr algn="l"/>
                <a:endParaRPr lang="en-US" sz="1600" dirty="0"/>
              </a:p>
              <a:p>
                <a:pPr marL="285750" indent="-285750" algn="l">
                  <a:buFont typeface="Arial" panose="020B0604020202020204" pitchFamily="34" charset="0"/>
                  <a:buChar char="•"/>
                </a:pPr>
                <a:r>
                  <a:rPr lang="zh-CN" altLang="en-US" sz="2400" dirty="0">
                    <a:solidFill>
                      <a:schemeClr val="tx1"/>
                    </a:solidFill>
                  </a:rPr>
                  <a:t>节点</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zh-CN" altLang="en-US" sz="2400" dirty="0">
                    <a:solidFill>
                      <a:schemeClr val="tx1"/>
                    </a:solidFill>
                  </a:rPr>
                  <a:t>和边</a:t>
                </a:r>
                <a:r>
                  <a:rPr lang="en-US" altLang="zh-CN" sz="2400" i="0">
                    <a:solidFill>
                      <a:schemeClr val="tx1"/>
                    </a:solidFill>
                    <a:latin typeface="Cambria Math" panose="02040503050406030204" pitchFamily="18" charset="0"/>
                    <a:ea typeface="Cambria Math" panose="02040503050406030204" pitchFamily="18" charset="0"/>
                  </a:rPr>
                  <a:t>ℰ(𝐺)</a:t>
                </a:r>
                <a:r>
                  <a:rPr lang="zh-CN" altLang="en-US" sz="2400" dirty="0">
                    <a:solidFill>
                      <a:schemeClr val="tx1"/>
                    </a:solidFill>
                  </a:rPr>
                  <a:t>构成的集合就是图</a:t>
                </a:r>
                <a:r>
                  <a:rPr lang="en-US" altLang="zh-CN" sz="2400" i="0">
                    <a:solidFill>
                      <a:schemeClr val="tx1"/>
                    </a:solidFill>
                    <a:latin typeface="Cambria Math" panose="02040503050406030204" pitchFamily="18" charset="0"/>
                  </a:rPr>
                  <a:t>𝐺={</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en-US" altLang="zh-CN" sz="2400" i="0">
                    <a:solidFill>
                      <a:schemeClr val="tx1"/>
                    </a:solidFill>
                    <a:latin typeface="Cambria Math" panose="02040503050406030204" pitchFamily="18" charset="0"/>
                    <a:ea typeface="Cambria Math" panose="02040503050406030204" pitchFamily="18" charset="0"/>
                  </a:rPr>
                  <a:t>ℰ(𝐺)}</a:t>
                </a:r>
                <a:endParaRPr lang="en-US" altLang="zh-CN" sz="2400" dirty="0">
                  <a:solidFill>
                    <a:schemeClr val="tx1"/>
                  </a:solidFill>
                  <a:latin typeface="+mn-ea"/>
                </a:endParaRPr>
              </a:p>
              <a:p>
                <a:pPr marL="285750" indent="-285750" algn="l">
                  <a:buFont typeface="Arial" panose="020B0604020202020204" pitchFamily="34" charset="0"/>
                  <a:buChar char="•"/>
                </a:pPr>
                <a:r>
                  <a:rPr lang="zh-CN" altLang="en-US" sz="2400" dirty="0">
                    <a:solidFill>
                      <a:schemeClr val="tx1"/>
                    </a:solidFill>
                  </a:rPr>
                  <a:t>输入网络的一个 </a:t>
                </a:r>
                <a:r>
                  <a:rPr lang="en-US" altLang="zh-CN" sz="2400" dirty="0">
                    <a:solidFill>
                      <a:schemeClr val="tx1"/>
                    </a:solidFill>
                  </a:rPr>
                  <a:t>batch </a:t>
                </a:r>
                <a:r>
                  <a:rPr lang="zh-CN" altLang="en-US" sz="2400" dirty="0">
                    <a:solidFill>
                      <a:schemeClr val="tx1"/>
                    </a:solidFill>
                  </a:rPr>
                  <a:t>可以用一个</a:t>
                </a:r>
                <a:r>
                  <a:rPr lang="en-US" altLang="zh-CN" sz="2400" dirty="0">
                    <a:solidFill>
                      <a:schemeClr val="tx1"/>
                    </a:solidFill>
                  </a:rPr>
                  <a:t>4</a:t>
                </a:r>
                <a:r>
                  <a:rPr lang="zh-CN" altLang="en-US" sz="2400" dirty="0">
                    <a:solidFill>
                      <a:schemeClr val="tx1"/>
                    </a:solidFill>
                  </a:rPr>
                  <a:t>维矩阵</a:t>
                </a:r>
                <a:r>
                  <a:rPr lang="en-US" altLang="zh-CN" sz="2400" i="0">
                    <a:solidFill>
                      <a:schemeClr val="tx1"/>
                    </a:solidFill>
                    <a:latin typeface="Cambria Math" panose="02040503050406030204" pitchFamily="18" charset="0"/>
                  </a:rPr>
                  <a:t>(𝑁, 𝐶, 𝑇, 𝑉)</a:t>
                </a:r>
                <a:r>
                  <a:rPr lang="zh-CN" altLang="en-US" sz="2400" dirty="0">
                    <a:solidFill>
                      <a:schemeClr val="tx1"/>
                    </a:solidFill>
                  </a:rPr>
                  <a:t>表示</a:t>
                </a:r>
                <a:endParaRPr lang="en-US" altLang="zh-CN" sz="2400" dirty="0">
                  <a:solidFill>
                    <a:schemeClr val="tx1"/>
                  </a:solidFill>
                </a:endParaRPr>
              </a:p>
              <a:p>
                <a:pPr marL="285750" indent="-285750" algn="l">
                  <a:buFont typeface="Arial" panose="020B0604020202020204" pitchFamily="34" charset="0"/>
                  <a:buChar char="•"/>
                </a:pPr>
                <a:r>
                  <a:rPr lang="en-US" altLang="zh-CN" sz="2400" i="0">
                    <a:solidFill>
                      <a:schemeClr val="tx1"/>
                    </a:solidFill>
                    <a:latin typeface="Cambria Math" panose="02040503050406030204" pitchFamily="18" charset="0"/>
                  </a:rPr>
                  <a:t>𝑁</a:t>
                </a:r>
                <a:r>
                  <a:rPr lang="en-US" altLang="zh-CN" sz="2400" dirty="0">
                    <a:solidFill>
                      <a:schemeClr val="tx1"/>
                    </a:solidFill>
                  </a:rPr>
                  <a:t> </a:t>
                </a:r>
                <a:r>
                  <a:rPr lang="zh-CN" altLang="en-US" sz="2400" dirty="0">
                    <a:solidFill>
                      <a:schemeClr val="tx1"/>
                    </a:solidFill>
                  </a:rPr>
                  <a:t>代表样本的数量，</a:t>
                </a:r>
                <a:r>
                  <a:rPr lang="en-US" altLang="zh-CN" sz="2400" i="0">
                    <a:solidFill>
                      <a:schemeClr val="tx1"/>
                    </a:solidFill>
                    <a:latin typeface="Cambria Math" panose="02040503050406030204" pitchFamily="18" charset="0"/>
                  </a:rPr>
                  <a:t>𝐶</a:t>
                </a:r>
                <a:r>
                  <a:rPr lang="zh-CN" altLang="en-US" sz="2400" dirty="0">
                    <a:solidFill>
                      <a:schemeClr val="tx1"/>
                    </a:solidFill>
                  </a:rPr>
                  <a:t> 代表骨骼点的维度，</a:t>
                </a:r>
                <a:r>
                  <a:rPr lang="en-US" altLang="zh-CN" sz="2400" i="0">
                    <a:solidFill>
                      <a:schemeClr val="tx1"/>
                    </a:solidFill>
                    <a:latin typeface="Cambria Math" panose="02040503050406030204" pitchFamily="18" charset="0"/>
                  </a:rPr>
                  <a:t>𝑇</a:t>
                </a:r>
                <a:r>
                  <a:rPr lang="zh-CN" altLang="en-US" sz="2400" dirty="0">
                    <a:solidFill>
                      <a:schemeClr val="tx1"/>
                    </a:solidFill>
                  </a:rPr>
                  <a:t> 代表一个样本所采的帧数，</a:t>
                </a:r>
                <a:r>
                  <a:rPr lang="en-US" altLang="zh-CN" sz="2400" i="0">
                    <a:solidFill>
                      <a:schemeClr val="tx1"/>
                    </a:solidFill>
                    <a:latin typeface="Cambria Math" panose="02040503050406030204" pitchFamily="18" charset="0"/>
                  </a:rPr>
                  <a:t>𝑉</a:t>
                </a:r>
                <a:r>
                  <a:rPr lang="en-US" altLang="zh-CN" sz="2400" dirty="0">
                    <a:solidFill>
                      <a:schemeClr val="tx1"/>
                    </a:solidFill>
                  </a:rPr>
                  <a:t> </a:t>
                </a:r>
                <a:r>
                  <a:rPr lang="zh-CN" altLang="en-US" sz="2400" dirty="0">
                    <a:solidFill>
                      <a:schemeClr val="tx1"/>
                    </a:solidFill>
                  </a:rPr>
                  <a:t>代表骨骼点的数量</a:t>
                </a:r>
                <a:endParaRPr lang="en-US" sz="1600" dirty="0"/>
              </a:p>
              <a:p>
                <a:endParaRPr lang="en-US" sz="1600" dirty="0"/>
              </a:p>
              <a:p>
                <a:r>
                  <a:rPr lang="en-US" sz="1600" dirty="0"/>
                  <a:t>ST-GCN: Spatial Temporal Graph Convolutional Networks </a:t>
                </a:r>
                <a:r>
                  <a:rPr lang="zh-CN" altLang="en-US" sz="1600" dirty="0"/>
                  <a:t>时空图卷积网络</a:t>
                </a:r>
                <a:r>
                  <a:rPr lang="en-US" altLang="zh-CN" sz="1600" dirty="0"/>
                  <a:t>, </a:t>
                </a:r>
                <a:r>
                  <a:rPr lang="zh-CN" altLang="en-US" sz="1600" dirty="0"/>
                  <a:t>是在</a:t>
                </a:r>
                <a:r>
                  <a:rPr lang="en-US" sz="1600" dirty="0"/>
                  <a:t>GCN</a:t>
                </a:r>
                <a:r>
                  <a:rPr lang="zh-CN" altLang="en-US" sz="1600" dirty="0"/>
                  <a:t>的基础上提出的</a:t>
                </a:r>
                <a:r>
                  <a:rPr lang="en-US" altLang="zh-CN" sz="1600" dirty="0"/>
                  <a:t>, </a:t>
                </a:r>
                <a:r>
                  <a:rPr lang="zh-CN" altLang="en-US" sz="1600" dirty="0"/>
                  <a:t>核心观点是将</a:t>
                </a:r>
                <a:r>
                  <a:rPr lang="en-US" sz="1600" dirty="0"/>
                  <a:t>TCN</a:t>
                </a:r>
                <a:r>
                  <a:rPr lang="zh-CN" altLang="en-US" sz="1600" dirty="0"/>
                  <a:t>与</a:t>
                </a:r>
                <a:r>
                  <a:rPr lang="en-US" sz="1600" dirty="0"/>
                  <a:t>GCN</a:t>
                </a:r>
                <a:r>
                  <a:rPr lang="zh-CN" altLang="en-US" sz="1600" dirty="0"/>
                  <a:t>相结合</a:t>
                </a:r>
                <a:r>
                  <a:rPr lang="en-US" altLang="zh-CN" sz="1600" dirty="0"/>
                  <a:t>, </a:t>
                </a:r>
                <a:r>
                  <a:rPr lang="zh-CN" altLang="en-US" sz="1600" dirty="0"/>
                  <a:t>用来处理有时序关系的图结构数据</a:t>
                </a:r>
                <a:r>
                  <a:rPr lang="en-US" altLang="zh-CN" sz="1600" dirty="0"/>
                  <a:t>:</a:t>
                </a:r>
              </a:p>
              <a:p>
                <a:pPr lvl="1"/>
                <a:r>
                  <a:rPr lang="en-US" sz="1200" dirty="0"/>
                  <a:t>GCN</a:t>
                </a:r>
                <a:r>
                  <a:rPr lang="zh-CN" altLang="en-US" sz="1200" dirty="0"/>
                  <a:t>对输入数据进行空间卷积</a:t>
                </a:r>
                <a:r>
                  <a:rPr lang="en-US" altLang="zh-CN" sz="1200" dirty="0"/>
                  <a:t>, </a:t>
                </a:r>
                <a:r>
                  <a:rPr lang="zh-CN" altLang="en-US" sz="1200" dirty="0"/>
                  <a:t>即不考虑时间的因素</a:t>
                </a:r>
                <a:r>
                  <a:rPr lang="en-US" altLang="zh-CN" sz="1200" dirty="0"/>
                  <a:t>, </a:t>
                </a:r>
                <a:r>
                  <a:rPr lang="zh-CN" altLang="en-US" sz="1200" dirty="0"/>
                  <a:t>卷积作用于同一时序的不同点的数据</a:t>
                </a:r>
                <a:r>
                  <a:rPr lang="en-US" altLang="zh-CN" sz="1200" dirty="0"/>
                  <a:t>. </a:t>
                </a:r>
              </a:p>
              <a:p>
                <a:pPr lvl="1"/>
                <a:r>
                  <a:rPr lang="en-US" sz="1200" dirty="0"/>
                  <a:t>TCN</a:t>
                </a:r>
                <a:r>
                  <a:rPr lang="zh-CN" altLang="en-US" sz="1200" dirty="0"/>
                  <a:t>对数据进行时序卷积</a:t>
                </a:r>
                <a:r>
                  <a:rPr lang="en-US" altLang="zh-CN" sz="1200" dirty="0"/>
                  <a:t>, </a:t>
                </a:r>
                <a:r>
                  <a:rPr lang="zh-CN" altLang="en-US" sz="1200" dirty="0"/>
                  <a:t>考虑不同时序同一特征点的关系</a:t>
                </a:r>
                <a:r>
                  <a:rPr lang="en-US" altLang="zh-CN" sz="1200" dirty="0"/>
                  <a:t>, </a:t>
                </a:r>
                <a:r>
                  <a:rPr lang="zh-CN" altLang="en-US" sz="1200" dirty="0"/>
                  <a:t>卷积作用于不同时序同一点的数据</a:t>
                </a:r>
                <a:r>
                  <a:rPr lang="en-US" altLang="zh-CN" sz="1200" dirty="0"/>
                  <a:t>.</a:t>
                </a:r>
                <a:endParaRPr lang="en-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[1]</a:t>
                </a:r>
                <a:r>
                  <a:rPr lang="zh-CN" altLang="en-US" sz="1200" dirty="0">
                    <a:effectLst/>
                  </a:rPr>
                  <a:t> </a:t>
                </a:r>
                <a:r>
                  <a:rPr lang="en-US" sz="1200" dirty="0">
                    <a:effectLst/>
                  </a:rPr>
                  <a:t>Yan S, </a:t>
                </a:r>
                <a:r>
                  <a:rPr lang="en-US" sz="1200" dirty="0" err="1">
                    <a:effectLst/>
                  </a:rPr>
                  <a:t>Xiong</a:t>
                </a:r>
                <a:r>
                  <a:rPr lang="en-US" sz="1200" dirty="0">
                    <a:effectLst/>
                  </a:rPr>
                  <a:t> Y, Lin D. Spatial temporal graph convolutional networks for skeleton-based action recognition. Proceedings of the AAAI Conference on Artificial Intelligence. 2018, 32.</a:t>
                </a:r>
              </a:p>
              <a:p>
                <a:endParaRPr lang="en-CN" dirty="0"/>
              </a:p>
            </p:txBody>
          </p:sp>
        </mc:Fallback>
      </mc:AlternateContent>
      <p:sp>
        <p:nvSpPr>
          <p:cNvPr id="4" name="Slide Number Placeholder 3"/>
          <p:cNvSpPr>
            <a:spLocks noGrp="1"/>
          </p:cNvSpPr>
          <p:nvPr>
            <p:ph type="sldNum" sz="quarter" idx="5"/>
          </p:nvPr>
        </p:nvSpPr>
        <p:spPr/>
        <p:txBody>
          <a:bodyPr/>
          <a:lstStyle/>
          <a:p>
            <a:fld id="{ACE88F6B-45B3-B444-A722-3EFEBC5E0C97}" type="slidenum">
              <a:rPr lang="en-US" smtClean="0"/>
              <a:t>13</a:t>
            </a:fld>
            <a:endParaRPr lang="en-US"/>
          </a:p>
        </p:txBody>
      </p:sp>
    </p:spTree>
    <p:extLst>
      <p:ext uri="{BB962C8B-B14F-4D97-AF65-F5344CB8AC3E}">
        <p14:creationId xmlns:p14="http://schemas.microsoft.com/office/powerpoint/2010/main" val="197097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zh-CN" altLang="en-US" dirty="0" smtClean="0"/>
                  <a:t>然而，基础</a:t>
                </a:r>
                <a:r>
                  <a:rPr lang="en-US" altLang="zh-CN" dirty="0" smtClean="0"/>
                  <a:t>IC</a:t>
                </a:r>
                <a:r>
                  <a:rPr lang="zh-CN" altLang="en-US" dirty="0" smtClean="0"/>
                  <a:t>神经元存在一个问题，就是它虽然用超平面增加表示的多样性，但是，这些表示和超平面都是共用一组参数，不够灵活，在实测中，我们也发现这种形式容易引起过拟合，为此，我们引入一个调节权重</a:t>
                </a:r>
                <a:r>
                  <a:rPr lang="en-US" altLang="zh-CN" dirty="0" smtClean="0"/>
                  <a:t>w</a:t>
                </a:r>
                <a:r>
                  <a:rPr lang="zh-CN" altLang="en-US" dirty="0" smtClean="0"/>
                  <a:t>‘’，它</a:t>
                </a:r>
                <a:r>
                  <a:rPr lang="zh-CN" altLang="en-US" dirty="0" smtClean="0"/>
                  <a:t>可以独立协助</a:t>
                </a:r>
                <a:r>
                  <a:rPr lang="zh-CN" altLang="en-US" dirty="0" smtClean="0"/>
                  <a:t>超平面的调节。我们理论地证明，当普通的权重固定时，调节</a:t>
                </a:r>
                <a:r>
                  <a:rPr lang="en-US" altLang="zh-CN" dirty="0" smtClean="0"/>
                  <a:t>w</a:t>
                </a:r>
                <a:r>
                  <a:rPr lang="zh-CN" altLang="en-US" dirty="0" smtClean="0"/>
                  <a:t>‘可以让超平面沿输入空间中某一个轴自由旋转，增加了整个神经元表示的灵活性。更重要的是，引入</a:t>
                </a:r>
                <a:r>
                  <a:rPr lang="en-US" altLang="zh-CN" dirty="0" smtClean="0"/>
                  <a:t>w’</a:t>
                </a:r>
                <a:r>
                  <a:rPr lang="zh-CN" altLang="en-US" dirty="0" smtClean="0"/>
                  <a:t>后，</a:t>
                </a:r>
                <a:r>
                  <a:rPr lang="en-US" altLang="zh-CN" dirty="0" smtClean="0"/>
                  <a:t>IC</a:t>
                </a:r>
                <a:r>
                  <a:rPr lang="zh-CN" altLang="en-US" dirty="0" smtClean="0"/>
                  <a:t>神经元是可以退回</a:t>
                </a:r>
                <a:r>
                  <a:rPr lang="en-US" altLang="zh-CN" dirty="0" smtClean="0"/>
                  <a:t>MP</a:t>
                </a:r>
                <a:r>
                  <a:rPr lang="zh-CN" altLang="en-US" dirty="0" smtClean="0"/>
                  <a:t>神经元的，也就是说它能够表示的函数是包含了</a:t>
                </a:r>
                <a:r>
                  <a:rPr lang="en-US" altLang="zh-CN" dirty="0" smtClean="0"/>
                  <a:t>MP</a:t>
                </a:r>
                <a:r>
                  <a:rPr lang="zh-CN" altLang="en-US" dirty="0" smtClean="0"/>
                  <a:t>能表示的函数，因此可以更放心用</a:t>
                </a:r>
                <a:r>
                  <a:rPr lang="en-US" altLang="zh-CN" dirty="0" smtClean="0"/>
                  <a:t>IC</a:t>
                </a:r>
                <a:r>
                  <a:rPr lang="zh-CN" altLang="en-US" dirty="0" smtClean="0"/>
                  <a:t>替换</a:t>
                </a:r>
                <a:r>
                  <a:rPr lang="en-US" altLang="zh-CN" dirty="0" smtClean="0"/>
                  <a:t>MP</a:t>
                </a:r>
                <a:endParaRPr lang="x-none" dirty="0"/>
              </a:p>
            </p:txBody>
          </p:sp>
        </mc:Choice>
        <mc:Fallback xmlns="">
          <p:sp>
            <p:nvSpPr>
              <p:cNvPr id="3" name="Notes Placeholder 2"/>
              <p:cNvSpPr>
                <a:spLocks noGrp="1"/>
              </p:cNvSpPr>
              <p:nvPr>
                <p:ph type="body" idx="1"/>
              </p:nvPr>
            </p:nvSpPr>
            <p:spPr/>
            <p:txBody>
              <a:bodyPr/>
              <a:lstStyle/>
              <a:p>
                <a:pPr algn="l"/>
                <a:r>
                  <a:rPr lang="en-US" sz="1600" b="0" i="0">
                    <a:solidFill>
                      <a:schemeClr val="tx1"/>
                    </a:solidFill>
                    <a:latin typeface="Cambria Math" panose="02040503050406030204" pitchFamily="18" charset="0"/>
                  </a:rPr>
                  <a:t>𝑓_𝑖=𝐻(𝐺(𝐹(</a:t>
                </a:r>
                <a:r>
                  <a:rPr lang="en-US" sz="1600" b="0" i="0">
                    <a:solidFill>
                      <a:schemeClr val="tx1"/>
                    </a:solidFill>
                    <a:latin typeface="Cambria Math" panose="02040503050406030204" pitchFamily="18" charset="0"/>
                    <a:ea typeface="Cambria Math" panose="02040503050406030204" pitchFamily="18" charset="0"/>
                  </a:rPr>
                  <a:t>𝒳_𝑖</a:t>
                </a:r>
                <a:r>
                  <a:rPr lang="en-US" sz="1600" b="0" i="0">
                    <a:solidFill>
                      <a:schemeClr val="tx1"/>
                    </a:solidFill>
                    <a:latin typeface="Cambria Math" panose="02040503050406030204" pitchFamily="18" charset="0"/>
                  </a:rPr>
                  <a:t>)))</a:t>
                </a:r>
                <a:endParaRPr lang="en-US" sz="1600" dirty="0">
                  <a:solidFill>
                    <a:schemeClr val="tx1"/>
                  </a:solidFill>
                </a:endParaRP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ea typeface="Cambria Math" panose="02040503050406030204" pitchFamily="18" charset="0"/>
                  </a:rPr>
                  <a:t>𝒳_𝑖</a:t>
                </a:r>
                <a:r>
                  <a:rPr lang="zh-CN" altLang="en-US" sz="2400" dirty="0">
                    <a:solidFill>
                      <a:schemeClr val="tx1"/>
                    </a:solidFill>
                    <a:latin typeface="+mn-ea"/>
                  </a:rPr>
                  <a:t> 表示输入轮廓图集合</a:t>
                </a:r>
                <a:endParaRPr lang="en-US" altLang="zh-CN" sz="2400" dirty="0">
                  <a:solidFill>
                    <a:schemeClr val="tx1"/>
                  </a:solidFill>
                  <a:latin typeface="+mn-ea"/>
                </a:endParaRPr>
              </a:p>
              <a:p>
                <a:pPr marL="285750" indent="-285750" algn="l">
                  <a:buFont typeface="Arial" panose="020B0604020202020204" pitchFamily="34" charset="0"/>
                  <a:buChar char="•"/>
                </a:pPr>
                <a:r>
                  <a:rPr lang="en-US" sz="2400" i="0">
                    <a:solidFill>
                      <a:schemeClr val="tx1"/>
                    </a:solidFill>
                    <a:latin typeface="Cambria Math" panose="02040503050406030204" pitchFamily="18" charset="0"/>
                  </a:rPr>
                  <a:t>𝐹</a:t>
                </a:r>
                <a:r>
                  <a:rPr lang="zh-CN" altLang="en-US" sz="2400" dirty="0">
                    <a:solidFill>
                      <a:schemeClr val="tx1"/>
                    </a:solidFill>
                  </a:rPr>
                  <a:t> </a:t>
                </a:r>
                <a:r>
                  <a:rPr lang="en-US" sz="2400" dirty="0">
                    <a:solidFill>
                      <a:schemeClr val="tx1"/>
                    </a:solidFill>
                    <a:latin typeface="+mn-ea"/>
                  </a:rPr>
                  <a:t>表示卷积网络用于从单帧轮廓图中提取特征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𝐺</a:t>
                </a:r>
                <a:r>
                  <a:rPr lang="zh-CN" altLang="en-US" sz="2400" dirty="0">
                    <a:solidFill>
                      <a:schemeClr val="tx1"/>
                    </a:solidFill>
                  </a:rPr>
                  <a:t> </a:t>
                </a:r>
                <a:r>
                  <a:rPr lang="en-US" sz="2400" dirty="0">
                    <a:solidFill>
                      <a:schemeClr val="tx1"/>
                    </a:solidFill>
                    <a:latin typeface="+mn-ea"/>
                  </a:rPr>
                  <a:t>用于将一组帧级特征转换为一个集合级特征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𝐻</a:t>
                </a:r>
                <a:r>
                  <a:rPr lang="zh-CN" altLang="en-US" sz="2400" dirty="0">
                    <a:solidFill>
                      <a:schemeClr val="tx1"/>
                    </a:solidFill>
                  </a:rPr>
                  <a:t> </a:t>
                </a:r>
                <a:r>
                  <a:rPr lang="en-US" sz="2400" dirty="0">
                    <a:solidFill>
                      <a:schemeClr val="tx1"/>
                    </a:solidFill>
                    <a:latin typeface="+mn-ea"/>
                  </a:rPr>
                  <a:t>用于从集合级特征中学习具有判别性的步态特征表示</a:t>
                </a:r>
              </a:p>
              <a:p>
                <a:pPr algn="l"/>
                <a:endParaRPr lang="en-US" sz="1600" dirty="0"/>
              </a:p>
              <a:p>
                <a:pPr marL="285750" indent="-285750" algn="l">
                  <a:buFont typeface="Arial" panose="020B0604020202020204" pitchFamily="34" charset="0"/>
                  <a:buChar char="•"/>
                </a:pPr>
                <a:r>
                  <a:rPr lang="zh-CN" altLang="en-US" sz="2400" dirty="0">
                    <a:solidFill>
                      <a:schemeClr val="tx1"/>
                    </a:solidFill>
                  </a:rPr>
                  <a:t>节点</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zh-CN" altLang="en-US" sz="2400" dirty="0">
                    <a:solidFill>
                      <a:schemeClr val="tx1"/>
                    </a:solidFill>
                  </a:rPr>
                  <a:t>和边</a:t>
                </a:r>
                <a:r>
                  <a:rPr lang="en-US" altLang="zh-CN" sz="2400" i="0">
                    <a:solidFill>
                      <a:schemeClr val="tx1"/>
                    </a:solidFill>
                    <a:latin typeface="Cambria Math" panose="02040503050406030204" pitchFamily="18" charset="0"/>
                    <a:ea typeface="Cambria Math" panose="02040503050406030204" pitchFamily="18" charset="0"/>
                  </a:rPr>
                  <a:t>ℰ(𝐺)</a:t>
                </a:r>
                <a:r>
                  <a:rPr lang="zh-CN" altLang="en-US" sz="2400" dirty="0">
                    <a:solidFill>
                      <a:schemeClr val="tx1"/>
                    </a:solidFill>
                  </a:rPr>
                  <a:t>构成的集合就是图</a:t>
                </a:r>
                <a:r>
                  <a:rPr lang="en-US" altLang="zh-CN" sz="2400" i="0">
                    <a:solidFill>
                      <a:schemeClr val="tx1"/>
                    </a:solidFill>
                    <a:latin typeface="Cambria Math" panose="02040503050406030204" pitchFamily="18" charset="0"/>
                  </a:rPr>
                  <a:t>𝐺={</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en-US" altLang="zh-CN" sz="2400" i="0">
                    <a:solidFill>
                      <a:schemeClr val="tx1"/>
                    </a:solidFill>
                    <a:latin typeface="Cambria Math" panose="02040503050406030204" pitchFamily="18" charset="0"/>
                    <a:ea typeface="Cambria Math" panose="02040503050406030204" pitchFamily="18" charset="0"/>
                  </a:rPr>
                  <a:t>ℰ(𝐺)}</a:t>
                </a:r>
                <a:endParaRPr lang="en-US" altLang="zh-CN" sz="2400" dirty="0">
                  <a:solidFill>
                    <a:schemeClr val="tx1"/>
                  </a:solidFill>
                  <a:latin typeface="+mn-ea"/>
                </a:endParaRPr>
              </a:p>
              <a:p>
                <a:pPr marL="285750" indent="-285750" algn="l">
                  <a:buFont typeface="Arial" panose="020B0604020202020204" pitchFamily="34" charset="0"/>
                  <a:buChar char="•"/>
                </a:pPr>
                <a:r>
                  <a:rPr lang="zh-CN" altLang="en-US" sz="2400" dirty="0">
                    <a:solidFill>
                      <a:schemeClr val="tx1"/>
                    </a:solidFill>
                  </a:rPr>
                  <a:t>输入网络的一个 </a:t>
                </a:r>
                <a:r>
                  <a:rPr lang="en-US" altLang="zh-CN" sz="2400" dirty="0">
                    <a:solidFill>
                      <a:schemeClr val="tx1"/>
                    </a:solidFill>
                  </a:rPr>
                  <a:t>batch </a:t>
                </a:r>
                <a:r>
                  <a:rPr lang="zh-CN" altLang="en-US" sz="2400" dirty="0">
                    <a:solidFill>
                      <a:schemeClr val="tx1"/>
                    </a:solidFill>
                  </a:rPr>
                  <a:t>可以用一个</a:t>
                </a:r>
                <a:r>
                  <a:rPr lang="en-US" altLang="zh-CN" sz="2400" dirty="0">
                    <a:solidFill>
                      <a:schemeClr val="tx1"/>
                    </a:solidFill>
                  </a:rPr>
                  <a:t>4</a:t>
                </a:r>
                <a:r>
                  <a:rPr lang="zh-CN" altLang="en-US" sz="2400" dirty="0">
                    <a:solidFill>
                      <a:schemeClr val="tx1"/>
                    </a:solidFill>
                  </a:rPr>
                  <a:t>维矩阵</a:t>
                </a:r>
                <a:r>
                  <a:rPr lang="en-US" altLang="zh-CN" sz="2400" i="0">
                    <a:solidFill>
                      <a:schemeClr val="tx1"/>
                    </a:solidFill>
                    <a:latin typeface="Cambria Math" panose="02040503050406030204" pitchFamily="18" charset="0"/>
                  </a:rPr>
                  <a:t>(𝑁, 𝐶, 𝑇, 𝑉)</a:t>
                </a:r>
                <a:r>
                  <a:rPr lang="zh-CN" altLang="en-US" sz="2400" dirty="0">
                    <a:solidFill>
                      <a:schemeClr val="tx1"/>
                    </a:solidFill>
                  </a:rPr>
                  <a:t>表示</a:t>
                </a:r>
                <a:endParaRPr lang="en-US" altLang="zh-CN" sz="2400" dirty="0">
                  <a:solidFill>
                    <a:schemeClr val="tx1"/>
                  </a:solidFill>
                </a:endParaRPr>
              </a:p>
              <a:p>
                <a:pPr marL="285750" indent="-285750" algn="l">
                  <a:buFont typeface="Arial" panose="020B0604020202020204" pitchFamily="34" charset="0"/>
                  <a:buChar char="•"/>
                </a:pPr>
                <a:r>
                  <a:rPr lang="en-US" altLang="zh-CN" sz="2400" i="0">
                    <a:solidFill>
                      <a:schemeClr val="tx1"/>
                    </a:solidFill>
                    <a:latin typeface="Cambria Math" panose="02040503050406030204" pitchFamily="18" charset="0"/>
                  </a:rPr>
                  <a:t>𝑁</a:t>
                </a:r>
                <a:r>
                  <a:rPr lang="en-US" altLang="zh-CN" sz="2400" dirty="0">
                    <a:solidFill>
                      <a:schemeClr val="tx1"/>
                    </a:solidFill>
                  </a:rPr>
                  <a:t> </a:t>
                </a:r>
                <a:r>
                  <a:rPr lang="zh-CN" altLang="en-US" sz="2400" dirty="0">
                    <a:solidFill>
                      <a:schemeClr val="tx1"/>
                    </a:solidFill>
                  </a:rPr>
                  <a:t>代表样本的数量，</a:t>
                </a:r>
                <a:r>
                  <a:rPr lang="en-US" altLang="zh-CN" sz="2400" i="0">
                    <a:solidFill>
                      <a:schemeClr val="tx1"/>
                    </a:solidFill>
                    <a:latin typeface="Cambria Math" panose="02040503050406030204" pitchFamily="18" charset="0"/>
                  </a:rPr>
                  <a:t>𝐶</a:t>
                </a:r>
                <a:r>
                  <a:rPr lang="zh-CN" altLang="en-US" sz="2400" dirty="0">
                    <a:solidFill>
                      <a:schemeClr val="tx1"/>
                    </a:solidFill>
                  </a:rPr>
                  <a:t> 代表骨骼点的维度，</a:t>
                </a:r>
                <a:r>
                  <a:rPr lang="en-US" altLang="zh-CN" sz="2400" i="0">
                    <a:solidFill>
                      <a:schemeClr val="tx1"/>
                    </a:solidFill>
                    <a:latin typeface="Cambria Math" panose="02040503050406030204" pitchFamily="18" charset="0"/>
                  </a:rPr>
                  <a:t>𝑇</a:t>
                </a:r>
                <a:r>
                  <a:rPr lang="zh-CN" altLang="en-US" sz="2400" dirty="0">
                    <a:solidFill>
                      <a:schemeClr val="tx1"/>
                    </a:solidFill>
                  </a:rPr>
                  <a:t> 代表一个样本所采的帧数，</a:t>
                </a:r>
                <a:r>
                  <a:rPr lang="en-US" altLang="zh-CN" sz="2400" i="0">
                    <a:solidFill>
                      <a:schemeClr val="tx1"/>
                    </a:solidFill>
                    <a:latin typeface="Cambria Math" panose="02040503050406030204" pitchFamily="18" charset="0"/>
                  </a:rPr>
                  <a:t>𝑉</a:t>
                </a:r>
                <a:r>
                  <a:rPr lang="en-US" altLang="zh-CN" sz="2400" dirty="0">
                    <a:solidFill>
                      <a:schemeClr val="tx1"/>
                    </a:solidFill>
                  </a:rPr>
                  <a:t> </a:t>
                </a:r>
                <a:r>
                  <a:rPr lang="zh-CN" altLang="en-US" sz="2400" dirty="0">
                    <a:solidFill>
                      <a:schemeClr val="tx1"/>
                    </a:solidFill>
                  </a:rPr>
                  <a:t>代表骨骼点的数量</a:t>
                </a:r>
                <a:endParaRPr lang="en-US" sz="1600" dirty="0"/>
              </a:p>
              <a:p>
                <a:endParaRPr lang="en-US" sz="1600" dirty="0"/>
              </a:p>
              <a:p>
                <a:r>
                  <a:rPr lang="en-US" sz="1600" dirty="0"/>
                  <a:t>ST-GCN: Spatial Temporal Graph Convolutional Networks </a:t>
                </a:r>
                <a:r>
                  <a:rPr lang="zh-CN" altLang="en-US" sz="1600" dirty="0"/>
                  <a:t>时空图卷积网络</a:t>
                </a:r>
                <a:r>
                  <a:rPr lang="en-US" altLang="zh-CN" sz="1600" dirty="0"/>
                  <a:t>, </a:t>
                </a:r>
                <a:r>
                  <a:rPr lang="zh-CN" altLang="en-US" sz="1600" dirty="0"/>
                  <a:t>是在</a:t>
                </a:r>
                <a:r>
                  <a:rPr lang="en-US" sz="1600" dirty="0"/>
                  <a:t>GCN</a:t>
                </a:r>
                <a:r>
                  <a:rPr lang="zh-CN" altLang="en-US" sz="1600" dirty="0"/>
                  <a:t>的基础上提出的</a:t>
                </a:r>
                <a:r>
                  <a:rPr lang="en-US" altLang="zh-CN" sz="1600" dirty="0"/>
                  <a:t>, </a:t>
                </a:r>
                <a:r>
                  <a:rPr lang="zh-CN" altLang="en-US" sz="1600" dirty="0"/>
                  <a:t>核心观点是将</a:t>
                </a:r>
                <a:r>
                  <a:rPr lang="en-US" sz="1600" dirty="0"/>
                  <a:t>TCN</a:t>
                </a:r>
                <a:r>
                  <a:rPr lang="zh-CN" altLang="en-US" sz="1600" dirty="0"/>
                  <a:t>与</a:t>
                </a:r>
                <a:r>
                  <a:rPr lang="en-US" sz="1600" dirty="0"/>
                  <a:t>GCN</a:t>
                </a:r>
                <a:r>
                  <a:rPr lang="zh-CN" altLang="en-US" sz="1600" dirty="0"/>
                  <a:t>相结合</a:t>
                </a:r>
                <a:r>
                  <a:rPr lang="en-US" altLang="zh-CN" sz="1600" dirty="0"/>
                  <a:t>, </a:t>
                </a:r>
                <a:r>
                  <a:rPr lang="zh-CN" altLang="en-US" sz="1600" dirty="0"/>
                  <a:t>用来处理有时序关系的图结构数据</a:t>
                </a:r>
                <a:r>
                  <a:rPr lang="en-US" altLang="zh-CN" sz="1600" dirty="0"/>
                  <a:t>:</a:t>
                </a:r>
              </a:p>
              <a:p>
                <a:pPr lvl="1"/>
                <a:r>
                  <a:rPr lang="en-US" sz="1200" dirty="0"/>
                  <a:t>GCN</a:t>
                </a:r>
                <a:r>
                  <a:rPr lang="zh-CN" altLang="en-US" sz="1200" dirty="0"/>
                  <a:t>对输入数据进行空间卷积</a:t>
                </a:r>
                <a:r>
                  <a:rPr lang="en-US" altLang="zh-CN" sz="1200" dirty="0"/>
                  <a:t>, </a:t>
                </a:r>
                <a:r>
                  <a:rPr lang="zh-CN" altLang="en-US" sz="1200" dirty="0"/>
                  <a:t>即不考虑时间的因素</a:t>
                </a:r>
                <a:r>
                  <a:rPr lang="en-US" altLang="zh-CN" sz="1200" dirty="0"/>
                  <a:t>, </a:t>
                </a:r>
                <a:r>
                  <a:rPr lang="zh-CN" altLang="en-US" sz="1200" dirty="0"/>
                  <a:t>卷积作用于同一时序的不同点的数据</a:t>
                </a:r>
                <a:r>
                  <a:rPr lang="en-US" altLang="zh-CN" sz="1200" dirty="0"/>
                  <a:t>. </a:t>
                </a:r>
              </a:p>
              <a:p>
                <a:pPr lvl="1"/>
                <a:r>
                  <a:rPr lang="en-US" sz="1200" dirty="0"/>
                  <a:t>TCN</a:t>
                </a:r>
                <a:r>
                  <a:rPr lang="zh-CN" altLang="en-US" sz="1200" dirty="0"/>
                  <a:t>对数据进行时序卷积</a:t>
                </a:r>
                <a:r>
                  <a:rPr lang="en-US" altLang="zh-CN" sz="1200" dirty="0"/>
                  <a:t>, </a:t>
                </a:r>
                <a:r>
                  <a:rPr lang="zh-CN" altLang="en-US" sz="1200" dirty="0"/>
                  <a:t>考虑不同时序同一特征点的关系</a:t>
                </a:r>
                <a:r>
                  <a:rPr lang="en-US" altLang="zh-CN" sz="1200" dirty="0"/>
                  <a:t>, </a:t>
                </a:r>
                <a:r>
                  <a:rPr lang="zh-CN" altLang="en-US" sz="1200" dirty="0"/>
                  <a:t>卷积作用于不同时序同一点的数据</a:t>
                </a:r>
                <a:r>
                  <a:rPr lang="en-US" altLang="zh-CN" sz="1200" dirty="0"/>
                  <a:t>.</a:t>
                </a:r>
                <a:endParaRPr lang="en-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[1]</a:t>
                </a:r>
                <a:r>
                  <a:rPr lang="zh-CN" altLang="en-US" sz="1200" dirty="0">
                    <a:effectLst/>
                  </a:rPr>
                  <a:t> </a:t>
                </a:r>
                <a:r>
                  <a:rPr lang="en-US" sz="1200" dirty="0">
                    <a:effectLst/>
                  </a:rPr>
                  <a:t>Yan S, </a:t>
                </a:r>
                <a:r>
                  <a:rPr lang="en-US" sz="1200" dirty="0" err="1">
                    <a:effectLst/>
                  </a:rPr>
                  <a:t>Xiong</a:t>
                </a:r>
                <a:r>
                  <a:rPr lang="en-US" sz="1200" dirty="0">
                    <a:effectLst/>
                  </a:rPr>
                  <a:t> Y, Lin D. Spatial temporal graph convolutional networks for skeleton-based action recognition. Proceedings of the AAAI Conference on Artificial Intelligence. 2018, 32.</a:t>
                </a:r>
              </a:p>
              <a:p>
                <a:endParaRPr lang="en-CN" dirty="0"/>
              </a:p>
            </p:txBody>
          </p:sp>
        </mc:Fallback>
      </mc:AlternateContent>
      <p:sp>
        <p:nvSpPr>
          <p:cNvPr id="4" name="Slide Number Placeholder 3"/>
          <p:cNvSpPr>
            <a:spLocks noGrp="1"/>
          </p:cNvSpPr>
          <p:nvPr>
            <p:ph type="sldNum" sz="quarter" idx="5"/>
          </p:nvPr>
        </p:nvSpPr>
        <p:spPr/>
        <p:txBody>
          <a:bodyPr/>
          <a:lstStyle/>
          <a:p>
            <a:fld id="{ACE88F6B-45B3-B444-A722-3EFEBC5E0C97}" type="slidenum">
              <a:rPr lang="en-US" smtClean="0"/>
              <a:t>14</a:t>
            </a:fld>
            <a:endParaRPr lang="en-US"/>
          </a:p>
        </p:txBody>
      </p:sp>
    </p:spTree>
    <p:extLst>
      <p:ext uri="{BB962C8B-B14F-4D97-AF65-F5344CB8AC3E}">
        <p14:creationId xmlns:p14="http://schemas.microsoft.com/office/powerpoint/2010/main" val="420220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zh-CN" altLang="en-US" dirty="0" smtClean="0"/>
                  <a:t>构建神经网络时，我们首先将</a:t>
                </a:r>
                <a:r>
                  <a:rPr lang="en-US" altLang="zh-CN" dirty="0" smtClean="0"/>
                  <a:t>IC</a:t>
                </a:r>
                <a:r>
                  <a:rPr lang="zh-CN" altLang="en-US" dirty="0" smtClean="0"/>
                  <a:t>神经元与三种主流网络框架简单结合，右边是</a:t>
                </a:r>
                <a:r>
                  <a:rPr lang="en-US" altLang="zh-CN" dirty="0" smtClean="0"/>
                  <a:t>IC</a:t>
                </a:r>
                <a:r>
                  <a:rPr lang="zh-CN" altLang="en-US" dirty="0" smtClean="0"/>
                  <a:t>神经网络和</a:t>
                </a:r>
                <a:r>
                  <a:rPr lang="en-US" altLang="zh-CN" dirty="0" smtClean="0"/>
                  <a:t>MP</a:t>
                </a:r>
                <a:r>
                  <a:rPr lang="zh-CN" altLang="en-US" dirty="0" smtClean="0"/>
                  <a:t>复杂度的对比，可以看出</a:t>
                </a:r>
                <a:endParaRPr lang="x-none" dirty="0"/>
              </a:p>
            </p:txBody>
          </p:sp>
        </mc:Choice>
        <mc:Fallback xmlns="">
          <p:sp>
            <p:nvSpPr>
              <p:cNvPr id="3" name="Notes Placeholder 2"/>
              <p:cNvSpPr>
                <a:spLocks noGrp="1"/>
              </p:cNvSpPr>
              <p:nvPr>
                <p:ph type="body" idx="1"/>
              </p:nvPr>
            </p:nvSpPr>
            <p:spPr/>
            <p:txBody>
              <a:bodyPr/>
              <a:lstStyle/>
              <a:p>
                <a:pPr algn="l"/>
                <a:r>
                  <a:rPr lang="en-US" sz="1600" b="0" i="0">
                    <a:solidFill>
                      <a:schemeClr val="tx1"/>
                    </a:solidFill>
                    <a:latin typeface="Cambria Math" panose="02040503050406030204" pitchFamily="18" charset="0"/>
                  </a:rPr>
                  <a:t>𝑓_𝑖=𝐻(𝐺(𝐹(</a:t>
                </a:r>
                <a:r>
                  <a:rPr lang="en-US" sz="1600" b="0" i="0">
                    <a:solidFill>
                      <a:schemeClr val="tx1"/>
                    </a:solidFill>
                    <a:latin typeface="Cambria Math" panose="02040503050406030204" pitchFamily="18" charset="0"/>
                    <a:ea typeface="Cambria Math" panose="02040503050406030204" pitchFamily="18" charset="0"/>
                  </a:rPr>
                  <a:t>𝒳_𝑖</a:t>
                </a:r>
                <a:r>
                  <a:rPr lang="en-US" sz="1600" b="0" i="0">
                    <a:solidFill>
                      <a:schemeClr val="tx1"/>
                    </a:solidFill>
                    <a:latin typeface="Cambria Math" panose="02040503050406030204" pitchFamily="18" charset="0"/>
                  </a:rPr>
                  <a:t>)))</a:t>
                </a:r>
                <a:endParaRPr lang="en-US" sz="1600" dirty="0">
                  <a:solidFill>
                    <a:schemeClr val="tx1"/>
                  </a:solidFill>
                </a:endParaRP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ea typeface="Cambria Math" panose="02040503050406030204" pitchFamily="18" charset="0"/>
                  </a:rPr>
                  <a:t>𝒳_𝑖</a:t>
                </a:r>
                <a:r>
                  <a:rPr lang="zh-CN" altLang="en-US" sz="2400" dirty="0">
                    <a:solidFill>
                      <a:schemeClr val="tx1"/>
                    </a:solidFill>
                    <a:latin typeface="+mn-ea"/>
                  </a:rPr>
                  <a:t> 表示输入轮廓图集合</a:t>
                </a:r>
                <a:endParaRPr lang="en-US" altLang="zh-CN" sz="2400" dirty="0">
                  <a:solidFill>
                    <a:schemeClr val="tx1"/>
                  </a:solidFill>
                  <a:latin typeface="+mn-ea"/>
                </a:endParaRPr>
              </a:p>
              <a:p>
                <a:pPr marL="285750" indent="-285750" algn="l">
                  <a:buFont typeface="Arial" panose="020B0604020202020204" pitchFamily="34" charset="0"/>
                  <a:buChar char="•"/>
                </a:pPr>
                <a:r>
                  <a:rPr lang="en-US" sz="2400" i="0">
                    <a:solidFill>
                      <a:schemeClr val="tx1"/>
                    </a:solidFill>
                    <a:latin typeface="Cambria Math" panose="02040503050406030204" pitchFamily="18" charset="0"/>
                  </a:rPr>
                  <a:t>𝐹</a:t>
                </a:r>
                <a:r>
                  <a:rPr lang="zh-CN" altLang="en-US" sz="2400" dirty="0">
                    <a:solidFill>
                      <a:schemeClr val="tx1"/>
                    </a:solidFill>
                  </a:rPr>
                  <a:t> </a:t>
                </a:r>
                <a:r>
                  <a:rPr lang="en-US" sz="2400" dirty="0">
                    <a:solidFill>
                      <a:schemeClr val="tx1"/>
                    </a:solidFill>
                    <a:latin typeface="+mn-ea"/>
                  </a:rPr>
                  <a:t>表示卷积网络用于从单帧轮廓图中提取特征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𝐺</a:t>
                </a:r>
                <a:r>
                  <a:rPr lang="zh-CN" altLang="en-US" sz="2400" dirty="0">
                    <a:solidFill>
                      <a:schemeClr val="tx1"/>
                    </a:solidFill>
                  </a:rPr>
                  <a:t> </a:t>
                </a:r>
                <a:r>
                  <a:rPr lang="en-US" sz="2400" dirty="0">
                    <a:solidFill>
                      <a:schemeClr val="tx1"/>
                    </a:solidFill>
                    <a:latin typeface="+mn-ea"/>
                  </a:rPr>
                  <a:t>用于将一组帧级特征转换为一个集合级特征</a:t>
                </a:r>
              </a:p>
              <a:p>
                <a:pPr marL="285750" indent="-285750" algn="l">
                  <a:buFont typeface="Arial" panose="020B0604020202020204" pitchFamily="34" charset="0"/>
                  <a:buChar char="•"/>
                </a:pPr>
                <a:r>
                  <a:rPr lang="en-US" sz="2400" b="0" i="0">
                    <a:solidFill>
                      <a:schemeClr val="tx1"/>
                    </a:solidFill>
                    <a:latin typeface="Cambria Math" panose="02040503050406030204" pitchFamily="18" charset="0"/>
                  </a:rPr>
                  <a:t>𝐻</a:t>
                </a:r>
                <a:r>
                  <a:rPr lang="zh-CN" altLang="en-US" sz="2400" dirty="0">
                    <a:solidFill>
                      <a:schemeClr val="tx1"/>
                    </a:solidFill>
                  </a:rPr>
                  <a:t> </a:t>
                </a:r>
                <a:r>
                  <a:rPr lang="en-US" sz="2400" dirty="0">
                    <a:solidFill>
                      <a:schemeClr val="tx1"/>
                    </a:solidFill>
                    <a:latin typeface="+mn-ea"/>
                  </a:rPr>
                  <a:t>用于从集合级特征中学习具有判别性的步态特征表示</a:t>
                </a:r>
              </a:p>
              <a:p>
                <a:pPr algn="l"/>
                <a:endParaRPr lang="en-US" sz="1600" dirty="0"/>
              </a:p>
              <a:p>
                <a:pPr marL="285750" indent="-285750" algn="l">
                  <a:buFont typeface="Arial" panose="020B0604020202020204" pitchFamily="34" charset="0"/>
                  <a:buChar char="•"/>
                </a:pPr>
                <a:r>
                  <a:rPr lang="zh-CN" altLang="en-US" sz="2400" dirty="0">
                    <a:solidFill>
                      <a:schemeClr val="tx1"/>
                    </a:solidFill>
                  </a:rPr>
                  <a:t>节点</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zh-CN" altLang="en-US" sz="2400" dirty="0">
                    <a:solidFill>
                      <a:schemeClr val="tx1"/>
                    </a:solidFill>
                  </a:rPr>
                  <a:t>和边</a:t>
                </a:r>
                <a:r>
                  <a:rPr lang="en-US" altLang="zh-CN" sz="2400" i="0">
                    <a:solidFill>
                      <a:schemeClr val="tx1"/>
                    </a:solidFill>
                    <a:latin typeface="Cambria Math" panose="02040503050406030204" pitchFamily="18" charset="0"/>
                    <a:ea typeface="Cambria Math" panose="02040503050406030204" pitchFamily="18" charset="0"/>
                  </a:rPr>
                  <a:t>ℰ(𝐺)</a:t>
                </a:r>
                <a:r>
                  <a:rPr lang="zh-CN" altLang="en-US" sz="2400" dirty="0">
                    <a:solidFill>
                      <a:schemeClr val="tx1"/>
                    </a:solidFill>
                  </a:rPr>
                  <a:t>构成的集合就是图</a:t>
                </a:r>
                <a:r>
                  <a:rPr lang="en-US" altLang="zh-CN" sz="2400" i="0">
                    <a:solidFill>
                      <a:schemeClr val="tx1"/>
                    </a:solidFill>
                    <a:latin typeface="Cambria Math" panose="02040503050406030204" pitchFamily="18" charset="0"/>
                  </a:rPr>
                  <a:t>𝐺={</a:t>
                </a:r>
                <a:r>
                  <a:rPr lang="zh-CN" altLang="en-US" sz="2400" i="0">
                    <a:solidFill>
                      <a:schemeClr val="tx1"/>
                    </a:solidFill>
                    <a:latin typeface="Cambria Math" panose="02040503050406030204" pitchFamily="18" charset="0"/>
                  </a:rPr>
                  <a:t>𝒱</a:t>
                </a:r>
                <a:r>
                  <a:rPr lang="en-US" altLang="zh-CN" sz="2400" i="0">
                    <a:solidFill>
                      <a:schemeClr val="tx1"/>
                    </a:solidFill>
                    <a:latin typeface="Cambria Math" panose="02040503050406030204" pitchFamily="18" charset="0"/>
                  </a:rPr>
                  <a:t>(𝐺),</a:t>
                </a:r>
                <a:r>
                  <a:rPr lang="en-US" altLang="zh-CN" sz="2400" i="0">
                    <a:solidFill>
                      <a:schemeClr val="tx1"/>
                    </a:solidFill>
                    <a:latin typeface="Cambria Math" panose="02040503050406030204" pitchFamily="18" charset="0"/>
                    <a:ea typeface="Cambria Math" panose="02040503050406030204" pitchFamily="18" charset="0"/>
                  </a:rPr>
                  <a:t>ℰ(𝐺)}</a:t>
                </a:r>
                <a:endParaRPr lang="en-US" altLang="zh-CN" sz="2400" dirty="0">
                  <a:solidFill>
                    <a:schemeClr val="tx1"/>
                  </a:solidFill>
                  <a:latin typeface="+mn-ea"/>
                </a:endParaRPr>
              </a:p>
              <a:p>
                <a:pPr marL="285750" indent="-285750" algn="l">
                  <a:buFont typeface="Arial" panose="020B0604020202020204" pitchFamily="34" charset="0"/>
                  <a:buChar char="•"/>
                </a:pPr>
                <a:r>
                  <a:rPr lang="zh-CN" altLang="en-US" sz="2400" dirty="0">
                    <a:solidFill>
                      <a:schemeClr val="tx1"/>
                    </a:solidFill>
                  </a:rPr>
                  <a:t>输入网络的一个 </a:t>
                </a:r>
                <a:r>
                  <a:rPr lang="en-US" altLang="zh-CN" sz="2400" dirty="0">
                    <a:solidFill>
                      <a:schemeClr val="tx1"/>
                    </a:solidFill>
                  </a:rPr>
                  <a:t>batch </a:t>
                </a:r>
                <a:r>
                  <a:rPr lang="zh-CN" altLang="en-US" sz="2400" dirty="0">
                    <a:solidFill>
                      <a:schemeClr val="tx1"/>
                    </a:solidFill>
                  </a:rPr>
                  <a:t>可以用一个</a:t>
                </a:r>
                <a:r>
                  <a:rPr lang="en-US" altLang="zh-CN" sz="2400" dirty="0">
                    <a:solidFill>
                      <a:schemeClr val="tx1"/>
                    </a:solidFill>
                  </a:rPr>
                  <a:t>4</a:t>
                </a:r>
                <a:r>
                  <a:rPr lang="zh-CN" altLang="en-US" sz="2400" dirty="0">
                    <a:solidFill>
                      <a:schemeClr val="tx1"/>
                    </a:solidFill>
                  </a:rPr>
                  <a:t>维矩阵</a:t>
                </a:r>
                <a:r>
                  <a:rPr lang="en-US" altLang="zh-CN" sz="2400" i="0">
                    <a:solidFill>
                      <a:schemeClr val="tx1"/>
                    </a:solidFill>
                    <a:latin typeface="Cambria Math" panose="02040503050406030204" pitchFamily="18" charset="0"/>
                  </a:rPr>
                  <a:t>(𝑁, 𝐶, 𝑇, 𝑉)</a:t>
                </a:r>
                <a:r>
                  <a:rPr lang="zh-CN" altLang="en-US" sz="2400" dirty="0">
                    <a:solidFill>
                      <a:schemeClr val="tx1"/>
                    </a:solidFill>
                  </a:rPr>
                  <a:t>表示</a:t>
                </a:r>
                <a:endParaRPr lang="en-US" altLang="zh-CN" sz="2400" dirty="0">
                  <a:solidFill>
                    <a:schemeClr val="tx1"/>
                  </a:solidFill>
                </a:endParaRPr>
              </a:p>
              <a:p>
                <a:pPr marL="285750" indent="-285750" algn="l">
                  <a:buFont typeface="Arial" panose="020B0604020202020204" pitchFamily="34" charset="0"/>
                  <a:buChar char="•"/>
                </a:pPr>
                <a:r>
                  <a:rPr lang="en-US" altLang="zh-CN" sz="2400" i="0">
                    <a:solidFill>
                      <a:schemeClr val="tx1"/>
                    </a:solidFill>
                    <a:latin typeface="Cambria Math" panose="02040503050406030204" pitchFamily="18" charset="0"/>
                  </a:rPr>
                  <a:t>𝑁</a:t>
                </a:r>
                <a:r>
                  <a:rPr lang="en-US" altLang="zh-CN" sz="2400" dirty="0">
                    <a:solidFill>
                      <a:schemeClr val="tx1"/>
                    </a:solidFill>
                  </a:rPr>
                  <a:t> </a:t>
                </a:r>
                <a:r>
                  <a:rPr lang="zh-CN" altLang="en-US" sz="2400" dirty="0">
                    <a:solidFill>
                      <a:schemeClr val="tx1"/>
                    </a:solidFill>
                  </a:rPr>
                  <a:t>代表样本的数量，</a:t>
                </a:r>
                <a:r>
                  <a:rPr lang="en-US" altLang="zh-CN" sz="2400" i="0">
                    <a:solidFill>
                      <a:schemeClr val="tx1"/>
                    </a:solidFill>
                    <a:latin typeface="Cambria Math" panose="02040503050406030204" pitchFamily="18" charset="0"/>
                  </a:rPr>
                  <a:t>𝐶</a:t>
                </a:r>
                <a:r>
                  <a:rPr lang="zh-CN" altLang="en-US" sz="2400" dirty="0">
                    <a:solidFill>
                      <a:schemeClr val="tx1"/>
                    </a:solidFill>
                  </a:rPr>
                  <a:t> 代表骨骼点的维度，</a:t>
                </a:r>
                <a:r>
                  <a:rPr lang="en-US" altLang="zh-CN" sz="2400" i="0">
                    <a:solidFill>
                      <a:schemeClr val="tx1"/>
                    </a:solidFill>
                    <a:latin typeface="Cambria Math" panose="02040503050406030204" pitchFamily="18" charset="0"/>
                  </a:rPr>
                  <a:t>𝑇</a:t>
                </a:r>
                <a:r>
                  <a:rPr lang="zh-CN" altLang="en-US" sz="2400" dirty="0">
                    <a:solidFill>
                      <a:schemeClr val="tx1"/>
                    </a:solidFill>
                  </a:rPr>
                  <a:t> 代表一个样本所采的帧数，</a:t>
                </a:r>
                <a:r>
                  <a:rPr lang="en-US" altLang="zh-CN" sz="2400" i="0">
                    <a:solidFill>
                      <a:schemeClr val="tx1"/>
                    </a:solidFill>
                    <a:latin typeface="Cambria Math" panose="02040503050406030204" pitchFamily="18" charset="0"/>
                  </a:rPr>
                  <a:t>𝑉</a:t>
                </a:r>
                <a:r>
                  <a:rPr lang="en-US" altLang="zh-CN" sz="2400" dirty="0">
                    <a:solidFill>
                      <a:schemeClr val="tx1"/>
                    </a:solidFill>
                  </a:rPr>
                  <a:t> </a:t>
                </a:r>
                <a:r>
                  <a:rPr lang="zh-CN" altLang="en-US" sz="2400" dirty="0">
                    <a:solidFill>
                      <a:schemeClr val="tx1"/>
                    </a:solidFill>
                  </a:rPr>
                  <a:t>代表骨骼点的数量</a:t>
                </a:r>
                <a:endParaRPr lang="en-US" sz="1600" dirty="0"/>
              </a:p>
              <a:p>
                <a:endParaRPr lang="en-US" sz="1600" dirty="0"/>
              </a:p>
              <a:p>
                <a:r>
                  <a:rPr lang="en-US" sz="1600" dirty="0"/>
                  <a:t>ST-GCN: Spatial Temporal Graph Convolutional Networks </a:t>
                </a:r>
                <a:r>
                  <a:rPr lang="zh-CN" altLang="en-US" sz="1600" dirty="0"/>
                  <a:t>时空图卷积网络</a:t>
                </a:r>
                <a:r>
                  <a:rPr lang="en-US" altLang="zh-CN" sz="1600" dirty="0"/>
                  <a:t>, </a:t>
                </a:r>
                <a:r>
                  <a:rPr lang="zh-CN" altLang="en-US" sz="1600" dirty="0"/>
                  <a:t>是在</a:t>
                </a:r>
                <a:r>
                  <a:rPr lang="en-US" sz="1600" dirty="0"/>
                  <a:t>GCN</a:t>
                </a:r>
                <a:r>
                  <a:rPr lang="zh-CN" altLang="en-US" sz="1600" dirty="0"/>
                  <a:t>的基础上提出的</a:t>
                </a:r>
                <a:r>
                  <a:rPr lang="en-US" altLang="zh-CN" sz="1600" dirty="0"/>
                  <a:t>, </a:t>
                </a:r>
                <a:r>
                  <a:rPr lang="zh-CN" altLang="en-US" sz="1600" dirty="0"/>
                  <a:t>核心观点是将</a:t>
                </a:r>
                <a:r>
                  <a:rPr lang="en-US" sz="1600" dirty="0"/>
                  <a:t>TCN</a:t>
                </a:r>
                <a:r>
                  <a:rPr lang="zh-CN" altLang="en-US" sz="1600" dirty="0"/>
                  <a:t>与</a:t>
                </a:r>
                <a:r>
                  <a:rPr lang="en-US" sz="1600" dirty="0"/>
                  <a:t>GCN</a:t>
                </a:r>
                <a:r>
                  <a:rPr lang="zh-CN" altLang="en-US" sz="1600" dirty="0"/>
                  <a:t>相结合</a:t>
                </a:r>
                <a:r>
                  <a:rPr lang="en-US" altLang="zh-CN" sz="1600" dirty="0"/>
                  <a:t>, </a:t>
                </a:r>
                <a:r>
                  <a:rPr lang="zh-CN" altLang="en-US" sz="1600" dirty="0"/>
                  <a:t>用来处理有时序关系的图结构数据</a:t>
                </a:r>
                <a:r>
                  <a:rPr lang="en-US" altLang="zh-CN" sz="1600" dirty="0"/>
                  <a:t>:</a:t>
                </a:r>
              </a:p>
              <a:p>
                <a:pPr lvl="1"/>
                <a:r>
                  <a:rPr lang="en-US" sz="1200" dirty="0"/>
                  <a:t>GCN</a:t>
                </a:r>
                <a:r>
                  <a:rPr lang="zh-CN" altLang="en-US" sz="1200" dirty="0"/>
                  <a:t>对输入数据进行空间卷积</a:t>
                </a:r>
                <a:r>
                  <a:rPr lang="en-US" altLang="zh-CN" sz="1200" dirty="0"/>
                  <a:t>, </a:t>
                </a:r>
                <a:r>
                  <a:rPr lang="zh-CN" altLang="en-US" sz="1200" dirty="0"/>
                  <a:t>即不考虑时间的因素</a:t>
                </a:r>
                <a:r>
                  <a:rPr lang="en-US" altLang="zh-CN" sz="1200" dirty="0"/>
                  <a:t>, </a:t>
                </a:r>
                <a:r>
                  <a:rPr lang="zh-CN" altLang="en-US" sz="1200" dirty="0"/>
                  <a:t>卷积作用于同一时序的不同点的数据</a:t>
                </a:r>
                <a:r>
                  <a:rPr lang="en-US" altLang="zh-CN" sz="1200" dirty="0"/>
                  <a:t>. </a:t>
                </a:r>
              </a:p>
              <a:p>
                <a:pPr lvl="1"/>
                <a:r>
                  <a:rPr lang="en-US" sz="1200" dirty="0"/>
                  <a:t>TCN</a:t>
                </a:r>
                <a:r>
                  <a:rPr lang="zh-CN" altLang="en-US" sz="1200" dirty="0"/>
                  <a:t>对数据进行时序卷积</a:t>
                </a:r>
                <a:r>
                  <a:rPr lang="en-US" altLang="zh-CN" sz="1200" dirty="0"/>
                  <a:t>, </a:t>
                </a:r>
                <a:r>
                  <a:rPr lang="zh-CN" altLang="en-US" sz="1200" dirty="0"/>
                  <a:t>考虑不同时序同一特征点的关系</a:t>
                </a:r>
                <a:r>
                  <a:rPr lang="en-US" altLang="zh-CN" sz="1200" dirty="0"/>
                  <a:t>, </a:t>
                </a:r>
                <a:r>
                  <a:rPr lang="zh-CN" altLang="en-US" sz="1200" dirty="0"/>
                  <a:t>卷积作用于不同时序同一点的数据</a:t>
                </a:r>
                <a:r>
                  <a:rPr lang="en-US" altLang="zh-CN" sz="1200" dirty="0"/>
                  <a:t>.</a:t>
                </a:r>
                <a:endParaRPr lang="en-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[1]</a:t>
                </a:r>
                <a:r>
                  <a:rPr lang="zh-CN" altLang="en-US" sz="1200" dirty="0">
                    <a:effectLst/>
                  </a:rPr>
                  <a:t> </a:t>
                </a:r>
                <a:r>
                  <a:rPr lang="en-US" sz="1200" dirty="0">
                    <a:effectLst/>
                  </a:rPr>
                  <a:t>Yan S, </a:t>
                </a:r>
                <a:r>
                  <a:rPr lang="en-US" sz="1200" dirty="0" err="1">
                    <a:effectLst/>
                  </a:rPr>
                  <a:t>Xiong</a:t>
                </a:r>
                <a:r>
                  <a:rPr lang="en-US" sz="1200" dirty="0">
                    <a:effectLst/>
                  </a:rPr>
                  <a:t> Y, Lin D. Spatial temporal graph convolutional networks for skeleton-based action recognition. Proceedings of the AAAI Conference on Artificial Intelligence. 2018, 32.</a:t>
                </a:r>
              </a:p>
              <a:p>
                <a:endParaRPr lang="en-CN" dirty="0"/>
              </a:p>
            </p:txBody>
          </p:sp>
        </mc:Fallback>
      </mc:AlternateContent>
      <p:sp>
        <p:nvSpPr>
          <p:cNvPr id="4" name="Slide Number Placeholder 3"/>
          <p:cNvSpPr>
            <a:spLocks noGrp="1"/>
          </p:cNvSpPr>
          <p:nvPr>
            <p:ph type="sldNum" sz="quarter" idx="5"/>
          </p:nvPr>
        </p:nvSpPr>
        <p:spPr/>
        <p:txBody>
          <a:bodyPr/>
          <a:lstStyle/>
          <a:p>
            <a:fld id="{ACE88F6B-45B3-B444-A722-3EFEBC5E0C97}" type="slidenum">
              <a:rPr lang="en-US" smtClean="0"/>
              <a:t>15</a:t>
            </a:fld>
            <a:endParaRPr lang="en-US"/>
          </a:p>
        </p:txBody>
      </p:sp>
    </p:spTree>
    <p:extLst>
      <p:ext uri="{BB962C8B-B14F-4D97-AF65-F5344CB8AC3E}">
        <p14:creationId xmlns:p14="http://schemas.microsoft.com/office/powerpoint/2010/main" val="318831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16</a:t>
            </a:fld>
            <a:endParaRPr lang="en-US"/>
          </a:p>
        </p:txBody>
      </p:sp>
    </p:spTree>
    <p:extLst>
      <p:ext uri="{BB962C8B-B14F-4D97-AF65-F5344CB8AC3E}">
        <p14:creationId xmlns:p14="http://schemas.microsoft.com/office/powerpoint/2010/main" val="33033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17</a:t>
            </a:fld>
            <a:endParaRPr lang="en-US"/>
          </a:p>
        </p:txBody>
      </p:sp>
    </p:spTree>
    <p:extLst>
      <p:ext uri="{BB962C8B-B14F-4D97-AF65-F5344CB8AC3E}">
        <p14:creationId xmlns:p14="http://schemas.microsoft.com/office/powerpoint/2010/main" val="200322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18</a:t>
            </a:fld>
            <a:endParaRPr lang="en-US"/>
          </a:p>
        </p:txBody>
      </p:sp>
    </p:spTree>
    <p:extLst>
      <p:ext uri="{BB962C8B-B14F-4D97-AF65-F5344CB8AC3E}">
        <p14:creationId xmlns:p14="http://schemas.microsoft.com/office/powerpoint/2010/main" val="274206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19</a:t>
            </a:fld>
            <a:endParaRPr lang="en-US"/>
          </a:p>
        </p:txBody>
      </p:sp>
    </p:spTree>
    <p:extLst>
      <p:ext uri="{BB962C8B-B14F-4D97-AF65-F5344CB8AC3E}">
        <p14:creationId xmlns:p14="http://schemas.microsoft.com/office/powerpoint/2010/main" val="17328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首先，这是答辩目录，我首先介绍一下神经元研究背景，然后介绍四项与神经元有关的工作，最后对博士工作进行总结与展望</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31BB1-A4D5-4A47-B102-2A52B70D08F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42834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20</a:t>
            </a:fld>
            <a:endParaRPr lang="en-US"/>
          </a:p>
        </p:txBody>
      </p:sp>
    </p:spTree>
    <p:extLst>
      <p:ext uri="{BB962C8B-B14F-4D97-AF65-F5344CB8AC3E}">
        <p14:creationId xmlns:p14="http://schemas.microsoft.com/office/powerpoint/2010/main" val="211035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21</a:t>
            </a:fld>
            <a:endParaRPr lang="en-US"/>
          </a:p>
        </p:txBody>
      </p:sp>
    </p:spTree>
    <p:extLst>
      <p:ext uri="{BB962C8B-B14F-4D97-AF65-F5344CB8AC3E}">
        <p14:creationId xmlns:p14="http://schemas.microsoft.com/office/powerpoint/2010/main" val="119235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22</a:t>
            </a:fld>
            <a:endParaRPr lang="en-US"/>
          </a:p>
        </p:txBody>
      </p:sp>
    </p:spTree>
    <p:extLst>
      <p:ext uri="{BB962C8B-B14F-4D97-AF65-F5344CB8AC3E}">
        <p14:creationId xmlns:p14="http://schemas.microsoft.com/office/powerpoint/2010/main" val="345024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IC</a:t>
            </a:r>
            <a:r>
              <a:rPr lang="zh-CN" altLang="en-US" dirty="0" smtClean="0"/>
              <a:t>神经元的工作原理是用超平面划分输入空间来丰富输出的表示。但是这种超平面在训练后完全固定，且表现为线性</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23</a:t>
            </a:fld>
            <a:endParaRPr lang="en-US"/>
          </a:p>
        </p:txBody>
      </p:sp>
    </p:spTree>
    <p:extLst>
      <p:ext uri="{BB962C8B-B14F-4D97-AF65-F5344CB8AC3E}">
        <p14:creationId xmlns:p14="http://schemas.microsoft.com/office/powerpoint/2010/main" val="327333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smtClean="0">
                <a:effectLst/>
              </a:rPr>
              <a:t>我们也做了实验来验证这一说法，我们定义，一个训好的</a:t>
            </a:r>
            <a:r>
              <a:rPr lang="en-US" altLang="zh-CN" dirty="0" smtClean="0">
                <a:effectLst/>
              </a:rPr>
              <a:t>IC</a:t>
            </a:r>
            <a:r>
              <a:rPr lang="zh-CN" altLang="en-US" dirty="0" smtClean="0">
                <a:effectLst/>
              </a:rPr>
              <a:t>神经网络，如果它里面的某个神经元在验证数据上，后面一项恒等于</a:t>
            </a:r>
            <a:r>
              <a:rPr lang="en-US" altLang="zh-CN" dirty="0" smtClean="0">
                <a:effectLst/>
              </a:rPr>
              <a:t>0</a:t>
            </a:r>
            <a:r>
              <a:rPr lang="zh-CN" altLang="en-US" dirty="0" smtClean="0">
                <a:effectLst/>
              </a:rPr>
              <a:t>，则称他退化为了</a:t>
            </a:r>
            <a:r>
              <a:rPr lang="en-US" altLang="zh-CN" dirty="0" smtClean="0">
                <a:effectLst/>
              </a:rPr>
              <a:t>MP</a:t>
            </a:r>
            <a:r>
              <a:rPr lang="zh-CN" altLang="en-US" dirty="0" smtClean="0">
                <a:effectLst/>
              </a:rPr>
              <a:t>神经元</a:t>
            </a:r>
            <a:endParaRPr lang="en-US" dirty="0">
              <a:effectLst/>
            </a:endParaRPr>
          </a:p>
        </p:txBody>
      </p:sp>
      <p:sp>
        <p:nvSpPr>
          <p:cNvPr id="4" name="灯片编号占位符 3"/>
          <p:cNvSpPr>
            <a:spLocks noGrp="1"/>
          </p:cNvSpPr>
          <p:nvPr>
            <p:ph type="sldNum" sz="quarter" idx="10"/>
          </p:nvPr>
        </p:nvSpPr>
        <p:spPr/>
        <p:txBody>
          <a:bodyPr/>
          <a:lstStyle/>
          <a:p>
            <a:fld id="{BF631BB1-A4D5-4A47-B102-2A52B70D08F1}" type="slidenum">
              <a:rPr lang="zh-CN" altLang="en-US" smtClean="0"/>
              <a:t>24</a:t>
            </a:fld>
            <a:endParaRPr lang="zh-CN" altLang="en-US"/>
          </a:p>
        </p:txBody>
      </p:sp>
    </p:spTree>
    <p:extLst>
      <p:ext uri="{BB962C8B-B14F-4D97-AF65-F5344CB8AC3E}">
        <p14:creationId xmlns:p14="http://schemas.microsoft.com/office/powerpoint/2010/main" val="1567096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zh-CN" altLang="en-US" dirty="0" smtClean="0"/>
              <a:t>思想比较简单，上面这个方程中，</a:t>
            </a:r>
            <a:r>
              <a:rPr lang="en-US" altLang="zh-CN" dirty="0" smtClean="0"/>
              <a:t>I *</a:t>
            </a:r>
            <a:r>
              <a:rPr lang="en-US" altLang="zh-CN" baseline="0" dirty="0"/>
              <a:t> </a:t>
            </a:r>
            <a:r>
              <a:rPr lang="en-US" altLang="zh-CN" baseline="0" dirty="0" smtClean="0"/>
              <a:t>X</a:t>
            </a:r>
            <a:r>
              <a:rPr lang="zh-CN" altLang="en-US" baseline="0" dirty="0" smtClean="0"/>
              <a:t>是一个全</a:t>
            </a:r>
            <a:r>
              <a:rPr lang="en-US" altLang="zh-CN" baseline="0" dirty="0" smtClean="0"/>
              <a:t>1</a:t>
            </a:r>
            <a:r>
              <a:rPr lang="zh-CN" altLang="en-US" baseline="0" dirty="0" smtClean="0"/>
              <a:t>卷积核在输入上进行卷积，后面这个</a:t>
            </a:r>
            <a:r>
              <a:rPr lang="en-US" altLang="zh-CN" baseline="0" dirty="0" smtClean="0"/>
              <a:t>sigma</a:t>
            </a:r>
            <a:r>
              <a:rPr lang="zh-CN" altLang="en-US" baseline="0" dirty="0" smtClean="0"/>
              <a:t>项就组成了前面说的线性超平面，</a:t>
            </a:r>
            <a:endParaRPr lang="en-US" altLang="zh-CN" baseline="0" dirty="0" smtClean="0"/>
          </a:p>
          <a:p>
            <a:pPr marL="0" indent="0">
              <a:buFont typeface="Arial" panose="020B0604020202020204" pitchFamily="34" charset="0"/>
              <a:buNone/>
            </a:pPr>
            <a:endParaRPr lang="en-US" altLang="zh-CN" baseline="0" dirty="0" smtClean="0"/>
          </a:p>
        </p:txBody>
      </p:sp>
      <p:sp>
        <p:nvSpPr>
          <p:cNvPr id="4" name="灯片编号占位符 3"/>
          <p:cNvSpPr>
            <a:spLocks noGrp="1"/>
          </p:cNvSpPr>
          <p:nvPr>
            <p:ph type="sldNum" sz="quarter" idx="10"/>
          </p:nvPr>
        </p:nvSpPr>
        <p:spPr/>
        <p:txBody>
          <a:bodyPr/>
          <a:lstStyle/>
          <a:p>
            <a:fld id="{BF631BB1-A4D5-4A47-B102-2A52B70D08F1}" type="slidenum">
              <a:rPr lang="zh-CN" altLang="en-US" smtClean="0"/>
              <a:t>25</a:t>
            </a:fld>
            <a:endParaRPr lang="zh-CN" altLang="en-US"/>
          </a:p>
        </p:txBody>
      </p:sp>
    </p:spTree>
    <p:extLst>
      <p:ext uri="{BB962C8B-B14F-4D97-AF65-F5344CB8AC3E}">
        <p14:creationId xmlns:p14="http://schemas.microsoft.com/office/powerpoint/2010/main" val="3242844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zh-CN" altLang="en-US" dirty="0" smtClean="0"/>
              <a:t>我们放大来看超平面的变化形式，上面是原先的超平面，下面是超曲面，我这里说一下为什么要这么设计超曲面，我们为什么要这么设计，</a:t>
            </a:r>
            <a:endParaRPr lang="en-US" altLang="zh-CN" dirty="0" smtClean="0"/>
          </a:p>
          <a:p>
            <a:pPr marL="0" indent="0">
              <a:buFont typeface="Arial" panose="020B0604020202020204" pitchFamily="34" charset="0"/>
              <a:buNone/>
            </a:pPr>
            <a:endParaRPr lang="en-US" altLang="zh-CN" dirty="0" smtClean="0"/>
          </a:p>
          <a:p>
            <a:pPr marL="0" indent="0">
              <a:buFont typeface="Arial" panose="020B0604020202020204" pitchFamily="34" charset="0"/>
              <a:buNone/>
            </a:pPr>
            <a:r>
              <a:rPr lang="zh-CN" altLang="en-US" dirty="0" smtClean="0"/>
              <a:t>它从整体</a:t>
            </a:r>
            <a:r>
              <a:rPr lang="en-US" altLang="zh-CN" dirty="0" smtClean="0"/>
              <a:t>feature</a:t>
            </a:r>
            <a:r>
              <a:rPr lang="en-US" altLang="zh-CN" baseline="0" dirty="0" smtClean="0"/>
              <a:t> </a:t>
            </a:r>
            <a:r>
              <a:rPr lang="en-US" altLang="zh-CN" dirty="0" smtClean="0"/>
              <a:t>map</a:t>
            </a:r>
            <a:r>
              <a:rPr lang="zh-CN" altLang="en-US" dirty="0" smtClean="0"/>
              <a:t>得到，又用到滑动窗口的局部计算，这样提取的特征能建立</a:t>
            </a:r>
            <a:r>
              <a:rPr lang="en-US" altLang="zh-CN" dirty="0" smtClean="0"/>
              <a:t>”</a:t>
            </a:r>
            <a:r>
              <a:rPr lang="zh-CN" altLang="en-US" dirty="0" smtClean="0"/>
              <a:t>全局</a:t>
            </a:r>
            <a:r>
              <a:rPr lang="en-US" altLang="zh-CN" dirty="0" smtClean="0"/>
              <a:t>-</a:t>
            </a:r>
            <a:r>
              <a:rPr lang="zh-CN" altLang="en-US" dirty="0" smtClean="0"/>
              <a:t>局部</a:t>
            </a:r>
            <a:r>
              <a:rPr lang="en-US" altLang="zh-CN" dirty="0" smtClean="0"/>
              <a:t>”</a:t>
            </a:r>
            <a:r>
              <a:rPr lang="zh-CN" altLang="en-US" dirty="0" smtClean="0"/>
              <a:t>关联</a:t>
            </a:r>
            <a:endParaRPr lang="en-US" altLang="zh-CN" dirty="0"/>
          </a:p>
        </p:txBody>
      </p:sp>
      <p:sp>
        <p:nvSpPr>
          <p:cNvPr id="4" name="灯片编号占位符 3"/>
          <p:cNvSpPr>
            <a:spLocks noGrp="1"/>
          </p:cNvSpPr>
          <p:nvPr>
            <p:ph type="sldNum" sz="quarter" idx="10"/>
          </p:nvPr>
        </p:nvSpPr>
        <p:spPr/>
        <p:txBody>
          <a:bodyPr/>
          <a:lstStyle/>
          <a:p>
            <a:fld id="{BF631BB1-A4D5-4A47-B102-2A52B70D08F1}" type="slidenum">
              <a:rPr lang="zh-CN" altLang="en-US" smtClean="0"/>
              <a:t>26</a:t>
            </a:fld>
            <a:endParaRPr lang="zh-CN" altLang="en-US"/>
          </a:p>
        </p:txBody>
      </p:sp>
    </p:spTree>
    <p:extLst>
      <p:ext uri="{BB962C8B-B14F-4D97-AF65-F5344CB8AC3E}">
        <p14:creationId xmlns:p14="http://schemas.microsoft.com/office/powerpoint/2010/main" val="3368936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zh-CN" altLang="en-US" dirty="0" smtClean="0"/>
              <a:t>上面就是</a:t>
            </a:r>
            <a:r>
              <a:rPr lang="en-US" altLang="zh-CN" dirty="0" smtClean="0"/>
              <a:t>IC-CNN+</a:t>
            </a:r>
            <a:r>
              <a:rPr lang="zh-CN" altLang="en-US" dirty="0" smtClean="0"/>
              <a:t>的结构了，它里面用到一个核心工具动态卷积，它的性能将直接影响</a:t>
            </a:r>
            <a:r>
              <a:rPr lang="en-US" altLang="zh-CN" dirty="0" smtClean="0"/>
              <a:t>IC-CNN+</a:t>
            </a:r>
            <a:r>
              <a:rPr lang="zh-CN" altLang="en-US" dirty="0" smtClean="0"/>
              <a:t>的性能，动态卷积其实之前已经有很多人在研究了，我总结到上面，这些方法的结构大同小异，但他们共同存在一个问题，就是他们在构造动态卷积核时，都会忽略局部信息</a:t>
            </a:r>
            <a:endParaRPr lang="en-US" altLang="zh-CN" dirty="0"/>
          </a:p>
        </p:txBody>
      </p:sp>
      <p:sp>
        <p:nvSpPr>
          <p:cNvPr id="4" name="灯片编号占位符 3"/>
          <p:cNvSpPr>
            <a:spLocks noGrp="1"/>
          </p:cNvSpPr>
          <p:nvPr>
            <p:ph type="sldNum" sz="quarter" idx="10"/>
          </p:nvPr>
        </p:nvSpPr>
        <p:spPr/>
        <p:txBody>
          <a:bodyPr/>
          <a:lstStyle/>
          <a:p>
            <a:fld id="{BF631BB1-A4D5-4A47-B102-2A52B70D08F1}" type="slidenum">
              <a:rPr lang="zh-CN" altLang="en-US" smtClean="0"/>
              <a:t>27</a:t>
            </a:fld>
            <a:endParaRPr lang="zh-CN" altLang="en-US"/>
          </a:p>
        </p:txBody>
      </p:sp>
    </p:spTree>
    <p:extLst>
      <p:ext uri="{BB962C8B-B14F-4D97-AF65-F5344CB8AC3E}">
        <p14:creationId xmlns:p14="http://schemas.microsoft.com/office/powerpoint/2010/main" val="2199848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zh-CN" altLang="en-US" dirty="0" smtClean="0"/>
              <a:t>我们就涉及了一种更科学的额动态卷积算法，我简单说一下它的核心思想，就是说它首先从输入中提取一些关键的局部特征，就比如说</a:t>
            </a:r>
            <a:r>
              <a:rPr lang="en-US" altLang="zh-CN" dirty="0" smtClean="0"/>
              <a:t>3x3</a:t>
            </a:r>
            <a:r>
              <a:rPr lang="zh-CN" altLang="en-US" dirty="0" smtClean="0"/>
              <a:t>区域中的特征，然后用这些特征去生成动态卷积核，这样你这个卷积核在用的时候对局部特征更敏感，此外，这个模型看着复杂，其实里面的操作计算量都不大，很轻量</a:t>
            </a:r>
            <a:endParaRPr lang="en-US" altLang="zh-CN" dirty="0"/>
          </a:p>
        </p:txBody>
      </p:sp>
      <p:sp>
        <p:nvSpPr>
          <p:cNvPr id="4" name="灯片编号占位符 3"/>
          <p:cNvSpPr>
            <a:spLocks noGrp="1"/>
          </p:cNvSpPr>
          <p:nvPr>
            <p:ph type="sldNum" sz="quarter" idx="10"/>
          </p:nvPr>
        </p:nvSpPr>
        <p:spPr/>
        <p:txBody>
          <a:bodyPr/>
          <a:lstStyle/>
          <a:p>
            <a:fld id="{BF631BB1-A4D5-4A47-B102-2A52B70D08F1}" type="slidenum">
              <a:rPr lang="zh-CN" altLang="en-US" smtClean="0"/>
              <a:t>28</a:t>
            </a:fld>
            <a:endParaRPr lang="zh-CN" altLang="en-US"/>
          </a:p>
        </p:txBody>
      </p:sp>
    </p:spTree>
    <p:extLst>
      <p:ext uri="{BB962C8B-B14F-4D97-AF65-F5344CB8AC3E}">
        <p14:creationId xmlns:p14="http://schemas.microsoft.com/office/powerpoint/2010/main" val="3833046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altLang="zh-CN" dirty="0"/>
          </a:p>
        </p:txBody>
      </p:sp>
      <p:sp>
        <p:nvSpPr>
          <p:cNvPr id="4" name="灯片编号占位符 3"/>
          <p:cNvSpPr>
            <a:spLocks noGrp="1"/>
          </p:cNvSpPr>
          <p:nvPr>
            <p:ph type="sldNum" sz="quarter" idx="10"/>
          </p:nvPr>
        </p:nvSpPr>
        <p:spPr/>
        <p:txBody>
          <a:bodyPr/>
          <a:lstStyle/>
          <a:p>
            <a:fld id="{BF631BB1-A4D5-4A47-B102-2A52B70D08F1}" type="slidenum">
              <a:rPr lang="zh-CN" altLang="en-US" smtClean="0"/>
              <a:t>29</a:t>
            </a:fld>
            <a:endParaRPr lang="zh-CN" altLang="en-US"/>
          </a:p>
        </p:txBody>
      </p:sp>
    </p:spTree>
    <p:extLst>
      <p:ext uri="{BB962C8B-B14F-4D97-AF65-F5344CB8AC3E}">
        <p14:creationId xmlns:p14="http://schemas.microsoft.com/office/powerpoint/2010/main" val="276942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众所周知，神经网络已经是目前应用最广泛的机器学习技术之一。神经网络一般是由一些计算结构拼接而成，例如一个</a:t>
            </a:r>
            <a:r>
              <a:rPr lang="en-US" altLang="zh-CN" dirty="0" smtClean="0"/>
              <a:t>ResNet-18</a:t>
            </a:r>
            <a:r>
              <a:rPr lang="zh-CN" altLang="en-US" dirty="0" smtClean="0"/>
              <a:t>，它是由四个残差块组合而成，这是比较宏观的计算结构，残差块又由卷积层组成，卷积层又是通过滑动窗口</a:t>
            </a:r>
            <a:r>
              <a:rPr lang="zh-CN" altLang="en-US" dirty="0" smtClean="0"/>
              <a:t>内的</a:t>
            </a:r>
            <a:r>
              <a:rPr lang="en-US" altLang="zh-CN" dirty="0" smtClean="0"/>
              <a:t>MP</a:t>
            </a:r>
            <a:r>
              <a:rPr lang="zh-CN" altLang="en-US" dirty="0" smtClean="0"/>
              <a:t>神经元组成</a:t>
            </a:r>
            <a:r>
              <a:rPr lang="zh-CN" altLang="en-US" dirty="0" smtClean="0"/>
              <a:t>，这种最小的具有学习能力的单元被称为神经元结构，它是构建整个神经网络的基石</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3</a:t>
            </a:fld>
            <a:endParaRPr lang="en-US"/>
          </a:p>
        </p:txBody>
      </p:sp>
    </p:spTree>
    <p:extLst>
      <p:ext uri="{BB962C8B-B14F-4D97-AF65-F5344CB8AC3E}">
        <p14:creationId xmlns:p14="http://schemas.microsoft.com/office/powerpoint/2010/main" val="2958532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30</a:t>
            </a:fld>
            <a:endParaRPr lang="en-US"/>
          </a:p>
        </p:txBody>
      </p:sp>
    </p:spTree>
    <p:extLst>
      <p:ext uri="{BB962C8B-B14F-4D97-AF65-F5344CB8AC3E}">
        <p14:creationId xmlns:p14="http://schemas.microsoft.com/office/powerpoint/2010/main" val="3177536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分析他是不是一种比较好的动态卷积，他已经超过了市面上所有动态卷积方法</a:t>
            </a:r>
            <a:endParaRPr kumimoji="1" lang="en-US" altLang="zh-CN" dirty="0"/>
          </a:p>
        </p:txBody>
      </p:sp>
      <p:sp>
        <p:nvSpPr>
          <p:cNvPr id="4" name="灯片编号占位符 3"/>
          <p:cNvSpPr>
            <a:spLocks noGrp="1"/>
          </p:cNvSpPr>
          <p:nvPr>
            <p:ph type="sldNum" sz="quarter" idx="5"/>
          </p:nvPr>
        </p:nvSpPr>
        <p:spPr/>
        <p:txBody>
          <a:bodyPr/>
          <a:lstStyle/>
          <a:p>
            <a:fld id="{BF631BB1-A4D5-4A47-B102-2A52B70D08F1}" type="slidenum">
              <a:rPr lang="zh-CN" altLang="en-US" smtClean="0"/>
              <a:t>31</a:t>
            </a:fld>
            <a:endParaRPr lang="zh-CN" altLang="en-US"/>
          </a:p>
        </p:txBody>
      </p:sp>
    </p:spTree>
    <p:extLst>
      <p:ext uri="{BB962C8B-B14F-4D97-AF65-F5344CB8AC3E}">
        <p14:creationId xmlns:p14="http://schemas.microsoft.com/office/powerpoint/2010/main" val="1752236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32</a:t>
            </a:fld>
            <a:endParaRPr lang="en-US"/>
          </a:p>
        </p:txBody>
      </p:sp>
    </p:spTree>
    <p:extLst>
      <p:ext uri="{BB962C8B-B14F-4D97-AF65-F5344CB8AC3E}">
        <p14:creationId xmlns:p14="http://schemas.microsoft.com/office/powerpoint/2010/main" val="2303687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dirty="0" smtClean="0">
                <a:effectLst/>
              </a:rPr>
              <a:t>提取局部特征的操作是有效的，以及，通过调整超参数，可以找到一个准去率和计算消耗的平衡</a:t>
            </a:r>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33</a:t>
            </a:fld>
            <a:endParaRPr lang="en-US"/>
          </a:p>
        </p:txBody>
      </p:sp>
    </p:spTree>
    <p:extLst>
      <p:ext uri="{BB962C8B-B14F-4D97-AF65-F5344CB8AC3E}">
        <p14:creationId xmlns:p14="http://schemas.microsoft.com/office/powerpoint/2010/main" val="88470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dirty="0" smtClean="0">
                <a:effectLst/>
              </a:rPr>
              <a:t>动机是将</a:t>
            </a:r>
            <a:r>
              <a:rPr lang="en-US" altLang="zh-CN" dirty="0" smtClean="0">
                <a:effectLst/>
              </a:rPr>
              <a:t>IC</a:t>
            </a:r>
            <a:r>
              <a:rPr lang="zh-CN" altLang="en-US" dirty="0" smtClean="0">
                <a:effectLst/>
              </a:rPr>
              <a:t>神经元与</a:t>
            </a:r>
            <a:r>
              <a:rPr lang="en-US" altLang="zh-CN" dirty="0" smtClean="0">
                <a:effectLst/>
              </a:rPr>
              <a:t>CNN</a:t>
            </a:r>
            <a:r>
              <a:rPr lang="zh-CN" altLang="en-US" dirty="0" smtClean="0">
                <a:effectLst/>
              </a:rPr>
              <a:t>模型深度结合，但是</a:t>
            </a:r>
            <a:endParaRPr lang="en-US" altLang="zh-CN" dirty="0" smtClean="0">
              <a:effectLst/>
            </a:endParaRPr>
          </a:p>
          <a:p>
            <a:pPr algn="l"/>
            <a:endParaRPr lang="en-US" dirty="0" smtClean="0">
              <a:effectLst/>
            </a:endParaRPr>
          </a:p>
          <a:p>
            <a:pPr algn="l"/>
            <a:r>
              <a:rPr lang="zh-CN" altLang="en-US" dirty="0" smtClean="0">
                <a:effectLst/>
              </a:rPr>
              <a:t>实验正面，</a:t>
            </a:r>
            <a:r>
              <a:rPr lang="en-US" altLang="zh-CN" dirty="0" smtClean="0">
                <a:effectLst/>
              </a:rPr>
              <a:t>IC-CNN+</a:t>
            </a:r>
            <a:r>
              <a:rPr lang="zh-CN" altLang="en-US" dirty="0" smtClean="0">
                <a:effectLst/>
              </a:rPr>
              <a:t>的结构可以广泛在卷积模型上取得提升</a:t>
            </a:r>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34</a:t>
            </a:fld>
            <a:endParaRPr lang="en-US"/>
          </a:p>
        </p:txBody>
      </p:sp>
    </p:spTree>
    <p:extLst>
      <p:ext uri="{BB962C8B-B14F-4D97-AF65-F5344CB8AC3E}">
        <p14:creationId xmlns:p14="http://schemas.microsoft.com/office/powerpoint/2010/main" val="1245812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35</a:t>
            </a:fld>
            <a:endParaRPr lang="en-US"/>
          </a:p>
        </p:txBody>
      </p:sp>
    </p:spTree>
    <p:extLst>
      <p:ext uri="{BB962C8B-B14F-4D97-AF65-F5344CB8AC3E}">
        <p14:creationId xmlns:p14="http://schemas.microsoft.com/office/powerpoint/2010/main" val="2103892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我们希望将</a:t>
            </a:r>
            <a:r>
              <a:rPr lang="en-US" altLang="zh-CN" dirty="0" smtClean="0"/>
              <a:t>IC</a:t>
            </a:r>
            <a:r>
              <a:rPr lang="zh-CN" altLang="en-US" dirty="0" smtClean="0"/>
              <a:t>神经元应用到图神经网络中中解决实际</a:t>
            </a:r>
            <a:r>
              <a:rPr lang="en-US" altLang="zh-CN" dirty="0" smtClean="0"/>
              <a:t>3D</a:t>
            </a:r>
            <a:r>
              <a:rPr lang="zh-CN" altLang="en-US" dirty="0" smtClean="0"/>
              <a:t>问题，然而</a:t>
            </a:r>
            <a:r>
              <a:rPr lang="en-US" altLang="zh-CN" dirty="0" smtClean="0"/>
              <a:t>3D</a:t>
            </a:r>
            <a:r>
              <a:rPr lang="zh-CN" altLang="en-US" dirty="0" smtClean="0"/>
              <a:t>任务通常要求提取到的特征具有空间旋转等变性或不变性，而</a:t>
            </a:r>
            <a:r>
              <a:rPr lang="en-US" altLang="zh-CN" dirty="0" smtClean="0"/>
              <a:t>IC</a:t>
            </a:r>
            <a:r>
              <a:rPr lang="zh-CN" altLang="en-US" dirty="0" smtClean="0"/>
              <a:t>神经元不满足这两个数学性质，会伤害模型泛化性能</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36</a:t>
            </a:fld>
            <a:endParaRPr lang="en-US"/>
          </a:p>
        </p:txBody>
      </p:sp>
    </p:spTree>
    <p:extLst>
      <p:ext uri="{BB962C8B-B14F-4D97-AF65-F5344CB8AC3E}">
        <p14:creationId xmlns:p14="http://schemas.microsoft.com/office/powerpoint/2010/main" val="502230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很依赖手工特征，迁移性差，上限低</a:t>
            </a:r>
            <a:endParaRPr lang="en-US" altLang="zh-CN" dirty="0" smtClean="0"/>
          </a:p>
          <a:p>
            <a:endParaRPr lang="en-US" dirty="0" smtClean="0"/>
          </a:p>
          <a:p>
            <a:r>
              <a:rPr lang="zh-CN" altLang="en-US" dirty="0" smtClean="0"/>
              <a:t>后来一类方法把等变群表示技术应用进来，让模型自己去学习高阶等变信息，这也是目前主流的方法</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37</a:t>
            </a:fld>
            <a:endParaRPr lang="en-US"/>
          </a:p>
        </p:txBody>
      </p:sp>
    </p:spTree>
    <p:extLst>
      <p:ext uri="{BB962C8B-B14F-4D97-AF65-F5344CB8AC3E}">
        <p14:creationId xmlns:p14="http://schemas.microsoft.com/office/powerpoint/2010/main" val="1388560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等变神经元</a:t>
            </a:r>
            <a:endParaRPr lang="en-US" altLang="zh-CN" dirty="0" smtClean="0"/>
          </a:p>
          <a:p>
            <a:endParaRPr lang="en-US" dirty="0" smtClean="0"/>
          </a:p>
          <a:p>
            <a:r>
              <a:rPr lang="zh-CN" altLang="en-US" dirty="0" smtClean="0"/>
              <a:t>当你群表示维度无穷大时，他能够表示任意等变函数，但实际不可能做到无穷大，且高阶表示的</a:t>
            </a:r>
            <a:r>
              <a:rPr lang="en-US" altLang="zh-CN" dirty="0" smtClean="0"/>
              <a:t>CG</a:t>
            </a:r>
            <a:r>
              <a:rPr lang="zh-CN" altLang="en-US" dirty="0" smtClean="0"/>
              <a:t>张量积复杂度已经非常大了</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38</a:t>
            </a:fld>
            <a:endParaRPr lang="en-US"/>
          </a:p>
        </p:txBody>
      </p:sp>
    </p:spTree>
    <p:extLst>
      <p:ext uri="{BB962C8B-B14F-4D97-AF65-F5344CB8AC3E}">
        <p14:creationId xmlns:p14="http://schemas.microsoft.com/office/powerpoint/2010/main" val="544498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等变神经元表达能力是受到严格约束的，我们做了图同构实验测试，发现</a:t>
            </a:r>
            <a:r>
              <a:rPr lang="en-US" altLang="zh-CN" dirty="0" smtClean="0"/>
              <a:t>IC</a:t>
            </a:r>
            <a:r>
              <a:rPr lang="zh-CN" altLang="en-US" dirty="0" smtClean="0"/>
              <a:t>神经元本身是能突破等变神经元表达能力限制的，这就带来一个动机，</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39</a:t>
            </a:fld>
            <a:endParaRPr lang="en-US"/>
          </a:p>
        </p:txBody>
      </p:sp>
    </p:spTree>
    <p:extLst>
      <p:ext uri="{BB962C8B-B14F-4D97-AF65-F5344CB8AC3E}">
        <p14:creationId xmlns:p14="http://schemas.microsoft.com/office/powerpoint/2010/main" val="324857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这里我通过神经元发展史简单说一下研究现状</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首先，神经元的历史可以追溯到</a:t>
            </a:r>
            <a:r>
              <a:rPr lang="en-US" altLang="zh-CN" dirty="0" smtClean="0"/>
              <a:t>1943</a:t>
            </a:r>
            <a:r>
              <a:rPr lang="zh-CN" altLang="en-US" dirty="0" smtClean="0"/>
              <a:t>年，两位科学家共同提出了</a:t>
            </a:r>
            <a:r>
              <a:rPr lang="en-US" altLang="zh-CN" dirty="0" smtClean="0"/>
              <a:t>MP</a:t>
            </a:r>
            <a:r>
              <a:rPr lang="zh-CN" altLang="en-US" dirty="0" smtClean="0"/>
              <a:t>神经元，他由输入信号的加权求和和阈值函数组成，在随后的几十年里，随着学习算法的发展，科学家用</a:t>
            </a:r>
            <a:r>
              <a:rPr lang="en-US" altLang="zh-CN" dirty="0" smtClean="0"/>
              <a:t>MP</a:t>
            </a:r>
            <a:r>
              <a:rPr lang="zh-CN" altLang="en-US" dirty="0" smtClean="0"/>
              <a:t>神经元构建出神经网络的雏形。</a:t>
            </a:r>
            <a:r>
              <a:rPr lang="en-US" altLang="zh-CN" dirty="0" smtClean="0"/>
              <a:t>80</a:t>
            </a:r>
            <a:r>
              <a:rPr lang="zh-CN" altLang="en-US" dirty="0" smtClean="0"/>
              <a:t>年代，第二代神经元：脉冲神经元问世，这是一种更贴合生物学信号传递的模型，引起了一股研究热潮。然而，这股热潮随着深度学习时代带来逐渐被冷却，深度学习揭露了通过构建大型神经网络，模型有能力学习很复杂的一些数据分布，当下深度学习大部分模型还是基于</a:t>
            </a:r>
            <a:r>
              <a:rPr lang="en-US" altLang="zh-CN" dirty="0" smtClean="0"/>
              <a:t>MP</a:t>
            </a:r>
            <a:r>
              <a:rPr lang="zh-CN" altLang="en-US" dirty="0" smtClean="0"/>
              <a:t>神经元，</a:t>
            </a:r>
            <a:r>
              <a:rPr lang="zh-CN" altLang="en-US" dirty="0" smtClean="0">
                <a:latin typeface="+mj-ea"/>
              </a:rPr>
              <a:t>科学家也在不断探索新型的神经元或者计算单元</a:t>
            </a:r>
          </a:p>
        </p:txBody>
      </p:sp>
      <p:sp>
        <p:nvSpPr>
          <p:cNvPr id="4" name="Slide Number Placeholder 3"/>
          <p:cNvSpPr>
            <a:spLocks noGrp="1"/>
          </p:cNvSpPr>
          <p:nvPr>
            <p:ph type="sldNum" sz="quarter" idx="5"/>
          </p:nvPr>
        </p:nvSpPr>
        <p:spPr/>
        <p:txBody>
          <a:bodyPr/>
          <a:lstStyle/>
          <a:p>
            <a:fld id="{ACE88F6B-45B3-B444-A722-3EFEBC5E0C97}" type="slidenum">
              <a:rPr lang="en-US" smtClean="0"/>
              <a:t>4</a:t>
            </a:fld>
            <a:endParaRPr lang="en-US"/>
          </a:p>
        </p:txBody>
      </p:sp>
    </p:spTree>
    <p:extLst>
      <p:ext uri="{BB962C8B-B14F-4D97-AF65-F5344CB8AC3E}">
        <p14:creationId xmlns:p14="http://schemas.microsoft.com/office/powerpoint/2010/main" val="3004608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中间是传统等变模型计算节点特征的方法，就是</a:t>
            </a:r>
            <a:r>
              <a:rPr lang="en-US" altLang="zh-CN" dirty="0" smtClean="0"/>
              <a:t>node embedding</a:t>
            </a:r>
            <a:r>
              <a:rPr lang="zh-CN" altLang="en-US" dirty="0" smtClean="0"/>
              <a:t>与边向量进行</a:t>
            </a:r>
            <a:r>
              <a:rPr lang="en-US" altLang="zh-CN" dirty="0" smtClean="0"/>
              <a:t>CG</a:t>
            </a:r>
            <a:r>
              <a:rPr lang="zh-CN" altLang="en-US" dirty="0" smtClean="0"/>
              <a:t>张量积</a:t>
            </a:r>
            <a:endParaRPr lang="en-US" altLang="zh-CN" dirty="0" smtClean="0"/>
          </a:p>
          <a:p>
            <a:endParaRPr lang="en-US" dirty="0" smtClean="0"/>
          </a:p>
          <a:p>
            <a:r>
              <a:rPr lang="zh-CN" altLang="en-US" dirty="0" smtClean="0"/>
              <a:t>我们首先用旋转到局部坐标系的方法简化</a:t>
            </a:r>
            <a:r>
              <a:rPr lang="en-US" altLang="zh-CN" dirty="0" smtClean="0"/>
              <a:t>CG</a:t>
            </a:r>
            <a:r>
              <a:rPr lang="zh-CN" altLang="en-US" dirty="0" smtClean="0"/>
              <a:t>张量积，简化后，张量积变成了一个矩阵乘法，这个公式是严格等价的</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40</a:t>
            </a:fld>
            <a:endParaRPr lang="en-US"/>
          </a:p>
        </p:txBody>
      </p:sp>
    </p:spTree>
    <p:extLst>
      <p:ext uri="{BB962C8B-B14F-4D97-AF65-F5344CB8AC3E}">
        <p14:creationId xmlns:p14="http://schemas.microsoft.com/office/powerpoint/2010/main" val="180075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我们用一个</a:t>
            </a:r>
            <a:r>
              <a:rPr lang="en-US" altLang="zh-CN" dirty="0" smtClean="0"/>
              <a:t>IC</a:t>
            </a:r>
            <a:r>
              <a:rPr lang="zh-CN" altLang="en-US" dirty="0" smtClean="0"/>
              <a:t>网络代替旋转后的矩阵乘法，换言之，让他去学习矩阵乘法</a:t>
            </a:r>
            <a:endParaRPr lang="en-US" altLang="zh-CN" dirty="0" smtClean="0"/>
          </a:p>
          <a:p>
            <a:r>
              <a:rPr lang="zh-CN" altLang="en-US" dirty="0" smtClean="0"/>
              <a:t>为什么能这么做，</a:t>
            </a:r>
            <a:r>
              <a:rPr lang="en-US" altLang="zh-CN" dirty="0" smtClean="0"/>
              <a:t>1.IC</a:t>
            </a:r>
            <a:r>
              <a:rPr lang="zh-CN" altLang="en-US" dirty="0" smtClean="0"/>
              <a:t>神经元和</a:t>
            </a:r>
            <a:r>
              <a:rPr lang="en-US" altLang="zh-CN" dirty="0" smtClean="0"/>
              <a:t>MP</a:t>
            </a:r>
            <a:r>
              <a:rPr lang="zh-CN" altLang="en-US" dirty="0" smtClean="0"/>
              <a:t>神经元近似理论是一样的，</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41</a:t>
            </a:fld>
            <a:endParaRPr lang="en-US"/>
          </a:p>
        </p:txBody>
      </p:sp>
    </p:spTree>
    <p:extLst>
      <p:ext uri="{BB962C8B-B14F-4D97-AF65-F5344CB8AC3E}">
        <p14:creationId xmlns:p14="http://schemas.microsoft.com/office/powerpoint/2010/main" val="3335201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然而，上述结构还存一个两个问题，就是旋转到局部坐标系的过程其实会引入随机性，干扰</a:t>
            </a:r>
            <a:r>
              <a:rPr lang="en-US" altLang="zh-CN" dirty="0" smtClean="0"/>
              <a:t>IC</a:t>
            </a:r>
            <a:r>
              <a:rPr lang="zh-CN" altLang="en-US" dirty="0" smtClean="0"/>
              <a:t>神经元学习，其次就是我们觉得这种形式还是很难学习到等变</a:t>
            </a:r>
            <a:endParaRPr lang="en-US" altLang="zh-CN" dirty="0" smtClean="0"/>
          </a:p>
          <a:p>
            <a:endParaRPr lang="en-US" dirty="0" smtClean="0"/>
          </a:p>
          <a:p>
            <a:r>
              <a:rPr lang="zh-CN" altLang="en-US" dirty="0" smtClean="0"/>
              <a:t>因此我们构建了下面的计算方式，就是拆成了两部分，用同一个</a:t>
            </a:r>
            <a:r>
              <a:rPr lang="en-US" altLang="zh-CN" dirty="0" smtClean="0"/>
              <a:t>IC</a:t>
            </a:r>
            <a:r>
              <a:rPr lang="zh-CN" altLang="en-US" dirty="0" smtClean="0"/>
              <a:t>神经网络计算，其中一项不包含随机，降低随机干扰，其次，单个模型学习到的等变误差更小，最后，这种形式有利于学习方向上的几何特征</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42</a:t>
            </a:fld>
            <a:endParaRPr lang="en-US"/>
          </a:p>
        </p:txBody>
      </p:sp>
    </p:spTree>
    <p:extLst>
      <p:ext uri="{BB962C8B-B14F-4D97-AF65-F5344CB8AC3E}">
        <p14:creationId xmlns:p14="http://schemas.microsoft.com/office/powerpoint/2010/main" val="1906600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OOD</a:t>
            </a:r>
            <a:r>
              <a:rPr lang="zh-CN" altLang="en-US" dirty="0" smtClean="0"/>
              <a:t>说明他的应用性可能会更好一些</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43</a:t>
            </a:fld>
            <a:endParaRPr lang="en-US"/>
          </a:p>
        </p:txBody>
      </p:sp>
    </p:spTree>
    <p:extLst>
      <p:ext uri="{BB962C8B-B14F-4D97-AF65-F5344CB8AC3E}">
        <p14:creationId xmlns:p14="http://schemas.microsoft.com/office/powerpoint/2010/main" val="4269007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44</a:t>
            </a:fld>
            <a:endParaRPr lang="en-US"/>
          </a:p>
        </p:txBody>
      </p:sp>
    </p:spTree>
    <p:extLst>
      <p:ext uri="{BB962C8B-B14F-4D97-AF65-F5344CB8AC3E}">
        <p14:creationId xmlns:p14="http://schemas.microsoft.com/office/powerpoint/2010/main" val="3669519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各种点云</a:t>
            </a:r>
            <a:r>
              <a:rPr lang="en-US" altLang="zh-CN" dirty="0" smtClean="0"/>
              <a:t>backbone</a:t>
            </a:r>
            <a:r>
              <a:rPr lang="zh-CN" altLang="en-US" dirty="0" smtClean="0"/>
              <a:t>上也是跑到了最好</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45</a:t>
            </a:fld>
            <a:endParaRPr lang="en-US"/>
          </a:p>
        </p:txBody>
      </p:sp>
    </p:spTree>
    <p:extLst>
      <p:ext uri="{BB962C8B-B14F-4D97-AF65-F5344CB8AC3E}">
        <p14:creationId xmlns:p14="http://schemas.microsoft.com/office/powerpoint/2010/main" val="1140036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我这里就介绍一下最核心的消融</a:t>
            </a:r>
            <a:r>
              <a:rPr lang="zh-CN" altLang="en-US" dirty="0" smtClean="0"/>
              <a:t>实验</a:t>
            </a:r>
            <a:endParaRPr lang="en-US" altLang="zh-CN" dirty="0" smtClean="0"/>
          </a:p>
          <a:p>
            <a:endParaRPr lang="en-US" dirty="0" smtClean="0"/>
          </a:p>
          <a:p>
            <a:r>
              <a:rPr lang="zh-CN" altLang="en-US" dirty="0" smtClean="0"/>
              <a:t>实际应用中会存在一些问题</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46</a:t>
            </a:fld>
            <a:endParaRPr lang="en-US"/>
          </a:p>
        </p:txBody>
      </p:sp>
    </p:spTree>
    <p:extLst>
      <p:ext uri="{BB962C8B-B14F-4D97-AF65-F5344CB8AC3E}">
        <p14:creationId xmlns:p14="http://schemas.microsoft.com/office/powerpoint/2010/main" val="3600927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47</a:t>
            </a:fld>
            <a:endParaRPr lang="en-US"/>
          </a:p>
        </p:txBody>
      </p:sp>
    </p:spTree>
    <p:extLst>
      <p:ext uri="{BB962C8B-B14F-4D97-AF65-F5344CB8AC3E}">
        <p14:creationId xmlns:p14="http://schemas.microsoft.com/office/powerpoint/2010/main" val="3180436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48</a:t>
            </a:fld>
            <a:endParaRPr lang="en-US"/>
          </a:p>
        </p:txBody>
      </p:sp>
    </p:spTree>
    <p:extLst>
      <p:ext uri="{BB962C8B-B14F-4D97-AF65-F5344CB8AC3E}">
        <p14:creationId xmlns:p14="http://schemas.microsoft.com/office/powerpoint/2010/main" val="176370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大部分自然语言任务都面临长期依赖的问题，</a:t>
            </a:r>
            <a:r>
              <a:rPr lang="en-US" altLang="zh-CN" dirty="0" smtClean="0"/>
              <a:t>IC</a:t>
            </a:r>
            <a:r>
              <a:rPr lang="zh-CN" altLang="en-US" dirty="0" smtClean="0"/>
              <a:t>神经元并不能促进长期依赖的学习</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49</a:t>
            </a:fld>
            <a:endParaRPr lang="en-US"/>
          </a:p>
        </p:txBody>
      </p:sp>
    </p:spTree>
    <p:extLst>
      <p:ext uri="{BB962C8B-B14F-4D97-AF65-F5344CB8AC3E}">
        <p14:creationId xmlns:p14="http://schemas.microsoft.com/office/powerpoint/2010/main" val="289480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charset="0"/>
              <a:buNone/>
            </a:pPr>
            <a:r>
              <a:rPr lang="zh-CN" altLang="en-US" sz="1400" b="1" dirty="0" smtClean="0">
                <a:latin typeface="+mj-ea"/>
              </a:rPr>
              <a:t>总结来说，在深度学习时代，神经元的研究主要面临三个挑战，</a:t>
            </a:r>
            <a:endParaRPr lang="en-US" altLang="zh-CN" sz="1400" b="1" dirty="0" smtClean="0">
              <a:latin typeface="+mj-ea"/>
            </a:endParaRPr>
          </a:p>
          <a:p>
            <a:pPr marL="742950" lvl="1" indent="-285750">
              <a:buFont typeface="Wingdings" panose="05000000000000000000" charset="0"/>
              <a:buChar char="n"/>
            </a:pPr>
            <a:endParaRPr lang="en-US" altLang="zh-CN" sz="1400" b="1" dirty="0" smtClean="0">
              <a:latin typeface="+mj-ea"/>
            </a:endParaRPr>
          </a:p>
          <a:p>
            <a:pPr marL="457200" lvl="1" indent="0">
              <a:buFont typeface="Wingdings" panose="05000000000000000000" charset="0"/>
              <a:buNone/>
            </a:pPr>
            <a:r>
              <a:rPr lang="zh-CN" altLang="en-US" sz="1400" b="1" dirty="0" smtClean="0">
                <a:latin typeface="+mj-ea"/>
              </a:rPr>
              <a:t>神经网络的表示能力依赖于有效的神经元非线性表示</a:t>
            </a:r>
            <a:endParaRPr lang="en-US" altLang="zh-CN" sz="1400" b="1" dirty="0" smtClean="0">
              <a:latin typeface="+mj-ea"/>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charset="0"/>
              <a:buNone/>
              <a:tabLst/>
              <a:defRPr/>
            </a:pPr>
            <a:r>
              <a:rPr lang="zh-CN" altLang="en-US" sz="1400" b="1" dirty="0" smtClean="0">
                <a:latin typeface="+mj-ea"/>
              </a:rPr>
              <a:t>什么</a:t>
            </a:r>
            <a:r>
              <a:rPr lang="zh-CN" altLang="en-US" sz="1400" b="1" dirty="0" smtClean="0">
                <a:latin typeface="+mj-ea"/>
              </a:rPr>
              <a:t>是有效的</a:t>
            </a:r>
            <a:r>
              <a:rPr lang="zh-CN" altLang="en-US" sz="1400" b="1" dirty="0" smtClean="0">
                <a:latin typeface="+mj-ea"/>
              </a:rPr>
              <a:t>，简单来说，非线性函数不能太简单，不然没法拟合复杂分布，也不能太复杂，否则容易导致模型无法学习，过拟合等问题。</a:t>
            </a:r>
            <a:endParaRPr lang="en-US" altLang="zh-CN" sz="1400" b="1" dirty="0" smtClean="0">
              <a:latin typeface="+mj-ea"/>
            </a:endParaRPr>
          </a:p>
          <a:p>
            <a:pPr marL="457200" lvl="1" indent="0">
              <a:buFont typeface="Wingdings" panose="05000000000000000000" charset="0"/>
              <a:buNone/>
            </a:pPr>
            <a:endParaRPr lang="en-US" altLang="zh-CN" sz="1400" b="1" dirty="0" smtClean="0">
              <a:latin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mj-ea"/>
              </a:rPr>
              <a:t>神经元需要保持轻量性，以保证深度模型的可用性</a:t>
            </a:r>
            <a:endParaRPr lang="en-US" altLang="zh-CN" b="1" dirty="0" smtClean="0">
              <a:latin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mj-ea"/>
              </a:rPr>
              <a:t>比较好的拓展结构，这样他才可以构建多样的神经网络</a:t>
            </a:r>
            <a:endParaRPr lang="en-US" altLang="zh-CN" b="1" dirty="0" smtClean="0">
              <a:latin typeface="+mj-ea"/>
            </a:endParaRPr>
          </a:p>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5</a:t>
            </a:fld>
            <a:endParaRPr lang="en-US"/>
          </a:p>
        </p:txBody>
      </p:sp>
    </p:spTree>
    <p:extLst>
      <p:ext uri="{BB962C8B-B14F-4D97-AF65-F5344CB8AC3E}">
        <p14:creationId xmlns:p14="http://schemas.microsoft.com/office/powerpoint/2010/main" val="3755853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50</a:t>
            </a:fld>
            <a:endParaRPr lang="en-US"/>
          </a:p>
        </p:txBody>
      </p:sp>
    </p:spTree>
    <p:extLst>
      <p:ext uri="{BB962C8B-B14F-4D97-AF65-F5344CB8AC3E}">
        <p14:creationId xmlns:p14="http://schemas.microsoft.com/office/powerpoint/2010/main" val="1128400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dirty="0" err="1" smtClean="0">
                <a:effectLst/>
              </a:rPr>
              <a:t>Kt</a:t>
            </a:r>
            <a:r>
              <a:rPr lang="zh-CN" altLang="en-US" dirty="0" smtClean="0">
                <a:effectLst/>
              </a:rPr>
              <a:t>会减</a:t>
            </a:r>
            <a:r>
              <a:rPr lang="en-US" altLang="zh-CN" dirty="0" smtClean="0">
                <a:effectLst/>
              </a:rPr>
              <a:t>1</a:t>
            </a:r>
          </a:p>
          <a:p>
            <a:pPr algn="l"/>
            <a:endParaRPr lang="en-US" altLang="zh-CN" dirty="0" smtClean="0">
              <a:effectLst/>
            </a:endParaRPr>
          </a:p>
          <a:p>
            <a:pPr algn="l"/>
            <a:r>
              <a:rPr lang="zh-CN" altLang="en-US" dirty="0" smtClean="0">
                <a:effectLst/>
              </a:rPr>
              <a:t>这种形式我们通过实验发现更有利于捕获长期依赖</a:t>
            </a:r>
            <a:endParaRPr lang="en-US" altLang="zh-CN" dirty="0" smtClean="0">
              <a:effectLst/>
            </a:endParaRPr>
          </a:p>
          <a:p>
            <a:pPr algn="l"/>
            <a:endParaRPr lang="en-US" altLang="zh-CN" dirty="0" smtClean="0">
              <a:effectLst/>
            </a:endParaRPr>
          </a:p>
          <a:p>
            <a:pPr algn="l"/>
            <a:r>
              <a:rPr lang="en-US" altLang="zh-CN" dirty="0" smtClean="0">
                <a:effectLst/>
              </a:rPr>
              <a:t>Et</a:t>
            </a:r>
            <a:r>
              <a:rPr lang="zh-CN" altLang="en-US" dirty="0" smtClean="0">
                <a:effectLst/>
              </a:rPr>
              <a:t>和</a:t>
            </a:r>
            <a:r>
              <a:rPr lang="en-US" altLang="zh-CN" dirty="0" err="1" smtClean="0">
                <a:effectLst/>
              </a:rPr>
              <a:t>kt</a:t>
            </a:r>
            <a:r>
              <a:rPr lang="zh-CN" altLang="en-US" dirty="0" smtClean="0">
                <a:effectLst/>
              </a:rPr>
              <a:t>都是一个神经元里携带的两个标量，神经元层面的操作</a:t>
            </a:r>
            <a:endParaRPr lang="en-US" altLang="zh-CN"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51</a:t>
            </a:fld>
            <a:endParaRPr lang="en-US"/>
          </a:p>
        </p:txBody>
      </p:sp>
    </p:spTree>
    <p:extLst>
      <p:ext uri="{BB962C8B-B14F-4D97-AF65-F5344CB8AC3E}">
        <p14:creationId xmlns:p14="http://schemas.microsoft.com/office/powerpoint/2010/main" val="1689842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ltLang="zh-CN"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52</a:t>
            </a:fld>
            <a:endParaRPr lang="en-US"/>
          </a:p>
        </p:txBody>
      </p:sp>
    </p:spTree>
    <p:extLst>
      <p:ext uri="{BB962C8B-B14F-4D97-AF65-F5344CB8AC3E}">
        <p14:creationId xmlns:p14="http://schemas.microsoft.com/office/powerpoint/2010/main" val="420088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0000"/>
              </a:solidFill>
              <a:effectLst/>
              <a:latin typeface="Menlo" panose="020B0609030804020204" pitchFamily="49" charset="0"/>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53</a:t>
            </a:fld>
            <a:endParaRPr lang="en-US"/>
          </a:p>
        </p:txBody>
      </p:sp>
    </p:spTree>
    <p:extLst>
      <p:ext uri="{BB962C8B-B14F-4D97-AF65-F5344CB8AC3E}">
        <p14:creationId xmlns:p14="http://schemas.microsoft.com/office/powerpoint/2010/main" val="1281884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rgbClr val="000000"/>
                </a:solidFill>
                <a:effectLst/>
                <a:latin typeface="Menlo" panose="020B0609030804020204" pitchFamily="49" charset="0"/>
              </a:rPr>
              <a:t>这里面很多时序任务都是周期性数据，周期可长可短，</a:t>
            </a:r>
            <a:r>
              <a:rPr lang="en-US" altLang="zh-CN" b="0" dirty="0" smtClean="0">
                <a:solidFill>
                  <a:srgbClr val="000000"/>
                </a:solidFill>
                <a:effectLst/>
                <a:latin typeface="Menlo" panose="020B0609030804020204" pitchFamily="49" charset="0"/>
              </a:rPr>
              <a:t>IC-RNN+</a:t>
            </a:r>
            <a:r>
              <a:rPr lang="zh-CN" altLang="en-US" b="0" dirty="0" smtClean="0">
                <a:solidFill>
                  <a:srgbClr val="000000"/>
                </a:solidFill>
                <a:effectLst/>
                <a:latin typeface="Menlo" panose="020B0609030804020204" pitchFamily="49" charset="0"/>
              </a:rPr>
              <a:t>都表现出优于</a:t>
            </a:r>
            <a:r>
              <a:rPr lang="en-US" altLang="zh-CN" b="0" dirty="0" smtClean="0">
                <a:solidFill>
                  <a:srgbClr val="000000"/>
                </a:solidFill>
                <a:effectLst/>
                <a:latin typeface="Menlo" panose="020B0609030804020204" pitchFamily="49" charset="0"/>
              </a:rPr>
              <a:t>LSTM</a:t>
            </a:r>
            <a:r>
              <a:rPr lang="zh-CN" altLang="en-US" b="0" dirty="0" smtClean="0">
                <a:solidFill>
                  <a:srgbClr val="000000"/>
                </a:solidFill>
                <a:effectLst/>
                <a:latin typeface="Menlo" panose="020B0609030804020204" pitchFamily="49" charset="0"/>
              </a:rPr>
              <a:t>和</a:t>
            </a:r>
            <a:r>
              <a:rPr lang="en-US" altLang="zh-CN" b="0" dirty="0" smtClean="0">
                <a:solidFill>
                  <a:srgbClr val="000000"/>
                </a:solidFill>
                <a:effectLst/>
                <a:latin typeface="Menlo" panose="020B0609030804020204" pitchFamily="49" charset="0"/>
              </a:rPr>
              <a:t>GRU</a:t>
            </a:r>
            <a:r>
              <a:rPr lang="zh-CN" altLang="en-US" b="0" dirty="0" smtClean="0">
                <a:solidFill>
                  <a:srgbClr val="000000"/>
                </a:solidFill>
                <a:effectLst/>
                <a:latin typeface="Menlo" panose="020B0609030804020204" pitchFamily="49" charset="0"/>
              </a:rPr>
              <a:t>的性能</a:t>
            </a:r>
            <a:endParaRPr lang="en-US" b="0" dirty="0">
              <a:solidFill>
                <a:srgbClr val="000000"/>
              </a:solidFill>
              <a:effectLst/>
              <a:latin typeface="Menlo" panose="020B0609030804020204" pitchFamily="49" charset="0"/>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54</a:t>
            </a:fld>
            <a:endParaRPr lang="en-US"/>
          </a:p>
        </p:txBody>
      </p:sp>
    </p:spTree>
    <p:extLst>
      <p:ext uri="{BB962C8B-B14F-4D97-AF65-F5344CB8AC3E}">
        <p14:creationId xmlns:p14="http://schemas.microsoft.com/office/powerpoint/2010/main" val="1619766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rgbClr val="000000"/>
                </a:solidFill>
                <a:effectLst/>
                <a:latin typeface="Menlo" panose="020B0609030804020204" pitchFamily="49" charset="0"/>
              </a:rPr>
              <a:t>核心消融实验</a:t>
            </a:r>
            <a:endParaRPr lang="en-US" b="0" dirty="0">
              <a:solidFill>
                <a:srgbClr val="000000"/>
              </a:solidFill>
              <a:effectLst/>
              <a:latin typeface="Menlo" panose="020B0609030804020204" pitchFamily="49" charset="0"/>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55</a:t>
            </a:fld>
            <a:endParaRPr lang="en-US"/>
          </a:p>
        </p:txBody>
      </p:sp>
    </p:spTree>
    <p:extLst>
      <p:ext uri="{BB962C8B-B14F-4D97-AF65-F5344CB8AC3E}">
        <p14:creationId xmlns:p14="http://schemas.microsoft.com/office/powerpoint/2010/main" val="2377823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effectLst/>
            </a:endParaRPr>
          </a:p>
        </p:txBody>
      </p:sp>
      <p:sp>
        <p:nvSpPr>
          <p:cNvPr id="4" name="Slide Number Placeholder 3"/>
          <p:cNvSpPr>
            <a:spLocks noGrp="1"/>
          </p:cNvSpPr>
          <p:nvPr>
            <p:ph type="sldNum" sz="quarter" idx="5"/>
          </p:nvPr>
        </p:nvSpPr>
        <p:spPr/>
        <p:txBody>
          <a:bodyPr/>
          <a:lstStyle/>
          <a:p>
            <a:fld id="{ACE88F6B-45B3-B444-A722-3EFEBC5E0C97}" type="slidenum">
              <a:rPr lang="en-US" smtClean="0"/>
              <a:t>56</a:t>
            </a:fld>
            <a:endParaRPr lang="en-US"/>
          </a:p>
        </p:txBody>
      </p:sp>
    </p:spTree>
    <p:extLst>
      <p:ext uri="{BB962C8B-B14F-4D97-AF65-F5344CB8AC3E}">
        <p14:creationId xmlns:p14="http://schemas.microsoft.com/office/powerpoint/2010/main" val="1125266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57</a:t>
            </a:fld>
            <a:endParaRPr lang="en-US"/>
          </a:p>
        </p:txBody>
      </p:sp>
    </p:spTree>
    <p:extLst>
      <p:ext uri="{BB962C8B-B14F-4D97-AF65-F5344CB8AC3E}">
        <p14:creationId xmlns:p14="http://schemas.microsoft.com/office/powerpoint/2010/main" val="3075891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首先我们提出一种通用</a:t>
            </a:r>
            <a:r>
              <a:rPr lang="en-US" altLang="zh-CN" dirty="0" smtClean="0"/>
              <a:t>IC</a:t>
            </a:r>
            <a:r>
              <a:rPr lang="zh-CN" altLang="en-US" dirty="0" smtClean="0"/>
              <a:t>神经元，他可以在广泛的模型上提升泛化性能</a:t>
            </a:r>
            <a:endParaRPr lang="en-US" altLang="zh-CN" dirty="0" smtClean="0"/>
          </a:p>
          <a:p>
            <a:endParaRPr lang="en-US" dirty="0" smtClean="0"/>
          </a:p>
          <a:p>
            <a:r>
              <a:rPr lang="zh-CN" altLang="en-US" dirty="0" smtClean="0"/>
              <a:t>我们把他应用到深度卷积网络解决高维图像问题</a:t>
            </a:r>
            <a:endParaRPr lang="en-US" altLang="zh-CN" dirty="0" smtClean="0"/>
          </a:p>
          <a:p>
            <a:endParaRPr lang="en-US" dirty="0" smtClean="0"/>
          </a:p>
          <a:p>
            <a:r>
              <a:rPr lang="zh-CN" altLang="en-US" dirty="0" smtClean="0"/>
              <a:t>我们把他应用到等变图神经网络解决</a:t>
            </a:r>
            <a:r>
              <a:rPr lang="en-US" altLang="zh-CN" dirty="0" smtClean="0"/>
              <a:t>3D</a:t>
            </a:r>
            <a:r>
              <a:rPr lang="zh-CN" altLang="en-US" dirty="0" smtClean="0"/>
              <a:t>任务</a:t>
            </a:r>
            <a:endParaRPr lang="en-US" altLang="zh-CN" dirty="0" smtClean="0"/>
          </a:p>
          <a:p>
            <a:endParaRPr lang="en-US" dirty="0" smtClean="0"/>
          </a:p>
          <a:p>
            <a:r>
              <a:rPr lang="zh-CN" altLang="en-US" dirty="0" smtClean="0"/>
              <a:t>我们把他用到长期依赖递归网络解决</a:t>
            </a:r>
            <a:r>
              <a:rPr lang="en-US" altLang="zh-CN" dirty="0" err="1" smtClean="0"/>
              <a:t>nlp</a:t>
            </a:r>
            <a:r>
              <a:rPr lang="zh-CN" altLang="en-US" dirty="0" smtClean="0"/>
              <a:t>或者时序任务</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58</a:t>
            </a:fld>
            <a:endParaRPr lang="en-US"/>
          </a:p>
        </p:txBody>
      </p:sp>
    </p:spTree>
    <p:extLst>
      <p:ext uri="{BB962C8B-B14F-4D97-AF65-F5344CB8AC3E}">
        <p14:creationId xmlns:p14="http://schemas.microsoft.com/office/powerpoint/2010/main" val="467055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IC</a:t>
            </a:r>
            <a:r>
              <a:rPr lang="zh-CN" altLang="en-US" dirty="0" smtClean="0"/>
              <a:t>神经元目前在一些任务上还是会表现出过拟合</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59</a:t>
            </a:fld>
            <a:endParaRPr lang="en-US"/>
          </a:p>
        </p:txBody>
      </p:sp>
    </p:spTree>
    <p:extLst>
      <p:ext uri="{BB962C8B-B14F-4D97-AF65-F5344CB8AC3E}">
        <p14:creationId xmlns:p14="http://schemas.microsoft.com/office/powerpoint/2010/main" val="192059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由于以上困难，目前针对神经元的研究是比较少的，大部门神经网络的研究都集中在高层次的网络架构上，比如如中虚线框所示部分，大部分工作还是沿用</a:t>
            </a:r>
            <a:r>
              <a:rPr lang="en-US" altLang="zh-CN" dirty="0" smtClean="0"/>
              <a:t>MP</a:t>
            </a:r>
            <a:r>
              <a:rPr lang="zh-CN" altLang="en-US" dirty="0" smtClean="0"/>
              <a:t>神经元</a:t>
            </a:r>
            <a:endParaRPr lang="en-US" altLang="zh-CN" dirty="0" smtClean="0"/>
          </a:p>
          <a:p>
            <a:endParaRPr lang="en-US" dirty="0" smtClean="0"/>
          </a:p>
          <a:p>
            <a:r>
              <a:rPr lang="zh-CN" altLang="en-US" dirty="0" smtClean="0"/>
              <a:t>然而，新型神经元设计具有很重大的意义</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6</a:t>
            </a:fld>
            <a:endParaRPr lang="en-US"/>
          </a:p>
        </p:txBody>
      </p:sp>
    </p:spTree>
    <p:extLst>
      <p:ext uri="{BB962C8B-B14F-4D97-AF65-F5344CB8AC3E}">
        <p14:creationId xmlns:p14="http://schemas.microsoft.com/office/powerpoint/2010/main" val="23280843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ACE88F6B-45B3-B444-A722-3EFEBC5E0C97}" type="slidenum">
              <a:rPr lang="en-US" smtClean="0"/>
              <a:t>60</a:t>
            </a:fld>
            <a:endParaRPr lang="en-US"/>
          </a:p>
        </p:txBody>
      </p:sp>
    </p:spTree>
    <p:extLst>
      <p:ext uri="{BB962C8B-B14F-4D97-AF65-F5344CB8AC3E}">
        <p14:creationId xmlns:p14="http://schemas.microsoft.com/office/powerpoint/2010/main" val="37560899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61</a:t>
            </a:fld>
            <a:endParaRPr lang="en-US"/>
          </a:p>
        </p:txBody>
      </p:sp>
    </p:spTree>
    <p:extLst>
      <p:ext uri="{BB962C8B-B14F-4D97-AF65-F5344CB8AC3E}">
        <p14:creationId xmlns:p14="http://schemas.microsoft.com/office/powerpoint/2010/main" val="25935658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31BB1-A4D5-4A47-B102-2A52B70D08F1}" type="slidenum">
              <a:rPr lang="zh-CN" altLang="en-US" smtClean="0"/>
              <a:t>62</a:t>
            </a:fld>
            <a:endParaRPr lang="zh-CN" altLang="en-US"/>
          </a:p>
        </p:txBody>
      </p:sp>
    </p:spTree>
    <p:extLst>
      <p:ext uri="{BB962C8B-B14F-4D97-AF65-F5344CB8AC3E}">
        <p14:creationId xmlns:p14="http://schemas.microsoft.com/office/powerpoint/2010/main" val="137613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本文的贡献为；首先提出了一种能够在各种模型或者任务中代替</a:t>
            </a:r>
            <a:r>
              <a:rPr lang="en-US" altLang="zh-CN" dirty="0" smtClean="0"/>
              <a:t>MP</a:t>
            </a:r>
            <a:r>
              <a:rPr lang="zh-CN" altLang="en-US" dirty="0" smtClean="0"/>
              <a:t>神经元的通用神经元模型：</a:t>
            </a:r>
            <a:r>
              <a:rPr lang="en-US" altLang="zh-CN" dirty="0" smtClean="0"/>
              <a:t>IC</a:t>
            </a:r>
            <a:r>
              <a:rPr lang="zh-CN" altLang="en-US" dirty="0" smtClean="0"/>
              <a:t>神经元。其次，我将</a:t>
            </a:r>
            <a:r>
              <a:rPr lang="en-US" altLang="zh-CN" dirty="0" smtClean="0"/>
              <a:t>IC</a:t>
            </a:r>
            <a:r>
              <a:rPr lang="zh-CN" altLang="en-US" dirty="0" smtClean="0"/>
              <a:t>神经元与几种主流网络架构相互结合，包括卷积网络，图网络，递归网络，设计更能解决实际问题的计算单元。</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7</a:t>
            </a:fld>
            <a:endParaRPr lang="en-US"/>
          </a:p>
        </p:txBody>
      </p:sp>
    </p:spTree>
    <p:extLst>
      <p:ext uri="{BB962C8B-B14F-4D97-AF65-F5344CB8AC3E}">
        <p14:creationId xmlns:p14="http://schemas.microsoft.com/office/powerpoint/2010/main" val="197150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8</a:t>
            </a:fld>
            <a:endParaRPr lang="en-US"/>
          </a:p>
        </p:txBody>
      </p:sp>
    </p:spTree>
    <p:extLst>
      <p:ext uri="{BB962C8B-B14F-4D97-AF65-F5344CB8AC3E}">
        <p14:creationId xmlns:p14="http://schemas.microsoft.com/office/powerpoint/2010/main" val="107826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通用神经元的研究困难之前已经说了，就是粉色区域的三点，我们通过具体神经元来看一下，</a:t>
            </a:r>
            <a:r>
              <a:rPr lang="en-US" altLang="zh-CN" dirty="0" smtClean="0"/>
              <a:t>MP</a:t>
            </a:r>
            <a:r>
              <a:rPr lang="zh-CN" altLang="en-US" dirty="0" smtClean="0"/>
              <a:t>神经元效率高，可任意拓展，但它非线性表示形式简单，存在较大优化空间。第二代神经元，前两个性质都不如</a:t>
            </a:r>
            <a:r>
              <a:rPr lang="en-US" altLang="zh-CN" dirty="0" smtClean="0"/>
              <a:t>MP</a:t>
            </a:r>
            <a:r>
              <a:rPr lang="zh-CN" altLang="en-US" dirty="0" smtClean="0"/>
              <a:t>神经元，但它能表示</a:t>
            </a:r>
            <a:r>
              <a:rPr lang="zh-CN" altLang="en-US" dirty="0" smtClean="0"/>
              <a:t>时序信号数据分布</a:t>
            </a:r>
            <a:r>
              <a:rPr lang="zh-CN" altLang="en-US" dirty="0" smtClean="0"/>
              <a:t>，在一些时序任务可能会表现更好</a:t>
            </a:r>
            <a:endParaRPr lang="x-none" dirty="0"/>
          </a:p>
        </p:txBody>
      </p:sp>
      <p:sp>
        <p:nvSpPr>
          <p:cNvPr id="4" name="Slide Number Placeholder 3"/>
          <p:cNvSpPr>
            <a:spLocks noGrp="1"/>
          </p:cNvSpPr>
          <p:nvPr>
            <p:ph type="sldNum" sz="quarter" idx="5"/>
          </p:nvPr>
        </p:nvSpPr>
        <p:spPr/>
        <p:txBody>
          <a:bodyPr/>
          <a:lstStyle/>
          <a:p>
            <a:fld id="{ACE88F6B-45B3-B444-A722-3EFEBC5E0C97}" type="slidenum">
              <a:rPr lang="en-US" smtClean="0"/>
              <a:t>9</a:t>
            </a:fld>
            <a:endParaRPr lang="en-US"/>
          </a:p>
        </p:txBody>
      </p:sp>
    </p:spTree>
    <p:extLst>
      <p:ext uri="{BB962C8B-B14F-4D97-AF65-F5344CB8AC3E}">
        <p14:creationId xmlns:p14="http://schemas.microsoft.com/office/powerpoint/2010/main" val="235137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2406D2A-424E-4102-A187-A0380D6F265C}"/>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a:extLst>
              <a:ext uri="{FF2B5EF4-FFF2-40B4-BE49-F238E27FC236}">
                <a16:creationId xmlns="" xmlns:a16="http://schemas.microsoft.com/office/drawing/2014/main" id="{6F35EFF9-A7B1-4E1C-97E2-0416F69E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a:extLst>
              <a:ext uri="{FF2B5EF4-FFF2-40B4-BE49-F238E27FC236}">
                <a16:creationId xmlns="" xmlns:a16="http://schemas.microsoft.com/office/drawing/2014/main" id="{CE9A5760-2C4C-488E-ADCD-C0922392D803}"/>
              </a:ext>
            </a:extLst>
          </p:cNvPr>
          <p:cNvSpPr>
            <a:spLocks noGrp="1"/>
          </p:cNvSpPr>
          <p:nvPr>
            <p:ph type="dt" sz="half" idx="10"/>
          </p:nvPr>
        </p:nvSpPr>
        <p:spPr/>
        <p:txBody>
          <a:bodyPr/>
          <a:lstStyle/>
          <a:p>
            <a:fld id="{C2B455A4-2D32-4146-AE70-A013939F35EA}" type="datetime1">
              <a:rPr lang="en-US" smtClean="0"/>
              <a:t>5/23/2024</a:t>
            </a:fld>
            <a:endParaRPr lang="en-US"/>
          </a:p>
        </p:txBody>
      </p:sp>
      <p:sp>
        <p:nvSpPr>
          <p:cNvPr id="5" name="页脚占位符 4">
            <a:extLst>
              <a:ext uri="{FF2B5EF4-FFF2-40B4-BE49-F238E27FC236}">
                <a16:creationId xmlns="" xmlns:a16="http://schemas.microsoft.com/office/drawing/2014/main" id="{FF75BE58-C474-4A15-B012-E04B4FE6DF43}"/>
              </a:ext>
            </a:extLst>
          </p:cNvPr>
          <p:cNvSpPr>
            <a:spLocks noGrp="1"/>
          </p:cNvSpPr>
          <p:nvPr>
            <p:ph type="ftr" sz="quarter" idx="11"/>
          </p:nvPr>
        </p:nvSpPr>
        <p:spPr/>
        <p:txBody>
          <a:bodyPr/>
          <a:lstStyle/>
          <a:p>
            <a:r>
              <a:rPr lang="zh-CN" altLang="en-US"/>
              <a:t>南京大学计算机科学与技术系</a:t>
            </a:r>
            <a:endParaRPr lang="en-US"/>
          </a:p>
        </p:txBody>
      </p:sp>
      <p:sp>
        <p:nvSpPr>
          <p:cNvPr id="6" name="灯片编号占位符 5">
            <a:extLst>
              <a:ext uri="{FF2B5EF4-FFF2-40B4-BE49-F238E27FC236}">
                <a16:creationId xmlns="" xmlns:a16="http://schemas.microsoft.com/office/drawing/2014/main" id="{171411D2-75D0-444F-8394-228FF1D94A3E}"/>
              </a:ext>
            </a:extLst>
          </p:cNvPr>
          <p:cNvSpPr>
            <a:spLocks noGrp="1"/>
          </p:cNvSpPr>
          <p:nvPr>
            <p:ph type="sldNum" sz="quarter" idx="12"/>
          </p:nvPr>
        </p:nvSpPr>
        <p:spPr/>
        <p:txBody>
          <a:bodyPr/>
          <a:lstStyle/>
          <a:p>
            <a:fld id="{34FB627C-CE47-074E-B01B-D56439B601CE}" type="slidenum">
              <a:rPr lang="en-US" smtClean="0"/>
              <a:t>‹#›</a:t>
            </a:fld>
            <a:endParaRPr lang="en-US"/>
          </a:p>
        </p:txBody>
      </p:sp>
    </p:spTree>
    <p:extLst>
      <p:ext uri="{BB962C8B-B14F-4D97-AF65-F5344CB8AC3E}">
        <p14:creationId xmlns:p14="http://schemas.microsoft.com/office/powerpoint/2010/main" val="428992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8" name="矩形 1">
            <a:extLst>
              <a:ext uri="{FF2B5EF4-FFF2-40B4-BE49-F238E27FC236}">
                <a16:creationId xmlns="" xmlns:a16="http://schemas.microsoft.com/office/drawing/2014/main" id="{6C1B20ED-A6BB-40E3-EFDC-0274220F18DB}"/>
              </a:ext>
            </a:extLst>
          </p:cNvPr>
          <p:cNvSpPr/>
          <p:nvPr userDrawn="1"/>
        </p:nvSpPr>
        <p:spPr>
          <a:xfrm>
            <a:off x="115831" y="2373659"/>
            <a:ext cx="11960339" cy="2110682"/>
          </a:xfrm>
          <a:prstGeom prst="rect">
            <a:avLst/>
          </a:prstGeom>
          <a:solidFill>
            <a:srgbClr val="6A0160"/>
          </a:solidFill>
          <a:ln>
            <a:solidFill>
              <a:srgbClr val="6A01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标题 1"/>
          <p:cNvSpPr>
            <a:spLocks noGrp="1"/>
          </p:cNvSpPr>
          <p:nvPr>
            <p:ph type="ctrTitle"/>
          </p:nvPr>
        </p:nvSpPr>
        <p:spPr>
          <a:xfrm>
            <a:off x="2699330" y="2532857"/>
            <a:ext cx="6793340" cy="1792286"/>
          </a:xfrm>
        </p:spPr>
        <p:txBody>
          <a:bodyPr anchor="ctr">
            <a:noAutofit/>
          </a:bodyPr>
          <a:lstStyle>
            <a:lvl1pPr marL="0" algn="ctr" defTabSz="914400" rtl="0" eaLnBrk="1" latinLnBrk="0" hangingPunct="1">
              <a:defRPr lang="zh-CN" altLang="en-US" sz="3200" b="1" kern="1200" dirty="0">
                <a:solidFill>
                  <a:schemeClr val="bg1"/>
                </a:solidFill>
                <a:latin typeface="微软雅黑" panose="020B0503020204020204" charset="-122"/>
                <a:ea typeface="微软雅黑" panose="020B0503020204020204" charset="-122"/>
                <a:cs typeface="+mn-cs"/>
              </a:defRPr>
            </a:lvl1pPr>
          </a:lstStyle>
          <a:p>
            <a:r>
              <a:rPr lang="en-US" altLang="zh-CN" dirty="0"/>
              <a:t>Click to edit Master title style</a:t>
            </a:r>
            <a:endParaRPr lang="zh-CN" altLang="en-US" dirty="0"/>
          </a:p>
        </p:txBody>
      </p:sp>
      <p:sp>
        <p:nvSpPr>
          <p:cNvPr id="4" name="日期占位符 3"/>
          <p:cNvSpPr>
            <a:spLocks noGrp="1"/>
          </p:cNvSpPr>
          <p:nvPr>
            <p:ph type="dt" sz="half" idx="10"/>
          </p:nvPr>
        </p:nvSpPr>
        <p:spPr/>
        <p:txBody>
          <a:bodyPr/>
          <a:lstStyle/>
          <a:p>
            <a:fld id="{23860C9E-17AA-EC45-AE2D-E2004C195951}" type="datetime1">
              <a:rPr lang="en-US" altLang="zh-CN" smtClean="0"/>
              <a:t>5/23/2024</a:t>
            </a:fld>
            <a:endParaRPr lang="zh-CN" altLang="en-US"/>
          </a:p>
        </p:txBody>
      </p:sp>
      <p:sp>
        <p:nvSpPr>
          <p:cNvPr id="5" name="页脚占位符 4"/>
          <p:cNvSpPr>
            <a:spLocks noGrp="1"/>
          </p:cNvSpPr>
          <p:nvPr>
            <p:ph type="ftr" sz="quarter" idx="11"/>
          </p:nvPr>
        </p:nvSpPr>
        <p:spPr/>
        <p:txBody>
          <a:bodyPr/>
          <a:lstStyle/>
          <a:p>
            <a:r>
              <a:rPr lang="zh-CN" altLang="en-US"/>
              <a:t>南京大学计算机科学与技术系</a:t>
            </a:r>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7">
            <a:extLst>
              <a:ext uri="{FF2B5EF4-FFF2-40B4-BE49-F238E27FC236}">
                <a16:creationId xmlns="" xmlns:a16="http://schemas.microsoft.com/office/drawing/2014/main" id="{B38A9D1F-8820-5492-D71B-45D8291C9623}"/>
              </a:ext>
            </a:extLst>
          </p:cNvPr>
          <p:cNvSpPr/>
          <p:nvPr userDrawn="1"/>
        </p:nvSpPr>
        <p:spPr>
          <a:xfrm>
            <a:off x="0" y="2008505"/>
            <a:ext cx="12192000" cy="252727"/>
          </a:xfrm>
          <a:prstGeom prst="rect">
            <a:avLst/>
          </a:prstGeom>
          <a:solidFill>
            <a:srgbClr val="6A0160"/>
          </a:solidFill>
          <a:ln>
            <a:solidFill>
              <a:srgbClr val="6A01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4" name="图片 15">
            <a:extLst>
              <a:ext uri="{FF2B5EF4-FFF2-40B4-BE49-F238E27FC236}">
                <a16:creationId xmlns="" xmlns:a16="http://schemas.microsoft.com/office/drawing/2014/main" id="{FCC683E5-F5A3-EB19-C49C-AAA369F62FA6}"/>
              </a:ext>
            </a:extLst>
          </p:cNvPr>
          <p:cNvPicPr>
            <a:picLocks noChangeAspect="1"/>
          </p:cNvPicPr>
          <p:nvPr userDrawn="1"/>
        </p:nvPicPr>
        <p:blipFill>
          <a:blip r:embed="rId2">
            <a:extLst>
              <a:ext uri="{28A0092B-C50C-407E-A947-70E740481C1C}">
                <a14:useLocalDpi xmlns:a14="http://schemas.microsoft.com/office/drawing/2010/main" val="0"/>
              </a:ext>
            </a:extLst>
          </a:blip>
          <a:srcRect l="20909" t="16678" r="5909" b="21508"/>
          <a:stretch>
            <a:fillRect/>
          </a:stretch>
        </p:blipFill>
        <p:spPr>
          <a:xfrm>
            <a:off x="184970" y="229755"/>
            <a:ext cx="2120900" cy="702576"/>
          </a:xfrm>
          <a:prstGeom prst="rect">
            <a:avLst/>
          </a:prstGeom>
        </p:spPr>
      </p:pic>
    </p:spTree>
    <p:extLst>
      <p:ext uri="{BB962C8B-B14F-4D97-AF65-F5344CB8AC3E}">
        <p14:creationId xmlns:p14="http://schemas.microsoft.com/office/powerpoint/2010/main" val="15789979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90FF765F-C851-43F5-BFC9-A7CF36BFED33}"/>
              </a:ext>
            </a:extLst>
          </p:cNvPr>
          <p:cNvSpPr>
            <a:spLocks noGrp="1"/>
          </p:cNvSpPr>
          <p:nvPr>
            <p:ph idx="1"/>
          </p:nvPr>
        </p:nvSpPr>
        <p:spPr>
          <a:xfrm>
            <a:off x="838200" y="1127152"/>
            <a:ext cx="10515600" cy="5049811"/>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7" name="Text Placeholder 34">
            <a:extLst>
              <a:ext uri="{FF2B5EF4-FFF2-40B4-BE49-F238E27FC236}">
                <a16:creationId xmlns="" xmlns:a16="http://schemas.microsoft.com/office/drawing/2014/main" id="{950C46B2-554A-5964-8A88-AD18BF1DB6C7}"/>
              </a:ext>
            </a:extLst>
          </p:cNvPr>
          <p:cNvSpPr>
            <a:spLocks noGrp="1"/>
          </p:cNvSpPr>
          <p:nvPr>
            <p:ph type="body" sz="quarter" idx="13"/>
          </p:nvPr>
        </p:nvSpPr>
        <p:spPr>
          <a:xfrm>
            <a:off x="1269501" y="283714"/>
            <a:ext cx="10084299" cy="468000"/>
          </a:xfrm>
        </p:spPr>
        <p:txBody>
          <a:bodyPr anchor="ctr">
            <a:noAutofit/>
          </a:bodyPr>
          <a:lstStyle>
            <a:lvl1pPr marL="0" indent="0" algn="l" defTabSz="914400" rtl="0" eaLnBrk="1" latinLnBrk="0" hangingPunct="1">
              <a:buNone/>
              <a:defRPr lang="en-US" sz="2400" b="1" kern="1200" spc="300" dirty="0" smtClean="0">
                <a:solidFill>
                  <a:schemeClr val="tx1"/>
                </a:solidFill>
                <a:latin typeface="微软雅黑" panose="020B0503020204020204" charset="-122"/>
                <a:ea typeface="微软雅黑" panose="020B0503020204020204" charset="-122"/>
                <a:cs typeface="+mn-cs"/>
              </a:defRPr>
            </a:lvl1pPr>
          </a:lstStyle>
          <a:p>
            <a:pPr lvl="0"/>
            <a:r>
              <a:rPr lang="en-US" dirty="0"/>
              <a:t>Click to edit Master text styles</a:t>
            </a:r>
          </a:p>
        </p:txBody>
      </p:sp>
      <p:cxnSp>
        <p:nvCxnSpPr>
          <p:cNvPr id="8" name="直接连接符 8">
            <a:extLst>
              <a:ext uri="{FF2B5EF4-FFF2-40B4-BE49-F238E27FC236}">
                <a16:creationId xmlns="" xmlns:a16="http://schemas.microsoft.com/office/drawing/2014/main" id="{50503082-4993-2B05-41DC-3195143E9652}"/>
              </a:ext>
            </a:extLst>
          </p:cNvPr>
          <p:cNvCxnSpPr/>
          <p:nvPr userDrawn="1"/>
        </p:nvCxnSpPr>
        <p:spPr>
          <a:xfrm>
            <a:off x="1147779" y="848260"/>
            <a:ext cx="10738786" cy="0"/>
          </a:xfrm>
          <a:prstGeom prst="line">
            <a:avLst/>
          </a:prstGeom>
          <a:ln w="28575" cmpd="sng">
            <a:solidFill>
              <a:srgbClr val="6A0160"/>
            </a:solidFill>
            <a:prstDash val="solid"/>
          </a:ln>
        </p:spPr>
        <p:style>
          <a:lnRef idx="1">
            <a:schemeClr val="accent1"/>
          </a:lnRef>
          <a:fillRef idx="0">
            <a:schemeClr val="accent1"/>
          </a:fillRef>
          <a:effectRef idx="0">
            <a:schemeClr val="accent1"/>
          </a:effectRef>
          <a:fontRef idx="minor">
            <a:schemeClr val="tx1"/>
          </a:fontRef>
        </p:style>
      </p:cxnSp>
      <p:pic>
        <p:nvPicPr>
          <p:cNvPr id="9" name="Picture 4" descr="https://ss1.bdstatic.com/70cFuXSh_Q1YnxGkpoWK1HF6hhy/it/u=895424434,4021804793&amp;fm=27&amp;gp=0.jpg">
            <a:extLst>
              <a:ext uri="{FF2B5EF4-FFF2-40B4-BE49-F238E27FC236}">
                <a16:creationId xmlns="" xmlns:a16="http://schemas.microsoft.com/office/drawing/2014/main" id="{6F911AF2-36C1-CAF1-F864-88D43EF289EC}"/>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2871" b="97927" l="1200" r="97600">
                        <a14:foregroundMark x1="25000" y1="57416" x2="44800" y2="80223"/>
                        <a14:foregroundMark x1="44800" y1="80223" x2="65200" y2="62679"/>
                        <a14:foregroundMark x1="65200" y1="62679" x2="69000" y2="43062"/>
                        <a14:foregroundMark x1="69000" y1="43062" x2="65800" y2="25997"/>
                        <a14:foregroundMark x1="65800" y1="25997" x2="46600" y2="17703"/>
                        <a14:foregroundMark x1="46600" y1="17703" x2="45600" y2="17703"/>
                        <a14:foregroundMark x1="42800" y1="20415" x2="32600" y2="35247"/>
                        <a14:foregroundMark x1="32600" y1="35247" x2="41400" y2="57257"/>
                        <a14:foregroundMark x1="41400" y1="57257" x2="59200" y2="48485"/>
                        <a14:foregroundMark x1="59200" y1="48485" x2="68200" y2="34769"/>
                        <a14:foregroundMark x1="68200" y1="36683" x2="1200" y2="24242"/>
                        <a14:foregroundMark x1="1600" y1="46093" x2="23600" y2="76715"/>
                        <a14:foregroundMark x1="23600" y1="76715" x2="42800" y2="88517"/>
                        <a14:foregroundMark x1="42800" y1="88517" x2="62400" y2="80542"/>
                        <a14:foregroundMark x1="62400" y1="80542" x2="87200" y2="28389"/>
                        <a14:foregroundMark x1="87200" y1="28389" x2="68400" y2="20734"/>
                        <a14:foregroundMark x1="68400" y1="20734" x2="24600" y2="18979"/>
                        <a14:foregroundMark x1="24600" y1="18979" x2="3200" y2="51515"/>
                        <a14:foregroundMark x1="40400" y1="62520" x2="77200" y2="53429"/>
                        <a14:foregroundMark x1="77200" y1="53429" x2="50400" y2="35726"/>
                        <a14:foregroundMark x1="50400" y1="35726" x2="69000" y2="24880"/>
                        <a14:foregroundMark x1="69000" y1="24880" x2="39400" y2="37640"/>
                        <a14:foregroundMark x1="39400" y1="37640" x2="33000" y2="28070"/>
                        <a14:foregroundMark x1="42400" y1="64434" x2="31400" y2="47209"/>
                        <a14:foregroundMark x1="31400" y1="47209" x2="43400" y2="32855"/>
                        <a14:foregroundMark x1="43400" y1="32855" x2="64400" y2="29506"/>
                        <a14:foregroundMark x1="64400" y1="29506" x2="50800" y2="43222"/>
                        <a14:foregroundMark x1="50800" y1="43222" x2="24200" y2="41627"/>
                        <a14:foregroundMark x1="24200" y1="41627" x2="34800" y2="19936"/>
                        <a14:foregroundMark x1="34800" y1="19936" x2="38200" y2="18660"/>
                        <a14:foregroundMark x1="43200" y1="47687" x2="37400" y2="29825"/>
                        <a14:foregroundMark x1="37400" y1="29825" x2="58400" y2="38278"/>
                        <a14:foregroundMark x1="58400" y1="38278" x2="37200" y2="45136"/>
                        <a14:foregroundMark x1="37200" y1="45136" x2="43000" y2="28070"/>
                        <a14:foregroundMark x1="43000" y1="28070" x2="44800" y2="27751"/>
                        <a14:foregroundMark x1="23400" y1="15789" x2="78000" y2="11643"/>
                        <a14:foregroundMark x1="78000" y1="11643" x2="85200" y2="11643"/>
                        <a14:foregroundMark x1="48400" y1="2711" x2="70200" y2="8134"/>
                        <a14:foregroundMark x1="70200" y1="8134" x2="91800" y2="6380"/>
                        <a14:foregroundMark x1="91800" y1="6380" x2="94400" y2="4944"/>
                        <a14:foregroundMark x1="94800" y1="8772" x2="90800" y2="44338"/>
                        <a14:foregroundMark x1="90800" y1="44338" x2="70400" y2="78947"/>
                        <a14:foregroundMark x1="70400" y1="78947" x2="60800" y2="84370"/>
                        <a14:foregroundMark x1="86800" y1="66667" x2="73400" y2="80702"/>
                        <a14:foregroundMark x1="73400" y1="80702" x2="56000" y2="90431"/>
                        <a14:foregroundMark x1="56000" y1="90431" x2="40000" y2="91388"/>
                        <a14:foregroundMark x1="49600" y1="97927" x2="86000" y2="78947"/>
                        <a14:foregroundMark x1="3200" y1="4306" x2="25800" y2="8453"/>
                        <a14:foregroundMark x1="25800" y1="8453" x2="46200" y2="4625"/>
                        <a14:foregroundMark x1="46200" y1="4625" x2="50000" y2="3030"/>
                        <a14:foregroundMark x1="51200" y1="3030" x2="73000" y2="10686"/>
                        <a14:foregroundMark x1="73000" y1="10686" x2="93200" y2="6858"/>
                        <a14:foregroundMark x1="97600" y1="3349" x2="77400" y2="8134"/>
                        <a14:foregroundMark x1="77400" y1="8134" x2="70600" y2="6539"/>
                      </a14:backgroundRemoval>
                    </a14:imgEffect>
                  </a14:imgLayer>
                </a14:imgProps>
              </a:ext>
              <a:ext uri="{28A0092B-C50C-407E-A947-70E740481C1C}">
                <a14:useLocalDpi xmlns:a14="http://schemas.microsoft.com/office/drawing/2010/main" val="0"/>
              </a:ext>
            </a:extLst>
          </a:blip>
          <a:stretch>
            <a:fillRect/>
          </a:stretch>
        </p:blipFill>
        <p:spPr bwMode="auto">
          <a:xfrm>
            <a:off x="260664" y="270910"/>
            <a:ext cx="677359" cy="84940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11">
            <a:extLst>
              <a:ext uri="{FF2B5EF4-FFF2-40B4-BE49-F238E27FC236}">
                <a16:creationId xmlns="" xmlns:a16="http://schemas.microsoft.com/office/drawing/2014/main" id="{1BC3DD77-BF2B-7438-4A34-5F9ABE20EA48}"/>
              </a:ext>
            </a:extLst>
          </p:cNvPr>
          <p:cNvSpPr/>
          <p:nvPr userDrawn="1"/>
        </p:nvSpPr>
        <p:spPr>
          <a:xfrm>
            <a:off x="1147779" y="290548"/>
            <a:ext cx="121722" cy="461665"/>
          </a:xfrm>
          <a:prstGeom prst="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8">
            <a:extLst>
              <a:ext uri="{FF2B5EF4-FFF2-40B4-BE49-F238E27FC236}">
                <a16:creationId xmlns="" xmlns:a16="http://schemas.microsoft.com/office/drawing/2014/main" id="{DD3C0910-4E86-4ABC-411D-CFDBCF88CFF7}"/>
              </a:ext>
            </a:extLst>
          </p:cNvPr>
          <p:cNvCxnSpPr>
            <a:cxnSpLocks/>
          </p:cNvCxnSpPr>
          <p:nvPr userDrawn="1"/>
        </p:nvCxnSpPr>
        <p:spPr>
          <a:xfrm>
            <a:off x="726607" y="6341029"/>
            <a:ext cx="10738786" cy="0"/>
          </a:xfrm>
          <a:prstGeom prst="line">
            <a:avLst/>
          </a:prstGeom>
          <a:ln w="28575" cmpd="sng">
            <a:solidFill>
              <a:srgbClr val="6A0160"/>
            </a:solidFill>
            <a:prstDash val="solid"/>
          </a:ln>
        </p:spPr>
        <p:style>
          <a:lnRef idx="1">
            <a:schemeClr val="accent1"/>
          </a:lnRef>
          <a:fillRef idx="0">
            <a:schemeClr val="accent1"/>
          </a:fillRef>
          <a:effectRef idx="0">
            <a:schemeClr val="accent1"/>
          </a:effectRef>
          <a:fontRef idx="minor">
            <a:schemeClr val="tx1"/>
          </a:fontRef>
        </p:style>
      </p:cxnSp>
      <p:sp>
        <p:nvSpPr>
          <p:cNvPr id="12" name="Date Placeholder 5">
            <a:extLst>
              <a:ext uri="{FF2B5EF4-FFF2-40B4-BE49-F238E27FC236}">
                <a16:creationId xmlns="" xmlns:a16="http://schemas.microsoft.com/office/drawing/2014/main" id="{72FF4E8F-8932-5885-7355-32EF5982B54B}"/>
              </a:ext>
            </a:extLst>
          </p:cNvPr>
          <p:cNvSpPr>
            <a:spLocks noGrp="1"/>
          </p:cNvSpPr>
          <p:nvPr>
            <p:ph type="dt" sz="half" idx="10"/>
          </p:nvPr>
        </p:nvSpPr>
        <p:spPr>
          <a:xfrm>
            <a:off x="838200" y="6356350"/>
            <a:ext cx="2743200" cy="365125"/>
          </a:xfrm>
        </p:spPr>
        <p:txBody>
          <a:bodyPr/>
          <a:lstStyle/>
          <a:p>
            <a:fld id="{2E1029AA-86D3-8741-99DF-D03264A881E4}" type="datetime1">
              <a:rPr lang="en-US" altLang="zh-CN" smtClean="0"/>
              <a:t>5/23/2024</a:t>
            </a:fld>
            <a:endParaRPr lang="zh-CN" altLang="en-US"/>
          </a:p>
        </p:txBody>
      </p:sp>
      <p:sp>
        <p:nvSpPr>
          <p:cNvPr id="13" name="Footer Placeholder 6">
            <a:extLst>
              <a:ext uri="{FF2B5EF4-FFF2-40B4-BE49-F238E27FC236}">
                <a16:creationId xmlns="" xmlns:a16="http://schemas.microsoft.com/office/drawing/2014/main" id="{F8407661-A447-D05E-A639-E510550E3658}"/>
              </a:ext>
            </a:extLst>
          </p:cNvPr>
          <p:cNvSpPr>
            <a:spLocks noGrp="1"/>
          </p:cNvSpPr>
          <p:nvPr>
            <p:ph type="ftr" sz="quarter" idx="11"/>
          </p:nvPr>
        </p:nvSpPr>
        <p:spPr>
          <a:xfrm>
            <a:off x="4038600" y="6356350"/>
            <a:ext cx="4114800" cy="365125"/>
          </a:xfrm>
        </p:spPr>
        <p:txBody>
          <a:bodyPr/>
          <a:lstStyle/>
          <a:p>
            <a:r>
              <a:rPr lang="zh-CN" altLang="en-US"/>
              <a:t>南京大学计算机科学与技术系</a:t>
            </a:r>
          </a:p>
        </p:txBody>
      </p:sp>
      <p:sp>
        <p:nvSpPr>
          <p:cNvPr id="14" name="Slide Number Placeholder 7">
            <a:extLst>
              <a:ext uri="{FF2B5EF4-FFF2-40B4-BE49-F238E27FC236}">
                <a16:creationId xmlns="" xmlns:a16="http://schemas.microsoft.com/office/drawing/2014/main" id="{427C2A20-29D6-D809-92CA-B921EC0C4CB2}"/>
              </a:ext>
            </a:extLst>
          </p:cNvPr>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2505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533F228A-9364-4C60-9539-71BD95FF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19C8FC9-7564-483B-BC51-F912EFB44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BE99D2D-1A5E-41E5-AD63-6330DD57F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10EDB-D9E2-104B-A9EA-B11204D0F59A}" type="datetime1">
              <a:rPr lang="en-US" smtClean="0"/>
              <a:t>5/23/2024</a:t>
            </a:fld>
            <a:endParaRPr lang="en-US"/>
          </a:p>
        </p:txBody>
      </p:sp>
      <p:sp>
        <p:nvSpPr>
          <p:cNvPr id="5" name="页脚占位符 4">
            <a:extLst>
              <a:ext uri="{FF2B5EF4-FFF2-40B4-BE49-F238E27FC236}">
                <a16:creationId xmlns="" xmlns:a16="http://schemas.microsoft.com/office/drawing/2014/main" id="{0D7FAE60-E3F1-42A5-9088-5B9CF831A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南京大学计算机科学与技术系</a:t>
            </a:r>
            <a:endParaRPr lang="en-US"/>
          </a:p>
        </p:txBody>
      </p:sp>
      <p:sp>
        <p:nvSpPr>
          <p:cNvPr id="6" name="灯片编号占位符 5">
            <a:extLst>
              <a:ext uri="{FF2B5EF4-FFF2-40B4-BE49-F238E27FC236}">
                <a16:creationId xmlns="" xmlns:a16="http://schemas.microsoft.com/office/drawing/2014/main" id="{37A2DA21-CAA6-4109-A44E-B9BAD3F57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B627C-CE47-074E-B01B-D56439B601CE}" type="slidenum">
              <a:rPr lang="en-US" smtClean="0"/>
              <a:t>‹#›</a:t>
            </a:fld>
            <a:endParaRPr lang="en-US"/>
          </a:p>
        </p:txBody>
      </p:sp>
    </p:spTree>
    <p:extLst>
      <p:ext uri="{BB962C8B-B14F-4D97-AF65-F5344CB8AC3E}">
        <p14:creationId xmlns:p14="http://schemas.microsoft.com/office/powerpoint/2010/main" val="4090329833"/>
      </p:ext>
    </p:extLst>
  </p:cSld>
  <p:clrMap bg1="lt1" tx1="dk1" bg2="lt2" tx2="dk2" accent1="accent1" accent2="accent2" accent3="accent3" accent4="accent4" accent5="accent5" accent6="accent6" hlink="hlink" folHlink="folHlink"/>
  <p:sldLayoutIdLst>
    <p:sldLayoutId id="2147483685" r:id="rId1"/>
    <p:sldLayoutId id="2147483714" r:id="rId2"/>
    <p:sldLayoutId id="2147483686"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5.tmp"/><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4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slideLayout" Target="../slideLayouts/slideLayout3.xml"/><Relationship Id="rId7" Type="http://schemas.openxmlformats.org/officeDocument/2006/relationships/image" Target="../media/image25.tmp"/><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image" Target="../media/image23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34.tmp"/><Relationship Id="rId5" Type="http://schemas.openxmlformats.org/officeDocument/2006/relationships/image" Target="../media/image33.tmp"/><Relationship Id="rId4" Type="http://schemas.openxmlformats.org/officeDocument/2006/relationships/image" Target="../media/image32.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36.tmp"/><Relationship Id="rId4" Type="http://schemas.openxmlformats.org/officeDocument/2006/relationships/image" Target="../media/image35.tm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37.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1.xml"/><Relationship Id="rId7" Type="http://schemas.openxmlformats.org/officeDocument/2006/relationships/image" Target="../media/image1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7.tmp"/><Relationship Id="rId11" Type="http://schemas.openxmlformats.org/officeDocument/2006/relationships/image" Target="../media/image40.tmp"/><Relationship Id="rId5" Type="http://schemas.openxmlformats.org/officeDocument/2006/relationships/notesSlide" Target="../notesSlides/notesSlide23.xml"/><Relationship Id="rId10" Type="http://schemas.openxmlformats.org/officeDocument/2006/relationships/image" Target="../media/image39.tmp"/><Relationship Id="rId4" Type="http://schemas.openxmlformats.org/officeDocument/2006/relationships/slideLayout" Target="../slideLayouts/slideLayout3.xml"/><Relationship Id="rId9" Type="http://schemas.openxmlformats.org/officeDocument/2006/relationships/image" Target="../media/image11.jpg"/></Relationships>
</file>

<file path=ppt/slides/_rels/slide24.xml.rels><?xml version="1.0" encoding="UTF-8" standalone="yes"?>
<Relationships xmlns="http://schemas.openxmlformats.org/package/2006/relationships"><Relationship Id="rId8" Type="http://schemas.openxmlformats.org/officeDocument/2006/relationships/image" Target="../media/image42.tmp"/><Relationship Id="rId3" Type="http://schemas.openxmlformats.org/officeDocument/2006/relationships/slideLayout" Target="../slideLayouts/slideLayout3.xml"/><Relationship Id="rId7" Type="http://schemas.openxmlformats.org/officeDocument/2006/relationships/image" Target="../media/image32.tmp"/><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6.png"/><Relationship Id="rId5" Type="http://schemas.openxmlformats.org/officeDocument/2006/relationships/image" Target="../media/image41.tmp"/><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43.tmp"/><Relationship Id="rId13" Type="http://schemas.openxmlformats.org/officeDocument/2006/relationships/image" Target="../media/image50.png"/><Relationship Id="rId3" Type="http://schemas.openxmlformats.org/officeDocument/2006/relationships/tags" Target="../tags/tag36.xml"/><Relationship Id="rId7" Type="http://schemas.openxmlformats.org/officeDocument/2006/relationships/notesSlide" Target="../notesSlides/notesSlide25.xml"/><Relationship Id="rId12" Type="http://schemas.openxmlformats.org/officeDocument/2006/relationships/tags" Target="../tags/tag3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3.xml"/><Relationship Id="rId11" Type="http://schemas.openxmlformats.org/officeDocument/2006/relationships/image" Target="../media/image41.tmp"/><Relationship Id="rId5" Type="http://schemas.openxmlformats.org/officeDocument/2006/relationships/tags" Target="../tags/tag38.xml"/><Relationship Id="rId10" Type="http://schemas.openxmlformats.org/officeDocument/2006/relationships/image" Target="../media/image45.tmp"/><Relationship Id="rId4" Type="http://schemas.openxmlformats.org/officeDocument/2006/relationships/tags" Target="../tags/tag37.xml"/><Relationship Id="rId9" Type="http://schemas.openxmlformats.org/officeDocument/2006/relationships/image" Target="../media/image44.tmp"/><Relationship Id="rId14" Type="http://schemas.openxmlformats.org/officeDocument/2006/relationships/image" Target="../media/image46.tmp"/></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3.xml"/><Relationship Id="rId7" Type="http://schemas.openxmlformats.org/officeDocument/2006/relationships/image" Target="../media/image5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1.png"/><Relationship Id="rId5" Type="http://schemas.openxmlformats.org/officeDocument/2006/relationships/tags" Target="../tags/tag39.xml"/><Relationship Id="rId4" Type="http://schemas.openxmlformats.org/officeDocument/2006/relationships/notesSlide" Target="../notesSlides/notesSlide26.xml"/><Relationship Id="rId9" Type="http://schemas.openxmlformats.org/officeDocument/2006/relationships/image" Target="../media/image46.tmp"/></Relationships>
</file>

<file path=ppt/slides/_rels/slide2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54.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notesSlide" Target="../notesSlides/notesSlide2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slideLayout" Target="../slideLayouts/slideLayout3.xml"/><Relationship Id="rId5" Type="http://schemas.openxmlformats.org/officeDocument/2006/relationships/tags" Target="../tags/tag46.xml"/><Relationship Id="rId15" Type="http://schemas.openxmlformats.org/officeDocument/2006/relationships/image" Target="../media/image47.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52.xml"/><Relationship Id="rId5" Type="http://schemas.openxmlformats.org/officeDocument/2006/relationships/image" Target="../media/image48.tmp"/><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6.tmp"/><Relationship Id="rId5" Type="http://schemas.openxmlformats.org/officeDocument/2006/relationships/image" Target="../media/image49.tmp"/><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tmp"/><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55.xml"/><Relationship Id="rId5" Type="http://schemas.openxmlformats.org/officeDocument/2006/relationships/image" Target="../media/image51.tmp"/><Relationship Id="rId4" Type="http://schemas.openxmlformats.org/officeDocument/2006/relationships/image" Target="../media/image50.t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53.tmp"/><Relationship Id="rId4" Type="http://schemas.openxmlformats.org/officeDocument/2006/relationships/image" Target="../media/image52.t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54.tm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58.xml"/><Relationship Id="rId5" Type="http://schemas.openxmlformats.org/officeDocument/2006/relationships/image" Target="../media/image56.tmp"/><Relationship Id="rId4" Type="http://schemas.openxmlformats.org/officeDocument/2006/relationships/image" Target="../media/image55.tm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tags" Target="../tags/tag61.xml"/><Relationship Id="rId7" Type="http://schemas.openxmlformats.org/officeDocument/2006/relationships/image" Target="../media/image59.tmp"/><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8.png"/><Relationship Id="rId5" Type="http://schemas.openxmlformats.org/officeDocument/2006/relationships/notesSlide" Target="../notesSlides/notesSlide36.xml"/><Relationship Id="rId4" Type="http://schemas.openxmlformats.org/officeDocument/2006/relationships/slideLayout" Target="../slideLayouts/slideLayout3.xml"/><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62.tmp"/><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61.tmp"/><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notesSlide" Target="../notesSlides/notesSlide37.xml"/><Relationship Id="rId5" Type="http://schemas.openxmlformats.org/officeDocument/2006/relationships/tags" Target="../tags/tag66.xml"/><Relationship Id="rId10" Type="http://schemas.openxmlformats.org/officeDocument/2006/relationships/slideLayout" Target="../slideLayouts/slideLayout3.xml"/><Relationship Id="rId4" Type="http://schemas.openxmlformats.org/officeDocument/2006/relationships/tags" Target="../tags/tag65.xml"/><Relationship Id="rId9" Type="http://schemas.openxmlformats.org/officeDocument/2006/relationships/tags" Target="../tags/tag70.xml"/></Relationships>
</file>

<file path=ppt/slides/_rels/slide38.xml.rels><?xml version="1.0" encoding="UTF-8" standalone="yes"?>
<Relationships xmlns="http://schemas.openxmlformats.org/package/2006/relationships"><Relationship Id="rId8" Type="http://schemas.openxmlformats.org/officeDocument/2006/relationships/image" Target="../media/image66.tmp"/><Relationship Id="rId13" Type="http://schemas.openxmlformats.org/officeDocument/2006/relationships/image" Target="../media/image74.png"/><Relationship Id="rId3" Type="http://schemas.openxmlformats.org/officeDocument/2006/relationships/slideLayout" Target="../slideLayouts/slideLayout3.xml"/><Relationship Id="rId7" Type="http://schemas.openxmlformats.org/officeDocument/2006/relationships/image" Target="../media/image65.tmp"/><Relationship Id="rId12" Type="http://schemas.openxmlformats.org/officeDocument/2006/relationships/image" Target="../media/image70.tmp"/><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64.tmp"/><Relationship Id="rId11" Type="http://schemas.openxmlformats.org/officeDocument/2006/relationships/image" Target="../media/image69.tmp"/><Relationship Id="rId5" Type="http://schemas.openxmlformats.org/officeDocument/2006/relationships/image" Target="../media/image63.png"/><Relationship Id="rId10" Type="http://schemas.openxmlformats.org/officeDocument/2006/relationships/image" Target="../media/image68.tmp"/><Relationship Id="rId4" Type="http://schemas.openxmlformats.org/officeDocument/2006/relationships/notesSlide" Target="../notesSlides/notesSlide38.xml"/><Relationship Id="rId9" Type="http://schemas.openxmlformats.org/officeDocument/2006/relationships/image" Target="../media/image67.tmp"/><Relationship Id="rId14" Type="http://schemas.openxmlformats.org/officeDocument/2006/relationships/image" Target="../media/image71.png"/></Relationships>
</file>

<file path=ppt/slides/_rels/slide39.xml.rels><?xml version="1.0" encoding="UTF-8" standalone="yes"?>
<Relationships xmlns="http://schemas.openxmlformats.org/package/2006/relationships"><Relationship Id="rId8" Type="http://schemas.openxmlformats.org/officeDocument/2006/relationships/image" Target="../media/image74.tmp"/><Relationship Id="rId3" Type="http://schemas.openxmlformats.org/officeDocument/2006/relationships/tags" Target="../tags/tag75.xml"/><Relationship Id="rId7" Type="http://schemas.openxmlformats.org/officeDocument/2006/relationships/image" Target="../media/image73.tmp"/><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2.tmp"/><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5.tmp"/><Relationship Id="rId7" Type="http://schemas.openxmlformats.org/officeDocument/2006/relationships/image" Target="../media/image79.tmp"/><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78.tmp"/><Relationship Id="rId5" Type="http://schemas.openxmlformats.org/officeDocument/2006/relationships/image" Target="../media/image77.tmp"/><Relationship Id="rId4" Type="http://schemas.openxmlformats.org/officeDocument/2006/relationships/image" Target="../media/image76.tmp"/></Relationships>
</file>

<file path=ppt/slides/_rels/slide4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tags" Target="../tags/tag78.xml"/><Relationship Id="rId7" Type="http://schemas.openxmlformats.org/officeDocument/2006/relationships/image" Target="../media/image80.tmp"/><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76.tmp"/><Relationship Id="rId5" Type="http://schemas.openxmlformats.org/officeDocument/2006/relationships/notesSlide" Target="../notesSlides/notesSlide41.xml"/><Relationship Id="rId4" Type="http://schemas.openxmlformats.org/officeDocument/2006/relationships/slideLayout" Target="../slideLayouts/slideLayout3.xml"/><Relationship Id="rId9" Type="http://schemas.openxmlformats.org/officeDocument/2006/relationships/image" Target="../media/image81.tmp"/></Relationships>
</file>

<file path=ppt/slides/_rels/slide42.xml.rels><?xml version="1.0" encoding="UTF-8" standalone="yes"?>
<Relationships xmlns="http://schemas.openxmlformats.org/package/2006/relationships"><Relationship Id="rId8" Type="http://schemas.openxmlformats.org/officeDocument/2006/relationships/image" Target="../media/image84.tmp"/><Relationship Id="rId3" Type="http://schemas.openxmlformats.org/officeDocument/2006/relationships/notesSlide" Target="../notesSlides/notesSlide42.xml"/><Relationship Id="rId7" Type="http://schemas.openxmlformats.org/officeDocument/2006/relationships/image" Target="../media/image83.tmp"/><Relationship Id="rId2" Type="http://schemas.openxmlformats.org/officeDocument/2006/relationships/slideLayout" Target="../slideLayouts/slideLayout3.xml"/><Relationship Id="rId1" Type="http://schemas.openxmlformats.org/officeDocument/2006/relationships/tags" Target="../tags/tag79.xml"/><Relationship Id="rId6" Type="http://schemas.openxmlformats.org/officeDocument/2006/relationships/image" Target="../media/image82.tmp"/><Relationship Id="rId5" Type="http://schemas.openxmlformats.org/officeDocument/2006/relationships/image" Target="../media/image79.tmp"/><Relationship Id="rId10" Type="http://schemas.openxmlformats.org/officeDocument/2006/relationships/image" Target="../media/image86.png"/><Relationship Id="rId4" Type="http://schemas.openxmlformats.org/officeDocument/2006/relationships/image" Target="../media/image81.tmp"/><Relationship Id="rId9"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80.xml"/><Relationship Id="rId5" Type="http://schemas.openxmlformats.org/officeDocument/2006/relationships/image" Target="../media/image59.tmp"/><Relationship Id="rId4" Type="http://schemas.openxmlformats.org/officeDocument/2006/relationships/image" Target="../media/image87.tmp"/></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81.xml"/><Relationship Id="rId4" Type="http://schemas.openxmlformats.org/officeDocument/2006/relationships/image" Target="../media/image88.tmp"/></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90.tmp"/><Relationship Id="rId5" Type="http://schemas.openxmlformats.org/officeDocument/2006/relationships/image" Target="../media/image89.tmp"/><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84.xml"/><Relationship Id="rId5" Type="http://schemas.openxmlformats.org/officeDocument/2006/relationships/image" Target="../media/image92.tmp"/><Relationship Id="rId4" Type="http://schemas.openxmlformats.org/officeDocument/2006/relationships/image" Target="../media/image91.tm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95.tmp"/><Relationship Id="rId3" Type="http://schemas.openxmlformats.org/officeDocument/2006/relationships/tags" Target="../tags/tag87.xml"/><Relationship Id="rId7" Type="http://schemas.openxmlformats.org/officeDocument/2006/relationships/image" Target="../media/image94.tmp"/><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3.tmp"/><Relationship Id="rId5" Type="http://schemas.openxmlformats.org/officeDocument/2006/relationships/notesSlide" Target="../notesSlides/notesSlide49.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8.tmp"/><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50.xml"/><Relationship Id="rId3" Type="http://schemas.openxmlformats.org/officeDocument/2006/relationships/tags" Target="../tags/tag90.xml"/><Relationship Id="rId7"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101.png"/><Relationship Id="rId5" Type="http://schemas.openxmlformats.org/officeDocument/2006/relationships/tags" Target="../tags/tag92.xml"/><Relationship Id="rId10"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100.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7.tmp"/><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96.tmp"/><Relationship Id="rId5" Type="http://schemas.openxmlformats.org/officeDocument/2006/relationships/image" Target="../media/image99.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99.tmp"/><Relationship Id="rId2" Type="http://schemas.openxmlformats.org/officeDocument/2006/relationships/slideLayout" Target="../slideLayouts/slideLayout3.xml"/><Relationship Id="rId1" Type="http://schemas.openxmlformats.org/officeDocument/2006/relationships/tags" Target="../tags/tag96.xml"/><Relationship Id="rId6" Type="http://schemas.openxmlformats.org/officeDocument/2006/relationships/image" Target="../media/image96.tmp"/><Relationship Id="rId5" Type="http://schemas.openxmlformats.org/officeDocument/2006/relationships/image" Target="../media/image98.tmp"/><Relationship Id="rId4" Type="http://schemas.openxmlformats.org/officeDocument/2006/relationships/image" Target="../media/image10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97.xml"/><Relationship Id="rId4" Type="http://schemas.openxmlformats.org/officeDocument/2006/relationships/image" Target="../media/image100.tmp"/></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98.xml"/><Relationship Id="rId4" Type="http://schemas.openxmlformats.org/officeDocument/2006/relationships/image" Target="../media/image101.tmp"/></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99.xml"/><Relationship Id="rId4" Type="http://schemas.openxmlformats.org/officeDocument/2006/relationships/image" Target="../media/image102.tm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7.tmp"/><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03.png"/><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1.jp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0.tmp"/><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9.xml"/><Relationship Id="rId5" Type="http://schemas.openxmlformats.org/officeDocument/2006/relationships/tags" Target="../tags/tag12.xml"/><Relationship Id="rId10" Type="http://schemas.openxmlformats.org/officeDocument/2006/relationships/slideLayout" Target="../slideLayouts/slideLayout3.xml"/><Relationship Id="rId4" Type="http://schemas.openxmlformats.org/officeDocument/2006/relationships/tags" Target="../tags/tag11.xml"/><Relationship Id="rId9"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 xmlns:a16="http://schemas.microsoft.com/office/drawing/2014/main" id="{CD02B11C-48BD-60AD-557E-2463820D4922}"/>
              </a:ext>
            </a:extLst>
          </p:cNvPr>
          <p:cNvSpPr/>
          <p:nvPr/>
        </p:nvSpPr>
        <p:spPr>
          <a:xfrm>
            <a:off x="0" y="2422800"/>
            <a:ext cx="12192000" cy="1634837"/>
          </a:xfrm>
          <a:prstGeom prst="rect">
            <a:avLst/>
          </a:prstGeom>
          <a:solidFill>
            <a:srgbClr val="6A0160"/>
          </a:solidFill>
          <a:ln>
            <a:solidFill>
              <a:srgbClr val="6A0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0">
            <a:extLst>
              <a:ext uri="{FF2B5EF4-FFF2-40B4-BE49-F238E27FC236}">
                <a16:creationId xmlns="" xmlns:a16="http://schemas.microsoft.com/office/drawing/2014/main" id="{98CB0D45-AB30-410F-3328-D53399680048}"/>
              </a:ext>
            </a:extLst>
          </p:cNvPr>
          <p:cNvSpPr/>
          <p:nvPr/>
        </p:nvSpPr>
        <p:spPr>
          <a:xfrm>
            <a:off x="0" y="4132800"/>
            <a:ext cx="12192000" cy="73892"/>
          </a:xfrm>
          <a:prstGeom prst="rect">
            <a:avLst/>
          </a:prstGeom>
          <a:solidFill>
            <a:srgbClr val="6A0160"/>
          </a:solidFill>
          <a:ln>
            <a:solidFill>
              <a:srgbClr val="6A0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1">
            <a:extLst>
              <a:ext uri="{FF2B5EF4-FFF2-40B4-BE49-F238E27FC236}">
                <a16:creationId xmlns="" xmlns:a16="http://schemas.microsoft.com/office/drawing/2014/main" id="{A97204DF-243D-145B-3E30-E55B3D8CBB10}"/>
              </a:ext>
            </a:extLst>
          </p:cNvPr>
          <p:cNvSpPr txBox="1"/>
          <p:nvPr/>
        </p:nvSpPr>
        <p:spPr>
          <a:xfrm>
            <a:off x="-389238" y="2504120"/>
            <a:ext cx="12795422" cy="1569660"/>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面向人工神经网络的新型神经元模型研究</a:t>
            </a:r>
          </a:p>
          <a:p>
            <a:pPr algn="ctr"/>
            <a:r>
              <a:rPr lang="en-US" altLang="zh-CN" sz="3200" b="1" dirty="0">
                <a:solidFill>
                  <a:schemeClr val="bg1"/>
                </a:solidFill>
                <a:latin typeface="微软雅黑" panose="020B0503020204020204" pitchFamily="34" charset="-122"/>
                <a:ea typeface="微软雅黑" panose="020B0503020204020204" pitchFamily="34" charset="-122"/>
              </a:rPr>
              <a:t>Research on New Neuron Model for</a:t>
            </a:r>
          </a:p>
          <a:p>
            <a:pPr algn="ctr"/>
            <a:r>
              <a:rPr lang="en-US" altLang="zh-CN" sz="3200" b="1" dirty="0">
                <a:solidFill>
                  <a:schemeClr val="bg1"/>
                </a:solidFill>
                <a:latin typeface="微软雅黑" panose="020B0503020204020204" pitchFamily="34" charset="-122"/>
                <a:ea typeface="微软雅黑" panose="020B0503020204020204" pitchFamily="34" charset="-122"/>
              </a:rPr>
              <a:t> Artificial Neural </a:t>
            </a:r>
            <a:r>
              <a:rPr lang="en-US" altLang="zh-CN" sz="3200" b="1" dirty="0" smtClean="0">
                <a:solidFill>
                  <a:schemeClr val="bg1"/>
                </a:solidFill>
                <a:latin typeface="微软雅黑" panose="020B0503020204020204" pitchFamily="34" charset="-122"/>
                <a:ea typeface="微软雅黑" panose="020B0503020204020204" pitchFamily="34" charset="-122"/>
              </a:rPr>
              <a:t>Network</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8" name="图片 14">
            <a:extLst>
              <a:ext uri="{FF2B5EF4-FFF2-40B4-BE49-F238E27FC236}">
                <a16:creationId xmlns="" xmlns:a16="http://schemas.microsoft.com/office/drawing/2014/main" id="{A25A6590-3689-9058-EA86-CDB51BA60BFA}"/>
              </a:ext>
            </a:extLst>
          </p:cNvPr>
          <p:cNvPicPr>
            <a:picLocks noChangeAspect="1"/>
          </p:cNvPicPr>
          <p:nvPr/>
        </p:nvPicPr>
        <p:blipFill>
          <a:blip r:embed="rId3">
            <a:extLst>
              <a:ext uri="{28A0092B-C50C-407E-A947-70E740481C1C}">
                <a14:useLocalDpi xmlns:a14="http://schemas.microsoft.com/office/drawing/2010/main" val="0"/>
              </a:ext>
            </a:extLst>
          </a:blip>
          <a:srcRect l="20909" t="16678" r="5909" b="21508"/>
          <a:stretch>
            <a:fillRect/>
          </a:stretch>
        </p:blipFill>
        <p:spPr>
          <a:xfrm>
            <a:off x="100734" y="95279"/>
            <a:ext cx="2715491" cy="899542"/>
          </a:xfrm>
          <a:prstGeom prst="rect">
            <a:avLst/>
          </a:prstGeom>
        </p:spPr>
      </p:pic>
      <p:pic>
        <p:nvPicPr>
          <p:cNvPr id="11" name="Picture 10">
            <a:extLst>
              <a:ext uri="{FF2B5EF4-FFF2-40B4-BE49-F238E27FC236}">
                <a16:creationId xmlns="" xmlns:a16="http://schemas.microsoft.com/office/drawing/2014/main" id="{8252A761-1F56-FDE4-E4C1-B910DB4CB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308" y="95280"/>
            <a:ext cx="899541" cy="899541"/>
          </a:xfrm>
          <a:prstGeom prst="rect">
            <a:avLst/>
          </a:prstGeom>
        </p:spPr>
      </p:pic>
      <p:graphicFrame>
        <p:nvGraphicFramePr>
          <p:cNvPr id="13" name="Table 12">
            <a:extLst>
              <a:ext uri="{FF2B5EF4-FFF2-40B4-BE49-F238E27FC236}">
                <a16:creationId xmlns="" xmlns:a16="http://schemas.microsoft.com/office/drawing/2014/main" id="{7D98B2E7-FFC3-26FD-6F8B-BA8F40E8F1D4}"/>
              </a:ext>
            </a:extLst>
          </p:cNvPr>
          <p:cNvGraphicFramePr>
            <a:graphicFrameLocks noGrp="1"/>
          </p:cNvGraphicFramePr>
          <p:nvPr>
            <p:extLst>
              <p:ext uri="{D42A27DB-BD31-4B8C-83A1-F6EECF244321}">
                <p14:modId xmlns:p14="http://schemas.microsoft.com/office/powerpoint/2010/main" val="342672941"/>
              </p:ext>
            </p:extLst>
          </p:nvPr>
        </p:nvGraphicFramePr>
        <p:xfrm>
          <a:off x="4715470" y="4612305"/>
          <a:ext cx="2761060" cy="792480"/>
        </p:xfrm>
        <a:graphic>
          <a:graphicData uri="http://schemas.openxmlformats.org/drawingml/2006/table">
            <a:tbl>
              <a:tblPr firstRow="1" bandRow="1">
                <a:tableStyleId>{5C22544A-7EE6-4342-B048-85BDC9FD1C3A}</a:tableStyleId>
              </a:tblPr>
              <a:tblGrid>
                <a:gridCol w="980062">
                  <a:extLst>
                    <a:ext uri="{9D8B030D-6E8A-4147-A177-3AD203B41FA5}">
                      <a16:colId xmlns="" xmlns:a16="http://schemas.microsoft.com/office/drawing/2014/main" val="3019486009"/>
                    </a:ext>
                  </a:extLst>
                </a:gridCol>
                <a:gridCol w="1780998">
                  <a:extLst>
                    <a:ext uri="{9D8B030D-6E8A-4147-A177-3AD203B41FA5}">
                      <a16:colId xmlns="" xmlns:a16="http://schemas.microsoft.com/office/drawing/2014/main" val="316755233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6A0160"/>
                          </a:solidFill>
                          <a:effectLst/>
                          <a:uLnTx/>
                          <a:uFillTx/>
                          <a:latin typeface="微软雅黑" panose="020B0503020204020204" pitchFamily="34" charset="-122"/>
                          <a:ea typeface="微软雅黑" panose="020B0503020204020204" pitchFamily="34" charset="-122"/>
                          <a:cs typeface="+mn-cs"/>
                        </a:rPr>
                        <a:t>答辩人：</a:t>
                      </a:r>
                      <a:endParaRPr lang="x-none"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6A0160"/>
                          </a:solidFill>
                          <a:effectLst/>
                          <a:uLnTx/>
                          <a:uFillTx/>
                          <a:latin typeface="微软雅黑" panose="020B0503020204020204" pitchFamily="34" charset="-122"/>
                          <a:ea typeface="微软雅黑" panose="020B0503020204020204" pitchFamily="34" charset="-122"/>
                          <a:cs typeface="+mn-cs"/>
                        </a:rPr>
                        <a:t>安俊逸</a:t>
                      </a:r>
                      <a:endParaRPr lang="x-none"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97314238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6A0160"/>
                          </a:solidFill>
                          <a:effectLst/>
                          <a:uLnTx/>
                          <a:uFillTx/>
                          <a:latin typeface="微软雅黑" panose="020B0503020204020204" pitchFamily="34" charset="-122"/>
                          <a:ea typeface="微软雅黑" panose="020B0503020204020204" pitchFamily="34" charset="-122"/>
                          <a:cs typeface="+mn-cs"/>
                        </a:rPr>
                        <a:t>导</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占</a:t>
                      </a:r>
                      <a:r>
                        <a:rPr kumimoji="0" lang="zh-CN" altLang="en-US" sz="2000" b="1" i="0" u="none" strike="noStrike" kern="1200" cap="none" spc="0" normalizeH="0" baseline="0" noProof="0" dirty="0">
                          <a:ln>
                            <a:noFill/>
                          </a:ln>
                          <a:solidFill>
                            <a:srgbClr val="6A0160"/>
                          </a:solidFill>
                          <a:effectLst/>
                          <a:uLnTx/>
                          <a:uFillTx/>
                          <a:latin typeface="微软雅黑" panose="020B0503020204020204" pitchFamily="34" charset="-122"/>
                          <a:ea typeface="微软雅黑" panose="020B0503020204020204" pitchFamily="34" charset="-122"/>
                          <a:cs typeface="+mn-cs"/>
                        </a:rPr>
                        <a:t>师：</a:t>
                      </a:r>
                      <a:endParaRPr lang="x-none"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6A0160"/>
                          </a:solidFill>
                          <a:effectLst/>
                          <a:uLnTx/>
                          <a:uFillTx/>
                          <a:latin typeface="微软雅黑" panose="020B0503020204020204" pitchFamily="34" charset="-122"/>
                          <a:ea typeface="微软雅黑" panose="020B0503020204020204" pitchFamily="34" charset="-122"/>
                          <a:cs typeface="+mn-cs"/>
                        </a:rPr>
                        <a:t>申富饶（教授）</a:t>
                      </a:r>
                      <a:endParaRPr kumimoji="0" lang="en-US" altLang="zh-CN" sz="2000" b="1" i="0" u="none" strike="noStrike" kern="1200" cap="none" spc="0" normalizeH="0" baseline="0" noProof="0" dirty="0">
                        <a:ln>
                          <a:noFill/>
                        </a:ln>
                        <a:solidFill>
                          <a:srgbClr val="6A0160"/>
                        </a:solidFill>
                        <a:effectLst/>
                        <a:uLnTx/>
                        <a:uFillTx/>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88212909"/>
                  </a:ext>
                </a:extLst>
              </a:tr>
            </a:tbl>
          </a:graphicData>
        </a:graphic>
      </p:graphicFrame>
      <p:pic>
        <p:nvPicPr>
          <p:cNvPr id="15" name="Picture 14">
            <a:extLst>
              <a:ext uri="{FF2B5EF4-FFF2-40B4-BE49-F238E27FC236}">
                <a16:creationId xmlns="" xmlns:a16="http://schemas.microsoft.com/office/drawing/2014/main" id="{9FD05C28-2039-D3B2-C87D-FF884E9847F5}"/>
              </a:ext>
            </a:extLst>
          </p:cNvPr>
          <p:cNvPicPr>
            <a:picLocks noChangeAspect="1"/>
          </p:cNvPicPr>
          <p:nvPr/>
        </p:nvPicPr>
        <p:blipFill>
          <a:blip r:embed="rId5"/>
          <a:stretch>
            <a:fillRect/>
          </a:stretch>
        </p:blipFill>
        <p:spPr>
          <a:xfrm>
            <a:off x="9856783" y="217668"/>
            <a:ext cx="2234483" cy="720000"/>
          </a:xfrm>
          <a:prstGeom prst="rect">
            <a:avLst/>
          </a:prstGeom>
        </p:spPr>
      </p:pic>
      <p:pic>
        <p:nvPicPr>
          <p:cNvPr id="17" name="Picture 16">
            <a:extLst>
              <a:ext uri="{FF2B5EF4-FFF2-40B4-BE49-F238E27FC236}">
                <a16:creationId xmlns="" xmlns:a16="http://schemas.microsoft.com/office/drawing/2014/main" id="{B24C4A4E-CBE3-AA4B-723E-01AB0910D510}"/>
              </a:ext>
            </a:extLst>
          </p:cNvPr>
          <p:cNvPicPr>
            <a:picLocks noChangeAspect="1"/>
          </p:cNvPicPr>
          <p:nvPr/>
        </p:nvPicPr>
        <p:blipFill>
          <a:blip r:embed="rId6"/>
          <a:stretch>
            <a:fillRect/>
          </a:stretch>
        </p:blipFill>
        <p:spPr>
          <a:xfrm>
            <a:off x="3855932" y="95279"/>
            <a:ext cx="5930769" cy="900000"/>
          </a:xfrm>
          <a:prstGeom prst="rect">
            <a:avLst/>
          </a:prstGeom>
        </p:spPr>
      </p:pic>
      <p:sp>
        <p:nvSpPr>
          <p:cNvPr id="18" name="TextBox 17">
            <a:extLst>
              <a:ext uri="{FF2B5EF4-FFF2-40B4-BE49-F238E27FC236}">
                <a16:creationId xmlns="" xmlns:a16="http://schemas.microsoft.com/office/drawing/2014/main" id="{68358270-DEBA-24D4-F082-82E474E535E1}"/>
              </a:ext>
            </a:extLst>
          </p:cNvPr>
          <p:cNvSpPr txBox="1"/>
          <p:nvPr/>
        </p:nvSpPr>
        <p:spPr>
          <a:xfrm>
            <a:off x="4503256" y="5709585"/>
            <a:ext cx="3185487" cy="923330"/>
          </a:xfrm>
          <a:prstGeom prst="rect">
            <a:avLst/>
          </a:prstGeom>
          <a:noFill/>
        </p:spPr>
        <p:txBody>
          <a:bodyPr wrap="none" rtlCol="0">
            <a:spAutoFit/>
          </a:bodyPr>
          <a:lstStyle/>
          <a:p>
            <a:pPr algn="ctr">
              <a:lnSpc>
                <a:spcPct val="150000"/>
              </a:lnSpc>
            </a:pPr>
            <a:r>
              <a:rPr lang="x-none" b="1" dirty="0">
                <a:solidFill>
                  <a:srgbClr val="6A0160"/>
                </a:solidFill>
                <a:latin typeface="微软雅黑" panose="020B0503020204020204" pitchFamily="34" charset="-122"/>
                <a:ea typeface="微软雅黑" panose="020B0503020204020204" pitchFamily="34" charset="-122"/>
              </a:rPr>
              <a:t>南京大学计算机科学与技术系</a:t>
            </a:r>
          </a:p>
          <a:p>
            <a:pPr algn="ctr">
              <a:lnSpc>
                <a:spcPct val="150000"/>
              </a:lnSpc>
            </a:pPr>
            <a:r>
              <a:rPr lang="en-US" altLang="zh-CN" b="1" dirty="0" smtClean="0">
                <a:solidFill>
                  <a:srgbClr val="6A0160"/>
                </a:solidFill>
                <a:latin typeface="微软雅黑" panose="020B0503020204020204" pitchFamily="34" charset="-122"/>
                <a:ea typeface="微软雅黑" panose="020B0503020204020204" pitchFamily="34" charset="-122"/>
              </a:rPr>
              <a:t>2024</a:t>
            </a:r>
            <a:r>
              <a:rPr lang="zh-CN" altLang="en-US" b="1" dirty="0" smtClean="0">
                <a:solidFill>
                  <a:srgbClr val="6A0160"/>
                </a:solidFill>
                <a:latin typeface="微软雅黑" panose="020B0503020204020204" pitchFamily="34" charset="-122"/>
                <a:ea typeface="微软雅黑" panose="020B0503020204020204" pitchFamily="34" charset="-122"/>
              </a:rPr>
              <a:t>年</a:t>
            </a:r>
            <a:r>
              <a:rPr lang="en-US" altLang="zh-CN" b="1" dirty="0">
                <a:solidFill>
                  <a:srgbClr val="6A0160"/>
                </a:solidFill>
                <a:latin typeface="微软雅黑" panose="020B0503020204020204" pitchFamily="34" charset="-122"/>
                <a:ea typeface="微软雅黑" panose="020B0503020204020204" pitchFamily="34" charset="-122"/>
              </a:rPr>
              <a:t>5</a:t>
            </a:r>
            <a:r>
              <a:rPr lang="zh-CN" altLang="en-US" b="1" dirty="0" smtClean="0">
                <a:solidFill>
                  <a:srgbClr val="6A0160"/>
                </a:solidFill>
                <a:latin typeface="微软雅黑" panose="020B0503020204020204" pitchFamily="34" charset="-122"/>
                <a:ea typeface="微软雅黑" panose="020B0503020204020204" pitchFamily="34" charset="-122"/>
              </a:rPr>
              <a:t>月</a:t>
            </a:r>
            <a:r>
              <a:rPr lang="en-US" altLang="zh-CN" b="1" dirty="0" smtClean="0">
                <a:solidFill>
                  <a:srgbClr val="6A0160"/>
                </a:solidFill>
                <a:latin typeface="微软雅黑" panose="020B0503020204020204" pitchFamily="34" charset="-122"/>
                <a:ea typeface="微软雅黑" panose="020B0503020204020204" pitchFamily="34" charset="-122"/>
              </a:rPr>
              <a:t>15</a:t>
            </a:r>
            <a:r>
              <a:rPr lang="zh-CN" altLang="en-US" b="1" dirty="0" smtClean="0">
                <a:solidFill>
                  <a:srgbClr val="6A0160"/>
                </a:solidFill>
                <a:latin typeface="微软雅黑" panose="020B0503020204020204" pitchFamily="34" charset="-122"/>
                <a:ea typeface="微软雅黑" panose="020B0503020204020204" pitchFamily="34" charset="-122"/>
              </a:rPr>
              <a:t>日</a:t>
            </a:r>
            <a:endParaRPr lang="x-none" b="1" dirty="0">
              <a:solidFill>
                <a:srgbClr val="6A01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638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CDD99D2-B314-04B0-A403-7D2A9C4BE18A}"/>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4" name="Date Placeholder 3">
            <a:extLst>
              <a:ext uri="{FF2B5EF4-FFF2-40B4-BE49-F238E27FC236}">
                <a16:creationId xmlns="" xmlns:a16="http://schemas.microsoft.com/office/drawing/2014/main" id="{694575C5-AC9F-3FC7-AA91-4CB10A7708F7}"/>
              </a:ext>
            </a:extLst>
          </p:cNvPr>
          <p:cNvSpPr>
            <a:spLocks noGrp="1"/>
          </p:cNvSpPr>
          <p:nvPr>
            <p:ph type="dt" sz="half" idx="10"/>
          </p:nvPr>
        </p:nvSpPr>
        <p:spPr/>
        <p:txBody>
          <a:bodyPr/>
          <a:lstStyle/>
          <a:p>
            <a:fld id="{EAF8A65C-78AA-584B-BB25-8659F14D9BDA}"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47E5659E-4151-4F59-7AB0-8C0CF3460FFE}"/>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AB74D65-781F-1BD5-E6C5-0C22D2F41F0A}"/>
              </a:ext>
            </a:extLst>
          </p:cNvPr>
          <p:cNvSpPr>
            <a:spLocks noGrp="1"/>
          </p:cNvSpPr>
          <p:nvPr>
            <p:ph type="sldNum" sz="quarter" idx="12"/>
          </p:nvPr>
        </p:nvSpPr>
        <p:spPr/>
        <p:txBody>
          <a:bodyPr/>
          <a:lstStyle/>
          <a:p>
            <a:fld id="{565CE74E-AB26-4998-AD42-012C4C1AD076}" type="slidenum">
              <a:rPr lang="zh-CN" altLang="en-US" smtClean="0"/>
              <a:t>10</a:t>
            </a:fld>
            <a:endParaRPr lang="zh-CN" altLang="en-US"/>
          </a:p>
        </p:txBody>
      </p:sp>
      <p:sp>
        <p:nvSpPr>
          <p:cNvPr id="19"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物理启发系统</a:t>
            </a:r>
            <a:endParaRPr lang="zh-CN" altLang="en-US" dirty="0">
              <a:solidFill>
                <a:schemeClr val="tx1">
                  <a:lumMod val="50000"/>
                  <a:lumOff val="50000"/>
                </a:schemeClr>
              </a:solidFill>
            </a:endParaRPr>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665" y="2064439"/>
            <a:ext cx="3270412" cy="2881077"/>
          </a:xfrm>
          <a:prstGeom prst="rect">
            <a:avLst/>
          </a:prstGeom>
        </p:spPr>
      </p:pic>
      <p:pic>
        <p:nvPicPr>
          <p:cNvPr id="21" name="图片 20"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930" y="5292130"/>
            <a:ext cx="3972891" cy="834307"/>
          </a:xfrm>
          <a:prstGeom prst="rect">
            <a:avLst/>
          </a:prstGeom>
        </p:spPr>
      </p:pic>
      <p:pic>
        <p:nvPicPr>
          <p:cNvPr id="22" name="图片 21"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1441" y="5442975"/>
            <a:ext cx="3134072" cy="487523"/>
          </a:xfrm>
          <a:prstGeom prst="rect">
            <a:avLst/>
          </a:prstGeom>
        </p:spPr>
      </p:pic>
      <p:sp>
        <p:nvSpPr>
          <p:cNvPr id="23" name="右箭头 22"/>
          <p:cNvSpPr/>
          <p:nvPr/>
        </p:nvSpPr>
        <p:spPr>
          <a:xfrm>
            <a:off x="5043762" y="3372071"/>
            <a:ext cx="1281412" cy="516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213179" y="3133804"/>
            <a:ext cx="1459523" cy="369332"/>
          </a:xfrm>
          <a:prstGeom prst="rect">
            <a:avLst/>
          </a:prstGeom>
          <a:noFill/>
        </p:spPr>
        <p:txBody>
          <a:bodyPr wrap="square" rtlCol="0">
            <a:spAutoFit/>
          </a:bodyPr>
          <a:lstStyle/>
          <a:p>
            <a:r>
              <a:rPr lang="zh-CN" altLang="en-US" dirty="0" smtClean="0"/>
              <a:t>启发</a:t>
            </a:r>
            <a:endParaRPr lang="zh-CN" altLang="en-US" dirty="0"/>
          </a:p>
        </p:txBody>
      </p:sp>
      <p:sp>
        <p:nvSpPr>
          <p:cNvPr id="25" name="文本框 24"/>
          <p:cNvSpPr txBox="1"/>
          <p:nvPr/>
        </p:nvSpPr>
        <p:spPr>
          <a:xfrm>
            <a:off x="1531792" y="4979659"/>
            <a:ext cx="2882054" cy="369332"/>
          </a:xfrm>
          <a:prstGeom prst="rect">
            <a:avLst/>
          </a:prstGeom>
          <a:noFill/>
        </p:spPr>
        <p:txBody>
          <a:bodyPr wrap="square" rtlCol="0">
            <a:spAutoFit/>
          </a:bodyPr>
          <a:lstStyle/>
          <a:p>
            <a:r>
              <a:rPr lang="zh-CN" altLang="en-US" dirty="0" smtClean="0"/>
              <a:t>物理量</a:t>
            </a:r>
            <a:r>
              <a:rPr lang="en-US" altLang="zh-CN" dirty="0" smtClean="0"/>
              <a:t>(</a:t>
            </a:r>
            <a:r>
              <a:rPr lang="zh-CN" altLang="en-US" dirty="0" smtClean="0"/>
              <a:t>速度</a:t>
            </a:r>
            <a:r>
              <a:rPr lang="en-US" altLang="zh-CN" dirty="0" smtClean="0"/>
              <a:t>)</a:t>
            </a:r>
            <a:r>
              <a:rPr lang="zh-CN" altLang="en-US" dirty="0"/>
              <a:t>地</a:t>
            </a:r>
            <a:r>
              <a:rPr lang="zh-CN" altLang="en-US" dirty="0" smtClean="0"/>
              <a:t>传递</a:t>
            </a:r>
            <a:endParaRPr lang="zh-CN" altLang="en-US" dirty="0"/>
          </a:p>
        </p:txBody>
      </p:sp>
      <p:sp>
        <p:nvSpPr>
          <p:cNvPr id="27" name="文本框 26"/>
          <p:cNvSpPr txBox="1"/>
          <p:nvPr/>
        </p:nvSpPr>
        <p:spPr>
          <a:xfrm>
            <a:off x="5934682" y="5146016"/>
            <a:ext cx="1459523" cy="369332"/>
          </a:xfrm>
          <a:prstGeom prst="rect">
            <a:avLst/>
          </a:prstGeom>
          <a:noFill/>
        </p:spPr>
        <p:txBody>
          <a:bodyPr wrap="square" rtlCol="0">
            <a:spAutoFit/>
          </a:bodyPr>
          <a:lstStyle/>
          <a:p>
            <a:r>
              <a:rPr lang="zh-CN" altLang="en-US" dirty="0"/>
              <a:t>演化</a:t>
            </a:r>
          </a:p>
        </p:txBody>
      </p:sp>
      <p:sp>
        <p:nvSpPr>
          <p:cNvPr id="28" name="文本框 27"/>
          <p:cNvSpPr txBox="1"/>
          <p:nvPr/>
        </p:nvSpPr>
        <p:spPr>
          <a:xfrm>
            <a:off x="7522649" y="4953877"/>
            <a:ext cx="2882054" cy="369332"/>
          </a:xfrm>
          <a:prstGeom prst="rect">
            <a:avLst/>
          </a:prstGeom>
          <a:noFill/>
        </p:spPr>
        <p:txBody>
          <a:bodyPr wrap="square" rtlCol="0">
            <a:spAutoFit/>
          </a:bodyPr>
          <a:lstStyle/>
          <a:p>
            <a:r>
              <a:rPr lang="zh-CN" altLang="en-US" dirty="0"/>
              <a:t>数值</a:t>
            </a:r>
            <a:r>
              <a:rPr lang="zh-CN" altLang="en-US" dirty="0" smtClean="0"/>
              <a:t>信号的传递</a:t>
            </a:r>
            <a:endParaRPr lang="zh-CN" altLang="en-US" dirty="0"/>
          </a:p>
        </p:txBody>
      </p:sp>
      <p:sp>
        <p:nvSpPr>
          <p:cNvPr id="2" name="矩形 1"/>
          <p:cNvSpPr/>
          <p:nvPr/>
        </p:nvSpPr>
        <p:spPr>
          <a:xfrm>
            <a:off x="1175507" y="1387781"/>
            <a:ext cx="9518350" cy="923330"/>
          </a:xfrm>
          <a:prstGeom prst="rect">
            <a:avLst/>
          </a:prstGeom>
        </p:spPr>
        <p:txBody>
          <a:bodyPr wrap="square">
            <a:spAutoFit/>
          </a:bodyPr>
          <a:lstStyle/>
          <a:p>
            <a:pPr marL="285750" indent="-285750">
              <a:buFont typeface="Wingdings" panose="05000000000000000000" charset="0"/>
              <a:buChar char="n"/>
            </a:pPr>
            <a:r>
              <a:rPr lang="zh-CN" altLang="en-US" dirty="0" smtClean="0">
                <a:latin typeface="+mj-ea"/>
              </a:rPr>
              <a:t>神经元建模可以受益于多种交叉学科，物理体系建模的神经元往往具有更好的数理解释性。</a:t>
            </a:r>
            <a:endParaRPr lang="en-US" altLang="zh-CN" dirty="0" smtClean="0">
              <a:latin typeface="+mj-ea"/>
            </a:endParaRPr>
          </a:p>
          <a:p>
            <a:pPr marL="285750" indent="-285750">
              <a:buFont typeface="Wingdings" panose="05000000000000000000" charset="0"/>
              <a:buChar char="n"/>
            </a:pPr>
            <a:r>
              <a:rPr lang="zh-CN" altLang="en-US" dirty="0">
                <a:latin typeface="+mj-ea"/>
              </a:rPr>
              <a:t>物理碰撞模型与信息传递系统具有一定相关性，能够协助建模神经元模型：</a:t>
            </a:r>
          </a:p>
          <a:p>
            <a:pPr marL="285750" indent="-285750">
              <a:buFont typeface="Wingdings" panose="05000000000000000000" charset="0"/>
              <a:buChar char="n"/>
            </a:pPr>
            <a:endParaRPr lang="en-US" altLang="zh-CN" dirty="0">
              <a:solidFill>
                <a:srgbClr val="0070C0"/>
              </a:solidFill>
              <a:latin typeface="+mj-ea"/>
            </a:endParaRPr>
          </a:p>
        </p:txBody>
      </p:sp>
      <p:sp>
        <p:nvSpPr>
          <p:cNvPr id="33" name="右箭头 32"/>
          <p:cNvSpPr/>
          <p:nvPr/>
        </p:nvSpPr>
        <p:spPr>
          <a:xfrm>
            <a:off x="5778902" y="5384991"/>
            <a:ext cx="1281412" cy="516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20"/>
          <p:cNvSpPr/>
          <p:nvPr>
            <p:custDataLst>
              <p:tags r:id="rId1"/>
            </p:custDataLst>
          </p:nvPr>
        </p:nvSpPr>
        <p:spPr>
          <a:xfrm>
            <a:off x="993017" y="1348118"/>
            <a:ext cx="9849154" cy="75254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2638" y="2458598"/>
            <a:ext cx="3362065" cy="2343711"/>
          </a:xfrm>
          <a:prstGeom prst="rect">
            <a:avLst/>
          </a:prstGeom>
        </p:spPr>
      </p:pic>
      <p:sp>
        <p:nvSpPr>
          <p:cNvPr id="30" name="椭圆 29"/>
          <p:cNvSpPr/>
          <p:nvPr/>
        </p:nvSpPr>
        <p:spPr>
          <a:xfrm rot="20953539">
            <a:off x="7103812" y="2518146"/>
            <a:ext cx="1933818" cy="512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560282">
            <a:off x="6851560" y="3934347"/>
            <a:ext cx="2295104" cy="5038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4842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CDD99D2-B314-04B0-A403-7D2A9C4BE18A}"/>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4" name="Date Placeholder 3">
            <a:extLst>
              <a:ext uri="{FF2B5EF4-FFF2-40B4-BE49-F238E27FC236}">
                <a16:creationId xmlns="" xmlns:a16="http://schemas.microsoft.com/office/drawing/2014/main" id="{694575C5-AC9F-3FC7-AA91-4CB10A7708F7}"/>
              </a:ext>
            </a:extLst>
          </p:cNvPr>
          <p:cNvSpPr>
            <a:spLocks noGrp="1"/>
          </p:cNvSpPr>
          <p:nvPr>
            <p:ph type="dt" sz="half" idx="10"/>
          </p:nvPr>
        </p:nvSpPr>
        <p:spPr/>
        <p:txBody>
          <a:bodyPr/>
          <a:lstStyle/>
          <a:p>
            <a:fld id="{EAF8A65C-78AA-584B-BB25-8659F14D9BDA}"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47E5659E-4151-4F59-7AB0-8C0CF3460FFE}"/>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AB74D65-781F-1BD5-E6C5-0C22D2F41F0A}"/>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sp>
        <p:nvSpPr>
          <p:cNvPr id="19"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基础</a:t>
            </a:r>
            <a:r>
              <a:rPr lang="en-US" altLang="zh-CN" dirty="0" smtClean="0"/>
              <a:t>IC</a:t>
            </a:r>
            <a:r>
              <a:rPr lang="zh-CN" altLang="en-US" dirty="0" smtClean="0"/>
              <a:t>神经元</a:t>
            </a:r>
            <a:endParaRPr lang="zh-CN" altLang="en-US" dirty="0">
              <a:solidFill>
                <a:schemeClr val="tx1">
                  <a:lumMod val="50000"/>
                  <a:lumOff val="50000"/>
                </a:schemeClr>
              </a:solidFill>
            </a:endParaRPr>
          </a:p>
        </p:txBody>
      </p:sp>
      <p:pic>
        <p:nvPicPr>
          <p:cNvPr id="40" name="图片 39"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587" y="2946838"/>
            <a:ext cx="6488794" cy="1026397"/>
          </a:xfrm>
          <a:prstGeom prst="rect">
            <a:avLst/>
          </a:prstGeom>
        </p:spPr>
      </p:pic>
      <p:pic>
        <p:nvPicPr>
          <p:cNvPr id="41" name="图片 40"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507" y="1686951"/>
            <a:ext cx="3134072" cy="487523"/>
          </a:xfrm>
          <a:prstGeom prst="rect">
            <a:avLst/>
          </a:prstGeom>
        </p:spPr>
      </p:pic>
      <mc:AlternateContent xmlns:mc="http://schemas.openxmlformats.org/markup-compatibility/2006" xmlns:a14="http://schemas.microsoft.com/office/drawing/2010/main">
        <mc:Choice Requires="a14">
          <p:sp>
            <p:nvSpPr>
              <p:cNvPr id="42" name="矩形 41"/>
              <p:cNvSpPr/>
              <p:nvPr/>
            </p:nvSpPr>
            <p:spPr>
              <a:xfrm>
                <a:off x="1175507" y="1387781"/>
                <a:ext cx="9518350" cy="4801314"/>
              </a:xfrm>
              <a:prstGeom prst="rect">
                <a:avLst/>
              </a:prstGeom>
            </p:spPr>
            <p:txBody>
              <a:bodyPr wrap="square">
                <a:spAutoFit/>
              </a:bodyPr>
              <a:lstStyle/>
              <a:p>
                <a:pPr marL="285750" indent="-285750">
                  <a:buFont typeface="Wingdings" panose="05000000000000000000" charset="0"/>
                  <a:buChar char="n"/>
                </a:pPr>
                <a:r>
                  <a:rPr lang="zh-CN" altLang="en-US" dirty="0" smtClean="0">
                    <a:latin typeface="+mj-ea"/>
                  </a:rPr>
                  <a:t>多输入单输出演化</a:t>
                </a:r>
                <a:r>
                  <a:rPr lang="en-US" altLang="zh-CN" dirty="0" smtClean="0">
                    <a:latin typeface="+mj-ea"/>
                  </a:rPr>
                  <a:t>:</a:t>
                </a: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r>
                  <a:rPr lang="zh-CN" altLang="en-US" dirty="0" smtClean="0">
                    <a:latin typeface="+mj-ea"/>
                  </a:rPr>
                  <a:t>模型结构：</a:t>
                </a:r>
                <a:endParaRPr lang="en-US" altLang="zh-CN" dirty="0" smtClean="0">
                  <a:latin typeface="+mj-ea"/>
                </a:endParaRPr>
              </a:p>
              <a:p>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r>
                  <a:rPr lang="zh-CN" altLang="en-US" dirty="0" smtClean="0">
                    <a:latin typeface="+mj-ea"/>
                  </a:rPr>
                  <a:t>符号解释：</a:t>
                </a:r>
                <a:r>
                  <a:rPr lang="en-US" altLang="zh-CN" dirty="0"/>
                  <a:t> </a:t>
                </a:r>
                <a14:m>
                  <m:oMath xmlns:m="http://schemas.openxmlformats.org/officeDocument/2006/math">
                    <m:r>
                      <a:rPr lang="en-US" altLang="zh-CN" i="1" dirty="0">
                        <a:latin typeface="Cambria Math" panose="02040503050406030204" pitchFamily="18" charset="0"/>
                      </a:rPr>
                      <m:t>𝜎</m:t>
                    </m:r>
                    <m:r>
                      <a:rPr lang="en-US" altLang="zh-CN" dirty="0">
                        <a:latin typeface="Cambria Math" panose="02040503050406030204" pitchFamily="18" charset="0"/>
                      </a:rPr>
                      <m:t>(</m:t>
                    </m:r>
                    <m:r>
                      <a:rPr lang="en-US" altLang="zh-CN" i="1" dirty="0">
                        <a:latin typeface="Cambria Math" panose="02040503050406030204" pitchFamily="18" charset="0"/>
                      </a:rPr>
                      <m:t>⋅</m:t>
                    </m:r>
                    <m:r>
                      <a:rPr lang="en-US" altLang="zh-CN" dirty="0">
                        <a:latin typeface="Cambria Math" panose="02040503050406030204" pitchFamily="18" charset="0"/>
                      </a:rPr>
                      <m:t>)</m:t>
                    </m:r>
                    <m:r>
                      <a:rPr lang="en-US" altLang="zh-CN" i="1" dirty="0">
                        <a:latin typeface="Cambria Math" panose="02040503050406030204" pitchFamily="18" charset="0"/>
                      </a:rPr>
                      <m:t> </m:t>
                    </m:r>
                  </m:oMath>
                </a14:m>
                <a:r>
                  <a:rPr lang="zh-CN" altLang="en-US" dirty="0" smtClean="0">
                    <a:latin typeface="+mj-ea"/>
                  </a:rPr>
                  <a:t>表示</a:t>
                </a:r>
                <a:r>
                  <a:rPr lang="en-US" altLang="zh-CN" dirty="0" err="1" smtClean="0">
                    <a:latin typeface="+mj-ea"/>
                  </a:rPr>
                  <a:t>ReLU</a:t>
                </a:r>
                <a:r>
                  <a:rPr lang="zh-CN" altLang="en-US" dirty="0" smtClean="0">
                    <a:latin typeface="+mj-ea"/>
                  </a:rPr>
                  <a:t>函数，</a:t>
                </a:r>
                <a14:m>
                  <m:oMath xmlns:m="http://schemas.openxmlformats.org/officeDocument/2006/math">
                    <m:r>
                      <m:rPr>
                        <m:sty m:val="p"/>
                      </m:rPr>
                      <a:rPr lang="en-US" altLang="zh-CN" i="1" dirty="0">
                        <a:latin typeface="Cambria Math" panose="02040503050406030204" pitchFamily="18" charset="0"/>
                      </a:rPr>
                      <m:t>f</m:t>
                    </m:r>
                    <m:r>
                      <a:rPr lang="en-US" altLang="zh-CN" b="0" i="0" dirty="0" smtClean="0">
                        <a:latin typeface="Cambria Math" panose="02040503050406030204" pitchFamily="18" charset="0"/>
                      </a:rPr>
                      <m:t>(</m:t>
                    </m:r>
                    <m:r>
                      <a:rPr lang="en-US" altLang="zh-CN" b="0" i="1" dirty="0" smtClean="0">
                        <a:latin typeface="Cambria Math" panose="02040503050406030204" pitchFamily="18" charset="0"/>
                      </a:rPr>
                      <m:t>⋅</m:t>
                    </m:r>
                    <m:r>
                      <a:rPr lang="en-US" altLang="zh-CN" b="0" i="0" dirty="0" smtClean="0">
                        <a:latin typeface="Cambria Math" panose="02040503050406030204" pitchFamily="18" charset="0"/>
                      </a:rPr>
                      <m:t>)</m:t>
                    </m:r>
                  </m:oMath>
                </a14:m>
                <a:r>
                  <a:rPr lang="zh-CN" altLang="en-US" dirty="0" smtClean="0">
                    <a:latin typeface="+mj-ea"/>
                  </a:rPr>
                  <a:t>表示任意激活函数。</a:t>
                </a:r>
                <a:endParaRPr lang="en-US" altLang="zh-CN" dirty="0" smtClean="0">
                  <a:latin typeface="+mj-ea"/>
                </a:endParaRPr>
              </a:p>
            </p:txBody>
          </p:sp>
        </mc:Choice>
        <mc:Fallback xmlns="">
          <p:sp>
            <p:nvSpPr>
              <p:cNvPr id="42" name="矩形 41"/>
              <p:cNvSpPr>
                <a:spLocks noRot="1" noChangeAspect="1" noMove="1" noResize="1" noEditPoints="1" noAdjustHandles="1" noChangeArrowheads="1" noChangeShapeType="1" noTextEdit="1"/>
              </p:cNvSpPr>
              <p:nvPr/>
            </p:nvSpPr>
            <p:spPr>
              <a:xfrm>
                <a:off x="1175507" y="1387781"/>
                <a:ext cx="9518350" cy="4801314"/>
              </a:xfrm>
              <a:prstGeom prst="rect">
                <a:avLst/>
              </a:prstGeom>
              <a:blipFill rotWithShape="0">
                <a:blip r:embed="rId5"/>
                <a:stretch>
                  <a:fillRect l="-448" t="-762" b="-889"/>
                </a:stretch>
              </a:blipFill>
            </p:spPr>
            <p:txBody>
              <a:bodyPr/>
              <a:lstStyle/>
              <a:p>
                <a:r>
                  <a:rPr lang="zh-CN" altLang="en-US">
                    <a:noFill/>
                  </a:rPr>
                  <a:t> </a:t>
                </a:r>
              </a:p>
            </p:txBody>
          </p:sp>
        </mc:Fallback>
      </mc:AlternateContent>
      <p:sp>
        <p:nvSpPr>
          <p:cNvPr id="43" name="右箭头 42"/>
          <p:cNvSpPr/>
          <p:nvPr/>
        </p:nvSpPr>
        <p:spPr>
          <a:xfrm rot="5400000">
            <a:off x="2530764" y="2412087"/>
            <a:ext cx="764996" cy="516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654878" y="4086154"/>
            <a:ext cx="3785128" cy="1701571"/>
            <a:chOff x="1175507" y="4393069"/>
            <a:chExt cx="3785128" cy="1701571"/>
          </a:xfrm>
        </p:grpSpPr>
        <p:pic>
          <p:nvPicPr>
            <p:cNvPr id="39" name="图片 38"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507" y="4393069"/>
              <a:ext cx="3785128" cy="1701571"/>
            </a:xfrm>
            <a:prstGeom prst="rect">
              <a:avLst/>
            </a:prstGeom>
          </p:spPr>
        </p:pic>
        <p:sp>
          <p:nvSpPr>
            <p:cNvPr id="7" name="矩形 6"/>
            <p:cNvSpPr/>
            <p:nvPr/>
          </p:nvSpPr>
          <p:spPr>
            <a:xfrm>
              <a:off x="2742543" y="4745599"/>
              <a:ext cx="248164" cy="203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a:off x="2686050" y="4767263"/>
              <a:ext cx="366146" cy="250572"/>
            </a:xfrm>
            <a:prstGeom prst="straightConnector1">
              <a:avLst/>
            </a:prstGeom>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695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CDD99D2-B314-04B0-A403-7D2A9C4BE18A}"/>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4" name="Date Placeholder 3">
            <a:extLst>
              <a:ext uri="{FF2B5EF4-FFF2-40B4-BE49-F238E27FC236}">
                <a16:creationId xmlns="" xmlns:a16="http://schemas.microsoft.com/office/drawing/2014/main" id="{694575C5-AC9F-3FC7-AA91-4CB10A7708F7}"/>
              </a:ext>
            </a:extLst>
          </p:cNvPr>
          <p:cNvSpPr>
            <a:spLocks noGrp="1"/>
          </p:cNvSpPr>
          <p:nvPr>
            <p:ph type="dt" sz="half" idx="10"/>
          </p:nvPr>
        </p:nvSpPr>
        <p:spPr/>
        <p:txBody>
          <a:bodyPr/>
          <a:lstStyle/>
          <a:p>
            <a:fld id="{EAF8A65C-78AA-584B-BB25-8659F14D9BDA}"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47E5659E-4151-4F59-7AB0-8C0CF3460FFE}"/>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AB74D65-781F-1BD5-E6C5-0C22D2F41F0A}"/>
              </a:ext>
            </a:extLst>
          </p:cNvPr>
          <p:cNvSpPr>
            <a:spLocks noGrp="1"/>
          </p:cNvSpPr>
          <p:nvPr>
            <p:ph type="sldNum" sz="quarter" idx="12"/>
          </p:nvPr>
        </p:nvSpPr>
        <p:spPr/>
        <p:txBody>
          <a:bodyPr/>
          <a:lstStyle/>
          <a:p>
            <a:fld id="{565CE74E-AB26-4998-AD42-012C4C1AD076}" type="slidenum">
              <a:rPr lang="zh-CN" altLang="en-US" smtClean="0"/>
              <a:t>12</a:t>
            </a:fld>
            <a:endParaRPr lang="zh-CN" altLang="en-US"/>
          </a:p>
        </p:txBody>
      </p:sp>
      <p:sp>
        <p:nvSpPr>
          <p:cNvPr id="19"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非线性函数的对比</a:t>
            </a:r>
            <a:endParaRPr lang="zh-CN" altLang="en-US" dirty="0">
              <a:solidFill>
                <a:schemeClr val="tx1">
                  <a:lumMod val="50000"/>
                  <a:lumOff val="50000"/>
                </a:schemeClr>
              </a:solidFill>
            </a:endParaRPr>
          </a:p>
        </p:txBody>
      </p:sp>
      <p:pic>
        <p:nvPicPr>
          <p:cNvPr id="30" name="图片 2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72" y="1949564"/>
            <a:ext cx="5036332" cy="877542"/>
          </a:xfrm>
          <a:prstGeom prst="rect">
            <a:avLst/>
          </a:prstGeom>
        </p:spPr>
      </p:pic>
      <p:pic>
        <p:nvPicPr>
          <p:cNvPr id="31" name="图片 30"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5173" y="1035362"/>
            <a:ext cx="5399601" cy="2677969"/>
          </a:xfrm>
          <a:prstGeom prst="rect">
            <a:avLst/>
          </a:prstGeom>
        </p:spPr>
      </p:pic>
      <p:pic>
        <p:nvPicPr>
          <p:cNvPr id="32" name="图片 31"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0686" y="3021267"/>
            <a:ext cx="3000794" cy="447737"/>
          </a:xfrm>
          <a:prstGeom prst="rect">
            <a:avLst/>
          </a:prstGeom>
        </p:spPr>
      </p:pic>
      <p:sp>
        <p:nvSpPr>
          <p:cNvPr id="33" name="矩形 32"/>
          <p:cNvSpPr/>
          <p:nvPr/>
        </p:nvSpPr>
        <p:spPr>
          <a:xfrm>
            <a:off x="742372" y="1419024"/>
            <a:ext cx="5211543" cy="3970318"/>
          </a:xfrm>
          <a:prstGeom prst="rect">
            <a:avLst/>
          </a:prstGeom>
        </p:spPr>
        <p:txBody>
          <a:bodyPr wrap="square">
            <a:spAutoFit/>
          </a:bodyPr>
          <a:lstStyle/>
          <a:p>
            <a:r>
              <a:rPr lang="zh-CN" altLang="en-US" dirty="0" smtClean="0">
                <a:latin typeface="+mj-ea"/>
              </a:rPr>
              <a:t>根据</a:t>
            </a:r>
            <a:r>
              <a:rPr lang="en-US" altLang="zh-CN" dirty="0" err="1">
                <a:latin typeface="+mj-ea"/>
              </a:rPr>
              <a:t>ReLU</a:t>
            </a:r>
            <a:r>
              <a:rPr lang="zh-CN" altLang="en-US" dirty="0">
                <a:latin typeface="+mj-ea"/>
              </a:rPr>
              <a:t>函数性质拆分</a:t>
            </a:r>
            <a:r>
              <a:rPr lang="en-US" altLang="zh-CN" dirty="0">
                <a:latin typeface="+mj-ea"/>
              </a:rPr>
              <a:t>IC</a:t>
            </a:r>
            <a:r>
              <a:rPr lang="zh-CN" altLang="en-US" dirty="0">
                <a:latin typeface="+mj-ea"/>
              </a:rPr>
              <a:t>神经元：</a:t>
            </a: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endParaRPr lang="en-US" altLang="zh-CN" dirty="0" smtClean="0">
              <a:latin typeface="+mj-ea"/>
            </a:endParaRPr>
          </a:p>
          <a:p>
            <a:r>
              <a:rPr lang="zh-CN" altLang="en-US" dirty="0" smtClean="0">
                <a:latin typeface="+mj-ea"/>
              </a:rPr>
              <a:t>其中</a:t>
            </a:r>
            <a:r>
              <a:rPr lang="zh-CN" altLang="en-US" dirty="0">
                <a:latin typeface="+mj-ea"/>
              </a:rPr>
              <a:t/>
            </a:r>
            <a:br>
              <a:rPr lang="zh-CN" altLang="en-US" dirty="0">
                <a:latin typeface="+mj-ea"/>
              </a:rPr>
            </a:br>
            <a:endParaRPr lang="zh-CN" altLang="en-US" dirty="0">
              <a:latin typeface="+mj-ea"/>
            </a:endParaRPr>
          </a:p>
          <a:p>
            <a:pPr marL="285750" indent="-285750">
              <a:buFont typeface="Wingdings" panose="05000000000000000000" charset="0"/>
              <a:buChar char="n"/>
            </a:pPr>
            <a:endParaRPr lang="zh-CN" altLang="en-US" dirty="0">
              <a:latin typeface="+mj-ea"/>
            </a:endParaRPr>
          </a:p>
          <a:p>
            <a:r>
              <a:rPr lang="zh-CN" altLang="en-US" dirty="0" smtClean="0">
                <a:latin typeface="+mj-ea"/>
              </a:rPr>
              <a:t>基础</a:t>
            </a:r>
            <a:r>
              <a:rPr lang="en-US" altLang="zh-CN" dirty="0" smtClean="0">
                <a:latin typeface="+mj-ea"/>
              </a:rPr>
              <a:t>IC</a:t>
            </a:r>
            <a:r>
              <a:rPr lang="zh-CN" altLang="en-US" dirty="0" smtClean="0">
                <a:latin typeface="+mj-ea"/>
              </a:rPr>
              <a:t>神经元的数学</a:t>
            </a:r>
            <a:r>
              <a:rPr lang="zh-CN" altLang="en-US" dirty="0">
                <a:latin typeface="+mj-ea"/>
              </a:rPr>
              <a:t>意义：</a:t>
            </a:r>
          </a:p>
          <a:p>
            <a:pPr marL="285750" indent="-285750">
              <a:buFont typeface="Wingdings" panose="05000000000000000000" charset="0"/>
              <a:buChar char="n"/>
            </a:pPr>
            <a:r>
              <a:rPr lang="zh-CN" altLang="en-US" dirty="0" smtClean="0">
                <a:latin typeface="+mj-ea"/>
              </a:rPr>
              <a:t>通过</a:t>
            </a:r>
            <a:r>
              <a:rPr lang="zh-CN" altLang="en-US" dirty="0">
                <a:latin typeface="+mj-ea"/>
              </a:rPr>
              <a:t>一个超平面函数切分输入空间，以此</a:t>
            </a:r>
            <a:r>
              <a:rPr lang="zh-CN" altLang="en-US" dirty="0" smtClean="0">
                <a:latin typeface="+mj-ea"/>
              </a:rPr>
              <a:t>增加输出非线性</a:t>
            </a:r>
            <a:r>
              <a:rPr lang="zh-CN" altLang="en-US" dirty="0">
                <a:latin typeface="+mj-ea"/>
              </a:rPr>
              <a:t>模式</a:t>
            </a:r>
          </a:p>
          <a:p>
            <a:pPr marL="285750" indent="-285750">
              <a:buFont typeface="Wingdings" panose="05000000000000000000" charset="0"/>
              <a:buChar char="n"/>
            </a:pPr>
            <a:r>
              <a:rPr lang="zh-CN" altLang="en-US" dirty="0" smtClean="0">
                <a:latin typeface="+mj-ea"/>
              </a:rPr>
              <a:t>超平面</a:t>
            </a:r>
            <a:r>
              <a:rPr lang="zh-CN" altLang="en-US" dirty="0">
                <a:latin typeface="+mj-ea"/>
              </a:rPr>
              <a:t>共享输入的权重，降低模型复杂度</a:t>
            </a:r>
          </a:p>
          <a:p>
            <a:pPr marL="285750" indent="-285750">
              <a:buFont typeface="Wingdings" panose="05000000000000000000" charset="0"/>
              <a:buChar char="n"/>
            </a:pPr>
            <a:endParaRPr lang="zh-CN" altLang="en-US" dirty="0">
              <a:latin typeface="+mj-ea"/>
            </a:endParaRPr>
          </a:p>
        </p:txBody>
      </p:sp>
      <p:sp>
        <p:nvSpPr>
          <p:cNvPr id="34" name="矩形: 圆角 20"/>
          <p:cNvSpPr/>
          <p:nvPr>
            <p:custDataLst>
              <p:tags r:id="rId1"/>
            </p:custDataLst>
          </p:nvPr>
        </p:nvSpPr>
        <p:spPr>
          <a:xfrm>
            <a:off x="742372" y="3849884"/>
            <a:ext cx="5149666" cy="1347757"/>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977538" y="774996"/>
            <a:ext cx="4096616" cy="369332"/>
          </a:xfrm>
          <a:prstGeom prst="rect">
            <a:avLst/>
          </a:prstGeom>
        </p:spPr>
        <p:txBody>
          <a:bodyPr wrap="square">
            <a:spAutoFit/>
          </a:bodyPr>
          <a:lstStyle/>
          <a:p>
            <a:r>
              <a:rPr lang="en-US" altLang="zh-CN" dirty="0" smtClean="0">
                <a:latin typeface="+mj-ea"/>
              </a:rPr>
              <a:t>MP</a:t>
            </a:r>
            <a:r>
              <a:rPr lang="zh-CN" altLang="en-US" dirty="0" smtClean="0">
                <a:latin typeface="+mj-ea"/>
              </a:rPr>
              <a:t>神经元                </a:t>
            </a:r>
            <a:r>
              <a:rPr lang="en-US" altLang="zh-CN" dirty="0" smtClean="0">
                <a:latin typeface="+mj-ea"/>
              </a:rPr>
              <a:t>IC</a:t>
            </a:r>
            <a:r>
              <a:rPr lang="zh-CN" altLang="en-US" dirty="0" smtClean="0">
                <a:latin typeface="+mj-ea"/>
              </a:rPr>
              <a:t>神经元</a:t>
            </a:r>
            <a:endParaRPr lang="zh-CN" altLang="en-US" dirty="0">
              <a:latin typeface="+mj-ea"/>
            </a:endParaRPr>
          </a:p>
        </p:txBody>
      </p:sp>
      <p:pic>
        <p:nvPicPr>
          <p:cNvPr id="13" name="图片 12"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9939" y="3615619"/>
            <a:ext cx="2534282" cy="2545159"/>
          </a:xfrm>
          <a:prstGeom prst="rect">
            <a:avLst/>
          </a:prstGeom>
        </p:spPr>
      </p:pic>
      <p:sp>
        <p:nvSpPr>
          <p:cNvPr id="2" name="矩形 1"/>
          <p:cNvSpPr/>
          <p:nvPr/>
        </p:nvSpPr>
        <p:spPr>
          <a:xfrm>
            <a:off x="6311650" y="3985044"/>
            <a:ext cx="2644358" cy="1754326"/>
          </a:xfrm>
          <a:prstGeom prst="rect">
            <a:avLst/>
          </a:prstGeom>
        </p:spPr>
        <p:txBody>
          <a:bodyPr wrap="square">
            <a:spAutoFit/>
          </a:bodyPr>
          <a:lstStyle/>
          <a:p>
            <a:r>
              <a:rPr lang="en-US" altLang="zh-CN" dirty="0" smtClean="0">
                <a:latin typeface="+mj-ea"/>
              </a:rPr>
              <a:t>XOR</a:t>
            </a:r>
            <a:r>
              <a:rPr lang="zh-CN" altLang="en-US" dirty="0" smtClean="0">
                <a:latin typeface="+mj-ea"/>
              </a:rPr>
              <a:t>实验：</a:t>
            </a:r>
            <a:endParaRPr lang="en-US" altLang="zh-CN" dirty="0" smtClean="0">
              <a:latin typeface="+mj-ea"/>
            </a:endParaRPr>
          </a:p>
          <a:p>
            <a:pPr marL="285750" indent="-285750">
              <a:buFont typeface="Wingdings" panose="05000000000000000000" charset="0"/>
              <a:buChar char="n"/>
            </a:pPr>
            <a:r>
              <a:rPr lang="zh-CN" altLang="en-US" dirty="0" smtClean="0">
                <a:latin typeface="+mj-ea"/>
              </a:rPr>
              <a:t>单个</a:t>
            </a:r>
            <a:r>
              <a:rPr lang="en-US" altLang="zh-CN" dirty="0">
                <a:latin typeface="+mj-ea"/>
              </a:rPr>
              <a:t>MP</a:t>
            </a:r>
            <a:r>
              <a:rPr lang="zh-CN" altLang="en-US" dirty="0">
                <a:latin typeface="+mj-ea"/>
              </a:rPr>
              <a:t>神经元无法解决</a:t>
            </a:r>
            <a:r>
              <a:rPr lang="en-US" altLang="zh-CN" dirty="0">
                <a:latin typeface="+mj-ea"/>
              </a:rPr>
              <a:t>XOR</a:t>
            </a:r>
            <a:r>
              <a:rPr lang="zh-CN" altLang="en-US" dirty="0">
                <a:latin typeface="+mj-ea"/>
              </a:rPr>
              <a:t>问题</a:t>
            </a:r>
          </a:p>
          <a:p>
            <a:pPr marL="285750" indent="-285750">
              <a:buFont typeface="Wingdings" panose="05000000000000000000" charset="0"/>
              <a:buChar char="n"/>
            </a:pPr>
            <a:r>
              <a:rPr lang="zh-CN" altLang="en-US" dirty="0" smtClean="0">
                <a:latin typeface="+mj-ea"/>
              </a:rPr>
              <a:t>单个</a:t>
            </a:r>
            <a:r>
              <a:rPr lang="en-US" altLang="zh-CN" dirty="0">
                <a:latin typeface="+mj-ea"/>
              </a:rPr>
              <a:t>IC</a:t>
            </a:r>
            <a:r>
              <a:rPr lang="zh-CN" altLang="en-US" dirty="0">
                <a:latin typeface="+mj-ea"/>
              </a:rPr>
              <a:t>神经元</a:t>
            </a:r>
            <a:r>
              <a:rPr lang="zh-CN" altLang="en-US" dirty="0" smtClean="0">
                <a:latin typeface="+mj-ea"/>
              </a:rPr>
              <a:t>通过增加非线性模式解决线性不可分问题</a:t>
            </a:r>
            <a:endParaRPr lang="zh-CN" altLang="en-US" dirty="0">
              <a:latin typeface="+mj-ea"/>
            </a:endParaRPr>
          </a:p>
        </p:txBody>
      </p:sp>
      <p:sp>
        <p:nvSpPr>
          <p:cNvPr id="15" name="矩形: 圆角 20"/>
          <p:cNvSpPr/>
          <p:nvPr>
            <p:custDataLst>
              <p:tags r:id="rId2"/>
            </p:custDataLst>
          </p:nvPr>
        </p:nvSpPr>
        <p:spPr>
          <a:xfrm>
            <a:off x="6311650" y="3654102"/>
            <a:ext cx="2644358" cy="2425249"/>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78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CDD99D2-B314-04B0-A403-7D2A9C4BE18A}"/>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4" name="Date Placeholder 3">
            <a:extLst>
              <a:ext uri="{FF2B5EF4-FFF2-40B4-BE49-F238E27FC236}">
                <a16:creationId xmlns="" xmlns:a16="http://schemas.microsoft.com/office/drawing/2014/main" id="{694575C5-AC9F-3FC7-AA91-4CB10A7708F7}"/>
              </a:ext>
            </a:extLst>
          </p:cNvPr>
          <p:cNvSpPr>
            <a:spLocks noGrp="1"/>
          </p:cNvSpPr>
          <p:nvPr>
            <p:ph type="dt" sz="half" idx="10"/>
          </p:nvPr>
        </p:nvSpPr>
        <p:spPr/>
        <p:txBody>
          <a:bodyPr/>
          <a:lstStyle/>
          <a:p>
            <a:fld id="{EAF8A65C-78AA-584B-BB25-8659F14D9BDA}"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47E5659E-4151-4F59-7AB0-8C0CF3460FFE}"/>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AB74D65-781F-1BD5-E6C5-0C22D2F41F0A}"/>
              </a:ext>
            </a:extLst>
          </p:cNvPr>
          <p:cNvSpPr>
            <a:spLocks noGrp="1"/>
          </p:cNvSpPr>
          <p:nvPr>
            <p:ph type="sldNum" sz="quarter" idx="12"/>
          </p:nvPr>
        </p:nvSpPr>
        <p:spPr/>
        <p:txBody>
          <a:bodyPr/>
          <a:lstStyle/>
          <a:p>
            <a:fld id="{565CE74E-AB26-4998-AD42-012C4C1AD076}" type="slidenum">
              <a:rPr lang="zh-CN" altLang="en-US" smtClean="0"/>
              <a:t>13</a:t>
            </a:fld>
            <a:endParaRPr lang="zh-CN" altLang="en-US"/>
          </a:p>
        </p:txBody>
      </p:sp>
      <p:sp>
        <p:nvSpPr>
          <p:cNvPr id="19"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基础</a:t>
            </a:r>
            <a:r>
              <a:rPr lang="en-US" altLang="zh-CN" dirty="0" smtClean="0"/>
              <a:t>IC</a:t>
            </a:r>
            <a:r>
              <a:rPr lang="zh-CN" altLang="en-US" dirty="0" smtClean="0"/>
              <a:t>神经元与</a:t>
            </a:r>
            <a:r>
              <a:rPr lang="en-US" altLang="zh-CN" dirty="0" smtClean="0"/>
              <a:t>MP</a:t>
            </a:r>
            <a:r>
              <a:rPr lang="zh-CN" altLang="en-US" dirty="0" smtClean="0"/>
              <a:t>神经元之间的对比</a:t>
            </a:r>
            <a:endParaRPr lang="zh-CN" altLang="en-US" dirty="0">
              <a:solidFill>
                <a:schemeClr val="tx1">
                  <a:lumMod val="50000"/>
                  <a:lumOff val="50000"/>
                </a:schemeClr>
              </a:solidFill>
            </a:endParaRPr>
          </a:p>
        </p:txBody>
      </p:sp>
      <p:sp>
        <p:nvSpPr>
          <p:cNvPr id="42" name="矩形 41"/>
          <p:cNvSpPr/>
          <p:nvPr/>
        </p:nvSpPr>
        <p:spPr>
          <a:xfrm>
            <a:off x="1175507" y="1387781"/>
            <a:ext cx="9518350" cy="369332"/>
          </a:xfrm>
          <a:prstGeom prst="rect">
            <a:avLst/>
          </a:prstGeom>
        </p:spPr>
        <p:txBody>
          <a:bodyPr wrap="square">
            <a:spAutoFit/>
          </a:bodyPr>
          <a:lstStyle/>
          <a:p>
            <a:r>
              <a:rPr lang="zh-CN" altLang="en-US" dirty="0" smtClean="0">
                <a:latin typeface="+mj-ea"/>
              </a:rPr>
              <a:t>          </a:t>
            </a:r>
            <a:r>
              <a:rPr lang="en-US" altLang="zh-CN" dirty="0" smtClean="0">
                <a:latin typeface="+mj-ea"/>
              </a:rPr>
              <a:t>MP</a:t>
            </a:r>
            <a:r>
              <a:rPr lang="zh-CN" altLang="en-US" dirty="0" smtClean="0">
                <a:latin typeface="+mj-ea"/>
              </a:rPr>
              <a:t>神经元</a:t>
            </a:r>
            <a:r>
              <a:rPr lang="en-US" altLang="zh-CN" dirty="0" smtClean="0">
                <a:latin typeface="+mj-ea"/>
              </a:rPr>
              <a:t>				</a:t>
            </a:r>
            <a:r>
              <a:rPr lang="zh-CN" altLang="en-US" dirty="0" smtClean="0">
                <a:latin typeface="+mj-ea"/>
              </a:rPr>
              <a:t>基础</a:t>
            </a:r>
            <a:r>
              <a:rPr lang="en-US" altLang="zh-CN" dirty="0" smtClean="0">
                <a:latin typeface="+mj-ea"/>
              </a:rPr>
              <a:t>IC</a:t>
            </a:r>
            <a:r>
              <a:rPr lang="zh-CN" altLang="en-US" dirty="0" smtClean="0">
                <a:latin typeface="+mj-ea"/>
              </a:rPr>
              <a:t>神经元</a:t>
            </a:r>
            <a:endParaRPr lang="en-US" altLang="zh-CN" dirty="0" smtClean="0">
              <a:latin typeface="+mj-ea"/>
            </a:endParaRPr>
          </a:p>
        </p:txBody>
      </p:sp>
      <p:pic>
        <p:nvPicPr>
          <p:cNvPr id="17" name="图片 1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939" y="2813593"/>
            <a:ext cx="3423346" cy="2059518"/>
          </a:xfrm>
          <a:prstGeom prst="rect">
            <a:avLst/>
          </a:prstGeom>
        </p:spPr>
      </p:pic>
      <p:sp>
        <p:nvSpPr>
          <p:cNvPr id="20" name="矩形 19"/>
          <p:cNvSpPr/>
          <p:nvPr/>
        </p:nvSpPr>
        <p:spPr>
          <a:xfrm>
            <a:off x="1175507" y="4952962"/>
            <a:ext cx="2736093" cy="1200329"/>
          </a:xfrm>
          <a:prstGeom prst="rect">
            <a:avLst/>
          </a:prstGeom>
        </p:spPr>
        <p:txBody>
          <a:bodyPr wrap="square">
            <a:spAutoFit/>
          </a:bodyPr>
          <a:lstStyle/>
          <a:p>
            <a:pPr marL="285750" indent="-285750">
              <a:buFont typeface="Wingdings" panose="05000000000000000000" charset="0"/>
              <a:buChar char="n"/>
            </a:pPr>
            <a:r>
              <a:rPr lang="zh-CN" altLang="en-US" dirty="0">
                <a:solidFill>
                  <a:schemeClr val="accent1"/>
                </a:solidFill>
                <a:latin typeface="+mj-ea"/>
              </a:rPr>
              <a:t>结构</a:t>
            </a:r>
            <a:r>
              <a:rPr lang="zh-CN" altLang="en-US" dirty="0" smtClean="0">
                <a:solidFill>
                  <a:schemeClr val="accent1"/>
                </a:solidFill>
                <a:latin typeface="+mj-ea"/>
              </a:rPr>
              <a:t>轻量</a:t>
            </a:r>
            <a:endParaRPr lang="en-US" altLang="zh-CN" dirty="0" smtClean="0">
              <a:solidFill>
                <a:schemeClr val="accent1"/>
              </a:solidFill>
              <a:latin typeface="+mj-ea"/>
            </a:endParaRPr>
          </a:p>
          <a:p>
            <a:pPr marL="285750" indent="-285750">
              <a:buFont typeface="Wingdings" panose="05000000000000000000" charset="0"/>
              <a:buChar char="n"/>
            </a:pPr>
            <a:r>
              <a:rPr lang="zh-CN" altLang="en-US" dirty="0" smtClean="0">
                <a:solidFill>
                  <a:schemeClr val="accent1"/>
                </a:solidFill>
                <a:latin typeface="+mj-ea"/>
              </a:rPr>
              <a:t>易于拓展与集成</a:t>
            </a:r>
            <a:endParaRPr lang="en-US" altLang="zh-CN" dirty="0" smtClean="0">
              <a:solidFill>
                <a:schemeClr val="accent1"/>
              </a:solidFill>
              <a:latin typeface="+mj-ea"/>
            </a:endParaRPr>
          </a:p>
          <a:p>
            <a:pPr marL="285750" indent="-285750">
              <a:buFont typeface="Wingdings" panose="05000000000000000000" charset="0"/>
              <a:buChar char="n"/>
            </a:pPr>
            <a:r>
              <a:rPr lang="zh-CN" altLang="en-US" dirty="0" smtClean="0">
                <a:solidFill>
                  <a:schemeClr val="accent1"/>
                </a:solidFill>
                <a:latin typeface="+mj-ea"/>
              </a:rPr>
              <a:t>易于训练</a:t>
            </a:r>
            <a:endParaRPr lang="en-US" altLang="zh-CN" dirty="0" smtClean="0">
              <a:solidFill>
                <a:schemeClr val="accent1"/>
              </a:solidFill>
              <a:latin typeface="+mj-ea"/>
            </a:endParaRPr>
          </a:p>
          <a:p>
            <a:pPr marL="285750" indent="-285750">
              <a:buFont typeface="Wingdings" panose="05000000000000000000" charset="0"/>
              <a:buChar char="n"/>
            </a:pPr>
            <a:r>
              <a:rPr lang="zh-CN" altLang="en-US" dirty="0" smtClean="0">
                <a:solidFill>
                  <a:srgbClr val="FF0000"/>
                </a:solidFill>
                <a:latin typeface="+mj-ea"/>
              </a:rPr>
              <a:t>非线性表示能力</a:t>
            </a:r>
            <a:r>
              <a:rPr lang="zh-CN" altLang="en-US" dirty="0">
                <a:solidFill>
                  <a:srgbClr val="FF0000"/>
                </a:solidFill>
                <a:latin typeface="+mj-ea"/>
              </a:rPr>
              <a:t>弱</a:t>
            </a:r>
            <a:endParaRPr lang="en-US" altLang="zh-CN" dirty="0" smtClean="0">
              <a:solidFill>
                <a:srgbClr val="FF0000"/>
              </a:solidFill>
              <a:latin typeface="+mj-ea"/>
            </a:endParaRPr>
          </a:p>
        </p:txBody>
      </p:sp>
      <p:sp>
        <p:nvSpPr>
          <p:cNvPr id="21" name="矩形 20"/>
          <p:cNvSpPr/>
          <p:nvPr/>
        </p:nvSpPr>
        <p:spPr>
          <a:xfrm>
            <a:off x="6141207" y="4952961"/>
            <a:ext cx="4437893" cy="1200329"/>
          </a:xfrm>
          <a:prstGeom prst="rect">
            <a:avLst/>
          </a:prstGeom>
        </p:spPr>
        <p:txBody>
          <a:bodyPr wrap="square">
            <a:spAutoFit/>
          </a:bodyPr>
          <a:lstStyle/>
          <a:p>
            <a:pPr marL="285750" indent="-285750">
              <a:buFont typeface="Wingdings" panose="05000000000000000000" charset="0"/>
              <a:buChar char="n"/>
            </a:pPr>
            <a:r>
              <a:rPr lang="zh-CN" altLang="en-US" dirty="0" smtClean="0">
                <a:solidFill>
                  <a:schemeClr val="accent1"/>
                </a:solidFill>
                <a:latin typeface="+mj-ea"/>
              </a:rPr>
              <a:t>与</a:t>
            </a:r>
            <a:r>
              <a:rPr lang="en-US" altLang="zh-CN" dirty="0" smtClean="0">
                <a:solidFill>
                  <a:schemeClr val="accent1"/>
                </a:solidFill>
                <a:latin typeface="+mj-ea"/>
              </a:rPr>
              <a:t>MP</a:t>
            </a:r>
            <a:r>
              <a:rPr lang="zh-CN" altLang="en-US" dirty="0" smtClean="0">
                <a:solidFill>
                  <a:schemeClr val="accent1"/>
                </a:solidFill>
                <a:latin typeface="+mj-ea"/>
              </a:rPr>
              <a:t>相同量级的参数量和计算量</a:t>
            </a:r>
            <a:endParaRPr lang="en-US" altLang="zh-CN" dirty="0" smtClean="0">
              <a:solidFill>
                <a:schemeClr val="accent1"/>
              </a:solidFill>
              <a:latin typeface="+mj-ea"/>
            </a:endParaRPr>
          </a:p>
          <a:p>
            <a:pPr marL="285750" indent="-285750">
              <a:buFont typeface="Wingdings" panose="05000000000000000000" charset="0"/>
              <a:buChar char="n"/>
            </a:pPr>
            <a:r>
              <a:rPr lang="zh-CN" altLang="en-US" dirty="0" smtClean="0">
                <a:solidFill>
                  <a:schemeClr val="accent1"/>
                </a:solidFill>
                <a:latin typeface="+mj-ea"/>
              </a:rPr>
              <a:t>支持</a:t>
            </a:r>
            <a:r>
              <a:rPr lang="en-US" altLang="zh-CN" dirty="0" smtClean="0">
                <a:solidFill>
                  <a:schemeClr val="accent1"/>
                </a:solidFill>
                <a:latin typeface="+mj-ea"/>
              </a:rPr>
              <a:t>MP</a:t>
            </a:r>
            <a:r>
              <a:rPr lang="zh-CN" altLang="en-US" dirty="0" smtClean="0">
                <a:solidFill>
                  <a:schemeClr val="accent1"/>
                </a:solidFill>
                <a:latin typeface="+mj-ea"/>
              </a:rPr>
              <a:t>神经元的各种拓展和集成方式</a:t>
            </a:r>
            <a:endParaRPr lang="en-US" altLang="zh-CN" dirty="0" smtClean="0">
              <a:solidFill>
                <a:schemeClr val="accent1"/>
              </a:solidFill>
              <a:latin typeface="+mj-ea"/>
            </a:endParaRPr>
          </a:p>
          <a:p>
            <a:pPr marL="285750" indent="-285750">
              <a:buFont typeface="Wingdings" panose="05000000000000000000" charset="0"/>
              <a:buChar char="n"/>
            </a:pPr>
            <a:r>
              <a:rPr lang="zh-CN" altLang="en-US" dirty="0" smtClean="0">
                <a:solidFill>
                  <a:schemeClr val="accent1"/>
                </a:solidFill>
                <a:latin typeface="+mj-ea"/>
              </a:rPr>
              <a:t>共享</a:t>
            </a:r>
            <a:r>
              <a:rPr lang="en-US" altLang="zh-CN" dirty="0" smtClean="0">
                <a:solidFill>
                  <a:schemeClr val="accent1"/>
                </a:solidFill>
                <a:latin typeface="+mj-ea"/>
              </a:rPr>
              <a:t>MP</a:t>
            </a:r>
            <a:r>
              <a:rPr lang="zh-CN" altLang="en-US" dirty="0" smtClean="0">
                <a:solidFill>
                  <a:schemeClr val="accent1"/>
                </a:solidFill>
                <a:latin typeface="+mj-ea"/>
              </a:rPr>
              <a:t>神经元的各种训练策略</a:t>
            </a:r>
            <a:endParaRPr lang="en-US" altLang="zh-CN" dirty="0" smtClean="0">
              <a:solidFill>
                <a:schemeClr val="accent1"/>
              </a:solidFill>
              <a:latin typeface="+mj-ea"/>
            </a:endParaRPr>
          </a:p>
          <a:p>
            <a:pPr marL="285750" indent="-285750">
              <a:buFont typeface="Wingdings" panose="05000000000000000000" charset="0"/>
              <a:buChar char="n"/>
            </a:pPr>
            <a:r>
              <a:rPr lang="zh-CN" altLang="en-US" dirty="0">
                <a:solidFill>
                  <a:schemeClr val="accent1"/>
                </a:solidFill>
                <a:latin typeface="+mj-ea"/>
              </a:rPr>
              <a:t>更</a:t>
            </a:r>
            <a:r>
              <a:rPr lang="zh-CN" altLang="en-US" dirty="0" smtClean="0">
                <a:solidFill>
                  <a:schemeClr val="accent1"/>
                </a:solidFill>
                <a:latin typeface="+mj-ea"/>
              </a:rPr>
              <a:t>强的非线性表示能力</a:t>
            </a:r>
            <a:endParaRPr lang="en-US" altLang="zh-CN" dirty="0" smtClean="0">
              <a:solidFill>
                <a:schemeClr val="accent1"/>
              </a:solidFill>
              <a:latin typeface="+mj-ea"/>
            </a:endParaRPr>
          </a:p>
        </p:txBody>
      </p:sp>
      <p:grpSp>
        <p:nvGrpSpPr>
          <p:cNvPr id="22" name="组合 21"/>
          <p:cNvGrpSpPr/>
          <p:nvPr/>
        </p:nvGrpSpPr>
        <p:grpSpPr>
          <a:xfrm>
            <a:off x="5576810" y="2775048"/>
            <a:ext cx="4316520" cy="2042803"/>
            <a:chOff x="1175507" y="4393069"/>
            <a:chExt cx="3785128" cy="1701571"/>
          </a:xfrm>
        </p:grpSpPr>
        <p:pic>
          <p:nvPicPr>
            <p:cNvPr id="23" name="图片 22"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507" y="4393069"/>
              <a:ext cx="3785128" cy="1701571"/>
            </a:xfrm>
            <a:prstGeom prst="rect">
              <a:avLst/>
            </a:prstGeom>
          </p:spPr>
        </p:pic>
        <p:sp>
          <p:nvSpPr>
            <p:cNvPr id="24" name="矩形 23"/>
            <p:cNvSpPr/>
            <p:nvPr/>
          </p:nvSpPr>
          <p:spPr>
            <a:xfrm>
              <a:off x="2742543" y="4745599"/>
              <a:ext cx="248164" cy="203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p:nvPr/>
          </p:nvCxnSpPr>
          <p:spPr>
            <a:xfrm>
              <a:off x="2686050" y="4767263"/>
              <a:ext cx="366146" cy="250572"/>
            </a:xfrm>
            <a:prstGeom prst="straightConnector1">
              <a:avLst/>
            </a:prstGeom>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图片 25"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2587" y="1855781"/>
            <a:ext cx="2435974" cy="1045917"/>
          </a:xfrm>
          <a:prstGeom prst="rect">
            <a:avLst/>
          </a:prstGeom>
        </p:spPr>
      </p:pic>
      <p:pic>
        <p:nvPicPr>
          <p:cNvPr id="27" name="图片 26"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038" y="1741044"/>
            <a:ext cx="6488794" cy="1026397"/>
          </a:xfrm>
          <a:prstGeom prst="rect">
            <a:avLst/>
          </a:prstGeom>
        </p:spPr>
      </p:pic>
      <p:sp>
        <p:nvSpPr>
          <p:cNvPr id="28" name="矩形: 圆角 20"/>
          <p:cNvSpPr/>
          <p:nvPr>
            <p:custDataLst>
              <p:tags r:id="rId1"/>
            </p:custDataLst>
          </p:nvPr>
        </p:nvSpPr>
        <p:spPr>
          <a:xfrm>
            <a:off x="1175507" y="4981036"/>
            <a:ext cx="4401303" cy="1172254"/>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0"/>
          <p:cNvSpPr/>
          <p:nvPr>
            <p:custDataLst>
              <p:tags r:id="rId2"/>
            </p:custDataLst>
          </p:nvPr>
        </p:nvSpPr>
        <p:spPr>
          <a:xfrm>
            <a:off x="6096000" y="4981037"/>
            <a:ext cx="4401303" cy="1172254"/>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5206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CDD99D2-B314-04B0-A403-7D2A9C4BE18A}"/>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4" name="Date Placeholder 3">
            <a:extLst>
              <a:ext uri="{FF2B5EF4-FFF2-40B4-BE49-F238E27FC236}">
                <a16:creationId xmlns="" xmlns:a16="http://schemas.microsoft.com/office/drawing/2014/main" id="{694575C5-AC9F-3FC7-AA91-4CB10A7708F7}"/>
              </a:ext>
            </a:extLst>
          </p:cNvPr>
          <p:cNvSpPr>
            <a:spLocks noGrp="1"/>
          </p:cNvSpPr>
          <p:nvPr>
            <p:ph type="dt" sz="half" idx="10"/>
          </p:nvPr>
        </p:nvSpPr>
        <p:spPr/>
        <p:txBody>
          <a:bodyPr/>
          <a:lstStyle/>
          <a:p>
            <a:fld id="{EAF8A65C-78AA-584B-BB25-8659F14D9BDA}"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47E5659E-4151-4F59-7AB0-8C0CF3460FFE}"/>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AB74D65-781F-1BD5-E6C5-0C22D2F41F0A}"/>
              </a:ext>
            </a:extLst>
          </p:cNvPr>
          <p:cNvSpPr>
            <a:spLocks noGrp="1"/>
          </p:cNvSpPr>
          <p:nvPr>
            <p:ph type="sldNum" sz="quarter" idx="12"/>
          </p:nvPr>
        </p:nvSpPr>
        <p:spPr/>
        <p:txBody>
          <a:bodyPr/>
          <a:lstStyle/>
          <a:p>
            <a:fld id="{565CE74E-AB26-4998-AD42-012C4C1AD076}" type="slidenum">
              <a:rPr lang="zh-CN" altLang="en-US" smtClean="0"/>
              <a:t>14</a:t>
            </a:fld>
            <a:endParaRPr lang="zh-CN" altLang="en-US"/>
          </a:p>
        </p:txBody>
      </p:sp>
      <p:sp>
        <p:nvSpPr>
          <p:cNvPr id="19"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基于可调节平面的</a:t>
            </a:r>
            <a:r>
              <a:rPr lang="en-US" altLang="zh-CN" dirty="0" smtClean="0"/>
              <a:t>IC</a:t>
            </a:r>
            <a:r>
              <a:rPr lang="zh-CN" altLang="en-US" dirty="0" smtClean="0"/>
              <a:t>神经元</a:t>
            </a:r>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742372" y="1419024"/>
                <a:ext cx="5211543" cy="5355312"/>
              </a:xfrm>
              <a:prstGeom prst="rect">
                <a:avLst/>
              </a:prstGeom>
            </p:spPr>
            <p:txBody>
              <a:bodyPr wrap="square">
                <a:spAutoFit/>
              </a:bodyPr>
              <a:lstStyle/>
              <a:p>
                <a:r>
                  <a:rPr lang="zh-CN" altLang="en-US" dirty="0" smtClean="0">
                    <a:latin typeface="+mj-ea"/>
                  </a:rPr>
                  <a:t>基础</a:t>
                </a:r>
                <a:r>
                  <a:rPr lang="en-US" altLang="zh-CN" dirty="0" smtClean="0">
                    <a:latin typeface="+mj-ea"/>
                  </a:rPr>
                  <a:t>IC</a:t>
                </a:r>
                <a:r>
                  <a:rPr lang="zh-CN" altLang="en-US" dirty="0" smtClean="0">
                    <a:latin typeface="+mj-ea"/>
                  </a:rPr>
                  <a:t>神经元存在问题：</a:t>
                </a:r>
                <a:endParaRPr lang="zh-CN" altLang="en-US" dirty="0">
                  <a:latin typeface="+mj-ea"/>
                </a:endParaRPr>
              </a:p>
              <a:p>
                <a:pPr marL="285750" indent="-285750">
                  <a:buFont typeface="Wingdings" panose="05000000000000000000" charset="0"/>
                  <a:buChar char="n"/>
                </a:pPr>
                <a:r>
                  <a:rPr lang="zh-CN" altLang="en-US" dirty="0" smtClean="0">
                    <a:latin typeface="+mj-ea"/>
                  </a:rPr>
                  <a:t>不同的线性变换依赖于同一组参数，不够灵活</a:t>
                </a:r>
                <a:endParaRPr lang="en-US" altLang="zh-CN" dirty="0">
                  <a:latin typeface="+mj-ea"/>
                </a:endParaRPr>
              </a:p>
              <a:p>
                <a:pPr marL="285750" indent="-285750">
                  <a:buFont typeface="Wingdings" panose="05000000000000000000" charset="0"/>
                  <a:buChar char="n"/>
                </a:pPr>
                <a:r>
                  <a:rPr lang="zh-CN" altLang="en-US" dirty="0" smtClean="0">
                    <a:latin typeface="+mj-ea"/>
                  </a:rPr>
                  <a:t>容易导致引起过拟合</a:t>
                </a: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r>
                  <a:rPr lang="zh-CN" altLang="en-US" dirty="0" smtClean="0">
                    <a:latin typeface="+mj-ea"/>
                  </a:rPr>
                  <a:t>解决方法：</a:t>
                </a:r>
                <a:endParaRPr lang="en-US" altLang="zh-CN" dirty="0" smtClean="0">
                  <a:latin typeface="+mj-ea"/>
                </a:endParaRPr>
              </a:p>
              <a:p>
                <a:pPr marL="285750" indent="-285750">
                  <a:buFont typeface="Wingdings" panose="05000000000000000000" charset="0"/>
                  <a:buChar char="n"/>
                </a:pPr>
                <a:r>
                  <a:rPr lang="zh-CN" altLang="en-US" dirty="0" smtClean="0">
                    <a:latin typeface="+mj-ea"/>
                  </a:rPr>
                  <a:t>引入一参数调节</a:t>
                </a:r>
                <a:r>
                  <a:rPr lang="en-US" altLang="zh-CN" dirty="0" smtClean="0">
                    <a:latin typeface="+mj-ea"/>
                  </a:rPr>
                  <a:t>IC</a:t>
                </a:r>
                <a:r>
                  <a:rPr lang="zh-CN" altLang="en-US" dirty="0" smtClean="0">
                    <a:latin typeface="+mj-ea"/>
                  </a:rPr>
                  <a:t>神经元中的超平面</a:t>
                </a: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r>
                  <a:rPr lang="zh-CN" altLang="en-US" dirty="0" smtClean="0">
                    <a:latin typeface="+mj-ea"/>
                  </a:rPr>
                  <a:t>当</a:t>
                </a:r>
                <a14:m>
                  <m:oMath xmlns:m="http://schemas.openxmlformats.org/officeDocument/2006/math">
                    <m:r>
                      <a:rPr lang="en-US" altLang="zh-CN" b="0" i="1" smtClean="0">
                        <a:latin typeface="Cambria Math" panose="02040503050406030204" pitchFamily="18" charset="0"/>
                      </a:rPr>
                      <m:t>𝑤</m:t>
                    </m:r>
                  </m:oMath>
                </a14:m>
                <a:r>
                  <a:rPr lang="zh-CN" altLang="en-US" dirty="0" smtClean="0">
                    <a:latin typeface="+mj-ea"/>
                  </a:rPr>
                  <a:t>固定时，通过调节</a:t>
                </a:r>
                <a14:m>
                  <m:oMath xmlns:m="http://schemas.openxmlformats.org/officeDocument/2006/math">
                    <m:r>
                      <a:rPr lang="en-US" altLang="zh-CN" i="1">
                        <a:latin typeface="Cambria Math" panose="02040503050406030204" pitchFamily="18" charset="0"/>
                      </a:rPr>
                      <m:t>𝑤</m:t>
                    </m:r>
                    <m:r>
                      <a:rPr lang="en-US" altLang="zh-CN" b="0" i="1" smtClean="0">
                        <a:latin typeface="Cambria Math" panose="02040503050406030204" pitchFamily="18" charset="0"/>
                      </a:rPr>
                      <m:t>′</m:t>
                    </m:r>
                  </m:oMath>
                </a14:m>
                <a:r>
                  <a:rPr lang="zh-CN" altLang="en-US" dirty="0" smtClean="0">
                    <a:latin typeface="+mj-ea"/>
                  </a:rPr>
                  <a:t>可以使超平面沿某一个轴自由旋转</a:t>
                </a:r>
                <a:endParaRPr lang="en-US" altLang="zh-CN" dirty="0" smtClean="0">
                  <a:latin typeface="+mj-ea"/>
                </a:endParaRPr>
              </a:p>
              <a:p>
                <a:pPr marL="285750" indent="-285750">
                  <a:buFont typeface="Wingdings" panose="05000000000000000000" charset="0"/>
                  <a:buChar char="n"/>
                </a:pPr>
                <a:r>
                  <a:rPr lang="zh-CN" altLang="en-US" dirty="0" smtClean="0">
                    <a:latin typeface="+mj-ea"/>
                  </a:rPr>
                  <a:t>通过</a:t>
                </a:r>
                <a14:m>
                  <m:oMath xmlns:m="http://schemas.openxmlformats.org/officeDocument/2006/math">
                    <m:r>
                      <a:rPr lang="en-US" altLang="zh-CN" i="1">
                        <a:latin typeface="Cambria Math" panose="02040503050406030204" pitchFamily="18" charset="0"/>
                      </a:rPr>
                      <m:t>𝑤</m:t>
                    </m:r>
                    <m:r>
                      <a:rPr lang="en-US" altLang="zh-CN" i="1">
                        <a:latin typeface="Cambria Math" panose="02040503050406030204" pitchFamily="18" charset="0"/>
                      </a:rPr>
                      <m:t>′</m:t>
                    </m:r>
                  </m:oMath>
                </a14:m>
                <a:r>
                  <a:rPr lang="zh-CN" altLang="en-US" dirty="0" smtClean="0">
                    <a:latin typeface="+mj-ea"/>
                  </a:rPr>
                  <a:t>和偏置，</a:t>
                </a:r>
                <a:r>
                  <a:rPr lang="en-US" altLang="zh-CN" dirty="0" smtClean="0">
                    <a:latin typeface="+mj-ea"/>
                  </a:rPr>
                  <a:t>IC</a:t>
                </a:r>
                <a:r>
                  <a:rPr lang="zh-CN" altLang="en-US" dirty="0" smtClean="0">
                    <a:latin typeface="+mj-ea"/>
                  </a:rPr>
                  <a:t>神经元可以退回</a:t>
                </a:r>
                <a:r>
                  <a:rPr lang="en-US" altLang="zh-CN" dirty="0" smtClean="0">
                    <a:latin typeface="+mj-ea"/>
                  </a:rPr>
                  <a:t>MP</a:t>
                </a:r>
                <a:r>
                  <a:rPr lang="zh-CN" altLang="en-US" dirty="0" smtClean="0">
                    <a:latin typeface="+mj-ea"/>
                  </a:rPr>
                  <a:t>神经元</a:t>
                </a: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zh-CN" altLang="en-US" dirty="0">
                  <a:latin typeface="+mj-ea"/>
                </a:endParaRPr>
              </a:p>
            </p:txBody>
          </p:sp>
        </mc:Choice>
        <mc:Fallback xmlns="">
          <p:sp>
            <p:nvSpPr>
              <p:cNvPr id="8" name="矩形 7"/>
              <p:cNvSpPr>
                <a:spLocks noRot="1" noChangeAspect="1" noMove="1" noResize="1" noEditPoints="1" noAdjustHandles="1" noChangeArrowheads="1" noChangeShapeType="1" noTextEdit="1"/>
              </p:cNvSpPr>
              <p:nvPr/>
            </p:nvSpPr>
            <p:spPr>
              <a:xfrm>
                <a:off x="742372" y="1419024"/>
                <a:ext cx="5211543" cy="5355312"/>
              </a:xfrm>
              <a:prstGeom prst="rect">
                <a:avLst/>
              </a:prstGeom>
              <a:blipFill rotWithShape="0">
                <a:blip r:embed="rId5"/>
                <a:stretch>
                  <a:fillRect l="-1053" t="-683"/>
                </a:stretch>
              </a:blipFill>
            </p:spPr>
            <p:txBody>
              <a:bodyPr/>
              <a:lstStyle/>
              <a:p>
                <a:r>
                  <a:rPr lang="zh-CN" altLang="en-US">
                    <a:noFill/>
                  </a:rPr>
                  <a:t> </a:t>
                </a:r>
              </a:p>
            </p:txBody>
          </p:sp>
        </mc:Fallback>
      </mc:AlternateContent>
      <p:pic>
        <p:nvPicPr>
          <p:cNvPr id="9" name="图片 8"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5563" y="3771222"/>
            <a:ext cx="3507782" cy="2301504"/>
          </a:xfrm>
          <a:prstGeom prst="rect">
            <a:avLst/>
          </a:prstGeom>
        </p:spPr>
      </p:pic>
      <p:pic>
        <p:nvPicPr>
          <p:cNvPr id="2" name="图片 1"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310" y="3428999"/>
            <a:ext cx="4642089" cy="1505027"/>
          </a:xfrm>
          <a:prstGeom prst="rect">
            <a:avLst/>
          </a:prstGeom>
        </p:spPr>
      </p:pic>
      <p:pic>
        <p:nvPicPr>
          <p:cNvPr id="7" name="图片 6"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5563" y="1303735"/>
            <a:ext cx="3086637" cy="2430252"/>
          </a:xfrm>
          <a:prstGeom prst="rect">
            <a:avLst/>
          </a:prstGeom>
        </p:spPr>
      </p:pic>
      <p:sp>
        <p:nvSpPr>
          <p:cNvPr id="11" name="矩形: 圆角 20"/>
          <p:cNvSpPr/>
          <p:nvPr>
            <p:custDataLst>
              <p:tags r:id="rId1"/>
            </p:custDataLst>
          </p:nvPr>
        </p:nvSpPr>
        <p:spPr>
          <a:xfrm>
            <a:off x="652994" y="1370080"/>
            <a:ext cx="5149666" cy="105686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20"/>
          <p:cNvSpPr/>
          <p:nvPr>
            <p:custDataLst>
              <p:tags r:id="rId2"/>
            </p:custDataLst>
          </p:nvPr>
        </p:nvSpPr>
        <p:spPr>
          <a:xfrm>
            <a:off x="706240" y="5180303"/>
            <a:ext cx="5149666" cy="1048618"/>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864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CDD99D2-B314-04B0-A403-7D2A9C4BE18A}"/>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4" name="Date Placeholder 3">
            <a:extLst>
              <a:ext uri="{FF2B5EF4-FFF2-40B4-BE49-F238E27FC236}">
                <a16:creationId xmlns="" xmlns:a16="http://schemas.microsoft.com/office/drawing/2014/main" id="{694575C5-AC9F-3FC7-AA91-4CB10A7708F7}"/>
              </a:ext>
            </a:extLst>
          </p:cNvPr>
          <p:cNvSpPr>
            <a:spLocks noGrp="1"/>
          </p:cNvSpPr>
          <p:nvPr>
            <p:ph type="dt" sz="half" idx="10"/>
          </p:nvPr>
        </p:nvSpPr>
        <p:spPr/>
        <p:txBody>
          <a:bodyPr/>
          <a:lstStyle/>
          <a:p>
            <a:fld id="{EAF8A65C-78AA-584B-BB25-8659F14D9BDA}"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47E5659E-4151-4F59-7AB0-8C0CF3460FFE}"/>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AB74D65-781F-1BD5-E6C5-0C22D2F41F0A}"/>
              </a:ext>
            </a:extLst>
          </p:cNvPr>
          <p:cNvSpPr>
            <a:spLocks noGrp="1"/>
          </p:cNvSpPr>
          <p:nvPr>
            <p:ph type="sldNum" sz="quarter" idx="12"/>
          </p:nvPr>
        </p:nvSpPr>
        <p:spPr/>
        <p:txBody>
          <a:bodyPr/>
          <a:lstStyle/>
          <a:p>
            <a:fld id="{565CE74E-AB26-4998-AD42-012C4C1AD076}" type="slidenum">
              <a:rPr lang="zh-CN" altLang="en-US" smtClean="0"/>
              <a:t>15</a:t>
            </a:fld>
            <a:endParaRPr lang="zh-CN" altLang="en-US"/>
          </a:p>
        </p:txBody>
      </p:sp>
      <p:sp>
        <p:nvSpPr>
          <p:cNvPr id="19" name="Text Placeholder 2">
            <a:extLst>
              <a:ext uri="{FF2B5EF4-FFF2-40B4-BE49-F238E27FC236}">
                <a16:creationId xmlns="" xmlns:a16="http://schemas.microsoft.com/office/drawing/2014/main" id="{730F2951-5649-2475-3E76-687488076AA1}"/>
              </a:ext>
            </a:extLst>
          </p:cNvPr>
          <p:cNvSpPr txBox="1">
            <a:spLocks/>
          </p:cNvSpPr>
          <p:nvPr/>
        </p:nvSpPr>
        <p:spPr>
          <a:xfrm>
            <a:off x="1175507" y="938062"/>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在主流网络架构中的简单应用</a:t>
            </a:r>
            <a:endParaRPr lang="zh-CN" altLang="en-US" dirty="0">
              <a:solidFill>
                <a:schemeClr val="tx1">
                  <a:lumMod val="50000"/>
                  <a:lumOff val="50000"/>
                </a:schemeClr>
              </a:solidFill>
            </a:endParaRPr>
          </a:p>
        </p:txBody>
      </p:sp>
      <p:sp>
        <p:nvSpPr>
          <p:cNvPr id="8" name="矩形 7"/>
          <p:cNvSpPr/>
          <p:nvPr/>
        </p:nvSpPr>
        <p:spPr>
          <a:xfrm>
            <a:off x="742372" y="1419024"/>
            <a:ext cx="2315925" cy="4801314"/>
          </a:xfrm>
          <a:prstGeom prst="rect">
            <a:avLst/>
          </a:prstGeom>
        </p:spPr>
        <p:txBody>
          <a:bodyPr wrap="square">
            <a:spAutoFit/>
          </a:bodyPr>
          <a:lstStyle/>
          <a:p>
            <a:pPr marL="285750" indent="-285750">
              <a:buFont typeface="Wingdings" panose="05000000000000000000" charset="0"/>
              <a:buChar char="n"/>
            </a:pPr>
            <a:r>
              <a:rPr lang="zh-CN" altLang="en-US" dirty="0" smtClean="0">
                <a:latin typeface="+mj-ea"/>
              </a:rPr>
              <a:t>全连接神经网络</a:t>
            </a:r>
            <a:endParaRPr lang="en-US" altLang="zh-CN" dirty="0">
              <a:latin typeface="+mj-ea"/>
            </a:endParaRPr>
          </a:p>
          <a:p>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r>
              <a:rPr lang="zh-CN" altLang="en-US" dirty="0" smtClean="0">
                <a:latin typeface="+mj-ea"/>
              </a:rPr>
              <a:t>卷积神经网络</a:t>
            </a: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r>
              <a:rPr lang="zh-CN" altLang="en-US" dirty="0" smtClean="0">
                <a:latin typeface="+mj-ea"/>
              </a:rPr>
              <a:t>递归神经网络</a:t>
            </a: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r>
              <a:rPr lang="en-US" altLang="zh-CN" dirty="0" smtClean="0">
                <a:latin typeface="+mj-ea"/>
              </a:rPr>
              <a:t>……</a:t>
            </a:r>
            <a:endParaRPr lang="en-US" altLang="zh-CN" dirty="0">
              <a:latin typeface="+mj-ea"/>
            </a:endParaRPr>
          </a:p>
          <a:p>
            <a:pPr marL="285750" indent="-285750">
              <a:buFont typeface="Wingdings" panose="05000000000000000000" charset="0"/>
              <a:buChar char="n"/>
            </a:pPr>
            <a:endParaRPr lang="zh-CN" altLang="en-US" dirty="0">
              <a:latin typeface="+mj-ea"/>
            </a:endParaRPr>
          </a:p>
        </p:txBody>
      </p:sp>
      <p:pic>
        <p:nvPicPr>
          <p:cNvPr id="11" name="图片 10" descr="屏幕剪辑"/>
          <p:cNvPicPr>
            <a:picLocks noChangeAspect="1"/>
          </p:cNvPicPr>
          <p:nvPr/>
        </p:nvPicPr>
        <p:blipFill rotWithShape="1">
          <a:blip r:embed="rId3">
            <a:extLst>
              <a:ext uri="{28A0092B-C50C-407E-A947-70E740481C1C}">
                <a14:useLocalDpi xmlns:a14="http://schemas.microsoft.com/office/drawing/2010/main" val="0"/>
              </a:ext>
            </a:extLst>
          </a:blip>
          <a:srcRect r="-515" b="61617"/>
          <a:stretch/>
        </p:blipFill>
        <p:spPr>
          <a:xfrm>
            <a:off x="2851774" y="1393100"/>
            <a:ext cx="3102141" cy="1633090"/>
          </a:xfrm>
          <a:prstGeom prst="rect">
            <a:avLst/>
          </a:prstGeom>
        </p:spPr>
      </p:pic>
      <p:pic>
        <p:nvPicPr>
          <p:cNvPr id="14" name="图片 13" descr="屏幕剪辑"/>
          <p:cNvPicPr>
            <a:picLocks noChangeAspect="1"/>
          </p:cNvPicPr>
          <p:nvPr/>
        </p:nvPicPr>
        <p:blipFill rotWithShape="1">
          <a:blip r:embed="rId3">
            <a:extLst>
              <a:ext uri="{28A0092B-C50C-407E-A947-70E740481C1C}">
                <a14:useLocalDpi xmlns:a14="http://schemas.microsoft.com/office/drawing/2010/main" val="0"/>
              </a:ext>
            </a:extLst>
          </a:blip>
          <a:srcRect t="67035" r="-381"/>
          <a:stretch/>
        </p:blipFill>
        <p:spPr>
          <a:xfrm>
            <a:off x="2765259" y="4413393"/>
            <a:ext cx="3098022" cy="1402549"/>
          </a:xfrm>
          <a:prstGeom prst="rect">
            <a:avLst/>
          </a:prstGeom>
        </p:spPr>
      </p:pic>
      <p:pic>
        <p:nvPicPr>
          <p:cNvPr id="15" name="图片 14" descr="屏幕剪辑"/>
          <p:cNvPicPr>
            <a:picLocks noChangeAspect="1"/>
          </p:cNvPicPr>
          <p:nvPr/>
        </p:nvPicPr>
        <p:blipFill rotWithShape="1">
          <a:blip r:embed="rId3">
            <a:extLst>
              <a:ext uri="{28A0092B-C50C-407E-A947-70E740481C1C}">
                <a14:useLocalDpi xmlns:a14="http://schemas.microsoft.com/office/drawing/2010/main" val="0"/>
              </a:ext>
            </a:extLst>
          </a:blip>
          <a:srcRect t="37802" r="-230" b="33010"/>
          <a:stretch/>
        </p:blipFill>
        <p:spPr>
          <a:xfrm>
            <a:off x="2714096" y="3035527"/>
            <a:ext cx="3093357" cy="1241854"/>
          </a:xfrm>
          <a:prstGeom prst="rect">
            <a:avLst/>
          </a:prstGeom>
        </p:spPr>
      </p:pic>
      <mc:AlternateContent xmlns:mc="http://schemas.openxmlformats.org/markup-compatibility/2006" xmlns:a14="http://schemas.microsoft.com/office/drawing/2010/main">
        <mc:Choice Requires="a14">
          <p:sp>
            <p:nvSpPr>
              <p:cNvPr id="16" name="矩形 15"/>
              <p:cNvSpPr/>
              <p:nvPr/>
            </p:nvSpPr>
            <p:spPr>
              <a:xfrm>
                <a:off x="6030258" y="1406062"/>
                <a:ext cx="4196156" cy="4247317"/>
              </a:xfrm>
              <a:prstGeom prst="rect">
                <a:avLst/>
              </a:prstGeom>
            </p:spPr>
            <p:txBody>
              <a:bodyPr wrap="square">
                <a:spAutoFit/>
              </a:bodyPr>
              <a:lstStyle/>
              <a:p>
                <a:r>
                  <a:rPr lang="zh-CN" altLang="en-US" dirty="0" smtClean="0">
                    <a:latin typeface="+mj-ea"/>
                  </a:rPr>
                  <a:t>计算效率对比</a:t>
                </a: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endParaRPr lang="en-US" altLang="zh-CN" dirty="0">
                  <a:latin typeface="+mj-ea"/>
                </a:endParaRPr>
              </a:p>
              <a:p>
                <a:pPr marL="285750" indent="-285750">
                  <a:buFont typeface="Wingdings" panose="05000000000000000000" charset="0"/>
                  <a:buChar char="n"/>
                </a:pPr>
                <a:r>
                  <a:rPr lang="en-US" altLang="zh-CN" dirty="0" smtClean="0">
                    <a:latin typeface="+mj-ea"/>
                  </a:rPr>
                  <a:t>IC</a:t>
                </a:r>
                <a:r>
                  <a:rPr lang="zh-CN" altLang="en-US" dirty="0" smtClean="0">
                    <a:latin typeface="+mj-ea"/>
                  </a:rPr>
                  <a:t>模型的计算量对比</a:t>
                </a:r>
                <a:r>
                  <a:rPr lang="en-US" altLang="zh-CN" dirty="0" smtClean="0">
                    <a:latin typeface="+mj-ea"/>
                  </a:rPr>
                  <a:t>(</a:t>
                </a:r>
                <a:r>
                  <a:rPr lang="zh-CN" altLang="en-US" dirty="0" smtClean="0">
                    <a:latin typeface="+mj-ea"/>
                  </a:rPr>
                  <a:t>以</a:t>
                </a:r>
                <a:r>
                  <a:rPr lang="en-US" altLang="zh-CN" dirty="0" smtClean="0">
                    <a:latin typeface="+mj-ea"/>
                  </a:rPr>
                  <a:t>FC</a:t>
                </a:r>
                <a:r>
                  <a:rPr lang="zh-CN" altLang="en-US" dirty="0" smtClean="0">
                    <a:latin typeface="+mj-ea"/>
                  </a:rPr>
                  <a:t>为例</a:t>
                </a:r>
                <a:r>
                  <a:rPr lang="en-US" altLang="zh-CN" dirty="0" smtClean="0">
                    <a:latin typeface="+mj-ea"/>
                  </a:rPr>
                  <a:t>)</a:t>
                </a:r>
                <a:r>
                  <a:rPr lang="zh-CN" altLang="en-US" dirty="0" smtClean="0">
                    <a:latin typeface="+mj-ea"/>
                  </a:rPr>
                  <a:t>：</a:t>
                </a:r>
                <a:endParaRPr lang="en-US" altLang="zh-CN" dirty="0" smtClean="0">
                  <a:latin typeface="+mj-ea"/>
                </a:endParaRPr>
              </a:p>
              <a:p>
                <a:pPr marL="742950" lvl="1" indent="-285750">
                  <a:buFont typeface="Wingdings" panose="05000000000000000000" charset="0"/>
                  <a:buChar char="n"/>
                </a:pPr>
                <a:r>
                  <a:rPr lang="en-US" altLang="zh-CN" dirty="0" smtClean="0">
                    <a:latin typeface="+mj-ea"/>
                  </a:rPr>
                  <a:t>MP</a:t>
                </a:r>
                <a:r>
                  <a:rPr lang="zh-CN" altLang="en-US" dirty="0" smtClean="0">
                    <a:latin typeface="+mj-ea"/>
                  </a:rPr>
                  <a:t>模型：</a:t>
                </a:r>
                <a14:m>
                  <m:oMath xmlns:m="http://schemas.openxmlformats.org/officeDocument/2006/math">
                    <m:r>
                      <a:rPr lang="en-US" altLang="zh-CN" b="0" i="1" smtClean="0">
                        <a:latin typeface="Cambria Math" panose="02040503050406030204" pitchFamily="18" charset="0"/>
                      </a:rPr>
                      <m:t>𝑂</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oMath>
                </a14:m>
                <a:endParaRPr lang="en-US" altLang="zh-CN" dirty="0">
                  <a:latin typeface="+mj-ea"/>
                </a:endParaRPr>
              </a:p>
              <a:p>
                <a:pPr marL="742950" lvl="1" indent="-285750">
                  <a:buFont typeface="Wingdings" panose="05000000000000000000" charset="0"/>
                  <a:buChar char="n"/>
                </a:pPr>
                <a:r>
                  <a:rPr lang="en-US" altLang="zh-CN" dirty="0" smtClean="0">
                    <a:latin typeface="+mj-ea"/>
                  </a:rPr>
                  <a:t>IC</a:t>
                </a:r>
                <a:r>
                  <a:rPr lang="zh-CN" altLang="en-US" dirty="0" smtClean="0">
                    <a:latin typeface="+mj-ea"/>
                  </a:rPr>
                  <a:t>模型：</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+1))</m:t>
                    </m:r>
                  </m:oMath>
                </a14:m>
                <a:endParaRPr lang="en-US" altLang="zh-CN" dirty="0" smtClean="0">
                  <a:latin typeface="+mj-ea"/>
                </a:endParaRPr>
              </a:p>
              <a:p>
                <a:endParaRPr lang="en-US" altLang="zh-CN" dirty="0" smtClean="0">
                  <a:latin typeface="+mj-ea"/>
                </a:endParaRPr>
              </a:p>
              <a:p>
                <a:pPr marL="285750" indent="-285750">
                  <a:buFont typeface="Wingdings" panose="05000000000000000000" charset="0"/>
                  <a:buChar char="n"/>
                </a:pPr>
                <a:endParaRPr lang="en-US" altLang="zh-CN" dirty="0" smtClean="0">
                  <a:latin typeface="+mj-ea"/>
                </a:endParaRPr>
              </a:p>
              <a:p>
                <a:pPr marL="285750" indent="-285750">
                  <a:buFont typeface="Wingdings" panose="05000000000000000000" charset="0"/>
                  <a:buChar char="n"/>
                </a:pPr>
                <a:r>
                  <a:rPr lang="en-US" altLang="zh-CN" dirty="0" smtClean="0">
                    <a:latin typeface="+mj-ea"/>
                  </a:rPr>
                  <a:t>IC</a:t>
                </a:r>
                <a:r>
                  <a:rPr lang="zh-CN" altLang="en-US" dirty="0" smtClean="0">
                    <a:latin typeface="+mj-ea"/>
                  </a:rPr>
                  <a:t>模型的参数量对比</a:t>
                </a:r>
                <a:r>
                  <a:rPr lang="en-US" altLang="zh-CN" dirty="0">
                    <a:latin typeface="+mj-ea"/>
                  </a:rPr>
                  <a:t>(</a:t>
                </a:r>
                <a:r>
                  <a:rPr lang="zh-CN" altLang="en-US" dirty="0">
                    <a:latin typeface="+mj-ea"/>
                  </a:rPr>
                  <a:t>以</a:t>
                </a:r>
                <a:r>
                  <a:rPr lang="en-US" altLang="zh-CN" dirty="0">
                    <a:latin typeface="+mj-ea"/>
                  </a:rPr>
                  <a:t>FC</a:t>
                </a:r>
                <a:r>
                  <a:rPr lang="zh-CN" altLang="en-US" dirty="0">
                    <a:latin typeface="+mj-ea"/>
                  </a:rPr>
                  <a:t>为例</a:t>
                </a:r>
                <a:r>
                  <a:rPr lang="en-US" altLang="zh-CN" dirty="0">
                    <a:latin typeface="+mj-ea"/>
                  </a:rPr>
                  <a:t>) </a:t>
                </a:r>
                <a:r>
                  <a:rPr lang="zh-CN" altLang="en-US" dirty="0" smtClean="0">
                    <a:latin typeface="+mj-ea"/>
                  </a:rPr>
                  <a:t>：</a:t>
                </a:r>
                <a:endParaRPr lang="en-US" altLang="zh-CN" dirty="0" smtClean="0">
                  <a:latin typeface="+mj-ea"/>
                </a:endParaRPr>
              </a:p>
              <a:p>
                <a:pPr marL="742950" lvl="1" indent="-285750">
                  <a:buFont typeface="Wingdings" panose="05000000000000000000" charset="0"/>
                  <a:buChar char="n"/>
                </a:pPr>
                <a:r>
                  <a:rPr lang="en-US" altLang="zh-CN" dirty="0" smtClean="0">
                    <a:latin typeface="+mj-ea"/>
                  </a:rPr>
                  <a:t>MP</a:t>
                </a:r>
                <a:r>
                  <a:rPr lang="zh-CN" altLang="en-US" dirty="0" smtClean="0">
                    <a:latin typeface="+mj-ea"/>
                  </a:rPr>
                  <a:t>模型：</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oMath>
                </a14:m>
                <a:endParaRPr lang="en-US" altLang="zh-CN" dirty="0">
                  <a:latin typeface="+mj-ea"/>
                </a:endParaRPr>
              </a:p>
              <a:p>
                <a:pPr marL="742950" lvl="1" indent="-285750">
                  <a:buFont typeface="Wingdings" panose="05000000000000000000" charset="0"/>
                  <a:buChar char="n"/>
                </a:pPr>
                <a:r>
                  <a:rPr lang="en-US" altLang="zh-CN" dirty="0" smtClean="0">
                    <a:latin typeface="+mj-ea"/>
                  </a:rPr>
                  <a:t>IC</a:t>
                </a:r>
                <a:r>
                  <a:rPr lang="zh-CN" altLang="en-US" dirty="0" smtClean="0">
                    <a:latin typeface="+mj-ea"/>
                  </a:rPr>
                  <a:t>模型：</a:t>
                </a:r>
                <a14:m>
                  <m:oMath xmlns:m="http://schemas.openxmlformats.org/officeDocument/2006/math">
                    <m:r>
                      <a:rPr lang="en-US" altLang="zh-CN" i="1">
                        <a:latin typeface="Cambria Math" panose="02040503050406030204" pitchFamily="18" charset="0"/>
                      </a:rPr>
                      <m:t>𝑂</m:t>
                    </m:r>
                    <m:r>
                      <a:rPr lang="en-US" altLang="zh-CN" i="1">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+2)×</m:t>
                    </m:r>
                    <m:r>
                      <a:rPr lang="en-US" altLang="zh-CN" i="1">
                        <a:latin typeface="Cambria Math" panose="02040503050406030204" pitchFamily="18" charset="0"/>
                      </a:rPr>
                      <m:t>𝑚</m:t>
                    </m:r>
                    <m:r>
                      <a:rPr lang="en-US" altLang="zh-CN" i="1">
                        <a:latin typeface="Cambria Math" panose="02040503050406030204" pitchFamily="18" charset="0"/>
                      </a:rPr>
                      <m:t>)</m:t>
                    </m:r>
                  </m:oMath>
                </a14:m>
                <a:endParaRPr lang="en-US" altLang="zh-CN" dirty="0">
                  <a:latin typeface="+mj-ea"/>
                </a:endParaRPr>
              </a:p>
              <a:p>
                <a:pPr marL="285750" indent="-285750">
                  <a:buFont typeface="Wingdings" panose="05000000000000000000" charset="0"/>
                  <a:buChar char="n"/>
                </a:pPr>
                <a:endParaRPr lang="zh-CN" altLang="en-US" dirty="0">
                  <a:latin typeface="+mj-ea"/>
                </a:endParaRPr>
              </a:p>
            </p:txBody>
          </p:sp>
        </mc:Choice>
        <mc:Fallback xmlns="">
          <p:sp>
            <p:nvSpPr>
              <p:cNvPr id="16" name="矩形 15"/>
              <p:cNvSpPr>
                <a:spLocks noRot="1" noChangeAspect="1" noMove="1" noResize="1" noEditPoints="1" noAdjustHandles="1" noChangeArrowheads="1" noChangeShapeType="1" noTextEdit="1"/>
              </p:cNvSpPr>
              <p:nvPr/>
            </p:nvSpPr>
            <p:spPr>
              <a:xfrm>
                <a:off x="6030258" y="1406062"/>
                <a:ext cx="4196156" cy="4247317"/>
              </a:xfrm>
              <a:prstGeom prst="rect">
                <a:avLst/>
              </a:prstGeom>
              <a:blipFill rotWithShape="0">
                <a:blip r:embed="rId4"/>
                <a:stretch>
                  <a:fillRect l="-1161" t="-8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6030258" y="1943060"/>
                <a:ext cx="3527569" cy="370358"/>
              </a:xfrm>
              <a:prstGeom prst="rect">
                <a:avLst/>
              </a:prstGeom>
            </p:spPr>
            <p:txBody>
              <a:bodyPr wrap="none">
                <a:spAutoFit/>
              </a:bodyPr>
              <a:lstStyle/>
              <a:p>
                <a:r>
                  <a:rPr lang="en-US" altLang="zh-CN" b="0" dirty="0" smtClean="0"/>
                  <a:t>MP</a:t>
                </a:r>
                <a:r>
                  <a:rPr lang="zh-CN" altLang="en-US" b="0" dirty="0" smtClean="0"/>
                  <a:t>神经元：</a:t>
                </a:r>
                <a14:m>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nary>
                    <m:r>
                      <a:rPr lang="en-US" altLang="zh-CN" b="0" i="1" smtClean="0">
                        <a:latin typeface="Cambria Math" panose="02040503050406030204" pitchFamily="18" charset="0"/>
                      </a:rPr>
                      <m:t>)</m:t>
                    </m:r>
                  </m:oMath>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6030258" y="1943060"/>
                <a:ext cx="3527569" cy="370358"/>
              </a:xfrm>
              <a:prstGeom prst="rect">
                <a:avLst/>
              </a:prstGeom>
              <a:blipFill rotWithShape="0">
                <a:blip r:embed="rId5"/>
                <a:stretch>
                  <a:fillRect l="-1382" t="-120000" b="-19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6096000" y="2402504"/>
                <a:ext cx="6057749" cy="370358"/>
              </a:xfrm>
              <a:prstGeom prst="rect">
                <a:avLst/>
              </a:prstGeom>
            </p:spPr>
            <p:txBody>
              <a:bodyPr wrap="none">
                <a:spAutoFit/>
              </a:bodyPr>
              <a:lstStyle/>
              <a:p>
                <a:r>
                  <a:rPr lang="en-US" altLang="zh-CN" dirty="0"/>
                  <a:t>IC</a:t>
                </a:r>
                <a:r>
                  <a:rPr lang="zh-CN" altLang="en-US" dirty="0" smtClean="0"/>
                  <a:t>神经元：</a:t>
                </a:r>
                <a14:m>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𝜎</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𝑠𝑢𝑚</m:t>
                                </m:r>
                              </m:sub>
                            </m:sSub>
                          </m:e>
                        </m:nary>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Sub>
                      </m:e>
                    </m:nary>
                    <m:r>
                      <a:rPr lang="en-US" altLang="zh-CN" b="0" i="1" smtClean="0">
                        <a:latin typeface="Cambria Math" panose="02040503050406030204" pitchFamily="18" charset="0"/>
                      </a:rPr>
                      <m:t>)</m:t>
                    </m:r>
                  </m:oMath>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6096000" y="2402504"/>
                <a:ext cx="6057749" cy="370358"/>
              </a:xfrm>
              <a:prstGeom prst="rect">
                <a:avLst/>
              </a:prstGeom>
              <a:blipFill rotWithShape="0">
                <a:blip r:embed="rId6"/>
                <a:stretch>
                  <a:fillRect l="-805" t="-118033" b="-185246"/>
                </a:stretch>
              </a:blipFill>
            </p:spPr>
            <p:txBody>
              <a:bodyPr/>
              <a:lstStyle/>
              <a:p>
                <a:r>
                  <a:rPr lang="zh-CN" altLang="en-US">
                    <a:noFill/>
                  </a:rPr>
                  <a:t> </a:t>
                </a:r>
              </a:p>
            </p:txBody>
          </p:sp>
        </mc:Fallback>
      </mc:AlternateContent>
      <p:sp>
        <p:nvSpPr>
          <p:cNvPr id="2" name="矩形 1"/>
          <p:cNvSpPr/>
          <p:nvPr/>
        </p:nvSpPr>
        <p:spPr>
          <a:xfrm>
            <a:off x="3058297" y="4300628"/>
            <a:ext cx="1405215" cy="263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024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a:t>
            </a:r>
            <a:r>
              <a:rPr lang="zh-CN" altLang="en-US" dirty="0" smtClean="0"/>
              <a:t>实验</a:t>
            </a:r>
            <a:r>
              <a:rPr lang="zh-CN" altLang="en-US" dirty="0"/>
              <a:t>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16</a:t>
            </a:fld>
            <a:endParaRPr lang="zh-CN" altLang="en-US"/>
          </a:p>
        </p:txBody>
      </p:sp>
      <p:pic>
        <p:nvPicPr>
          <p:cNvPr id="7" name="图片 6" descr="屏幕剪辑"/>
          <p:cNvPicPr>
            <a:picLocks noChangeAspect="1"/>
          </p:cNvPicPr>
          <p:nvPr/>
        </p:nvPicPr>
        <p:blipFill rotWithShape="1">
          <a:blip r:embed="rId4">
            <a:extLst>
              <a:ext uri="{28A0092B-C50C-407E-A947-70E740481C1C}">
                <a14:useLocalDpi xmlns:a14="http://schemas.microsoft.com/office/drawing/2010/main" val="0"/>
              </a:ext>
            </a:extLst>
          </a:blip>
          <a:srcRect t="7051" b="68943"/>
          <a:stretch>
            <a:fillRect/>
          </a:stretch>
        </p:blipFill>
        <p:spPr>
          <a:xfrm>
            <a:off x="400551" y="1493994"/>
            <a:ext cx="6699739" cy="1082317"/>
          </a:xfrm>
          <a:prstGeom prst="rect">
            <a:avLst/>
          </a:prstGeom>
        </p:spPr>
      </p:pic>
      <p:pic>
        <p:nvPicPr>
          <p:cNvPr id="8" name="图片 7" descr="屏幕剪辑"/>
          <p:cNvPicPr>
            <a:picLocks noChangeAspect="1"/>
          </p:cNvPicPr>
          <p:nvPr/>
        </p:nvPicPr>
        <p:blipFill rotWithShape="1">
          <a:blip r:embed="rId4">
            <a:extLst>
              <a:ext uri="{28A0092B-C50C-407E-A947-70E740481C1C}">
                <a14:useLocalDpi xmlns:a14="http://schemas.microsoft.com/office/drawing/2010/main" val="0"/>
              </a:ext>
            </a:extLst>
          </a:blip>
          <a:srcRect l="-470" t="49424" r="470"/>
          <a:stretch>
            <a:fillRect/>
          </a:stretch>
        </p:blipFill>
        <p:spPr>
          <a:xfrm>
            <a:off x="400550" y="2991455"/>
            <a:ext cx="6699739" cy="2280220"/>
          </a:xfrm>
          <a:prstGeom prst="rect">
            <a:avLst/>
          </a:prstGeom>
        </p:spPr>
      </p:pic>
      <p:sp>
        <p:nvSpPr>
          <p:cNvPr id="9" name="矩形 8"/>
          <p:cNvSpPr/>
          <p:nvPr/>
        </p:nvSpPr>
        <p:spPr>
          <a:xfrm>
            <a:off x="2450298" y="2599217"/>
            <a:ext cx="2887821" cy="369332"/>
          </a:xfrm>
          <a:prstGeom prst="rect">
            <a:avLst/>
          </a:prstGeom>
        </p:spPr>
        <p:txBody>
          <a:bodyPr wrap="square">
            <a:spAutoFit/>
          </a:bodyPr>
          <a:lstStyle/>
          <a:p>
            <a:r>
              <a:rPr lang="en-US" altLang="zh-CN" dirty="0" smtClean="0"/>
              <a:t>IC</a:t>
            </a:r>
            <a:r>
              <a:rPr lang="zh-CN" altLang="en-US" dirty="0" smtClean="0"/>
              <a:t>全连接层分类精度对比</a:t>
            </a:r>
            <a:endParaRPr lang="en-US" altLang="zh-CN" dirty="0"/>
          </a:p>
        </p:txBody>
      </p:sp>
      <p:sp>
        <p:nvSpPr>
          <p:cNvPr id="10" name="矩形 9"/>
          <p:cNvSpPr/>
          <p:nvPr/>
        </p:nvSpPr>
        <p:spPr>
          <a:xfrm>
            <a:off x="2830955" y="5294581"/>
            <a:ext cx="2568948" cy="369332"/>
          </a:xfrm>
          <a:prstGeom prst="rect">
            <a:avLst/>
          </a:prstGeom>
        </p:spPr>
        <p:txBody>
          <a:bodyPr wrap="square">
            <a:spAutoFit/>
          </a:bodyPr>
          <a:lstStyle/>
          <a:p>
            <a:r>
              <a:rPr lang="en-US" altLang="zh-CN" dirty="0" smtClean="0"/>
              <a:t>IC</a:t>
            </a:r>
            <a:r>
              <a:rPr lang="zh-CN" altLang="en-US" dirty="0" smtClean="0"/>
              <a:t>全连接层复杂度对比</a:t>
            </a:r>
            <a:endParaRPr lang="en-US" altLang="zh-CN" dirty="0"/>
          </a:p>
        </p:txBody>
      </p:sp>
      <p:sp>
        <p:nvSpPr>
          <p:cNvPr id="11" name="矩形: 圆角 20"/>
          <p:cNvSpPr/>
          <p:nvPr>
            <p:custDataLst>
              <p:tags r:id="rId1"/>
            </p:custDataLst>
          </p:nvPr>
        </p:nvSpPr>
        <p:spPr>
          <a:xfrm>
            <a:off x="7214315" y="1617585"/>
            <a:ext cx="4739560" cy="323380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通用全连接神经网络对比</a:t>
            </a:r>
            <a:endParaRPr lang="zh-CN" altLang="en-US" dirty="0">
              <a:solidFill>
                <a:schemeClr val="tx1">
                  <a:lumMod val="50000"/>
                  <a:lumOff val="50000"/>
                </a:schemeClr>
              </a:solidFill>
            </a:endParaRPr>
          </a:p>
        </p:txBody>
      </p:sp>
      <p:sp>
        <p:nvSpPr>
          <p:cNvPr id="13" name="文本框 12"/>
          <p:cNvSpPr txBox="1"/>
          <p:nvPr/>
        </p:nvSpPr>
        <p:spPr>
          <a:xfrm>
            <a:off x="7352030" y="1810762"/>
            <a:ext cx="4373245" cy="2732405"/>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在七个</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不同领域的分类</a:t>
            </a:r>
            <a:r>
              <a:rPr lang="zh-CN" altLang="en-US" dirty="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任务</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中，相比</a:t>
            </a: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MP</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神经元，</a:t>
            </a: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IC</a:t>
            </a:r>
            <a:r>
              <a:rPr lang="zh-CN" altLang="en-US" dirty="0">
                <a:latin typeface="Times New Roman" panose="02020603050405020304" pitchFamily="18" charset="0"/>
                <a:ea typeface="微软雅黑" panose="020B0503020204020204" pitchFamily="34" charset="-122"/>
                <a:cs typeface="微软雅黑" panose="020B0503020204020204" pitchFamily="34" charset="-122"/>
              </a:rPr>
              <a:t>网络都取得</a:t>
            </a:r>
            <a:r>
              <a:rPr lang="zh-CN" altLang="en-US" dirty="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稳定提升</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a:t>
            </a:r>
            <a:endParaRPr lang="zh-CN" altLang="en-US" dirty="0">
              <a:latin typeface="Times New Roman" panose="02020603050405020304" pitchFamily="18" charset="0"/>
              <a:ea typeface="微软雅黑" panose="020B0503020204020204" pitchFamily="34" charset="-122"/>
              <a:cs typeface="微软雅黑" panose="020B0503020204020204" pitchFamily="34" charset="-122"/>
            </a:endParaRPr>
          </a:p>
          <a:p>
            <a:pPr marL="285750" indent="-285750" fontAlgn="auto">
              <a:lnSpc>
                <a:spcPct val="150000"/>
              </a:lnSpc>
              <a:buFont typeface="Wingdings" panose="05000000000000000000" charset="0"/>
              <a:buChar char="n"/>
            </a:pP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IC</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神经网络</a:t>
            </a:r>
            <a:r>
              <a:rPr lang="zh-CN" altLang="en-US" dirty="0">
                <a:latin typeface="Times New Roman" panose="02020603050405020304" pitchFamily="18" charset="0"/>
                <a:ea typeface="微软雅黑" panose="020B0503020204020204" pitchFamily="34" charset="-122"/>
                <a:cs typeface="微软雅黑" panose="020B0503020204020204" pitchFamily="34" charset="-122"/>
              </a:rPr>
              <a:t>和</a:t>
            </a: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MP</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神经网络的</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计算消耗基本保持一致；</a:t>
            </a:r>
            <a:endParaRPr lang="zh-CN" altLang="en-US" dirty="0">
              <a:solidFill>
                <a:srgbClr val="FF0000"/>
              </a:solidFill>
              <a:latin typeface="Times New Roman" panose="02020603050405020304" pitchFamily="18" charset="0"/>
              <a:ea typeface="微软雅黑" panose="020B0503020204020204" pitchFamily="34" charset="-122"/>
              <a:cs typeface="微软雅黑" panose="020B0503020204020204" pitchFamily="34" charset="-122"/>
            </a:endParaRPr>
          </a:p>
          <a:p>
            <a:pPr marL="285750" indent="-285750" fontAlgn="auto">
              <a:lnSpc>
                <a:spcPct val="150000"/>
              </a:lnSpc>
              <a:buFont typeface="Wingdings" panose="05000000000000000000" charset="0"/>
              <a:buChar char="n"/>
            </a:pP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IC-B</a:t>
            </a:r>
            <a:r>
              <a:rPr lang="zh-CN" altLang="en-US" dirty="0">
                <a:latin typeface="Times New Roman" panose="02020603050405020304" pitchFamily="18" charset="0"/>
                <a:ea typeface="微软雅黑" panose="020B0503020204020204" pitchFamily="34" charset="-122"/>
                <a:cs typeface="微软雅黑" panose="020B0503020204020204" pitchFamily="34" charset="-122"/>
              </a:rPr>
              <a:t>结构是省略</a:t>
            </a:r>
            <a:r>
              <a:rPr lang="en-US" altLang="zh-CN" dirty="0">
                <a:latin typeface="Times New Roman" panose="02020603050405020304" pitchFamily="18" charset="0"/>
                <a:ea typeface="微软雅黑" panose="020B0503020204020204" pitchFamily="34" charset="-122"/>
                <a:cs typeface="微软雅黑" panose="020B0503020204020204" pitchFamily="34" charset="-122"/>
              </a:rPr>
              <a:t>w’</a:t>
            </a:r>
            <a:r>
              <a:rPr lang="zh-CN" altLang="en-US" dirty="0">
                <a:latin typeface="Times New Roman" panose="02020603050405020304" pitchFamily="18" charset="0"/>
                <a:ea typeface="微软雅黑" panose="020B0503020204020204" pitchFamily="34" charset="-122"/>
                <a:cs typeface="微软雅黑" panose="020B0503020204020204" pitchFamily="34" charset="-122"/>
              </a:rPr>
              <a:t>的基础</a:t>
            </a: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IC</a:t>
            </a:r>
            <a:r>
              <a:rPr lang="zh-CN" altLang="en-US" dirty="0">
                <a:latin typeface="Times New Roman" panose="02020603050405020304" pitchFamily="18" charset="0"/>
                <a:ea typeface="微软雅黑" panose="020B0503020204020204" pitchFamily="34" charset="-122"/>
                <a:cs typeface="微软雅黑" panose="020B0503020204020204" pitchFamily="34" charset="-122"/>
              </a:rPr>
              <a:t>神经元</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，它间接表明了强表示</a:t>
            </a:r>
            <a:r>
              <a:rPr lang="zh-CN" altLang="en-US" dirty="0">
                <a:latin typeface="Times New Roman" panose="02020603050405020304" pitchFamily="18" charset="0"/>
                <a:ea typeface="微软雅黑" panose="020B0503020204020204" pitchFamily="34" charset="-122"/>
                <a:cs typeface="微软雅黑" panose="020B0503020204020204" pitchFamily="34" charset="-122"/>
              </a:rPr>
              <a:t>能力主要</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来自切分输入空间的</a:t>
            </a:r>
            <a:r>
              <a:rPr lang="zh-CN" altLang="en-US" dirty="0">
                <a:latin typeface="Times New Roman" panose="02020603050405020304" pitchFamily="18" charset="0"/>
                <a:ea typeface="微软雅黑" panose="020B0503020204020204" pitchFamily="34" charset="-122"/>
                <a:cs typeface="微软雅黑" panose="020B0503020204020204" pitchFamily="34" charset="-122"/>
              </a:rPr>
              <a:t>结构</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166936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a:t>
            </a:r>
            <a:r>
              <a:rPr lang="zh-CN" altLang="en-US" dirty="0" smtClean="0"/>
              <a:t>实验</a:t>
            </a:r>
            <a:r>
              <a:rPr lang="zh-CN" altLang="en-US" dirty="0"/>
              <a:t>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17</a:t>
            </a:fld>
            <a:endParaRPr lang="zh-CN" altLang="en-US"/>
          </a:p>
        </p:txBody>
      </p:sp>
      <p:sp>
        <p:nvSpPr>
          <p:cNvPr id="12"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IC</a:t>
            </a:r>
            <a:r>
              <a:rPr lang="zh-CN" altLang="en-US" dirty="0" smtClean="0"/>
              <a:t>神经元应用于卷积和递归神经网络</a:t>
            </a:r>
            <a:endParaRPr lang="zh-CN" altLang="en-US" dirty="0"/>
          </a:p>
        </p:txBody>
      </p:sp>
      <p:sp>
        <p:nvSpPr>
          <p:cNvPr id="24" name="矩形 23"/>
          <p:cNvSpPr/>
          <p:nvPr/>
        </p:nvSpPr>
        <p:spPr>
          <a:xfrm>
            <a:off x="7664377" y="3753555"/>
            <a:ext cx="2446410" cy="369332"/>
          </a:xfrm>
          <a:prstGeom prst="rect">
            <a:avLst/>
          </a:prstGeom>
        </p:spPr>
        <p:txBody>
          <a:bodyPr wrap="square">
            <a:spAutoFit/>
          </a:bodyPr>
          <a:lstStyle/>
          <a:p>
            <a:r>
              <a:rPr lang="en-US" altLang="zh-CN" dirty="0"/>
              <a:t>ImageNet</a:t>
            </a:r>
            <a:r>
              <a:rPr lang="zh-CN" altLang="en-US" dirty="0" smtClean="0"/>
              <a:t>数据集</a:t>
            </a:r>
            <a:endParaRPr lang="en-US" altLang="zh-CN" dirty="0"/>
          </a:p>
        </p:txBody>
      </p:sp>
      <p:sp>
        <p:nvSpPr>
          <p:cNvPr id="30" name="文本框 29"/>
          <p:cNvSpPr txBox="1"/>
          <p:nvPr/>
        </p:nvSpPr>
        <p:spPr>
          <a:xfrm>
            <a:off x="574121" y="4763243"/>
            <a:ext cx="7020048" cy="1926645"/>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1.IC</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结构具有泛用性，能够提升卷积和循环结构的表示能力</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圆角 20"/>
          <p:cNvSpPr/>
          <p:nvPr>
            <p:custDataLst>
              <p:tags r:id="rId1"/>
            </p:custDataLst>
          </p:nvPr>
        </p:nvSpPr>
        <p:spPr>
          <a:xfrm>
            <a:off x="289884" y="4467630"/>
            <a:ext cx="6931692" cy="123108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屏幕剪辑"/>
          <p:cNvPicPr>
            <a:picLocks noChangeAspect="1"/>
          </p:cNvPicPr>
          <p:nvPr/>
        </p:nvPicPr>
        <p:blipFill rotWithShape="1">
          <a:blip r:embed="rId4">
            <a:extLst>
              <a:ext uri="{28A0092B-C50C-407E-A947-70E740481C1C}">
                <a14:useLocalDpi xmlns:a14="http://schemas.microsoft.com/office/drawing/2010/main" val="0"/>
              </a:ext>
            </a:extLst>
          </a:blip>
          <a:srcRect t="9310" b="52545"/>
          <a:stretch>
            <a:fillRect/>
          </a:stretch>
        </p:blipFill>
        <p:spPr>
          <a:xfrm>
            <a:off x="143284" y="1366605"/>
            <a:ext cx="6735115" cy="1257301"/>
          </a:xfrm>
          <a:prstGeom prst="rect">
            <a:avLst/>
          </a:prstGeom>
        </p:spPr>
      </p:pic>
      <p:pic>
        <p:nvPicPr>
          <p:cNvPr id="16" name="图片 15" descr="屏幕剪辑"/>
          <p:cNvPicPr>
            <a:picLocks noChangeAspect="1"/>
          </p:cNvPicPr>
          <p:nvPr/>
        </p:nvPicPr>
        <p:blipFill rotWithShape="1">
          <a:blip r:embed="rId4">
            <a:extLst>
              <a:ext uri="{28A0092B-C50C-407E-A947-70E740481C1C}">
                <a14:useLocalDpi xmlns:a14="http://schemas.microsoft.com/office/drawing/2010/main" val="0"/>
              </a:ext>
            </a:extLst>
          </a:blip>
          <a:srcRect t="61133"/>
          <a:stretch>
            <a:fillRect/>
          </a:stretch>
        </p:blipFill>
        <p:spPr>
          <a:xfrm>
            <a:off x="143283" y="2935917"/>
            <a:ext cx="6735115" cy="1281096"/>
          </a:xfrm>
          <a:prstGeom prst="rect">
            <a:avLst/>
          </a:prstGeom>
        </p:spPr>
      </p:pic>
      <p:sp>
        <p:nvSpPr>
          <p:cNvPr id="17" name="矩形 16"/>
          <p:cNvSpPr/>
          <p:nvPr/>
        </p:nvSpPr>
        <p:spPr>
          <a:xfrm>
            <a:off x="2358195" y="2566585"/>
            <a:ext cx="2446410" cy="369332"/>
          </a:xfrm>
          <a:prstGeom prst="rect">
            <a:avLst/>
          </a:prstGeom>
        </p:spPr>
        <p:txBody>
          <a:bodyPr wrap="square">
            <a:spAutoFit/>
          </a:bodyPr>
          <a:lstStyle/>
          <a:p>
            <a:r>
              <a:rPr lang="en-US" altLang="zh-CN" dirty="0" smtClean="0"/>
              <a:t>IC-RNN</a:t>
            </a:r>
            <a:r>
              <a:rPr lang="zh-CN" altLang="en-US" dirty="0" smtClean="0"/>
              <a:t>实验效果</a:t>
            </a:r>
            <a:endParaRPr lang="en-US" altLang="zh-CN" dirty="0"/>
          </a:p>
        </p:txBody>
      </p:sp>
      <p:sp>
        <p:nvSpPr>
          <p:cNvPr id="18" name="矩形 17"/>
          <p:cNvSpPr/>
          <p:nvPr/>
        </p:nvSpPr>
        <p:spPr>
          <a:xfrm>
            <a:off x="2399498" y="4106594"/>
            <a:ext cx="2446410" cy="369332"/>
          </a:xfrm>
          <a:prstGeom prst="rect">
            <a:avLst/>
          </a:prstGeom>
        </p:spPr>
        <p:txBody>
          <a:bodyPr wrap="square">
            <a:spAutoFit/>
          </a:bodyPr>
          <a:lstStyle/>
          <a:p>
            <a:r>
              <a:rPr lang="en-US" altLang="zh-CN" dirty="0" smtClean="0"/>
              <a:t>IC-CNN</a:t>
            </a:r>
            <a:r>
              <a:rPr lang="zh-CN" altLang="en-US" dirty="0" smtClean="0"/>
              <a:t>实验效果</a:t>
            </a:r>
            <a:endParaRPr lang="en-US" altLang="zh-CN" dirty="0"/>
          </a:p>
        </p:txBody>
      </p:sp>
      <p:pic>
        <p:nvPicPr>
          <p:cNvPr id="19" name="图片 18" descr="屏幕剪辑"/>
          <p:cNvPicPr>
            <a:picLocks noChangeAspect="1"/>
          </p:cNvPicPr>
          <p:nvPr/>
        </p:nvPicPr>
        <p:blipFill rotWithShape="1">
          <a:blip r:embed="rId5">
            <a:extLst>
              <a:ext uri="{28A0092B-C50C-407E-A947-70E740481C1C}">
                <a14:useLocalDpi xmlns:a14="http://schemas.microsoft.com/office/drawing/2010/main" val="0"/>
              </a:ext>
            </a:extLst>
          </a:blip>
          <a:srcRect b="58497"/>
          <a:stretch>
            <a:fillRect/>
          </a:stretch>
        </p:blipFill>
        <p:spPr>
          <a:xfrm>
            <a:off x="7193500" y="1361719"/>
            <a:ext cx="4853052" cy="1957863"/>
          </a:xfrm>
          <a:prstGeom prst="rect">
            <a:avLst/>
          </a:prstGeom>
        </p:spPr>
      </p:pic>
      <p:pic>
        <p:nvPicPr>
          <p:cNvPr id="20" name="图片 19" descr="屏幕剪辑"/>
          <p:cNvPicPr>
            <a:picLocks noChangeAspect="1"/>
          </p:cNvPicPr>
          <p:nvPr/>
        </p:nvPicPr>
        <p:blipFill rotWithShape="1">
          <a:blip r:embed="rId5">
            <a:extLst>
              <a:ext uri="{28A0092B-C50C-407E-A947-70E740481C1C}">
                <a14:useLocalDpi xmlns:a14="http://schemas.microsoft.com/office/drawing/2010/main" val="0"/>
              </a:ext>
            </a:extLst>
          </a:blip>
          <a:srcRect t="51195" b="6269"/>
          <a:stretch>
            <a:fillRect/>
          </a:stretch>
        </p:blipFill>
        <p:spPr>
          <a:xfrm>
            <a:off x="7193500" y="3319582"/>
            <a:ext cx="4853052" cy="2006601"/>
          </a:xfrm>
          <a:prstGeom prst="rect">
            <a:avLst/>
          </a:prstGeom>
        </p:spPr>
      </p:pic>
    </p:spTree>
    <p:extLst>
      <p:ext uri="{BB962C8B-B14F-4D97-AF65-F5344CB8AC3E}">
        <p14:creationId xmlns:p14="http://schemas.microsoft.com/office/powerpoint/2010/main" val="406931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a:t>
            </a:r>
            <a:r>
              <a:rPr lang="zh-CN" altLang="en-US" dirty="0" smtClean="0"/>
              <a:t>实验</a:t>
            </a:r>
            <a:r>
              <a:rPr lang="zh-CN" altLang="en-US" dirty="0"/>
              <a:t>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18</a:t>
            </a:fld>
            <a:endParaRPr lang="zh-CN" altLang="en-US"/>
          </a:p>
        </p:txBody>
      </p:sp>
      <p:sp>
        <p:nvSpPr>
          <p:cNvPr id="12"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IC</a:t>
            </a:r>
            <a:r>
              <a:rPr lang="zh-CN" altLang="en-US" dirty="0" smtClean="0"/>
              <a:t>神经元应用于深度神经网络</a:t>
            </a:r>
            <a:endParaRPr lang="zh-CN" altLang="en-US" dirty="0"/>
          </a:p>
        </p:txBody>
      </p:sp>
      <p:sp>
        <p:nvSpPr>
          <p:cNvPr id="24" name="矩形 23"/>
          <p:cNvSpPr/>
          <p:nvPr/>
        </p:nvSpPr>
        <p:spPr>
          <a:xfrm>
            <a:off x="7664377" y="3753555"/>
            <a:ext cx="2446410" cy="369332"/>
          </a:xfrm>
          <a:prstGeom prst="rect">
            <a:avLst/>
          </a:prstGeom>
        </p:spPr>
        <p:txBody>
          <a:bodyPr wrap="square">
            <a:spAutoFit/>
          </a:bodyPr>
          <a:lstStyle/>
          <a:p>
            <a:r>
              <a:rPr lang="en-US" altLang="zh-CN" dirty="0"/>
              <a:t>ImageNet</a:t>
            </a:r>
            <a:r>
              <a:rPr lang="zh-CN" altLang="en-US" dirty="0" smtClean="0"/>
              <a:t>数据集</a:t>
            </a:r>
            <a:endParaRPr lang="en-US" altLang="zh-CN" dirty="0"/>
          </a:p>
        </p:txBody>
      </p:sp>
      <p:pic>
        <p:nvPicPr>
          <p:cNvPr id="25" name="图片 2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894" y="875440"/>
            <a:ext cx="4432969" cy="2980305"/>
          </a:xfrm>
          <a:prstGeom prst="rect">
            <a:avLst/>
          </a:prstGeom>
        </p:spPr>
      </p:pic>
      <p:pic>
        <p:nvPicPr>
          <p:cNvPr id="26" name="图片 2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893" y="4083452"/>
            <a:ext cx="4432969" cy="1979004"/>
          </a:xfrm>
          <a:prstGeom prst="rect">
            <a:avLst/>
          </a:prstGeom>
        </p:spPr>
      </p:pic>
      <p:sp>
        <p:nvSpPr>
          <p:cNvPr id="27" name="矩形 26"/>
          <p:cNvSpPr/>
          <p:nvPr/>
        </p:nvSpPr>
        <p:spPr>
          <a:xfrm>
            <a:off x="7878406" y="5987018"/>
            <a:ext cx="2446410" cy="369332"/>
          </a:xfrm>
          <a:prstGeom prst="rect">
            <a:avLst/>
          </a:prstGeom>
        </p:spPr>
        <p:txBody>
          <a:bodyPr wrap="square">
            <a:spAutoFit/>
          </a:bodyPr>
          <a:lstStyle/>
          <a:p>
            <a:r>
              <a:rPr lang="en-US" altLang="zh-CN" dirty="0" err="1" smtClean="0"/>
              <a:t>Cifar</a:t>
            </a:r>
            <a:r>
              <a:rPr lang="zh-CN" altLang="en-US" dirty="0" smtClean="0"/>
              <a:t>数据集</a:t>
            </a:r>
            <a:endParaRPr lang="en-US" altLang="zh-CN" dirty="0"/>
          </a:p>
        </p:txBody>
      </p:sp>
      <p:pic>
        <p:nvPicPr>
          <p:cNvPr id="28" name="图片 27"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026" y="1350307"/>
            <a:ext cx="4680191" cy="1619333"/>
          </a:xfrm>
          <a:prstGeom prst="rect">
            <a:avLst/>
          </a:prstGeom>
        </p:spPr>
      </p:pic>
      <p:sp>
        <p:nvSpPr>
          <p:cNvPr id="29" name="矩形 28"/>
          <p:cNvSpPr/>
          <p:nvPr/>
        </p:nvSpPr>
        <p:spPr>
          <a:xfrm>
            <a:off x="1914543" y="2922559"/>
            <a:ext cx="2446410" cy="369332"/>
          </a:xfrm>
          <a:prstGeom prst="rect">
            <a:avLst/>
          </a:prstGeom>
        </p:spPr>
        <p:txBody>
          <a:bodyPr wrap="square">
            <a:spAutoFit/>
          </a:bodyPr>
          <a:lstStyle/>
          <a:p>
            <a:r>
              <a:rPr lang="en-US" altLang="zh-CN" dirty="0" smtClean="0"/>
              <a:t>Pascal VOC</a:t>
            </a:r>
            <a:r>
              <a:rPr lang="zh-CN" altLang="en-US" dirty="0" smtClean="0"/>
              <a:t>数据集</a:t>
            </a:r>
            <a:endParaRPr lang="en-US" altLang="zh-CN" dirty="0"/>
          </a:p>
        </p:txBody>
      </p:sp>
      <p:sp>
        <p:nvSpPr>
          <p:cNvPr id="30" name="文本框 29"/>
          <p:cNvSpPr txBox="1"/>
          <p:nvPr/>
        </p:nvSpPr>
        <p:spPr>
          <a:xfrm>
            <a:off x="383907" y="3661780"/>
            <a:ext cx="5521879" cy="1926645"/>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IC</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神经元能够应用于</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各种各样</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的深度神经网络，并取得</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性能上的提升</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fontAlgn="auto">
              <a:lnSpc>
                <a:spcPct val="150000"/>
              </a:lnSpc>
              <a:buFont typeface="Wingdings" panose="05000000000000000000" charset="0"/>
              <a:buChar char="n"/>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在深度模型中，</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IC</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神经元可能会增加模型的</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过拟合风险</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，表现为训练集明显提升，验证集微弱提升。</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圆角 20"/>
          <p:cNvSpPr/>
          <p:nvPr>
            <p:custDataLst>
              <p:tags r:id="rId1"/>
            </p:custDataLst>
          </p:nvPr>
        </p:nvSpPr>
        <p:spPr>
          <a:xfrm>
            <a:off x="243154" y="3401178"/>
            <a:ext cx="5786385" cy="2285559"/>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783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a:t>
            </a:r>
            <a:r>
              <a:rPr lang="zh-CN" altLang="en-US" dirty="0" smtClean="0"/>
              <a:t>实验验证  </a:t>
            </a:r>
            <a:r>
              <a:rPr lang="zh-CN" altLang="en-US" dirty="0" smtClean="0">
                <a:solidFill>
                  <a:schemeClr val="tx1">
                    <a:lumMod val="50000"/>
                    <a:lumOff val="50000"/>
                  </a:schemeClr>
                </a:solidFill>
              </a:rPr>
              <a:t>分析总结</a:t>
            </a:r>
            <a:endParaRPr lang="zh-CN" altLang="en-US" dirty="0">
              <a:solidFill>
                <a:schemeClr val="tx1">
                  <a:lumMod val="50000"/>
                  <a:lumOff val="50000"/>
                </a:schemeClr>
              </a:solidFill>
            </a:endParaRPr>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19</a:t>
            </a:fld>
            <a:endParaRPr lang="zh-CN" altLang="en-US"/>
          </a:p>
        </p:txBody>
      </p:sp>
      <p:sp>
        <p:nvSpPr>
          <p:cNvPr id="11" name="矩形: 圆角 20"/>
          <p:cNvSpPr/>
          <p:nvPr>
            <p:custDataLst>
              <p:tags r:id="rId1"/>
            </p:custDataLst>
          </p:nvPr>
        </p:nvSpPr>
        <p:spPr>
          <a:xfrm>
            <a:off x="6988580" y="1934769"/>
            <a:ext cx="4739560" cy="323380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Placeholder 2">
            <a:extLst>
              <a:ext uri="{FF2B5EF4-FFF2-40B4-BE49-F238E27FC236}">
                <a16:creationId xmlns="" xmlns:a16="http://schemas.microsoft.com/office/drawing/2014/main" id="{730F2951-5649-2475-3E76-687488076AA1}"/>
              </a:ext>
            </a:extLst>
          </p:cNvPr>
          <p:cNvSpPr txBox="1">
            <a:spLocks/>
          </p:cNvSpPr>
          <p:nvPr/>
        </p:nvSpPr>
        <p:spPr>
          <a:xfrm>
            <a:off x="1175507" y="905202"/>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消融实验：扩大参数量对比</a:t>
            </a:r>
            <a:endParaRPr lang="zh-CN" altLang="en-US" dirty="0">
              <a:solidFill>
                <a:schemeClr val="tx1">
                  <a:lumMod val="50000"/>
                  <a:lumOff val="50000"/>
                </a:schemeClr>
              </a:solidFill>
            </a:endParaRPr>
          </a:p>
        </p:txBody>
      </p:sp>
      <p:sp>
        <p:nvSpPr>
          <p:cNvPr id="13" name="文本框 12"/>
          <p:cNvSpPr txBox="1"/>
          <p:nvPr/>
        </p:nvSpPr>
        <p:spPr>
          <a:xfrm>
            <a:off x="7129160" y="2185466"/>
            <a:ext cx="4373245" cy="2732405"/>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对于一些任务，</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简单地扩大模型</a:t>
            </a:r>
            <a:r>
              <a:rPr lang="en-US" altLang="zh-CN"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增加深度和宽度</a:t>
            </a:r>
            <a:r>
              <a:rPr lang="en-US" altLang="zh-CN"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不一定会直接带来泛化性能上的提升</a:t>
            </a:r>
            <a:endParaRPr lang="en-US" altLang="zh-CN"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endParaRPr>
          </a:p>
          <a:p>
            <a:pPr marL="285750" indent="-285750" fontAlgn="auto">
              <a:lnSpc>
                <a:spcPct val="150000"/>
              </a:lnSpc>
              <a:buFont typeface="Wingdings" panose="05000000000000000000" charset="0"/>
              <a:buChar char="n"/>
            </a:pP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相比于扩大已有模型的结构，</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用</a:t>
            </a:r>
            <a:r>
              <a:rPr lang="en-US" altLang="zh-CN"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IC</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神经元替换</a:t>
            </a:r>
            <a:r>
              <a:rPr lang="en-US" altLang="zh-CN"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MP</a:t>
            </a:r>
            <a:r>
              <a:rPr lang="zh-CN" altLang="en-US" dirty="0" smtClean="0">
                <a:solidFill>
                  <a:srgbClr val="FF0000"/>
                </a:solidFill>
                <a:latin typeface="Times New Roman" panose="02020603050405020304" pitchFamily="18" charset="0"/>
                <a:ea typeface="微软雅黑" panose="020B0503020204020204" pitchFamily="34" charset="-122"/>
                <a:cs typeface="微软雅黑" panose="020B0503020204020204" pitchFamily="34" charset="-122"/>
              </a:rPr>
              <a:t>神经元是一种更经济，更有效的方</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法</a:t>
            </a:r>
            <a:endParaRPr lang="en-US" altLang="zh-CN" dirty="0" smtClean="0">
              <a:latin typeface="Times New Roman" panose="02020603050405020304" pitchFamily="18" charset="0"/>
              <a:ea typeface="微软雅黑" panose="020B0503020204020204" pitchFamily="34" charset="-122"/>
              <a:cs typeface="微软雅黑" panose="020B0503020204020204" pitchFamily="34" charset="-122"/>
            </a:endParaRPr>
          </a:p>
        </p:txBody>
      </p:sp>
      <p:pic>
        <p:nvPicPr>
          <p:cNvPr id="2" name="图片 1"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514767"/>
            <a:ext cx="5888796" cy="1125742"/>
          </a:xfrm>
          <a:prstGeom prst="rect">
            <a:avLst/>
          </a:prstGeom>
        </p:spPr>
      </p:pic>
      <p:sp>
        <p:nvSpPr>
          <p:cNvPr id="14" name="文本框 13"/>
          <p:cNvSpPr txBox="1"/>
          <p:nvPr/>
        </p:nvSpPr>
        <p:spPr>
          <a:xfrm>
            <a:off x="500906" y="1195410"/>
            <a:ext cx="6628254" cy="1389662"/>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在实际任务中，哪种策略更好：</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charset="0"/>
              <a:buChar char="n"/>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将</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MP</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神经元替换为</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IC</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神经元</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charset="0"/>
              <a:buChar char="n"/>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增加原有模型的大小</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增加深度</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FC-A</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，增加宽度</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FC-B)</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2327468" y="3611458"/>
            <a:ext cx="5027427" cy="369332"/>
          </a:xfrm>
          <a:prstGeom prst="rect">
            <a:avLst/>
          </a:prstGeom>
        </p:spPr>
        <p:txBody>
          <a:bodyPr wrap="square">
            <a:spAutoFit/>
          </a:bodyPr>
          <a:lstStyle/>
          <a:p>
            <a:r>
              <a:rPr lang="zh-CN" altLang="en-US" dirty="0" smtClean="0"/>
              <a:t>扩大参数量后的分类效果</a:t>
            </a:r>
            <a:endParaRPr lang="en-US" altLang="zh-CN" dirty="0"/>
          </a:p>
        </p:txBody>
      </p:sp>
      <p:pic>
        <p:nvPicPr>
          <p:cNvPr id="16" name="图片 1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896883"/>
            <a:ext cx="5693638" cy="2129510"/>
          </a:xfrm>
          <a:prstGeom prst="rect">
            <a:avLst/>
          </a:prstGeom>
        </p:spPr>
      </p:pic>
      <p:sp>
        <p:nvSpPr>
          <p:cNvPr id="17" name="矩形 16"/>
          <p:cNvSpPr/>
          <p:nvPr/>
        </p:nvSpPr>
        <p:spPr>
          <a:xfrm>
            <a:off x="2327468" y="5951702"/>
            <a:ext cx="5027427" cy="369332"/>
          </a:xfrm>
          <a:prstGeom prst="rect">
            <a:avLst/>
          </a:prstGeom>
        </p:spPr>
        <p:txBody>
          <a:bodyPr wrap="square">
            <a:spAutoFit/>
          </a:bodyPr>
          <a:lstStyle/>
          <a:p>
            <a:r>
              <a:rPr lang="zh-CN" altLang="en-US" dirty="0" smtClean="0"/>
              <a:t>扩大参数量后的计算消耗</a:t>
            </a:r>
            <a:endParaRPr lang="en-US" altLang="zh-CN" dirty="0"/>
          </a:p>
        </p:txBody>
      </p:sp>
    </p:spTree>
    <p:extLst>
      <p:ext uri="{BB962C8B-B14F-4D97-AF65-F5344CB8AC3E}">
        <p14:creationId xmlns:p14="http://schemas.microsoft.com/office/powerpoint/2010/main" val="187512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64DAD80-8220-2EA8-DE46-64E7DA63514A}"/>
              </a:ext>
            </a:extLst>
          </p:cNvPr>
          <p:cNvSpPr/>
          <p:nvPr/>
        </p:nvSpPr>
        <p:spPr>
          <a:xfrm>
            <a:off x="0" y="0"/>
            <a:ext cx="3675600" cy="6858000"/>
          </a:xfrm>
          <a:prstGeom prst="rect">
            <a:avLst/>
          </a:prstGeom>
          <a:solidFill>
            <a:srgbClr val="6A00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矩形 11">
            <a:extLst>
              <a:ext uri="{FF2B5EF4-FFF2-40B4-BE49-F238E27FC236}">
                <a16:creationId xmlns="" xmlns:a16="http://schemas.microsoft.com/office/drawing/2014/main" id="{962D938E-87A4-4E41-B7DB-D72B00E97F6B}"/>
              </a:ext>
            </a:extLst>
          </p:cNvPr>
          <p:cNvSpPr/>
          <p:nvPr/>
        </p:nvSpPr>
        <p:spPr>
          <a:xfrm>
            <a:off x="147348" y="2040158"/>
            <a:ext cx="581352" cy="33655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模板下载：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www.1ppt.com/moban/     </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行业</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模板：</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www.1ppt.com/hangye/ </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节日</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模板：</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www.1ppt.com/jieri/           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素材下载：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www.1ppt.com/sucai/</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背景图片：</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www.1ppt.com/beijing/      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图表下载：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www.1ppt.com/tubiao/      </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优秀</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www.1ppt.com/xiazai/        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教程： </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www.1ppt.com/powerpoint/      </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Word</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教程： </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www.1ppt.com/word/              Excel</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教程：</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www.1ppt.com/excel/  </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资料下载：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www.1ppt.com/ziliao/                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课件下载：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www.1ppt.com/kejian/ </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范文下载：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www.1ppt.com/fanwen/             </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试卷下载：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www.1ppt.com/shiti/  </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教案下载：</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www.1ppt.com/jiaoan/        PPT</a:t>
            </a:r>
            <a:r>
              <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论坛：</a:t>
            </a: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www.1ppt.cn</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zh-CN"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rPr>
              <a:t> </a:t>
            </a:r>
            <a:endParaRPr kumimoji="0" lang="zh-CN" altLang="en-US" sz="1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Arial"/>
            </a:endParaRPr>
          </a:p>
        </p:txBody>
      </p:sp>
      <p:pic>
        <p:nvPicPr>
          <p:cNvPr id="44" name="图片 43">
            <a:extLst>
              <a:ext uri="{FF2B5EF4-FFF2-40B4-BE49-F238E27FC236}">
                <a16:creationId xmlns="" xmlns:a16="http://schemas.microsoft.com/office/drawing/2014/main" id="{EED225E6-A1B2-413B-9E5A-15CA712A8C80}"/>
              </a:ext>
            </a:extLst>
          </p:cNvPr>
          <p:cNvPicPr>
            <a:picLocks noChangeAspect="1"/>
          </p:cNvPicPr>
          <p:nvPr/>
        </p:nvPicPr>
        <p:blipFill>
          <a:blip r:embed="rId3">
            <a:extLst>
              <a:ext uri="{28A0092B-C50C-407E-A947-70E740481C1C}">
                <a14:useLocalDpi xmlns:a14="http://schemas.microsoft.com/office/drawing/2010/main" val="0"/>
              </a:ext>
            </a:extLst>
          </a:blip>
          <a:srcRect l="20909" t="16678" r="5909" b="21508"/>
          <a:stretch>
            <a:fillRect/>
          </a:stretch>
        </p:blipFill>
        <p:spPr>
          <a:xfrm>
            <a:off x="9867900" y="166255"/>
            <a:ext cx="2120900" cy="702576"/>
          </a:xfrm>
          <a:prstGeom prst="rect">
            <a:avLst/>
          </a:prstGeom>
        </p:spPr>
      </p:pic>
      <p:pic>
        <p:nvPicPr>
          <p:cNvPr id="83" name="Picture 4" descr="https://ss1.bdstatic.com/70cFuXSh_Q1YnxGkpoWK1HF6hhy/it/u=895424434,4021804793&amp;fm=27&amp;gp=0.jpg">
            <a:extLst>
              <a:ext uri="{FF2B5EF4-FFF2-40B4-BE49-F238E27FC236}">
                <a16:creationId xmlns="" xmlns:a16="http://schemas.microsoft.com/office/drawing/2014/main" id="{666AE3A2-BA19-4D91-B725-68549D8F017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71" b="97927" l="1200" r="97600">
                        <a14:foregroundMark x1="25000" y1="57416" x2="44800" y2="80223"/>
                        <a14:foregroundMark x1="44800" y1="80223" x2="65200" y2="62679"/>
                        <a14:foregroundMark x1="65200" y1="62679" x2="69000" y2="43062"/>
                        <a14:foregroundMark x1="69000" y1="43062" x2="65800" y2="25997"/>
                        <a14:foregroundMark x1="65800" y1="25997" x2="46600" y2="17703"/>
                        <a14:foregroundMark x1="46600" y1="17703" x2="45600" y2="17703"/>
                        <a14:foregroundMark x1="42800" y1="20415" x2="32600" y2="35247"/>
                        <a14:foregroundMark x1="32600" y1="35247" x2="41400" y2="57257"/>
                        <a14:foregroundMark x1="41400" y1="57257" x2="59200" y2="48485"/>
                        <a14:foregroundMark x1="59200" y1="48485" x2="68200" y2="34769"/>
                        <a14:foregroundMark x1="68200" y1="36683" x2="1200" y2="24242"/>
                        <a14:foregroundMark x1="1600" y1="46093" x2="23600" y2="76715"/>
                        <a14:foregroundMark x1="23600" y1="76715" x2="42800" y2="88517"/>
                        <a14:foregroundMark x1="42800" y1="88517" x2="62400" y2="80542"/>
                        <a14:foregroundMark x1="62400" y1="80542" x2="87200" y2="28389"/>
                        <a14:foregroundMark x1="87200" y1="28389" x2="68400" y2="20734"/>
                        <a14:foregroundMark x1="68400" y1="20734" x2="24600" y2="18979"/>
                        <a14:foregroundMark x1="24600" y1="18979" x2="3200" y2="51515"/>
                        <a14:foregroundMark x1="40400" y1="62520" x2="77200" y2="53429"/>
                        <a14:foregroundMark x1="77200" y1="53429" x2="50400" y2="35726"/>
                        <a14:foregroundMark x1="50400" y1="35726" x2="69000" y2="24880"/>
                        <a14:foregroundMark x1="69000" y1="24880" x2="39400" y2="37640"/>
                        <a14:foregroundMark x1="39400" y1="37640" x2="33000" y2="28070"/>
                        <a14:foregroundMark x1="42400" y1="64434" x2="31400" y2="47209"/>
                        <a14:foregroundMark x1="31400" y1="47209" x2="43400" y2="32855"/>
                        <a14:foregroundMark x1="43400" y1="32855" x2="64400" y2="29506"/>
                        <a14:foregroundMark x1="64400" y1="29506" x2="50800" y2="43222"/>
                        <a14:foregroundMark x1="50800" y1="43222" x2="24200" y2="41627"/>
                        <a14:foregroundMark x1="24200" y1="41627" x2="34800" y2="19936"/>
                        <a14:foregroundMark x1="34800" y1="19936" x2="38200" y2="18660"/>
                        <a14:foregroundMark x1="43200" y1="47687" x2="37400" y2="29825"/>
                        <a14:foregroundMark x1="37400" y1="29825" x2="58400" y2="38278"/>
                        <a14:foregroundMark x1="58400" y1="38278" x2="37200" y2="45136"/>
                        <a14:foregroundMark x1="37200" y1="45136" x2="43000" y2="28070"/>
                        <a14:foregroundMark x1="43000" y1="28070" x2="44800" y2="27751"/>
                        <a14:foregroundMark x1="23400" y1="15789" x2="78000" y2="11643"/>
                        <a14:foregroundMark x1="78000" y1="11643" x2="85200" y2="11643"/>
                        <a14:foregroundMark x1="48400" y1="2711" x2="70200" y2="8134"/>
                        <a14:foregroundMark x1="70200" y1="8134" x2="91800" y2="6380"/>
                        <a14:foregroundMark x1="91800" y1="6380" x2="94400" y2="4944"/>
                        <a14:foregroundMark x1="94800" y1="8772" x2="90800" y2="44338"/>
                        <a14:foregroundMark x1="90800" y1="44338" x2="70400" y2="78947"/>
                        <a14:foregroundMark x1="70400" y1="78947" x2="60800" y2="84370"/>
                        <a14:foregroundMark x1="86800" y1="66667" x2="73400" y2="80702"/>
                        <a14:foregroundMark x1="73400" y1="80702" x2="56000" y2="90431"/>
                        <a14:foregroundMark x1="56000" y1="90431" x2="40000" y2="91388"/>
                        <a14:foregroundMark x1="49600" y1="97927" x2="86000" y2="78947"/>
                        <a14:foregroundMark x1="3200" y1="4306" x2="25800" y2="8453"/>
                        <a14:foregroundMark x1="25800" y1="8453" x2="46200" y2="4625"/>
                        <a14:foregroundMark x1="46200" y1="4625" x2="50000" y2="3030"/>
                        <a14:foregroundMark x1="51200" y1="3030" x2="73000" y2="10686"/>
                        <a14:foregroundMark x1="73000" y1="10686" x2="93200" y2="6858"/>
                        <a14:foregroundMark x1="97600" y1="3349" x2="77400" y2="8134"/>
                        <a14:foregroundMark x1="77400" y1="8134" x2="70600" y2="6539"/>
                      </a14:backgroundRemoval>
                    </a14:imgEffect>
                  </a14:imgLayer>
                </a14:imgProps>
              </a:ext>
              <a:ext uri="{28A0092B-C50C-407E-A947-70E740481C1C}">
                <a14:useLocalDpi xmlns:a14="http://schemas.microsoft.com/office/drawing/2010/main" val="0"/>
              </a:ext>
            </a:extLst>
          </a:blip>
          <a:srcRect l="50260" t="31560" r="24861" b="34812"/>
          <a:stretch>
            <a:fillRect/>
          </a:stretch>
        </p:blipFill>
        <p:spPr bwMode="auto">
          <a:xfrm>
            <a:off x="0" y="1402191"/>
            <a:ext cx="2391649" cy="405361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 xmlns:a16="http://schemas.microsoft.com/office/drawing/2014/main" id="{260E9318-62EE-931A-B7A0-F4F8C504F6D0}"/>
              </a:ext>
            </a:extLst>
          </p:cNvPr>
          <p:cNvGrpSpPr/>
          <p:nvPr/>
        </p:nvGrpSpPr>
        <p:grpSpPr>
          <a:xfrm>
            <a:off x="5000747" y="1225994"/>
            <a:ext cx="6931427" cy="4406011"/>
            <a:chOff x="5870173" y="1368023"/>
            <a:chExt cx="5905514" cy="4406011"/>
          </a:xfrm>
        </p:grpSpPr>
        <p:grpSp>
          <p:nvGrpSpPr>
            <p:cNvPr id="19" name="Group 18">
              <a:extLst>
                <a:ext uri="{FF2B5EF4-FFF2-40B4-BE49-F238E27FC236}">
                  <a16:creationId xmlns="" xmlns:a16="http://schemas.microsoft.com/office/drawing/2014/main" id="{310E7776-E4DF-DB07-AB25-FF7873020B49}"/>
                </a:ext>
              </a:extLst>
            </p:cNvPr>
            <p:cNvGrpSpPr/>
            <p:nvPr/>
          </p:nvGrpSpPr>
          <p:grpSpPr>
            <a:xfrm>
              <a:off x="5870173" y="3734630"/>
              <a:ext cx="5905514" cy="461665"/>
              <a:chOff x="5870173" y="3734630"/>
              <a:chExt cx="5905514" cy="461665"/>
            </a:xfrm>
          </p:grpSpPr>
          <p:sp>
            <p:nvSpPr>
              <p:cNvPr id="55" name="文本框 22">
                <a:extLst>
                  <a:ext uri="{FF2B5EF4-FFF2-40B4-BE49-F238E27FC236}">
                    <a16:creationId xmlns="" xmlns:a16="http://schemas.microsoft.com/office/drawing/2014/main" id="{8A2E5958-CF0F-4C7F-AB39-F085A1DB3693}"/>
                  </a:ext>
                </a:extLst>
              </p:cNvPr>
              <p:cNvSpPr txBox="1"/>
              <p:nvPr/>
            </p:nvSpPr>
            <p:spPr>
              <a:xfrm>
                <a:off x="6386087" y="3734630"/>
                <a:ext cx="53896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endParaRPr>
              </a:p>
            </p:txBody>
          </p:sp>
          <p:sp>
            <p:nvSpPr>
              <p:cNvPr id="56" name="椭圆 55">
                <a:extLst>
                  <a:ext uri="{FF2B5EF4-FFF2-40B4-BE49-F238E27FC236}">
                    <a16:creationId xmlns="" xmlns:a16="http://schemas.microsoft.com/office/drawing/2014/main" id="{AE1C69DE-E95B-4CF9-B8E8-763A44DD4F37}"/>
                  </a:ext>
                </a:extLst>
              </p:cNvPr>
              <p:cNvSpPr/>
              <p:nvPr/>
            </p:nvSpPr>
            <p:spPr>
              <a:xfrm>
                <a:off x="5870173" y="3739714"/>
                <a:ext cx="389943" cy="389943"/>
              </a:xfrm>
              <a:prstGeom prst="ellipse">
                <a:avLst/>
              </a:prstGeom>
              <a:solidFill>
                <a:srgbClr val="6A0160"/>
              </a:solidFill>
              <a:ln>
                <a:noFill/>
              </a:ln>
              <a:effectLst>
                <a:outerShdw blurRad="63500" sx="102000" sy="102000" algn="ctr" rotWithShape="0">
                  <a:prstClr val="black">
                    <a:alpha val="9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rPr>
                  <a:t>4</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endParaRPr>
              </a:p>
            </p:txBody>
          </p:sp>
        </p:grpSp>
        <p:grpSp>
          <p:nvGrpSpPr>
            <p:cNvPr id="5" name="Group 4">
              <a:extLst>
                <a:ext uri="{FF2B5EF4-FFF2-40B4-BE49-F238E27FC236}">
                  <a16:creationId xmlns="" xmlns:a16="http://schemas.microsoft.com/office/drawing/2014/main" id="{12765B0D-9581-87D1-5DAC-2DE9B7570823}"/>
                </a:ext>
              </a:extLst>
            </p:cNvPr>
            <p:cNvGrpSpPr/>
            <p:nvPr/>
          </p:nvGrpSpPr>
          <p:grpSpPr>
            <a:xfrm>
              <a:off x="5870173" y="4523499"/>
              <a:ext cx="5905514" cy="461665"/>
              <a:chOff x="5870173" y="4523499"/>
              <a:chExt cx="5905514" cy="461665"/>
            </a:xfrm>
          </p:grpSpPr>
          <p:sp>
            <p:nvSpPr>
              <p:cNvPr id="33" name="文本框 22">
                <a:extLst>
                  <a:ext uri="{FF2B5EF4-FFF2-40B4-BE49-F238E27FC236}">
                    <a16:creationId xmlns="" xmlns:a16="http://schemas.microsoft.com/office/drawing/2014/main" id="{E44CC6C7-7249-4007-A415-F864771EA8EB}"/>
                  </a:ext>
                </a:extLst>
              </p:cNvPr>
              <p:cNvSpPr txBox="1"/>
              <p:nvPr/>
            </p:nvSpPr>
            <p:spPr>
              <a:xfrm>
                <a:off x="6386087" y="4523499"/>
                <a:ext cx="53896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endParaRPr>
              </a:p>
            </p:txBody>
          </p:sp>
          <p:sp>
            <p:nvSpPr>
              <p:cNvPr id="34" name="椭圆 33">
                <a:extLst>
                  <a:ext uri="{FF2B5EF4-FFF2-40B4-BE49-F238E27FC236}">
                    <a16:creationId xmlns="" xmlns:a16="http://schemas.microsoft.com/office/drawing/2014/main" id="{FF953FE4-7B93-4B30-B350-50313F532CF6}"/>
                  </a:ext>
                </a:extLst>
              </p:cNvPr>
              <p:cNvSpPr/>
              <p:nvPr/>
            </p:nvSpPr>
            <p:spPr>
              <a:xfrm>
                <a:off x="5870173" y="4528583"/>
                <a:ext cx="389943" cy="389943"/>
              </a:xfrm>
              <a:prstGeom prst="ellipse">
                <a:avLst/>
              </a:prstGeom>
              <a:solidFill>
                <a:srgbClr val="6A0160"/>
              </a:solidFill>
              <a:ln>
                <a:noFill/>
              </a:ln>
              <a:effectLst>
                <a:outerShdw blurRad="63500" sx="102000" sy="102000" algn="ctr" rotWithShape="0">
                  <a:prstClr val="black">
                    <a:alpha val="9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rPr>
                  <a:t>5</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endParaRPr>
              </a:p>
            </p:txBody>
          </p:sp>
        </p:grpSp>
        <p:grpSp>
          <p:nvGrpSpPr>
            <p:cNvPr id="20" name="Group 19">
              <a:extLst>
                <a:ext uri="{FF2B5EF4-FFF2-40B4-BE49-F238E27FC236}">
                  <a16:creationId xmlns="" xmlns:a16="http://schemas.microsoft.com/office/drawing/2014/main" id="{F62C7B3C-3825-1B88-38C5-7D0C0ED50A82}"/>
                </a:ext>
              </a:extLst>
            </p:cNvPr>
            <p:cNvGrpSpPr/>
            <p:nvPr/>
          </p:nvGrpSpPr>
          <p:grpSpPr>
            <a:xfrm>
              <a:off x="5870173" y="2945761"/>
              <a:ext cx="5905514" cy="461665"/>
              <a:chOff x="5870173" y="2945761"/>
              <a:chExt cx="5905514" cy="461665"/>
            </a:xfrm>
          </p:grpSpPr>
          <p:sp>
            <p:nvSpPr>
              <p:cNvPr id="39" name="文本框 22">
                <a:extLst>
                  <a:ext uri="{FF2B5EF4-FFF2-40B4-BE49-F238E27FC236}">
                    <a16:creationId xmlns="" xmlns:a16="http://schemas.microsoft.com/office/drawing/2014/main" id="{C55A78F1-EF12-449A-91B0-E3919921AA29}"/>
                  </a:ext>
                </a:extLst>
              </p:cNvPr>
              <p:cNvSpPr txBox="1"/>
              <p:nvPr/>
            </p:nvSpPr>
            <p:spPr>
              <a:xfrm>
                <a:off x="6386087" y="2945761"/>
                <a:ext cx="53896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endParaRPr>
              </a:p>
            </p:txBody>
          </p:sp>
          <p:sp>
            <p:nvSpPr>
              <p:cNvPr id="40" name="椭圆 39">
                <a:extLst>
                  <a:ext uri="{FF2B5EF4-FFF2-40B4-BE49-F238E27FC236}">
                    <a16:creationId xmlns="" xmlns:a16="http://schemas.microsoft.com/office/drawing/2014/main" id="{36A9CEF7-3E21-4D4B-AF46-0D49E2C7B015}"/>
                  </a:ext>
                </a:extLst>
              </p:cNvPr>
              <p:cNvSpPr/>
              <p:nvPr/>
            </p:nvSpPr>
            <p:spPr>
              <a:xfrm>
                <a:off x="5870173" y="2950845"/>
                <a:ext cx="389943" cy="389943"/>
              </a:xfrm>
              <a:prstGeom prst="ellipse">
                <a:avLst/>
              </a:prstGeom>
              <a:solidFill>
                <a:srgbClr val="6A0160"/>
              </a:solidFill>
              <a:ln>
                <a:noFill/>
              </a:ln>
              <a:effectLst>
                <a:outerShdw blurRad="63500" sx="102000" sy="102000" algn="ctr" rotWithShape="0">
                  <a:prstClr val="black">
                    <a:alpha val="9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rPr>
                  <a:t>3</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endParaRPr>
              </a:p>
            </p:txBody>
          </p:sp>
        </p:grpSp>
        <p:grpSp>
          <p:nvGrpSpPr>
            <p:cNvPr id="22" name="Group 21">
              <a:extLst>
                <a:ext uri="{FF2B5EF4-FFF2-40B4-BE49-F238E27FC236}">
                  <a16:creationId xmlns="" xmlns:a16="http://schemas.microsoft.com/office/drawing/2014/main" id="{3A3F602E-6BF0-1720-6943-39B34646E69D}"/>
                </a:ext>
              </a:extLst>
            </p:cNvPr>
            <p:cNvGrpSpPr/>
            <p:nvPr/>
          </p:nvGrpSpPr>
          <p:grpSpPr>
            <a:xfrm>
              <a:off x="5870173" y="1368023"/>
              <a:ext cx="5901514" cy="461665"/>
              <a:chOff x="5870173" y="1368023"/>
              <a:chExt cx="5901514" cy="461665"/>
            </a:xfrm>
          </p:grpSpPr>
          <p:sp>
            <p:nvSpPr>
              <p:cNvPr id="43" name="文本框 22">
                <a:extLst>
                  <a:ext uri="{FF2B5EF4-FFF2-40B4-BE49-F238E27FC236}">
                    <a16:creationId xmlns="" xmlns:a16="http://schemas.microsoft.com/office/drawing/2014/main" id="{33A00EE5-B6FD-4158-A5EF-6F05D1BDA90A}"/>
                  </a:ext>
                </a:extLst>
              </p:cNvPr>
              <p:cNvSpPr txBox="1"/>
              <p:nvPr/>
            </p:nvSpPr>
            <p:spPr>
              <a:xfrm>
                <a:off x="6386087" y="1368023"/>
                <a:ext cx="53856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rPr>
                  <a:t>研究背景及现状</a:t>
                </a:r>
              </a:p>
            </p:txBody>
          </p:sp>
          <p:sp>
            <p:nvSpPr>
              <p:cNvPr id="46" name="椭圆 45">
                <a:extLst>
                  <a:ext uri="{FF2B5EF4-FFF2-40B4-BE49-F238E27FC236}">
                    <a16:creationId xmlns="" xmlns:a16="http://schemas.microsoft.com/office/drawing/2014/main" id="{757B95C4-F3B9-4C53-93FC-0D97B4765DEA}"/>
                  </a:ext>
                </a:extLst>
              </p:cNvPr>
              <p:cNvSpPr/>
              <p:nvPr/>
            </p:nvSpPr>
            <p:spPr>
              <a:xfrm>
                <a:off x="5870173" y="1373107"/>
                <a:ext cx="389943" cy="389943"/>
              </a:xfrm>
              <a:prstGeom prst="ellipse">
                <a:avLst/>
              </a:prstGeom>
              <a:solidFill>
                <a:srgbClr val="6A0160"/>
              </a:solidFill>
              <a:ln>
                <a:noFill/>
              </a:ln>
              <a:effectLst>
                <a:outerShdw blurRad="63500" sx="102000" sy="102000" algn="ctr" rotWithShape="0">
                  <a:prstClr val="black">
                    <a:alpha val="9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rPr>
                  <a:t>1</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endParaRPr>
              </a:p>
            </p:txBody>
          </p:sp>
        </p:grpSp>
        <p:grpSp>
          <p:nvGrpSpPr>
            <p:cNvPr id="21" name="Group 20">
              <a:extLst>
                <a:ext uri="{FF2B5EF4-FFF2-40B4-BE49-F238E27FC236}">
                  <a16:creationId xmlns="" xmlns:a16="http://schemas.microsoft.com/office/drawing/2014/main" id="{E0BA66EB-E559-C84B-B110-E9465866D1B4}"/>
                </a:ext>
              </a:extLst>
            </p:cNvPr>
            <p:cNvGrpSpPr/>
            <p:nvPr/>
          </p:nvGrpSpPr>
          <p:grpSpPr>
            <a:xfrm>
              <a:off x="5870173" y="2156892"/>
              <a:ext cx="5901514" cy="461665"/>
              <a:chOff x="5870173" y="2156892"/>
              <a:chExt cx="5901514" cy="461665"/>
            </a:xfrm>
          </p:grpSpPr>
          <p:sp>
            <p:nvSpPr>
              <p:cNvPr id="60" name="椭圆 59">
                <a:extLst>
                  <a:ext uri="{FF2B5EF4-FFF2-40B4-BE49-F238E27FC236}">
                    <a16:creationId xmlns="" xmlns:a16="http://schemas.microsoft.com/office/drawing/2014/main" id="{5C6DDC71-EA74-47AE-B2A4-118C3801D9FF}"/>
                  </a:ext>
                </a:extLst>
              </p:cNvPr>
              <p:cNvSpPr/>
              <p:nvPr/>
            </p:nvSpPr>
            <p:spPr>
              <a:xfrm>
                <a:off x="5870173" y="2161976"/>
                <a:ext cx="389943" cy="389943"/>
              </a:xfrm>
              <a:prstGeom prst="ellipse">
                <a:avLst/>
              </a:prstGeom>
              <a:solidFill>
                <a:srgbClr val="6A0160"/>
              </a:solidFill>
              <a:ln>
                <a:solidFill>
                  <a:srgbClr val="6A0160"/>
                </a:solidFill>
              </a:ln>
              <a:effectLst>
                <a:outerShdw blurRad="63500" sx="102000" sy="102000" algn="ctr" rotWithShape="0">
                  <a:prstClr val="black">
                    <a:alpha val="9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rPr>
                  <a:t>2</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endParaRPr>
              </a:p>
            </p:txBody>
          </p:sp>
          <p:sp>
            <p:nvSpPr>
              <p:cNvPr id="7" name="文本框 22">
                <a:extLst>
                  <a:ext uri="{FF2B5EF4-FFF2-40B4-BE49-F238E27FC236}">
                    <a16:creationId xmlns="" xmlns:a16="http://schemas.microsoft.com/office/drawing/2014/main" id="{149A894C-81B1-87B6-58A7-53B4CC6BAA54}"/>
                  </a:ext>
                </a:extLst>
              </p:cNvPr>
              <p:cNvSpPr txBox="1"/>
              <p:nvPr/>
            </p:nvSpPr>
            <p:spPr>
              <a:xfrm>
                <a:off x="6386087" y="2156892"/>
                <a:ext cx="53856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endParaRPr>
              </a:p>
            </p:txBody>
          </p:sp>
        </p:grpSp>
        <p:grpSp>
          <p:nvGrpSpPr>
            <p:cNvPr id="4" name="Group 3">
              <a:extLst>
                <a:ext uri="{FF2B5EF4-FFF2-40B4-BE49-F238E27FC236}">
                  <a16:creationId xmlns="" xmlns:a16="http://schemas.microsoft.com/office/drawing/2014/main" id="{3ACD3015-3DC5-C972-50F7-E5A31DB207FF}"/>
                </a:ext>
              </a:extLst>
            </p:cNvPr>
            <p:cNvGrpSpPr/>
            <p:nvPr/>
          </p:nvGrpSpPr>
          <p:grpSpPr>
            <a:xfrm>
              <a:off x="5870173" y="5312369"/>
              <a:ext cx="5901514" cy="461665"/>
              <a:chOff x="5870173" y="5312369"/>
              <a:chExt cx="5901514" cy="461665"/>
            </a:xfrm>
          </p:grpSpPr>
          <p:sp>
            <p:nvSpPr>
              <p:cNvPr id="8" name="文本框 22">
                <a:extLst>
                  <a:ext uri="{FF2B5EF4-FFF2-40B4-BE49-F238E27FC236}">
                    <a16:creationId xmlns="" xmlns:a16="http://schemas.microsoft.com/office/drawing/2014/main" id="{62B030D3-D4E1-AB48-38E8-ECB6EC0C761E}"/>
                  </a:ext>
                </a:extLst>
              </p:cNvPr>
              <p:cNvSpPr txBox="1"/>
              <p:nvPr/>
            </p:nvSpPr>
            <p:spPr>
              <a:xfrm>
                <a:off x="6386087" y="5312369"/>
                <a:ext cx="53856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rPr>
                  <a:t>总结与展望</a:t>
                </a:r>
              </a:p>
            </p:txBody>
          </p:sp>
          <p:sp>
            <p:nvSpPr>
              <p:cNvPr id="9" name="椭圆 33">
                <a:extLst>
                  <a:ext uri="{FF2B5EF4-FFF2-40B4-BE49-F238E27FC236}">
                    <a16:creationId xmlns="" xmlns:a16="http://schemas.microsoft.com/office/drawing/2014/main" id="{BB217D51-7B29-BEAC-AA0A-31BC0C5F2EB6}"/>
                  </a:ext>
                </a:extLst>
              </p:cNvPr>
              <p:cNvSpPr/>
              <p:nvPr/>
            </p:nvSpPr>
            <p:spPr>
              <a:xfrm>
                <a:off x="5870173" y="5317453"/>
                <a:ext cx="389943" cy="389943"/>
              </a:xfrm>
              <a:prstGeom prst="ellipse">
                <a:avLst/>
              </a:prstGeom>
              <a:solidFill>
                <a:srgbClr val="6A0160"/>
              </a:solidFill>
              <a:ln>
                <a:noFill/>
              </a:ln>
              <a:effectLst>
                <a:outerShdw blurRad="63500" sx="102000" sy="102000" algn="ctr" rotWithShape="0">
                  <a:prstClr val="black">
                    <a:alpha val="9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rPr>
                  <a:t>6</a:t>
                </a: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endParaRPr>
              </a:p>
            </p:txBody>
          </p:sp>
        </p:grpSp>
      </p:grpSp>
      <p:sp>
        <p:nvSpPr>
          <p:cNvPr id="10" name="Chord 9">
            <a:extLst>
              <a:ext uri="{FF2B5EF4-FFF2-40B4-BE49-F238E27FC236}">
                <a16:creationId xmlns="" xmlns:a16="http://schemas.microsoft.com/office/drawing/2014/main" id="{6F7213C6-8EA0-9C43-CFDB-A8514B7629AC}"/>
              </a:ext>
            </a:extLst>
          </p:cNvPr>
          <p:cNvSpPr/>
          <p:nvPr/>
        </p:nvSpPr>
        <p:spPr>
          <a:xfrm>
            <a:off x="2591889" y="2349000"/>
            <a:ext cx="2160000" cy="2160000"/>
          </a:xfrm>
          <a:prstGeom prst="chord">
            <a:avLst>
              <a:gd name="adj1" fmla="val 5346111"/>
              <a:gd name="adj2" fmla="val 162473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 name="Group 1">
            <a:extLst>
              <a:ext uri="{FF2B5EF4-FFF2-40B4-BE49-F238E27FC236}">
                <a16:creationId xmlns="" xmlns:a16="http://schemas.microsoft.com/office/drawing/2014/main" id="{520227D1-AFCF-3C30-FAFF-4227ED1831BF}"/>
              </a:ext>
            </a:extLst>
          </p:cNvPr>
          <p:cNvGrpSpPr/>
          <p:nvPr/>
        </p:nvGrpSpPr>
        <p:grpSpPr>
          <a:xfrm>
            <a:off x="2711307" y="2468418"/>
            <a:ext cx="1921164" cy="1921164"/>
            <a:chOff x="2816385" y="2468418"/>
            <a:chExt cx="1921164" cy="1921164"/>
          </a:xfrm>
        </p:grpSpPr>
        <p:sp>
          <p:nvSpPr>
            <p:cNvPr id="3" name="椭圆 2">
              <a:extLst>
                <a:ext uri="{FF2B5EF4-FFF2-40B4-BE49-F238E27FC236}">
                  <a16:creationId xmlns="" xmlns:a16="http://schemas.microsoft.com/office/drawing/2014/main" id="{5094F4DE-3B69-4F97-9426-3C72C7B12E62}"/>
                </a:ext>
              </a:extLst>
            </p:cNvPr>
            <p:cNvSpPr/>
            <p:nvPr/>
          </p:nvSpPr>
          <p:spPr>
            <a:xfrm>
              <a:off x="2816385" y="2468418"/>
              <a:ext cx="1921164" cy="1921164"/>
            </a:xfrm>
            <a:prstGeom prst="ellipse">
              <a:avLst/>
            </a:prstGeom>
            <a:solidFill>
              <a:srgbClr val="6A0160"/>
            </a:solidFill>
            <a:ln>
              <a:solidFill>
                <a:srgbClr val="6A0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Arial"/>
              </a:endParaRPr>
            </a:p>
          </p:txBody>
        </p:sp>
        <p:sp>
          <p:nvSpPr>
            <p:cNvPr id="14" name="文本框 13">
              <a:extLst>
                <a:ext uri="{FF2B5EF4-FFF2-40B4-BE49-F238E27FC236}">
                  <a16:creationId xmlns="" xmlns:a16="http://schemas.microsoft.com/office/drawing/2014/main" id="{3B30A1C7-E3C9-41C4-A343-89825513C922}"/>
                </a:ext>
              </a:extLst>
            </p:cNvPr>
            <p:cNvSpPr txBox="1"/>
            <p:nvPr/>
          </p:nvSpPr>
          <p:spPr>
            <a:xfrm>
              <a:off x="2906897" y="2830082"/>
              <a:ext cx="1740141"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a:rPr>
                <a:t>目录</a:t>
              </a:r>
            </a:p>
          </p:txBody>
        </p:sp>
        <p:sp>
          <p:nvSpPr>
            <p:cNvPr id="15" name="文本框 14">
              <a:extLst>
                <a:ext uri="{FF2B5EF4-FFF2-40B4-BE49-F238E27FC236}">
                  <a16:creationId xmlns="" xmlns:a16="http://schemas.microsoft.com/office/drawing/2014/main" id="{A4AE3660-06BF-43AA-A4E7-5374F7D59F51}"/>
                </a:ext>
              </a:extLst>
            </p:cNvPr>
            <p:cNvSpPr txBox="1"/>
            <p:nvPr/>
          </p:nvSpPr>
          <p:spPr>
            <a:xfrm>
              <a:off x="2818492" y="3579594"/>
              <a:ext cx="19169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CONTENTS</a:t>
              </a: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grpSp>
      <p:sp>
        <p:nvSpPr>
          <p:cNvPr id="31" name="文本框 22">
            <a:extLst>
              <a:ext uri="{FF2B5EF4-FFF2-40B4-BE49-F238E27FC236}">
                <a16:creationId xmlns="" xmlns:a16="http://schemas.microsoft.com/office/drawing/2014/main" id="{33A00EE5-B6FD-4158-A5EF-6F05D1BDA90A}"/>
              </a:ext>
            </a:extLst>
          </p:cNvPr>
          <p:cNvSpPr txBox="1"/>
          <p:nvPr/>
        </p:nvSpPr>
        <p:spPr>
          <a:xfrm>
            <a:off x="5606285" y="1973358"/>
            <a:ext cx="724474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400" b="1" dirty="0">
                <a:solidFill>
                  <a:prstClr val="black"/>
                </a:solidFill>
                <a:latin typeface="微软雅黑" panose="020B0503020204020204" charset="-122"/>
                <a:ea typeface="微软雅黑" panose="020B0503020204020204" charset="-122"/>
                <a:cs typeface="Arial"/>
                <a:sym typeface="+mn-ea"/>
              </a:rPr>
              <a:t>基于物理模型的通用神经元</a:t>
            </a:r>
            <a:r>
              <a:rPr lang="zh-CN" altLang="en-US" sz="2400" b="1" dirty="0" smtClean="0">
                <a:solidFill>
                  <a:prstClr val="black"/>
                </a:solidFill>
                <a:latin typeface="微软雅黑" panose="020B0503020204020204" charset="-122"/>
                <a:ea typeface="微软雅黑" panose="020B0503020204020204" charset="-122"/>
                <a:cs typeface="Arial"/>
                <a:sym typeface="+mn-ea"/>
              </a:rPr>
              <a:t>模型：</a:t>
            </a:r>
            <a:r>
              <a:rPr lang="en-US" altLang="zh-CN" sz="2400" b="1" dirty="0" smtClean="0">
                <a:solidFill>
                  <a:prstClr val="black"/>
                </a:solidFill>
                <a:latin typeface="微软雅黑" panose="020B0503020204020204" charset="-122"/>
                <a:ea typeface="微软雅黑" panose="020B0503020204020204" charset="-122"/>
                <a:cs typeface="Arial"/>
                <a:sym typeface="+mn-ea"/>
              </a:rPr>
              <a:t>IC</a:t>
            </a:r>
            <a:r>
              <a:rPr lang="zh-CN" altLang="en-US" sz="2400" b="1" dirty="0" smtClean="0">
                <a:solidFill>
                  <a:prstClr val="black"/>
                </a:solidFill>
                <a:latin typeface="微软雅黑" panose="020B0503020204020204" charset="-122"/>
                <a:ea typeface="微软雅黑" panose="020B0503020204020204" charset="-122"/>
                <a:cs typeface="Arial"/>
                <a:sym typeface="+mn-ea"/>
              </a:rPr>
              <a:t>神经元</a:t>
            </a:r>
            <a:endParaRPr lang="en-US" altLang="zh-CN" sz="2400" b="1" dirty="0">
              <a:solidFill>
                <a:prstClr val="black"/>
              </a:solidFill>
              <a:latin typeface="微软雅黑" panose="020B0503020204020204" charset="-122"/>
              <a:ea typeface="微软雅黑" panose="020B0503020204020204" charset="-122"/>
              <a:cs typeface="Arial"/>
              <a:sym typeface="+mn-ea"/>
            </a:endParaRPr>
          </a:p>
        </p:txBody>
      </p:sp>
      <p:sp>
        <p:nvSpPr>
          <p:cNvPr id="35" name="文本框 22">
            <a:extLst>
              <a:ext uri="{FF2B5EF4-FFF2-40B4-BE49-F238E27FC236}">
                <a16:creationId xmlns="" xmlns:a16="http://schemas.microsoft.com/office/drawing/2014/main" id="{33A00EE5-B6FD-4158-A5EF-6F05D1BDA90A}"/>
              </a:ext>
            </a:extLst>
          </p:cNvPr>
          <p:cNvSpPr txBox="1"/>
          <p:nvPr/>
        </p:nvSpPr>
        <p:spPr>
          <a:xfrm>
            <a:off x="5610981" y="3549848"/>
            <a:ext cx="63211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400" b="1" dirty="0">
                <a:solidFill>
                  <a:prstClr val="black"/>
                </a:solidFill>
                <a:latin typeface="微软雅黑" panose="020B0503020204020204" charset="-122"/>
                <a:ea typeface="微软雅黑" panose="020B0503020204020204" charset="-122"/>
                <a:cs typeface="Arial"/>
                <a:sym typeface="+mn-ea"/>
              </a:rPr>
              <a:t>基于</a:t>
            </a:r>
            <a:r>
              <a:rPr lang="en-US" altLang="zh-CN" sz="2400" b="1" dirty="0">
                <a:solidFill>
                  <a:prstClr val="black"/>
                </a:solidFill>
                <a:latin typeface="微软雅黑" panose="020B0503020204020204" charset="-122"/>
                <a:ea typeface="微软雅黑" panose="020B0503020204020204" charset="-122"/>
                <a:cs typeface="Arial"/>
                <a:sym typeface="+mn-ea"/>
              </a:rPr>
              <a:t>IC</a:t>
            </a:r>
            <a:r>
              <a:rPr lang="zh-CN" altLang="en-US" sz="2400" b="1" dirty="0">
                <a:solidFill>
                  <a:prstClr val="black"/>
                </a:solidFill>
                <a:latin typeface="微软雅黑" panose="020B0503020204020204" charset="-122"/>
                <a:ea typeface="微软雅黑" panose="020B0503020204020204" charset="-122"/>
                <a:cs typeface="Arial"/>
                <a:sym typeface="+mn-ea"/>
              </a:rPr>
              <a:t>神经元</a:t>
            </a:r>
            <a:r>
              <a:rPr lang="zh-CN" altLang="en-US" sz="2400" b="1" dirty="0" smtClean="0">
                <a:solidFill>
                  <a:prstClr val="black"/>
                </a:solidFill>
                <a:latin typeface="微软雅黑" panose="020B0503020204020204" charset="-122"/>
                <a:ea typeface="微软雅黑" panose="020B0503020204020204" charset="-122"/>
                <a:cs typeface="Arial"/>
                <a:sym typeface="+mn-ea"/>
              </a:rPr>
              <a:t>的近似等变</a:t>
            </a:r>
            <a:r>
              <a:rPr lang="en-US" altLang="zh-CN" sz="2400" b="1" dirty="0" smtClean="0">
                <a:solidFill>
                  <a:prstClr val="black"/>
                </a:solidFill>
                <a:latin typeface="微软雅黑" panose="020B0503020204020204" charset="-122"/>
                <a:ea typeface="微软雅黑" panose="020B0503020204020204" charset="-122"/>
                <a:cs typeface="Arial"/>
                <a:sym typeface="+mn-ea"/>
              </a:rPr>
              <a:t>3D</a:t>
            </a:r>
            <a:r>
              <a:rPr lang="zh-CN" altLang="en-US" sz="2400" b="1" dirty="0">
                <a:solidFill>
                  <a:prstClr val="black"/>
                </a:solidFill>
                <a:latin typeface="微软雅黑" panose="020B0503020204020204" charset="-122"/>
                <a:ea typeface="微软雅黑" panose="020B0503020204020204" charset="-122"/>
                <a:cs typeface="Arial"/>
                <a:sym typeface="+mn-ea"/>
              </a:rPr>
              <a:t>图神经网络</a:t>
            </a:r>
            <a:r>
              <a:rPr lang="zh-CN" altLang="en-US" sz="2400" b="1" dirty="0" smtClean="0">
                <a:solidFill>
                  <a:prstClr val="black"/>
                </a:solidFill>
                <a:latin typeface="微软雅黑" panose="020B0503020204020204" charset="-122"/>
                <a:ea typeface="微软雅黑" panose="020B0503020204020204" charset="-122"/>
                <a:cs typeface="Arial"/>
                <a:sym typeface="+mn-ea"/>
              </a:rPr>
              <a:t>设计</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endParaRPr>
          </a:p>
        </p:txBody>
      </p:sp>
      <p:sp>
        <p:nvSpPr>
          <p:cNvPr id="36" name="文本框 22">
            <a:extLst>
              <a:ext uri="{FF2B5EF4-FFF2-40B4-BE49-F238E27FC236}">
                <a16:creationId xmlns="" xmlns:a16="http://schemas.microsoft.com/office/drawing/2014/main" id="{33A00EE5-B6FD-4158-A5EF-6F05D1BDA90A}"/>
              </a:ext>
            </a:extLst>
          </p:cNvPr>
          <p:cNvSpPr txBox="1"/>
          <p:nvPr/>
        </p:nvSpPr>
        <p:spPr>
          <a:xfrm>
            <a:off x="5610981" y="2760832"/>
            <a:ext cx="692494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400" b="1" dirty="0">
                <a:solidFill>
                  <a:prstClr val="black"/>
                </a:solidFill>
                <a:latin typeface="微软雅黑" panose="020B0503020204020204" charset="-122"/>
                <a:ea typeface="微软雅黑" panose="020B0503020204020204" charset="-122"/>
                <a:cs typeface="Arial"/>
                <a:sym typeface="+mn-ea"/>
              </a:rPr>
              <a:t>基于</a:t>
            </a:r>
            <a:r>
              <a:rPr lang="en-US" altLang="zh-CN" sz="2400" b="1" dirty="0">
                <a:solidFill>
                  <a:prstClr val="black"/>
                </a:solidFill>
                <a:latin typeface="微软雅黑" panose="020B0503020204020204" charset="-122"/>
                <a:ea typeface="微软雅黑" panose="020B0503020204020204" charset="-122"/>
                <a:cs typeface="Arial"/>
                <a:sym typeface="+mn-ea"/>
              </a:rPr>
              <a:t>IC</a:t>
            </a:r>
            <a:r>
              <a:rPr lang="zh-CN" altLang="en-US" sz="2400" b="1" dirty="0">
                <a:solidFill>
                  <a:prstClr val="black"/>
                </a:solidFill>
                <a:latin typeface="微软雅黑" panose="020B0503020204020204" charset="-122"/>
                <a:ea typeface="微软雅黑" panose="020B0503020204020204" charset="-122"/>
                <a:cs typeface="Arial"/>
                <a:sym typeface="+mn-ea"/>
              </a:rPr>
              <a:t>神经元的深度卷积神经网络</a:t>
            </a:r>
            <a:r>
              <a:rPr lang="zh-CN" altLang="en-US" sz="2400" b="1" dirty="0" smtClean="0">
                <a:solidFill>
                  <a:prstClr val="black"/>
                </a:solidFill>
                <a:latin typeface="微软雅黑" panose="020B0503020204020204" charset="-122"/>
                <a:ea typeface="微软雅黑" panose="020B0503020204020204" charset="-122"/>
                <a:cs typeface="Arial"/>
                <a:sym typeface="+mn-ea"/>
              </a:rPr>
              <a:t>设计</a:t>
            </a:r>
            <a:endParaRPr lang="en-US" altLang="zh-CN" sz="2400" b="1" dirty="0">
              <a:solidFill>
                <a:prstClr val="black"/>
              </a:solidFill>
              <a:latin typeface="微软雅黑" panose="020B0503020204020204" charset="-122"/>
              <a:ea typeface="微软雅黑" panose="020B0503020204020204" charset="-122"/>
              <a:cs typeface="Arial"/>
              <a:sym typeface="+mn-ea"/>
            </a:endParaRPr>
          </a:p>
        </p:txBody>
      </p:sp>
      <p:sp>
        <p:nvSpPr>
          <p:cNvPr id="37" name="文本框 22">
            <a:extLst>
              <a:ext uri="{FF2B5EF4-FFF2-40B4-BE49-F238E27FC236}">
                <a16:creationId xmlns="" xmlns:a16="http://schemas.microsoft.com/office/drawing/2014/main" id="{33A00EE5-B6FD-4158-A5EF-6F05D1BDA90A}"/>
              </a:ext>
            </a:extLst>
          </p:cNvPr>
          <p:cNvSpPr txBox="1"/>
          <p:nvPr/>
        </p:nvSpPr>
        <p:spPr>
          <a:xfrm>
            <a:off x="5606285" y="4338717"/>
            <a:ext cx="63211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400" b="1" dirty="0">
                <a:solidFill>
                  <a:prstClr val="black"/>
                </a:solidFill>
                <a:latin typeface="微软雅黑" panose="020B0503020204020204" charset="-122"/>
                <a:ea typeface="微软雅黑" panose="020B0503020204020204" charset="-122"/>
                <a:cs typeface="Arial"/>
                <a:sym typeface="+mn-ea"/>
              </a:rPr>
              <a:t>基于</a:t>
            </a:r>
            <a:r>
              <a:rPr lang="en-US" altLang="zh-CN" sz="2400" b="1" dirty="0">
                <a:solidFill>
                  <a:prstClr val="black"/>
                </a:solidFill>
                <a:latin typeface="微软雅黑" panose="020B0503020204020204" charset="-122"/>
                <a:ea typeface="微软雅黑" panose="020B0503020204020204" charset="-122"/>
                <a:cs typeface="Arial"/>
                <a:sym typeface="+mn-ea"/>
              </a:rPr>
              <a:t>IC</a:t>
            </a:r>
            <a:r>
              <a:rPr lang="zh-CN" altLang="en-US" sz="2400" b="1" dirty="0">
                <a:solidFill>
                  <a:prstClr val="black"/>
                </a:solidFill>
                <a:latin typeface="微软雅黑" panose="020B0503020204020204" charset="-122"/>
                <a:ea typeface="微软雅黑" panose="020B0503020204020204" charset="-122"/>
                <a:cs typeface="Arial"/>
                <a:sym typeface="+mn-ea"/>
              </a:rPr>
              <a:t>神经元的记忆型递归</a:t>
            </a:r>
            <a:r>
              <a:rPr lang="zh-CN" altLang="en-US" sz="2400" b="1" dirty="0" smtClean="0">
                <a:solidFill>
                  <a:prstClr val="black"/>
                </a:solidFill>
                <a:latin typeface="微软雅黑" panose="020B0503020204020204" charset="-122"/>
                <a:ea typeface="微软雅黑" panose="020B0503020204020204" charset="-122"/>
                <a:cs typeface="Arial"/>
                <a:sym typeface="+mn-ea"/>
              </a:rPr>
              <a:t>神经网络设计</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a:sym typeface="+mn-ea"/>
            </a:endParaRPr>
          </a:p>
        </p:txBody>
      </p:sp>
    </p:spTree>
    <p:extLst>
      <p:ext uri="{BB962C8B-B14F-4D97-AF65-F5344CB8AC3E}">
        <p14:creationId xmlns:p14="http://schemas.microsoft.com/office/powerpoint/2010/main" val="195713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a:t>
            </a:r>
            <a:r>
              <a:rPr lang="zh-CN" altLang="en-US" dirty="0" smtClean="0"/>
              <a:t>实验验证  </a:t>
            </a:r>
            <a:r>
              <a:rPr lang="zh-CN" altLang="en-US" dirty="0" smtClean="0">
                <a:solidFill>
                  <a:schemeClr val="tx1">
                    <a:lumMod val="50000"/>
                    <a:lumOff val="50000"/>
                  </a:schemeClr>
                </a:solidFill>
              </a:rPr>
              <a:t>分析总结</a:t>
            </a:r>
            <a:r>
              <a:rPr lang="zh-CN" altLang="en-US" dirty="0" smtClean="0"/>
              <a:t> </a:t>
            </a:r>
            <a:endParaRPr lang="zh-CN" altLang="en-US" dirty="0">
              <a:solidFill>
                <a:schemeClr val="tx1">
                  <a:lumMod val="50000"/>
                  <a:lumOff val="50000"/>
                </a:schemeClr>
              </a:solidFill>
            </a:endParaRPr>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20</a:t>
            </a:fld>
            <a:endParaRPr lang="zh-CN" altLang="en-US"/>
          </a:p>
        </p:txBody>
      </p:sp>
      <p:sp>
        <p:nvSpPr>
          <p:cNvPr id="11" name="矩形: 圆角 20"/>
          <p:cNvSpPr/>
          <p:nvPr>
            <p:custDataLst>
              <p:tags r:id="rId1"/>
            </p:custDataLst>
          </p:nvPr>
        </p:nvSpPr>
        <p:spPr>
          <a:xfrm>
            <a:off x="1473481" y="4014081"/>
            <a:ext cx="8048654" cy="1627848"/>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Placeholder 2">
            <a:extLst>
              <a:ext uri="{FF2B5EF4-FFF2-40B4-BE49-F238E27FC236}">
                <a16:creationId xmlns="" xmlns:a16="http://schemas.microsoft.com/office/drawing/2014/main" id="{730F2951-5649-2475-3E76-687488076AA1}"/>
              </a:ext>
            </a:extLst>
          </p:cNvPr>
          <p:cNvSpPr txBox="1">
            <a:spLocks/>
          </p:cNvSpPr>
          <p:nvPr/>
        </p:nvSpPr>
        <p:spPr>
          <a:xfrm>
            <a:off x="1175507" y="905202"/>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消融实验：激活函数影响</a:t>
            </a:r>
            <a:endParaRPr lang="zh-CN" altLang="en-US" dirty="0">
              <a:solidFill>
                <a:schemeClr val="tx1">
                  <a:lumMod val="50000"/>
                  <a:lumOff val="50000"/>
                </a:schemeClr>
              </a:solidFill>
            </a:endParaRPr>
          </a:p>
        </p:txBody>
      </p:sp>
      <p:sp>
        <p:nvSpPr>
          <p:cNvPr id="13" name="文本框 12"/>
          <p:cNvSpPr txBox="1"/>
          <p:nvPr/>
        </p:nvSpPr>
        <p:spPr>
          <a:xfrm>
            <a:off x="1629419" y="4135992"/>
            <a:ext cx="7652083" cy="1505937"/>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IC</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神经元在不同激活函数上表现出相似的实验效果，进一步体现了</a:t>
            </a: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IC</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神经元在已有神经网络中的泛用性</a:t>
            </a:r>
            <a:endParaRPr lang="en-US" altLang="zh-CN" dirty="0" smtClean="0">
              <a:latin typeface="Times New Roman" panose="02020603050405020304" pitchFamily="18" charset="0"/>
              <a:ea typeface="微软雅黑" panose="020B0503020204020204" pitchFamily="34" charset="-122"/>
              <a:cs typeface="微软雅黑" panose="020B0503020204020204" pitchFamily="34" charset="-122"/>
            </a:endParaRPr>
          </a:p>
          <a:p>
            <a:pPr marL="285750" indent="-285750" fontAlgn="auto">
              <a:lnSpc>
                <a:spcPct val="150000"/>
              </a:lnSpc>
              <a:buFont typeface="Wingdings" panose="05000000000000000000" charset="0"/>
              <a:buChar char="n"/>
            </a:pP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未来会进一步探索</a:t>
            </a:r>
            <a:r>
              <a:rPr lang="en-US" altLang="zh-CN" dirty="0" smtClean="0">
                <a:latin typeface="Times New Roman" panose="02020603050405020304" pitchFamily="18" charset="0"/>
                <a:ea typeface="微软雅黑" panose="020B0503020204020204" pitchFamily="34" charset="-122"/>
                <a:cs typeface="微软雅黑" panose="020B0503020204020204" pitchFamily="34" charset="-122"/>
              </a:rPr>
              <a:t>IC</a:t>
            </a:r>
            <a:r>
              <a:rPr lang="zh-CN" altLang="en-US" dirty="0" smtClean="0">
                <a:latin typeface="Times New Roman" panose="02020603050405020304" pitchFamily="18" charset="0"/>
                <a:ea typeface="微软雅黑" panose="020B0503020204020204" pitchFamily="34" charset="-122"/>
                <a:cs typeface="微软雅黑" panose="020B0503020204020204" pitchFamily="34" charset="-122"/>
              </a:rPr>
              <a:t>神经元与其它激活函数的结合</a:t>
            </a:r>
            <a:endParaRPr lang="en-US" altLang="zh-CN" dirty="0" smtClean="0">
              <a:latin typeface="Times New Roman" panose="02020603050405020304" pitchFamily="18" charset="0"/>
              <a:ea typeface="微软雅黑" panose="020B0503020204020204" pitchFamily="34" charset="-122"/>
              <a:cs typeface="微软雅黑" panose="020B0503020204020204" pitchFamily="34" charset="-122"/>
            </a:endParaRPr>
          </a:p>
        </p:txBody>
      </p:sp>
      <p:sp>
        <p:nvSpPr>
          <p:cNvPr id="14" name="文本框 13"/>
          <p:cNvSpPr txBox="1"/>
          <p:nvPr/>
        </p:nvSpPr>
        <p:spPr>
          <a:xfrm>
            <a:off x="1184868" y="1355986"/>
            <a:ext cx="6628254" cy="1389662"/>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以上所有实验中，</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IC</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神经元都基于</a:t>
            </a: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rPr>
              <a:t>ReLU</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或者</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Sigmoid</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函数，本实验验证其它激活函数对</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IC</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神经元是否有效</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498995" y="3570263"/>
            <a:ext cx="5027427" cy="369332"/>
          </a:xfrm>
          <a:prstGeom prst="rect">
            <a:avLst/>
          </a:prstGeom>
        </p:spPr>
        <p:txBody>
          <a:bodyPr wrap="square">
            <a:spAutoFit/>
          </a:bodyPr>
          <a:lstStyle/>
          <a:p>
            <a:r>
              <a:rPr lang="zh-CN" altLang="en-US" dirty="0" smtClean="0"/>
              <a:t>激活函数消融实验</a:t>
            </a:r>
            <a:endParaRPr lang="en-US" altLang="zh-CN" dirty="0"/>
          </a:p>
        </p:txBody>
      </p:sp>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215264"/>
            <a:ext cx="6762313" cy="1411766"/>
          </a:xfrm>
          <a:prstGeom prst="rect">
            <a:avLst/>
          </a:prstGeom>
        </p:spPr>
      </p:pic>
    </p:spTree>
    <p:extLst>
      <p:ext uri="{BB962C8B-B14F-4D97-AF65-F5344CB8AC3E}">
        <p14:creationId xmlns:p14="http://schemas.microsoft.com/office/powerpoint/2010/main" val="336194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实验验证  </a:t>
            </a:r>
            <a:r>
              <a:rPr lang="zh-CN" altLang="en-US" dirty="0" smtClean="0"/>
              <a:t>分析总结 </a:t>
            </a:r>
            <a:endParaRPr lang="zh-CN" altLang="en-US" dirty="0"/>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grpSp>
        <p:nvGrpSpPr>
          <p:cNvPr id="16" name="Group 52">
            <a:extLst>
              <a:ext uri="{FF2B5EF4-FFF2-40B4-BE49-F238E27FC236}">
                <a16:creationId xmlns="" xmlns:a16="http://schemas.microsoft.com/office/drawing/2014/main" id="{DE2E6BAC-8B35-AD15-0241-96E5119259F4}"/>
              </a:ext>
            </a:extLst>
          </p:cNvPr>
          <p:cNvGrpSpPr/>
          <p:nvPr/>
        </p:nvGrpSpPr>
        <p:grpSpPr>
          <a:xfrm>
            <a:off x="853497" y="1265252"/>
            <a:ext cx="3200401" cy="4387722"/>
            <a:chOff x="8304205" y="1869476"/>
            <a:chExt cx="2743201" cy="4387722"/>
          </a:xfrm>
        </p:grpSpPr>
        <p:sp>
          <p:nvSpPr>
            <p:cNvPr id="17" name="矩形 24">
              <a:extLst>
                <a:ext uri="{FF2B5EF4-FFF2-40B4-BE49-F238E27FC236}">
                  <a16:creationId xmlns="" xmlns:a16="http://schemas.microsoft.com/office/drawing/2014/main" id="{380D578D-0D0B-C01D-64A4-22933CC6B5F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顶角 25">
              <a:extLst>
                <a:ext uri="{FF2B5EF4-FFF2-40B4-BE49-F238E27FC236}">
                  <a16:creationId xmlns="" xmlns:a16="http://schemas.microsoft.com/office/drawing/2014/main" id="{E938B4D7-1058-4D24-69C7-64E3C63C16A5}"/>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9" name="文本框 26">
              <a:extLst>
                <a:ext uri="{FF2B5EF4-FFF2-40B4-BE49-F238E27FC236}">
                  <a16:creationId xmlns="" xmlns:a16="http://schemas.microsoft.com/office/drawing/2014/main" id="{F2AB1E43-8A66-9B37-008C-07C2398DCDFF}"/>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grpSp>
        <p:nvGrpSpPr>
          <p:cNvPr id="20" name="Group 60">
            <a:extLst>
              <a:ext uri="{FF2B5EF4-FFF2-40B4-BE49-F238E27FC236}">
                <a16:creationId xmlns="" xmlns:a16="http://schemas.microsoft.com/office/drawing/2014/main" id="{925CD110-5DD1-8AA5-92F6-74E4F2A1EF56}"/>
              </a:ext>
            </a:extLst>
          </p:cNvPr>
          <p:cNvGrpSpPr/>
          <p:nvPr/>
        </p:nvGrpSpPr>
        <p:grpSpPr>
          <a:xfrm>
            <a:off x="4511099" y="1265252"/>
            <a:ext cx="3200398" cy="4387722"/>
            <a:chOff x="8304205" y="1869476"/>
            <a:chExt cx="2743201" cy="4387722"/>
          </a:xfrm>
        </p:grpSpPr>
        <p:sp>
          <p:nvSpPr>
            <p:cNvPr id="21"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23"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2087997" y="1589510"/>
            <a:ext cx="2793998" cy="400110"/>
          </a:xfrm>
          <a:prstGeom prst="rect">
            <a:avLst/>
          </a:prstGeom>
          <a:noFill/>
        </p:spPr>
        <p:txBody>
          <a:bodyPr wrap="square" rtlCol="0">
            <a:spAutoFit/>
          </a:bodyPr>
          <a:lstStyle/>
          <a:p>
            <a:r>
              <a:rPr lang="zh-CN" altLang="en-US" sz="2000" dirty="0">
                <a:solidFill>
                  <a:schemeClr val="bg1"/>
                </a:solidFill>
              </a:rPr>
              <a:t>动机</a:t>
            </a:r>
          </a:p>
        </p:txBody>
      </p:sp>
      <p:sp>
        <p:nvSpPr>
          <p:cNvPr id="25" name="文本框 24"/>
          <p:cNvSpPr txBox="1"/>
          <p:nvPr/>
        </p:nvSpPr>
        <p:spPr>
          <a:xfrm>
            <a:off x="853498" y="2425400"/>
            <a:ext cx="3200399"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当下深度神经网络被广泛使用，然后神经元模型依然是上个世纪的</a:t>
            </a:r>
            <a:r>
              <a:rPr lang="en-US" altLang="zh-CN" dirty="0" smtClean="0"/>
              <a:t>MP</a:t>
            </a:r>
            <a:r>
              <a:rPr lang="zh-CN" altLang="en-US" dirty="0" smtClean="0"/>
              <a:t>神经元，</a:t>
            </a:r>
            <a:r>
              <a:rPr lang="zh-CN" altLang="en-US" dirty="0" smtClean="0">
                <a:solidFill>
                  <a:srgbClr val="FF0000"/>
                </a:solidFill>
              </a:rPr>
              <a:t>探索高性能的神经元模型对深度学习乃至整个神经网络领域具有重要意义</a:t>
            </a:r>
            <a:r>
              <a:rPr lang="zh-CN" altLang="en-US" dirty="0" smtClean="0"/>
              <a:t>。</a:t>
            </a:r>
            <a:endParaRPr lang="en-US" altLang="zh-CN" dirty="0"/>
          </a:p>
        </p:txBody>
      </p:sp>
      <p:sp>
        <p:nvSpPr>
          <p:cNvPr id="26" name="文本框 25"/>
          <p:cNvSpPr txBox="1"/>
          <p:nvPr/>
        </p:nvSpPr>
        <p:spPr>
          <a:xfrm>
            <a:off x="5816602" y="1601711"/>
            <a:ext cx="2793998" cy="400110"/>
          </a:xfrm>
          <a:prstGeom prst="rect">
            <a:avLst/>
          </a:prstGeom>
          <a:noFill/>
        </p:spPr>
        <p:txBody>
          <a:bodyPr wrap="square" rtlCol="0">
            <a:spAutoFit/>
          </a:bodyPr>
          <a:lstStyle/>
          <a:p>
            <a:r>
              <a:rPr lang="zh-CN" altLang="en-US" sz="2000" dirty="0" smtClean="0">
                <a:solidFill>
                  <a:schemeClr val="bg1"/>
                </a:solidFill>
              </a:rPr>
              <a:t>模型</a:t>
            </a:r>
            <a:endParaRPr lang="zh-CN" altLang="en-US" sz="2000" dirty="0">
              <a:solidFill>
                <a:schemeClr val="bg1"/>
              </a:solidFill>
            </a:endParaRPr>
          </a:p>
        </p:txBody>
      </p:sp>
      <p:sp>
        <p:nvSpPr>
          <p:cNvPr id="27" name="文本框 26"/>
          <p:cNvSpPr txBox="1"/>
          <p:nvPr/>
        </p:nvSpPr>
        <p:spPr>
          <a:xfrm>
            <a:off x="4546601" y="2362512"/>
            <a:ext cx="3200399"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本章提出一种通用的</a:t>
            </a:r>
            <a:r>
              <a:rPr lang="en-US" altLang="zh-CN" dirty="0" smtClean="0"/>
              <a:t>IC</a:t>
            </a:r>
            <a:r>
              <a:rPr lang="zh-CN" altLang="en-US" dirty="0" smtClean="0"/>
              <a:t>神经元，通过切分线性表示，它能获得</a:t>
            </a:r>
            <a:r>
              <a:rPr lang="zh-CN" altLang="en-US" dirty="0" smtClean="0">
                <a:solidFill>
                  <a:srgbClr val="FF0000"/>
                </a:solidFill>
              </a:rPr>
              <a:t>更强大的表示能力</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en-US" altLang="zh-CN" dirty="0" smtClean="0"/>
              <a:t>IC</a:t>
            </a:r>
            <a:r>
              <a:rPr lang="zh-CN" altLang="en-US" dirty="0" smtClean="0"/>
              <a:t>神经元能够</a:t>
            </a:r>
            <a:r>
              <a:rPr lang="zh-CN" altLang="en-US" dirty="0" smtClean="0">
                <a:solidFill>
                  <a:srgbClr val="FF0000"/>
                </a:solidFill>
              </a:rPr>
              <a:t>应用到各种基于</a:t>
            </a:r>
            <a:r>
              <a:rPr lang="en-US" altLang="zh-CN" dirty="0" smtClean="0">
                <a:solidFill>
                  <a:srgbClr val="FF0000"/>
                </a:solidFill>
              </a:rPr>
              <a:t>MP</a:t>
            </a:r>
            <a:r>
              <a:rPr lang="zh-CN" altLang="en-US" dirty="0" smtClean="0">
                <a:solidFill>
                  <a:srgbClr val="FF0000"/>
                </a:solidFill>
              </a:rPr>
              <a:t>神经元的体系中</a:t>
            </a:r>
            <a:r>
              <a:rPr lang="zh-CN" altLang="en-US" dirty="0" smtClean="0"/>
              <a:t>。</a:t>
            </a:r>
            <a:endParaRPr lang="en-US" altLang="zh-CN" dirty="0"/>
          </a:p>
        </p:txBody>
      </p:sp>
      <p:grpSp>
        <p:nvGrpSpPr>
          <p:cNvPr id="28" name="Group 60">
            <a:extLst>
              <a:ext uri="{FF2B5EF4-FFF2-40B4-BE49-F238E27FC236}">
                <a16:creationId xmlns="" xmlns:a16="http://schemas.microsoft.com/office/drawing/2014/main" id="{925CD110-5DD1-8AA5-92F6-74E4F2A1EF56}"/>
              </a:ext>
            </a:extLst>
          </p:cNvPr>
          <p:cNvGrpSpPr/>
          <p:nvPr/>
        </p:nvGrpSpPr>
        <p:grpSpPr>
          <a:xfrm>
            <a:off x="8168697" y="1268939"/>
            <a:ext cx="3200398" cy="4387722"/>
            <a:chOff x="8304205" y="1869476"/>
            <a:chExt cx="2743201" cy="4387722"/>
          </a:xfrm>
        </p:grpSpPr>
        <p:sp>
          <p:nvSpPr>
            <p:cNvPr id="29"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31"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8204199" y="2366199"/>
            <a:ext cx="3200399"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本章通过多领域的分类数据集验证了</a:t>
            </a:r>
            <a:r>
              <a:rPr lang="en-US" altLang="zh-CN" dirty="0" smtClean="0"/>
              <a:t>IC</a:t>
            </a:r>
            <a:r>
              <a:rPr lang="zh-CN" altLang="en-US" dirty="0" smtClean="0"/>
              <a:t>神经元的有效性。</a:t>
            </a:r>
            <a:endParaRPr lang="en-US" altLang="zh-CN" dirty="0" smtClean="0"/>
          </a:p>
          <a:p>
            <a:pPr marL="285750" indent="-285750" fontAlgn="auto">
              <a:lnSpc>
                <a:spcPct val="150000"/>
              </a:lnSpc>
              <a:buFont typeface="Wingdings" panose="05000000000000000000" charset="0"/>
              <a:buChar char="n"/>
            </a:pPr>
            <a:r>
              <a:rPr lang="zh-CN" altLang="en-US" dirty="0" smtClean="0"/>
              <a:t>本章将</a:t>
            </a:r>
            <a:r>
              <a:rPr lang="en-US" altLang="zh-CN" dirty="0" smtClean="0"/>
              <a:t>IC</a:t>
            </a:r>
            <a:r>
              <a:rPr lang="zh-CN" altLang="en-US" dirty="0" smtClean="0"/>
              <a:t>神经元应用到一些主流网络架构中，并验证了其泛用性。</a:t>
            </a:r>
            <a:endParaRPr lang="en-US" altLang="zh-CN" dirty="0"/>
          </a:p>
        </p:txBody>
      </p:sp>
      <p:sp>
        <p:nvSpPr>
          <p:cNvPr id="33" name="文本框 32"/>
          <p:cNvSpPr txBox="1"/>
          <p:nvPr/>
        </p:nvSpPr>
        <p:spPr>
          <a:xfrm>
            <a:off x="9398002" y="1601711"/>
            <a:ext cx="2793998" cy="400110"/>
          </a:xfrm>
          <a:prstGeom prst="rect">
            <a:avLst/>
          </a:prstGeom>
          <a:noFill/>
        </p:spPr>
        <p:txBody>
          <a:bodyPr wrap="square" rtlCol="0">
            <a:spAutoFit/>
          </a:bodyPr>
          <a:lstStyle/>
          <a:p>
            <a:r>
              <a:rPr lang="zh-CN" altLang="en-US" sz="2000" dirty="0">
                <a:solidFill>
                  <a:schemeClr val="bg1"/>
                </a:solidFill>
              </a:rPr>
              <a:t>实验</a:t>
            </a:r>
          </a:p>
        </p:txBody>
      </p:sp>
    </p:spTree>
    <p:extLst>
      <p:ext uri="{BB962C8B-B14F-4D97-AF65-F5344CB8AC3E}">
        <p14:creationId xmlns:p14="http://schemas.microsoft.com/office/powerpoint/2010/main" val="172916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6B7EB8-B4F9-3F04-51B8-1124A31D4785}"/>
              </a:ext>
            </a:extLst>
          </p:cNvPr>
          <p:cNvSpPr>
            <a:spLocks noGrp="1"/>
          </p:cNvSpPr>
          <p:nvPr>
            <p:ph type="ctrTitle"/>
          </p:nvPr>
        </p:nvSpPr>
        <p:spPr>
          <a:xfrm>
            <a:off x="1384445" y="2532857"/>
            <a:ext cx="9423110" cy="1792286"/>
          </a:xfrm>
        </p:spPr>
        <p:txBody>
          <a:bodyPr/>
          <a:lstStyle/>
          <a:p>
            <a:r>
              <a:rPr lang="zh-CN" altLang="en-US" sz="3600" dirty="0"/>
              <a:t>基于</a:t>
            </a:r>
            <a:r>
              <a:rPr lang="en-US" altLang="zh-CN" sz="3600" dirty="0"/>
              <a:t>IC</a:t>
            </a:r>
            <a:r>
              <a:rPr lang="zh-CN" altLang="en-US" sz="3600" dirty="0"/>
              <a:t>神经元的深度卷积神经网络设计</a:t>
            </a:r>
            <a:r>
              <a:rPr lang="zh-CN" altLang="en-US" sz="3600" dirty="0" smtClean="0"/>
              <a:t>：</a:t>
            </a:r>
            <a:r>
              <a:rPr lang="en-US" altLang="zh-CN" sz="3600" dirty="0" smtClean="0"/>
              <a:t/>
            </a:r>
            <a:br>
              <a:rPr lang="en-US" altLang="zh-CN" sz="3600" dirty="0" smtClean="0"/>
            </a:br>
            <a:r>
              <a:rPr lang="en-US" altLang="zh-CN" sz="3600" dirty="0" smtClean="0"/>
              <a:t>IC-CNN</a:t>
            </a:r>
            <a:r>
              <a:rPr lang="en-US" altLang="zh-CN" sz="3600" dirty="0"/>
              <a:t>+</a:t>
            </a:r>
          </a:p>
        </p:txBody>
      </p:sp>
      <p:sp>
        <p:nvSpPr>
          <p:cNvPr id="3" name="Date Placeholder 2">
            <a:extLst>
              <a:ext uri="{FF2B5EF4-FFF2-40B4-BE49-F238E27FC236}">
                <a16:creationId xmlns="" xmlns:a16="http://schemas.microsoft.com/office/drawing/2014/main" id="{7469F819-F6C0-F763-E315-14C377A46594}"/>
              </a:ext>
            </a:extLst>
          </p:cNvPr>
          <p:cNvSpPr>
            <a:spLocks noGrp="1"/>
          </p:cNvSpPr>
          <p:nvPr>
            <p:ph type="dt" sz="half" idx="10"/>
          </p:nvPr>
        </p:nvSpPr>
        <p:spPr/>
        <p:txBody>
          <a:bodyPr/>
          <a:lstStyle/>
          <a:p>
            <a:fld id="{00A09612-09A5-0F4C-A712-F7C02FE93735}" type="datetime1">
              <a:rPr lang="en-US" altLang="zh-CN" smtClean="0"/>
              <a:t>5/23/2024</a:t>
            </a:fld>
            <a:endParaRPr lang="zh-CN" altLang="en-US"/>
          </a:p>
        </p:txBody>
      </p:sp>
      <p:sp>
        <p:nvSpPr>
          <p:cNvPr id="4" name="Footer Placeholder 3">
            <a:extLst>
              <a:ext uri="{FF2B5EF4-FFF2-40B4-BE49-F238E27FC236}">
                <a16:creationId xmlns="" xmlns:a16="http://schemas.microsoft.com/office/drawing/2014/main" id="{C0213B21-BF19-0CB0-23CA-04B9D4E0B14A}"/>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0607ECDD-B261-B97E-962B-30D5C052A11C}"/>
              </a:ext>
            </a:extLst>
          </p:cNvPr>
          <p:cNvSpPr>
            <a:spLocks noGrp="1"/>
          </p:cNvSpPr>
          <p:nvPr>
            <p:ph type="sldNum" sz="quarter" idx="12"/>
          </p:nvPr>
        </p:nvSpPr>
        <p:spPr/>
        <p:txBody>
          <a:bodyPr/>
          <a:lstStyle/>
          <a:p>
            <a:fld id="{565CE74E-AB26-4998-AD42-012C4C1AD076}" type="slidenum">
              <a:rPr lang="zh-CN" altLang="en-US" smtClean="0"/>
              <a:t>22</a:t>
            </a:fld>
            <a:endParaRPr lang="zh-CN" altLang="en-US"/>
          </a:p>
        </p:txBody>
      </p:sp>
    </p:spTree>
    <p:extLst>
      <p:ext uri="{BB962C8B-B14F-4D97-AF65-F5344CB8AC3E}">
        <p14:creationId xmlns:p14="http://schemas.microsoft.com/office/powerpoint/2010/main" val="39919954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sp>
        <p:nvSpPr>
          <p:cNvPr id="8" name="矩形 7"/>
          <p:cNvSpPr/>
          <p:nvPr/>
        </p:nvSpPr>
        <p:spPr>
          <a:xfrm>
            <a:off x="2655099" y="1422555"/>
            <a:ext cx="1107996" cy="369332"/>
          </a:xfrm>
          <a:prstGeom prst="rect">
            <a:avLst/>
          </a:prstGeom>
        </p:spPr>
        <p:txBody>
          <a:bodyPr wrap="none">
            <a:spAutoFit/>
          </a:bodyPr>
          <a:lstStyle/>
          <a:p>
            <a:r>
              <a:rPr lang="zh-CN" altLang="en-US" dirty="0">
                <a:latin typeface="+mj-ea"/>
              </a:rPr>
              <a:t>高</a:t>
            </a:r>
            <a:r>
              <a:rPr lang="zh-CN" altLang="en-US" dirty="0" smtClean="0">
                <a:latin typeface="+mj-ea"/>
              </a:rPr>
              <a:t>维数据</a:t>
            </a:r>
            <a:endParaRPr lang="zh-CN" altLang="en-US" dirty="0"/>
          </a:p>
        </p:txBody>
      </p:sp>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IC</a:t>
            </a:r>
            <a:r>
              <a:rPr lang="zh-CN" altLang="en-US" dirty="0" smtClean="0"/>
              <a:t>神经元在深度卷积神经网络中的瓶颈</a:t>
            </a:r>
            <a:endParaRPr lang="zh-CN" altLang="en-US" dirty="0">
              <a:solidFill>
                <a:schemeClr val="tx1">
                  <a:lumMod val="50000"/>
                  <a:lumOff val="50000"/>
                </a:schemeClr>
              </a:solidFill>
            </a:endParaRPr>
          </a:p>
        </p:txBody>
      </p:sp>
      <p:sp>
        <p:nvSpPr>
          <p:cNvPr id="16" name="矩形 15"/>
          <p:cNvSpPr/>
          <p:nvPr/>
        </p:nvSpPr>
        <p:spPr>
          <a:xfrm>
            <a:off x="967407" y="2677193"/>
            <a:ext cx="4857950" cy="646331"/>
          </a:xfrm>
          <a:prstGeom prst="rect">
            <a:avLst/>
          </a:prstGeom>
        </p:spPr>
        <p:txBody>
          <a:bodyPr wrap="square">
            <a:spAutoFit/>
          </a:bodyPr>
          <a:lstStyle/>
          <a:p>
            <a:r>
              <a:rPr lang="zh-CN" altLang="en-US" dirty="0" smtClean="0">
                <a:latin typeface="+mj-ea"/>
              </a:rPr>
              <a:t>深度卷积神经网络通常用于处理图像等数据，其特点为</a:t>
            </a:r>
            <a:r>
              <a:rPr lang="zh-CN" altLang="en-US" dirty="0" smtClean="0">
                <a:solidFill>
                  <a:srgbClr val="FF0000"/>
                </a:solidFill>
                <a:latin typeface="+mj-ea"/>
              </a:rPr>
              <a:t>维度高</a:t>
            </a:r>
            <a:r>
              <a:rPr lang="zh-CN" altLang="en-US" dirty="0" smtClean="0">
                <a:latin typeface="+mj-ea"/>
              </a:rPr>
              <a:t>，</a:t>
            </a:r>
            <a:r>
              <a:rPr lang="zh-CN" altLang="en-US" dirty="0" smtClean="0">
                <a:solidFill>
                  <a:srgbClr val="FF0000"/>
                </a:solidFill>
                <a:latin typeface="+mj-ea"/>
              </a:rPr>
              <a:t>数据特征复杂</a:t>
            </a:r>
            <a:endParaRPr lang="en-US" altLang="zh-CN" dirty="0" smtClean="0">
              <a:solidFill>
                <a:srgbClr val="FF0000"/>
              </a:solidFill>
              <a:latin typeface="+mj-ea"/>
            </a:endParaRPr>
          </a:p>
        </p:txBody>
      </p:sp>
      <p:sp>
        <p:nvSpPr>
          <p:cNvPr id="102" name="矩形: 圆角 20"/>
          <p:cNvSpPr/>
          <p:nvPr>
            <p:custDataLst>
              <p:tags r:id="rId1"/>
            </p:custDataLst>
          </p:nvPr>
        </p:nvSpPr>
        <p:spPr>
          <a:xfrm>
            <a:off x="6357728" y="1459678"/>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圆角 20"/>
          <p:cNvSpPr/>
          <p:nvPr>
            <p:custDataLst>
              <p:tags r:id="rId2"/>
            </p:custDataLst>
          </p:nvPr>
        </p:nvSpPr>
        <p:spPr>
          <a:xfrm>
            <a:off x="3476903" y="4002231"/>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圆角 20"/>
          <p:cNvSpPr/>
          <p:nvPr>
            <p:custDataLst>
              <p:tags r:id="rId3"/>
            </p:custDataLst>
          </p:nvPr>
        </p:nvSpPr>
        <p:spPr>
          <a:xfrm>
            <a:off x="841057" y="1486014"/>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861062" y="1427805"/>
            <a:ext cx="2338074" cy="369332"/>
          </a:xfrm>
          <a:prstGeom prst="rect">
            <a:avLst/>
          </a:prstGeom>
        </p:spPr>
        <p:txBody>
          <a:bodyPr wrap="square">
            <a:spAutoFit/>
          </a:bodyPr>
          <a:lstStyle/>
          <a:p>
            <a:r>
              <a:rPr lang="zh-CN" altLang="en-US" dirty="0" smtClean="0"/>
              <a:t>线性的切分超平面</a:t>
            </a:r>
            <a:endParaRPr lang="en-US" altLang="zh-CN" dirty="0"/>
          </a:p>
        </p:txBody>
      </p:sp>
      <p:pic>
        <p:nvPicPr>
          <p:cNvPr id="91" name="图片 90" descr="屏幕剪辑"/>
          <p:cNvPicPr>
            <a:picLocks noChangeAspect="1"/>
          </p:cNvPicPr>
          <p:nvPr/>
        </p:nvPicPr>
        <p:blipFill rotWithShape="1">
          <a:blip r:embed="rId6">
            <a:extLst>
              <a:ext uri="{28A0092B-C50C-407E-A947-70E740481C1C}">
                <a14:useLocalDpi xmlns:a14="http://schemas.microsoft.com/office/drawing/2010/main" val="0"/>
              </a:ext>
            </a:extLst>
          </a:blip>
          <a:srcRect t="37802" r="-230" b="33010"/>
          <a:stretch/>
        </p:blipFill>
        <p:spPr>
          <a:xfrm>
            <a:off x="6808141" y="1775738"/>
            <a:ext cx="2245451" cy="901455"/>
          </a:xfrm>
          <a:prstGeom prst="rect">
            <a:avLst/>
          </a:prstGeom>
        </p:spPr>
      </p:pic>
      <p:pic>
        <p:nvPicPr>
          <p:cNvPr id="92" name="图片 91" descr="屏幕剪辑"/>
          <p:cNvPicPr>
            <a:picLocks noChangeAspect="1"/>
          </p:cNvPicPr>
          <p:nvPr/>
        </p:nvPicPr>
        <p:blipFill rotWithShape="1">
          <a:blip r:embed="rId7">
            <a:extLst>
              <a:ext uri="{28A0092B-C50C-407E-A947-70E740481C1C}">
                <a14:useLocalDpi xmlns:a14="http://schemas.microsoft.com/office/drawing/2010/main" val="0"/>
              </a:ext>
            </a:extLst>
          </a:blip>
          <a:srcRect l="50603" t="3096" r="1569" b="1621"/>
          <a:stretch/>
        </p:blipFill>
        <p:spPr>
          <a:xfrm>
            <a:off x="9670183" y="1783400"/>
            <a:ext cx="899432" cy="888674"/>
          </a:xfrm>
          <a:prstGeom prst="rect">
            <a:avLst/>
          </a:prstGeom>
        </p:spPr>
      </p:pic>
      <p:sp>
        <p:nvSpPr>
          <p:cNvPr id="9" name="加号 8"/>
          <p:cNvSpPr/>
          <p:nvPr/>
        </p:nvSpPr>
        <p:spPr>
          <a:xfrm>
            <a:off x="9190753" y="2044494"/>
            <a:ext cx="363237" cy="3745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6401856" y="2693648"/>
            <a:ext cx="4857950" cy="646331"/>
          </a:xfrm>
          <a:prstGeom prst="rect">
            <a:avLst/>
          </a:prstGeom>
        </p:spPr>
        <p:txBody>
          <a:bodyPr wrap="square">
            <a:spAutoFit/>
          </a:bodyPr>
          <a:lstStyle/>
          <a:p>
            <a:r>
              <a:rPr lang="zh-CN" altLang="en-US" dirty="0" smtClean="0">
                <a:latin typeface="+mj-ea"/>
              </a:rPr>
              <a:t>通过切分输入空间，提升滤波器对局部区域</a:t>
            </a:r>
            <a:r>
              <a:rPr lang="zh-CN" altLang="en-US" dirty="0" smtClean="0">
                <a:solidFill>
                  <a:srgbClr val="FF0000"/>
                </a:solidFill>
                <a:latin typeface="+mj-ea"/>
              </a:rPr>
              <a:t>细粒度特征</a:t>
            </a:r>
            <a:r>
              <a:rPr lang="zh-CN" altLang="en-US" dirty="0" smtClean="0">
                <a:latin typeface="+mj-ea"/>
              </a:rPr>
              <a:t>的学习</a:t>
            </a:r>
            <a:endParaRPr lang="en-US" altLang="zh-CN" dirty="0" smtClean="0">
              <a:solidFill>
                <a:srgbClr val="FF0000"/>
              </a:solidFill>
              <a:latin typeface="+mj-ea"/>
            </a:endParaRPr>
          </a:p>
        </p:txBody>
      </p:sp>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4096" y="1775738"/>
            <a:ext cx="2543567" cy="900846"/>
          </a:xfrm>
          <a:prstGeom prst="rect">
            <a:avLst/>
          </a:prstGeom>
        </p:spPr>
      </p:pic>
      <p:pic>
        <p:nvPicPr>
          <p:cNvPr id="94" name="图片 9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3776" y="1938935"/>
            <a:ext cx="925903" cy="548734"/>
          </a:xfrm>
          <a:prstGeom prst="rect">
            <a:avLst/>
          </a:prstGeom>
        </p:spPr>
      </p:pic>
      <p:sp>
        <p:nvSpPr>
          <p:cNvPr id="95" name="右箭头 94"/>
          <p:cNvSpPr/>
          <p:nvPr/>
        </p:nvSpPr>
        <p:spPr>
          <a:xfrm>
            <a:off x="2577034" y="2220439"/>
            <a:ext cx="407062" cy="184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2504969" y="2036600"/>
            <a:ext cx="1167284" cy="261610"/>
          </a:xfrm>
          <a:prstGeom prst="rect">
            <a:avLst/>
          </a:prstGeom>
          <a:noFill/>
        </p:spPr>
        <p:txBody>
          <a:bodyPr wrap="square" rtlCol="0">
            <a:spAutoFit/>
          </a:bodyPr>
          <a:lstStyle/>
          <a:p>
            <a:r>
              <a:rPr lang="zh-CN" altLang="en-US" sz="1100" dirty="0"/>
              <a:t>输入</a:t>
            </a:r>
          </a:p>
        </p:txBody>
      </p:sp>
      <p:sp>
        <p:nvSpPr>
          <p:cNvPr id="97" name="矩形 96"/>
          <p:cNvSpPr/>
          <p:nvPr/>
        </p:nvSpPr>
        <p:spPr>
          <a:xfrm>
            <a:off x="5539240" y="3995951"/>
            <a:ext cx="645934" cy="369332"/>
          </a:xfrm>
          <a:prstGeom prst="rect">
            <a:avLst/>
          </a:prstGeom>
        </p:spPr>
        <p:txBody>
          <a:bodyPr wrap="square">
            <a:spAutoFit/>
          </a:bodyPr>
          <a:lstStyle/>
          <a:p>
            <a:r>
              <a:rPr lang="zh-CN" altLang="en-US" dirty="0"/>
              <a:t>瓶颈</a:t>
            </a:r>
            <a:endParaRPr lang="en-US" altLang="zh-CN" dirty="0"/>
          </a:p>
        </p:txBody>
      </p:sp>
      <p:sp>
        <p:nvSpPr>
          <p:cNvPr id="11" name="下箭头 10"/>
          <p:cNvSpPr/>
          <p:nvPr/>
        </p:nvSpPr>
        <p:spPr>
          <a:xfrm rot="19239162">
            <a:off x="3190792" y="3603906"/>
            <a:ext cx="366713" cy="453443"/>
          </a:xfrm>
          <a:prstGeom prst="downArrow">
            <a:avLst/>
          </a:prstGeom>
          <a:solidFill>
            <a:srgbClr val="6A0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下箭头 97"/>
          <p:cNvSpPr/>
          <p:nvPr/>
        </p:nvSpPr>
        <p:spPr>
          <a:xfrm rot="2570802">
            <a:off x="8251052" y="3603243"/>
            <a:ext cx="366713" cy="453443"/>
          </a:xfrm>
          <a:prstGeom prst="downArrow">
            <a:avLst/>
          </a:prstGeom>
          <a:solidFill>
            <a:srgbClr val="6A0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6" name="图片 105" descr="屏幕剪辑"/>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7441" y="4316464"/>
            <a:ext cx="1785344" cy="900155"/>
          </a:xfrm>
          <a:prstGeom prst="rect">
            <a:avLst/>
          </a:prstGeom>
        </p:spPr>
      </p:pic>
      <p:pic>
        <p:nvPicPr>
          <p:cNvPr id="114" name="图片 113" descr="屏幕剪辑"/>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5434" y="4304867"/>
            <a:ext cx="1859753" cy="900356"/>
          </a:xfrm>
          <a:prstGeom prst="rect">
            <a:avLst/>
          </a:prstGeom>
        </p:spPr>
      </p:pic>
      <p:sp>
        <p:nvSpPr>
          <p:cNvPr id="115" name="文本框 114"/>
          <p:cNvSpPr txBox="1"/>
          <p:nvPr/>
        </p:nvSpPr>
        <p:spPr>
          <a:xfrm>
            <a:off x="4475501" y="5205223"/>
            <a:ext cx="1167284" cy="261610"/>
          </a:xfrm>
          <a:prstGeom prst="rect">
            <a:avLst/>
          </a:prstGeom>
          <a:noFill/>
        </p:spPr>
        <p:txBody>
          <a:bodyPr wrap="square" rtlCol="0">
            <a:spAutoFit/>
          </a:bodyPr>
          <a:lstStyle/>
          <a:p>
            <a:r>
              <a:rPr lang="zh-CN" altLang="en-US" sz="1100" dirty="0" smtClean="0"/>
              <a:t>数据</a:t>
            </a:r>
            <a:r>
              <a:rPr lang="en-US" altLang="zh-CN" sz="1100" dirty="0" smtClean="0"/>
              <a:t>1</a:t>
            </a:r>
            <a:endParaRPr lang="zh-CN" altLang="en-US" sz="1100" dirty="0"/>
          </a:p>
        </p:txBody>
      </p:sp>
      <p:sp>
        <p:nvSpPr>
          <p:cNvPr id="116" name="文本框 115"/>
          <p:cNvSpPr txBox="1"/>
          <p:nvPr/>
        </p:nvSpPr>
        <p:spPr>
          <a:xfrm>
            <a:off x="6635499" y="5201518"/>
            <a:ext cx="1167284" cy="261610"/>
          </a:xfrm>
          <a:prstGeom prst="rect">
            <a:avLst/>
          </a:prstGeom>
          <a:noFill/>
        </p:spPr>
        <p:txBody>
          <a:bodyPr wrap="square" rtlCol="0">
            <a:spAutoFit/>
          </a:bodyPr>
          <a:lstStyle/>
          <a:p>
            <a:r>
              <a:rPr lang="zh-CN" altLang="en-US" sz="1100" dirty="0" smtClean="0"/>
              <a:t>数据</a:t>
            </a:r>
            <a:r>
              <a:rPr lang="en-US" altLang="zh-CN" sz="1100" dirty="0"/>
              <a:t>2</a:t>
            </a:r>
            <a:endParaRPr lang="zh-CN" altLang="en-US" sz="1100" dirty="0"/>
          </a:p>
        </p:txBody>
      </p:sp>
      <p:sp>
        <p:nvSpPr>
          <p:cNvPr id="122" name="矩形 121"/>
          <p:cNvSpPr/>
          <p:nvPr/>
        </p:nvSpPr>
        <p:spPr>
          <a:xfrm>
            <a:off x="3576459" y="5324277"/>
            <a:ext cx="4857950" cy="646331"/>
          </a:xfrm>
          <a:prstGeom prst="rect">
            <a:avLst/>
          </a:prstGeom>
        </p:spPr>
        <p:txBody>
          <a:bodyPr wrap="square">
            <a:spAutoFit/>
          </a:bodyPr>
          <a:lstStyle/>
          <a:p>
            <a:r>
              <a:rPr lang="zh-CN" altLang="en-US" dirty="0" smtClean="0">
                <a:latin typeface="+mj-ea"/>
              </a:rPr>
              <a:t>训练后，</a:t>
            </a:r>
            <a:r>
              <a:rPr lang="en-US" altLang="zh-CN" dirty="0" smtClean="0">
                <a:latin typeface="+mj-ea"/>
              </a:rPr>
              <a:t>IC</a:t>
            </a:r>
            <a:r>
              <a:rPr lang="zh-CN" altLang="en-US" dirty="0" smtClean="0">
                <a:latin typeface="+mj-ea"/>
              </a:rPr>
              <a:t>神经元中切分超平面</a:t>
            </a:r>
            <a:r>
              <a:rPr lang="zh-CN" altLang="en-US" dirty="0" smtClean="0">
                <a:solidFill>
                  <a:srgbClr val="FF0000"/>
                </a:solidFill>
                <a:latin typeface="+mj-ea"/>
              </a:rPr>
              <a:t>固定</a:t>
            </a:r>
            <a:r>
              <a:rPr lang="zh-CN" altLang="en-US" dirty="0" smtClean="0">
                <a:latin typeface="+mj-ea"/>
              </a:rPr>
              <a:t>，且表现为</a:t>
            </a:r>
            <a:r>
              <a:rPr lang="zh-CN" altLang="en-US" dirty="0" smtClean="0">
                <a:solidFill>
                  <a:srgbClr val="FF0000"/>
                </a:solidFill>
                <a:latin typeface="+mj-ea"/>
              </a:rPr>
              <a:t>线性</a:t>
            </a:r>
            <a:r>
              <a:rPr lang="zh-CN" altLang="en-US" dirty="0" smtClean="0">
                <a:latin typeface="+mj-ea"/>
              </a:rPr>
              <a:t>，难以学习高维空间中的复杂特征</a:t>
            </a:r>
            <a:endParaRPr lang="en-US" altLang="zh-CN" dirty="0" smtClean="0">
              <a:solidFill>
                <a:srgbClr val="FF0000"/>
              </a:solidFill>
              <a:latin typeface="+mj-ea"/>
            </a:endParaRPr>
          </a:p>
        </p:txBody>
      </p:sp>
    </p:spTree>
    <p:extLst>
      <p:ext uri="{BB962C8B-B14F-4D97-AF65-F5344CB8AC3E}">
        <p14:creationId xmlns:p14="http://schemas.microsoft.com/office/powerpoint/2010/main" val="187504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664DBEF4-B911-5388-99DA-E19A11DA36CB}"/>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2" name="日期占位符 1"/>
          <p:cNvSpPr>
            <a:spLocks noGrp="1"/>
          </p:cNvSpPr>
          <p:nvPr>
            <p:ph type="dt" sz="half" idx="10"/>
          </p:nvPr>
        </p:nvSpPr>
        <p:spPr/>
        <p:txBody>
          <a:bodyPr/>
          <a:lstStyle/>
          <a:p>
            <a:fld id="{F9015BEA-993F-3440-AFCB-D0AAD22A77B1}"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2DDD524-74F4-02D3-A358-A9E01DCD53CD}"/>
              </a:ext>
            </a:extLst>
          </p:cNvPr>
          <p:cNvSpPr>
            <a:spLocks noGrp="1"/>
          </p:cNvSpPr>
          <p:nvPr>
            <p:ph type="ftr" sz="quarter" idx="11"/>
          </p:nvPr>
        </p:nvSpPr>
        <p:spPr/>
        <p:txBody>
          <a:bodyPr/>
          <a:lstStyle/>
          <a:p>
            <a:r>
              <a:rPr lang="zh-CN" altLang="en-US"/>
              <a:t>南京大学计算机科学与技术系</a:t>
            </a:r>
          </a:p>
        </p:txBody>
      </p:sp>
      <p:sp>
        <p:nvSpPr>
          <p:cNvPr id="3" name="Slide Number Placeholder 2">
            <a:extLst>
              <a:ext uri="{FF2B5EF4-FFF2-40B4-BE49-F238E27FC236}">
                <a16:creationId xmlns="" xmlns:a16="http://schemas.microsoft.com/office/drawing/2014/main" id="{3A4E25F6-D0DE-6FE0-6EBF-1C20F1DD92AF}"/>
              </a:ext>
            </a:extLst>
          </p:cNvPr>
          <p:cNvSpPr>
            <a:spLocks noGrp="1"/>
          </p:cNvSpPr>
          <p:nvPr>
            <p:ph type="sldNum" sz="quarter" idx="12"/>
          </p:nvPr>
        </p:nvSpPr>
        <p:spPr/>
        <p:txBody>
          <a:bodyPr/>
          <a:lstStyle/>
          <a:p>
            <a:fld id="{34FB627C-CE47-074E-B01B-D56439B601CE}" type="slidenum">
              <a:rPr lang="en-US" smtClean="0"/>
              <a:t>24</a:t>
            </a:fld>
            <a:endParaRPr 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IC</a:t>
            </a:r>
            <a:r>
              <a:rPr lang="zh-CN" altLang="en-US" dirty="0"/>
              <a:t>神经元在深度卷积神经网络中的瓶颈</a:t>
            </a:r>
            <a:endParaRPr lang="zh-CN" altLang="en-US" dirty="0">
              <a:solidFill>
                <a:schemeClr val="tx1">
                  <a:lumMod val="50000"/>
                  <a:lumOff val="50000"/>
                </a:schemeClr>
              </a:solidFill>
            </a:endParaRPr>
          </a:p>
        </p:txBody>
      </p:sp>
      <p:sp>
        <p:nvSpPr>
          <p:cNvPr id="12" name="内容占位符 2"/>
          <p:cNvSpPr txBox="1"/>
          <p:nvPr>
            <p:custDataLst>
              <p:tags r:id="rId1"/>
            </p:custDataLst>
          </p:nvPr>
        </p:nvSpPr>
        <p:spPr bwMode="auto">
          <a:xfrm>
            <a:off x="1269500" y="1403689"/>
            <a:ext cx="5021407" cy="12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a:lnSpc>
                <a:spcPct val="150000"/>
              </a:lnSpc>
              <a:spcBef>
                <a:spcPts val="0"/>
              </a:spcBef>
              <a:buClr>
                <a:srgbClr val="000000"/>
              </a:buClr>
              <a:buSzPct val="100000"/>
              <a:buFont typeface="Wingdings" panose="05000000000000000000" charset="0"/>
              <a:buChar char="n"/>
            </a:pPr>
            <a:r>
              <a:rPr lang="zh-CN" altLang="en-US" sz="1800" dirty="0" smtClean="0">
                <a:latin typeface="+mj-ea"/>
                <a:ea typeface="+mj-ea"/>
                <a:cs typeface="+mn-ea"/>
                <a:sym typeface="+mn-lt"/>
              </a:rPr>
              <a:t>由基础</a:t>
            </a:r>
            <a:r>
              <a:rPr lang="en-US" altLang="zh-CN" sz="1800" dirty="0" smtClean="0">
                <a:latin typeface="+mj-ea"/>
                <a:ea typeface="+mj-ea"/>
                <a:cs typeface="+mn-ea"/>
                <a:sym typeface="+mn-lt"/>
              </a:rPr>
              <a:t>IC</a:t>
            </a:r>
            <a:r>
              <a:rPr lang="zh-CN" altLang="en-US" sz="1800" dirty="0" smtClean="0">
                <a:latin typeface="+mj-ea"/>
                <a:ea typeface="+mj-ea"/>
                <a:cs typeface="+mn-ea"/>
                <a:sym typeface="+mn-lt"/>
              </a:rPr>
              <a:t>神经元构成的卷积操作</a:t>
            </a:r>
            <a:r>
              <a:rPr lang="en-US" altLang="zh-CN" sz="1800" dirty="0" smtClean="0">
                <a:latin typeface="+mj-ea"/>
                <a:ea typeface="+mj-ea"/>
                <a:cs typeface="+mn-ea"/>
                <a:sym typeface="+mn-lt"/>
              </a:rPr>
              <a:t>(IC-CNN)</a:t>
            </a:r>
          </a:p>
          <a:p>
            <a:pPr>
              <a:lnSpc>
                <a:spcPct val="150000"/>
              </a:lnSpc>
              <a:spcBef>
                <a:spcPts val="0"/>
              </a:spcBef>
              <a:buClr>
                <a:srgbClr val="000000"/>
              </a:buClr>
              <a:buSzPct val="100000"/>
              <a:buFont typeface="Wingdings" panose="05000000000000000000" charset="0"/>
              <a:buChar char="n"/>
            </a:pPr>
            <a:endParaRPr lang="en-US" altLang="zh-CN" sz="1800" dirty="0">
              <a:latin typeface="+mj-ea"/>
              <a:ea typeface="+mj-ea"/>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r>
              <a:rPr lang="zh-CN" altLang="en-US" sz="1800" dirty="0" smtClean="0">
                <a:latin typeface="微软雅黑" panose="020B0503020204020204" pitchFamily="34" charset="-122"/>
                <a:ea typeface="微软雅黑" panose="020B0503020204020204" pitchFamily="34" charset="-122"/>
                <a:cs typeface="+mn-ea"/>
                <a:sym typeface="+mn-lt"/>
              </a:rPr>
              <a:t>在高维数据下，</a:t>
            </a:r>
            <a:r>
              <a:rPr lang="en-US" altLang="zh-CN" sz="1800" dirty="0" smtClean="0">
                <a:latin typeface="微软雅黑" panose="020B0503020204020204" pitchFamily="34" charset="-122"/>
                <a:ea typeface="微软雅黑" panose="020B0503020204020204" pitchFamily="34" charset="-122"/>
                <a:cs typeface="+mn-ea"/>
                <a:sym typeface="+mn-lt"/>
              </a:rPr>
              <a:t>IC</a:t>
            </a:r>
            <a:r>
              <a:rPr lang="zh-CN" altLang="en-US" sz="1800" dirty="0" smtClean="0">
                <a:latin typeface="微软雅黑" panose="020B0503020204020204" pitchFamily="34" charset="-122"/>
                <a:ea typeface="微软雅黑" panose="020B0503020204020204" pitchFamily="34" charset="-122"/>
                <a:cs typeface="+mn-ea"/>
                <a:sym typeface="+mn-lt"/>
              </a:rPr>
              <a:t>神经元无法用切分输入空间的方式去表示复杂的数据分布，</a:t>
            </a:r>
            <a:r>
              <a:rPr lang="zh-CN" altLang="en-US" sz="1800" dirty="0" smtClean="0">
                <a:solidFill>
                  <a:srgbClr val="FF0000"/>
                </a:solidFill>
                <a:latin typeface="微软雅黑" panose="020B0503020204020204" pitchFamily="34" charset="-122"/>
                <a:ea typeface="微软雅黑" panose="020B0503020204020204" pitchFamily="34" charset="-122"/>
                <a:cs typeface="+mn-ea"/>
                <a:sym typeface="+mn-lt"/>
              </a:rPr>
              <a:t>大部分神经元退化为</a:t>
            </a:r>
            <a:r>
              <a:rPr lang="en-US" altLang="zh-CN" sz="1800" dirty="0" smtClean="0">
                <a:solidFill>
                  <a:srgbClr val="FF0000"/>
                </a:solidFill>
                <a:latin typeface="微软雅黑" panose="020B0503020204020204" pitchFamily="34" charset="-122"/>
                <a:ea typeface="微软雅黑" panose="020B0503020204020204" pitchFamily="34" charset="-122"/>
                <a:cs typeface="+mn-ea"/>
                <a:sym typeface="+mn-lt"/>
              </a:rPr>
              <a:t>MP</a:t>
            </a:r>
            <a:r>
              <a:rPr lang="zh-CN" altLang="en-US" sz="1800" dirty="0" smtClean="0">
                <a:solidFill>
                  <a:srgbClr val="FF0000"/>
                </a:solidFill>
                <a:latin typeface="微软雅黑" panose="020B0503020204020204" pitchFamily="34" charset="-122"/>
                <a:ea typeface="微软雅黑" panose="020B0503020204020204" pitchFamily="34" charset="-122"/>
                <a:cs typeface="+mn-ea"/>
                <a:sym typeface="+mn-lt"/>
              </a:rPr>
              <a:t>神经元</a:t>
            </a:r>
            <a:endParaRPr lang="en-US" altLang="zh-CN" sz="1800" dirty="0" smtClean="0">
              <a:solidFill>
                <a:srgbClr val="FF0000"/>
              </a:solidFill>
              <a:latin typeface="微软雅黑" panose="020B0503020204020204" pitchFamily="34" charset="-122"/>
              <a:ea typeface="微软雅黑" panose="020B0503020204020204" pitchFamily="34" charset="-122"/>
              <a:cs typeface="+mn-ea"/>
              <a:sym typeface="+mn-lt"/>
            </a:endParaRPr>
          </a:p>
        </p:txBody>
      </p:sp>
      <p:pic>
        <p:nvPicPr>
          <p:cNvPr id="13" name="图片 12"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764" y="2060957"/>
            <a:ext cx="3772094" cy="393720"/>
          </a:xfrm>
          <a:prstGeom prst="rect">
            <a:avLst/>
          </a:prstGeom>
        </p:spPr>
      </p:pic>
      <mc:AlternateContent xmlns:mc="http://schemas.openxmlformats.org/markup-compatibility/2006" xmlns:a14="http://schemas.microsoft.com/office/drawing/2010/main">
        <mc:Choice Requires="a14">
          <p:sp>
            <p:nvSpPr>
              <p:cNvPr id="17" name="矩形 16"/>
              <p:cNvSpPr/>
              <p:nvPr/>
            </p:nvSpPr>
            <p:spPr>
              <a:xfrm>
                <a:off x="1969075" y="5498720"/>
                <a:ext cx="3595309" cy="369332"/>
              </a:xfrm>
              <a:prstGeom prst="rect">
                <a:avLst/>
              </a:prstGeom>
            </p:spPr>
            <p:txBody>
              <a:bodyPr wrap="square">
                <a:spAutoFit/>
              </a:bodyPr>
              <a:lstStyle/>
              <a:p>
                <a:r>
                  <a:rPr lang="zh-CN" altLang="en-US" dirty="0" smtClean="0"/>
                  <a:t>验证集中</a:t>
                </a:r>
                <a14:m>
                  <m:oMath xmlns:m="http://schemas.openxmlformats.org/officeDocument/2006/math">
                    <m:r>
                      <a:rPr lang="en-US" altLang="zh-CN" b="0" i="1" smtClean="0">
                        <a:latin typeface="Cambria Math" panose="02040503050406030204" pitchFamily="18" charset="0"/>
                      </a:rPr>
                      <m:t>𝜎</m:t>
                    </m:r>
                    <m:r>
                      <a:rPr lang="en-US" altLang="zh-CN" b="0" i="1" smtClean="0">
                        <a:latin typeface="Cambria Math" panose="02040503050406030204" pitchFamily="18" charset="0"/>
                      </a:rPr>
                      <m:t>(⋅)</m:t>
                    </m:r>
                  </m:oMath>
                </a14:m>
                <a:r>
                  <a:rPr lang="zh-CN" altLang="en-US" dirty="0" smtClean="0"/>
                  <a:t>失效的</a:t>
                </a:r>
                <a:r>
                  <a:rPr lang="en-US" altLang="zh-CN" dirty="0" smtClean="0"/>
                  <a:t>IC</a:t>
                </a:r>
                <a:r>
                  <a:rPr lang="zh-CN" altLang="en-US" dirty="0" smtClean="0"/>
                  <a:t>神经元比例</a:t>
                </a:r>
                <a:endParaRPr lang="en-US" altLang="zh-CN" dirty="0"/>
              </a:p>
            </p:txBody>
          </p:sp>
        </mc:Choice>
        <mc:Fallback xmlns="">
          <p:sp>
            <p:nvSpPr>
              <p:cNvPr id="17" name="矩形 16"/>
              <p:cNvSpPr>
                <a:spLocks noRot="1" noChangeAspect="1" noMove="1" noResize="1" noEditPoints="1" noAdjustHandles="1" noChangeArrowheads="1" noChangeShapeType="1" noTextEdit="1"/>
              </p:cNvSpPr>
              <p:nvPr/>
            </p:nvSpPr>
            <p:spPr>
              <a:xfrm>
                <a:off x="1969075" y="5498720"/>
                <a:ext cx="3595309" cy="369332"/>
              </a:xfrm>
              <a:prstGeom prst="rect">
                <a:avLst/>
              </a:prstGeom>
              <a:blipFill rotWithShape="0">
                <a:blip r:embed="rId6"/>
                <a:stretch>
                  <a:fillRect l="-1356" t="-11475" r="-678" b="-26230"/>
                </a:stretch>
              </a:blipFill>
            </p:spPr>
            <p:txBody>
              <a:bodyPr/>
              <a:lstStyle/>
              <a:p>
                <a:r>
                  <a:rPr lang="zh-CN" altLang="en-US">
                    <a:noFill/>
                  </a:rPr>
                  <a:t> </a:t>
                </a:r>
              </a:p>
            </p:txBody>
          </p:sp>
        </mc:Fallback>
      </mc:AlternateContent>
      <p:pic>
        <p:nvPicPr>
          <p:cNvPr id="18" name="图片 17"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7502" y="1340167"/>
            <a:ext cx="4432969" cy="2980305"/>
          </a:xfrm>
          <a:prstGeom prst="rect">
            <a:avLst/>
          </a:prstGeom>
        </p:spPr>
      </p:pic>
      <p:sp>
        <p:nvSpPr>
          <p:cNvPr id="19" name="矩形 18"/>
          <p:cNvSpPr/>
          <p:nvPr/>
        </p:nvSpPr>
        <p:spPr>
          <a:xfrm>
            <a:off x="7423019" y="4225347"/>
            <a:ext cx="3595309" cy="369332"/>
          </a:xfrm>
          <a:prstGeom prst="rect">
            <a:avLst/>
          </a:prstGeom>
        </p:spPr>
        <p:txBody>
          <a:bodyPr wrap="square">
            <a:spAutoFit/>
          </a:bodyPr>
          <a:lstStyle/>
          <a:p>
            <a:r>
              <a:rPr lang="zh-CN" altLang="en-US" dirty="0" smtClean="0"/>
              <a:t>深度模型中</a:t>
            </a:r>
            <a:r>
              <a:rPr lang="en-US" altLang="zh-CN" dirty="0" smtClean="0"/>
              <a:t>IC</a:t>
            </a:r>
            <a:r>
              <a:rPr lang="zh-CN" altLang="en-US" dirty="0" smtClean="0"/>
              <a:t>神经元的</a:t>
            </a:r>
            <a:r>
              <a:rPr lang="zh-CN" altLang="en-US" dirty="0"/>
              <a:t>提升</a:t>
            </a:r>
            <a:r>
              <a:rPr lang="zh-CN" altLang="en-US" dirty="0" smtClean="0"/>
              <a:t>较小</a:t>
            </a:r>
            <a:endParaRPr lang="en-US" altLang="zh-CN" dirty="0"/>
          </a:p>
        </p:txBody>
      </p:sp>
      <p:sp>
        <p:nvSpPr>
          <p:cNvPr id="9" name="椭圆形标注 8"/>
          <p:cNvSpPr/>
          <p:nvPr/>
        </p:nvSpPr>
        <p:spPr>
          <a:xfrm>
            <a:off x="7104929" y="4658264"/>
            <a:ext cx="3738113" cy="1115683"/>
          </a:xfrm>
          <a:prstGeom prst="wedgeEllipseCallout">
            <a:avLst>
              <a:gd name="adj1" fmla="val -36833"/>
              <a:gd name="adj2" fmla="val 867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内容占位符 2"/>
          <p:cNvSpPr txBox="1"/>
          <p:nvPr>
            <p:custDataLst>
              <p:tags r:id="rId2"/>
            </p:custDataLst>
          </p:nvPr>
        </p:nvSpPr>
        <p:spPr bwMode="auto">
          <a:xfrm>
            <a:off x="7527975" y="4749518"/>
            <a:ext cx="3065264" cy="12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marL="0" indent="0">
              <a:lnSpc>
                <a:spcPct val="150000"/>
              </a:lnSpc>
              <a:spcBef>
                <a:spcPts val="0"/>
              </a:spcBef>
              <a:buClr>
                <a:srgbClr val="000000"/>
              </a:buClr>
              <a:buSzPct val="100000"/>
              <a:buNone/>
            </a:pPr>
            <a:r>
              <a:rPr lang="zh-CN" altLang="en-US" sz="1800" dirty="0" smtClean="0">
                <a:latin typeface="微软雅黑" panose="020B0503020204020204" pitchFamily="34" charset="-122"/>
                <a:ea typeface="微软雅黑" panose="020B0503020204020204" pitchFamily="34" charset="-122"/>
                <a:cs typeface="+mn-ea"/>
                <a:sym typeface="+mn-lt"/>
              </a:rPr>
              <a:t>如何在高维数据和深度模型中更有效地应用</a:t>
            </a:r>
            <a:r>
              <a:rPr lang="en-US" altLang="zh-CN" sz="1800" dirty="0" smtClean="0">
                <a:latin typeface="微软雅黑" panose="020B0503020204020204" pitchFamily="34" charset="-122"/>
                <a:ea typeface="微软雅黑" panose="020B0503020204020204" pitchFamily="34" charset="-122"/>
                <a:cs typeface="+mn-ea"/>
                <a:sym typeface="+mn-lt"/>
              </a:rPr>
              <a:t>IC</a:t>
            </a:r>
            <a:r>
              <a:rPr lang="zh-CN" altLang="en-US" sz="1800" dirty="0" smtClean="0">
                <a:latin typeface="微软雅黑" panose="020B0503020204020204" pitchFamily="34" charset="-122"/>
                <a:ea typeface="微软雅黑" panose="020B0503020204020204" pitchFamily="34" charset="-122"/>
                <a:cs typeface="+mn-ea"/>
                <a:sym typeface="+mn-lt"/>
              </a:rPr>
              <a:t>神经元？</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p:txBody>
      </p:sp>
      <p:pic>
        <p:nvPicPr>
          <p:cNvPr id="8" name="图片 7"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9501" y="4025930"/>
            <a:ext cx="5372376" cy="1193861"/>
          </a:xfrm>
          <a:prstGeom prst="rect">
            <a:avLst/>
          </a:prstGeom>
        </p:spPr>
      </p:pic>
    </p:spTree>
    <p:extLst>
      <p:ext uri="{BB962C8B-B14F-4D97-AF65-F5344CB8AC3E}">
        <p14:creationId xmlns:p14="http://schemas.microsoft.com/office/powerpoint/2010/main" val="336363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9DA419E-CC9E-A913-E445-DF65D366A232}"/>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2" name="日期占位符 1"/>
          <p:cNvSpPr>
            <a:spLocks noGrp="1"/>
          </p:cNvSpPr>
          <p:nvPr>
            <p:ph type="dt" sz="half" idx="10"/>
          </p:nvPr>
        </p:nvSpPr>
        <p:spPr/>
        <p:txBody>
          <a:bodyPr/>
          <a:lstStyle/>
          <a:p>
            <a:fld id="{1086F3DC-9398-C242-A3BF-CDC0CDC562AF}" type="datetime1">
              <a:rPr lang="en-US" altLang="zh-CN" smtClean="0"/>
              <a:t>5/23/2024</a:t>
            </a:fld>
            <a:endParaRPr lang="zh-CN" altLang="en-US" dirty="0"/>
          </a:p>
        </p:txBody>
      </p:sp>
      <p:sp>
        <p:nvSpPr>
          <p:cNvPr id="36" name="Footer Placeholder 35">
            <a:extLst>
              <a:ext uri="{FF2B5EF4-FFF2-40B4-BE49-F238E27FC236}">
                <a16:creationId xmlns="" xmlns:a16="http://schemas.microsoft.com/office/drawing/2014/main" id="{5554431A-2479-08DD-B689-DC1EB99967A8}"/>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D7327D85-8915-5167-EEA6-33C85C8AC474}"/>
              </a:ext>
            </a:extLst>
          </p:cNvPr>
          <p:cNvSpPr>
            <a:spLocks noGrp="1"/>
          </p:cNvSpPr>
          <p:nvPr>
            <p:ph type="sldNum" sz="quarter" idx="12"/>
          </p:nvPr>
        </p:nvSpPr>
        <p:spPr/>
        <p:txBody>
          <a:bodyPr/>
          <a:lstStyle/>
          <a:p>
            <a:fld id="{34FB627C-CE47-074E-B01B-D56439B601CE}" type="slidenum">
              <a:rPr lang="en-US" smtClean="0"/>
              <a:t>25</a:t>
            </a:fld>
            <a:endParaRPr lang="en-US"/>
          </a:p>
        </p:txBody>
      </p:sp>
      <p:pic>
        <p:nvPicPr>
          <p:cNvPr id="7" name="图片 6"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8589" y="3131072"/>
            <a:ext cx="4019757" cy="279414"/>
          </a:xfrm>
          <a:prstGeom prst="rect">
            <a:avLst/>
          </a:prstGeom>
        </p:spPr>
      </p:pic>
      <p:pic>
        <p:nvPicPr>
          <p:cNvPr id="8" name="图片 7" descr="屏幕剪辑"/>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7102" y="2699724"/>
            <a:ext cx="1162110" cy="368319"/>
          </a:xfrm>
          <a:prstGeom prst="rect">
            <a:avLst/>
          </a:prstGeom>
        </p:spPr>
      </p:pic>
      <p:pic>
        <p:nvPicPr>
          <p:cNvPr id="9" name="图片 8" descr="屏幕剪辑"/>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926106" y="2461203"/>
            <a:ext cx="885598" cy="328082"/>
          </a:xfrm>
          <a:prstGeom prst="rect">
            <a:avLst/>
          </a:prstGeom>
        </p:spPr>
      </p:pic>
      <p:sp>
        <p:nvSpPr>
          <p:cNvPr id="10"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更</a:t>
            </a:r>
            <a:r>
              <a:rPr lang="zh-CN" altLang="en-US" dirty="0"/>
              <a:t>适用</a:t>
            </a:r>
            <a:r>
              <a:rPr lang="zh-CN" altLang="en-US" dirty="0" smtClean="0"/>
              <a:t>高维数据的</a:t>
            </a:r>
            <a:r>
              <a:rPr lang="en-US" altLang="zh-CN" dirty="0" smtClean="0"/>
              <a:t>IC</a:t>
            </a:r>
            <a:r>
              <a:rPr lang="zh-CN" altLang="en-US" dirty="0" smtClean="0"/>
              <a:t>卷积结构：</a:t>
            </a:r>
            <a:r>
              <a:rPr lang="en-US" altLang="zh-CN" dirty="0" smtClean="0"/>
              <a:t>IC-CNN+</a:t>
            </a:r>
            <a:endParaRPr lang="zh-CN" altLang="en-US" dirty="0"/>
          </a:p>
        </p:txBody>
      </p:sp>
      <p:pic>
        <p:nvPicPr>
          <p:cNvPr id="11" name="图片 10" descr="屏幕剪辑"/>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83280" y="1871689"/>
            <a:ext cx="3772094" cy="393720"/>
          </a:xfrm>
          <a:prstGeom prst="rect">
            <a:avLst/>
          </a:prstGeom>
        </p:spPr>
      </p:pic>
      <p:sp>
        <p:nvSpPr>
          <p:cNvPr id="12" name="内容占位符 2"/>
          <p:cNvSpPr txBox="1"/>
          <p:nvPr>
            <p:custDataLst>
              <p:tags r:id="rId1"/>
            </p:custDataLst>
          </p:nvPr>
        </p:nvSpPr>
        <p:spPr bwMode="auto">
          <a:xfrm>
            <a:off x="1269501" y="1403689"/>
            <a:ext cx="2769100" cy="12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a:lnSpc>
                <a:spcPct val="150000"/>
              </a:lnSpc>
              <a:spcBef>
                <a:spcPts val="0"/>
              </a:spcBef>
              <a:buClr>
                <a:srgbClr val="000000"/>
              </a:buClr>
              <a:buSzPct val="100000"/>
              <a:buFont typeface="Wingdings" panose="05000000000000000000" charset="0"/>
              <a:buChar char="n"/>
            </a:pPr>
            <a:r>
              <a:rPr lang="en-US" altLang="zh-CN" sz="1800" dirty="0">
                <a:latin typeface="微软雅黑" panose="020B0503020204020204" pitchFamily="34" charset="-122"/>
                <a:ea typeface="微软雅黑" panose="020B0503020204020204" pitchFamily="34" charset="-122"/>
                <a:cs typeface="+mn-ea"/>
                <a:sym typeface="+mn-lt"/>
              </a:rPr>
              <a:t>IC-CNN</a:t>
            </a:r>
            <a:r>
              <a:rPr lang="zh-CN" altLang="en-US" sz="1800" dirty="0">
                <a:latin typeface="微软雅黑" panose="020B0503020204020204" pitchFamily="34" charset="-122"/>
                <a:ea typeface="微软雅黑" panose="020B0503020204020204" pitchFamily="34" charset="-122"/>
                <a:cs typeface="+mn-ea"/>
                <a:sym typeface="+mn-lt"/>
              </a:rPr>
              <a:t>数学形式：</a:t>
            </a: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mj-ea"/>
              <a:ea typeface="+mj-ea"/>
              <a:cs typeface="+mn-ea"/>
              <a:sym typeface="+mn-lt"/>
            </a:endParaRPr>
          </a:p>
          <a:p>
            <a:pPr>
              <a:lnSpc>
                <a:spcPct val="150000"/>
              </a:lnSpc>
              <a:spcBef>
                <a:spcPts val="0"/>
              </a:spcBef>
              <a:buClr>
                <a:srgbClr val="000000"/>
              </a:buClr>
              <a:buSzPct val="100000"/>
              <a:buFont typeface="Wingdings" panose="05000000000000000000" charset="0"/>
              <a:buChar char="n"/>
            </a:pPr>
            <a:r>
              <a:rPr lang="en-US" altLang="zh-CN" sz="1800" dirty="0" smtClean="0">
                <a:latin typeface="微软雅黑" panose="020B0503020204020204" pitchFamily="34" charset="-122"/>
                <a:ea typeface="微软雅黑" panose="020B0503020204020204" pitchFamily="34" charset="-122"/>
                <a:cs typeface="+mn-ea"/>
                <a:sym typeface="+mn-lt"/>
              </a:rPr>
              <a:t>IC-CNN+</a:t>
            </a:r>
            <a:r>
              <a:rPr lang="zh-CN" altLang="en-US" sz="1800" dirty="0" smtClean="0">
                <a:latin typeface="微软雅黑" panose="020B0503020204020204" pitchFamily="34" charset="-122"/>
                <a:ea typeface="微软雅黑" panose="020B0503020204020204" pitchFamily="34" charset="-122"/>
                <a:cs typeface="+mn-ea"/>
                <a:sym typeface="+mn-lt"/>
              </a:rPr>
              <a:t>数学形式：</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13" name="内容占位符 2"/>
              <p:cNvSpPr txBox="1"/>
              <p:nvPr>
                <p:custDataLst>
                  <p:tags r:id="rId2"/>
                </p:custDataLst>
              </p:nvPr>
            </p:nvSpPr>
            <p:spPr bwMode="auto">
              <a:xfrm>
                <a:off x="1290764" y="4010304"/>
                <a:ext cx="6484364" cy="12960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marL="0" indent="0">
                  <a:lnSpc>
                    <a:spcPct val="150000"/>
                  </a:lnSpc>
                  <a:spcBef>
                    <a:spcPts val="0"/>
                  </a:spcBef>
                  <a:buClr>
                    <a:srgbClr val="000000"/>
                  </a:buClr>
                  <a:buSzPct val="100000"/>
                  <a:buNone/>
                </a:pPr>
                <a:r>
                  <a:rPr lang="zh-CN" altLang="en-US" sz="1800" dirty="0" smtClean="0">
                    <a:latin typeface="Cambria Math" panose="02040503050406030204" pitchFamily="18" charset="0"/>
                    <a:ea typeface="微软雅黑" panose="020B0503020204020204" pitchFamily="34" charset="-122"/>
                    <a:cs typeface="+mn-ea"/>
                    <a:sym typeface="+mn-lt"/>
                  </a:rPr>
                  <a:t>                                            参数</a:t>
                </a:r>
                <a:r>
                  <a:rPr lang="zh-CN" altLang="en-US" sz="1800" dirty="0">
                    <a:latin typeface="Cambria Math" panose="02040503050406030204" pitchFamily="18" charset="0"/>
                    <a:ea typeface="微软雅黑" panose="020B0503020204020204" pitchFamily="34" charset="-122"/>
                    <a:cs typeface="+mn-ea"/>
                    <a:sym typeface="+mn-lt"/>
                  </a:rPr>
                  <a:t>解释</a:t>
                </a:r>
                <a:endParaRPr lang="en-US" altLang="zh-CN" sz="1800" b="0" dirty="0" smtClean="0">
                  <a:latin typeface="Cambria Math" panose="02040503050406030204" pitchFamily="18" charset="0"/>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14:m>
                  <m:oMath xmlns:m="http://schemas.openxmlformats.org/officeDocument/2006/math">
                    <m:sSup>
                      <m:sSupPr>
                        <m:ctrlPr>
                          <a:rPr lang="en-US" altLang="zh-CN" sz="1800" b="0" i="1" smtClean="0">
                            <a:latin typeface="Cambria Math" panose="02040503050406030204" pitchFamily="18" charset="0"/>
                            <a:ea typeface="微软雅黑" panose="020B0503020204020204" pitchFamily="34" charset="-122"/>
                            <a:cs typeface="+mn-ea"/>
                            <a:sym typeface="+mn-lt"/>
                          </a:rPr>
                        </m:ctrlPr>
                      </m:sSupPr>
                      <m:e>
                        <m:r>
                          <a:rPr lang="en-US" altLang="zh-CN" sz="1800" b="0" i="1" smtClean="0">
                            <a:latin typeface="Cambria Math" panose="02040503050406030204" pitchFamily="18" charset="0"/>
                            <a:ea typeface="微软雅黑" panose="020B0503020204020204" pitchFamily="34" charset="-122"/>
                            <a:cs typeface="+mn-ea"/>
                            <a:sym typeface="+mn-lt"/>
                          </a:rPr>
                          <m:t>𝑤</m:t>
                        </m:r>
                      </m:e>
                      <m:sup>
                        <m:r>
                          <a:rPr lang="en-US" altLang="zh-CN" sz="1800" b="0" i="1" smtClean="0">
                            <a:latin typeface="Cambria Math" panose="02040503050406030204" pitchFamily="18" charset="0"/>
                            <a:ea typeface="微软雅黑" panose="020B0503020204020204" pitchFamily="34" charset="-122"/>
                            <a:cs typeface="+mn-ea"/>
                            <a:sym typeface="+mn-lt"/>
                          </a:rPr>
                          <m:t>𝑑𝑦</m:t>
                        </m:r>
                      </m:sup>
                    </m:sSup>
                  </m:oMath>
                </a14:m>
                <a:r>
                  <a:rPr lang="zh-CN" altLang="en-US" sz="1800" dirty="0" smtClean="0">
                    <a:latin typeface="微软雅黑" panose="020B0503020204020204" pitchFamily="34" charset="-122"/>
                    <a:ea typeface="微软雅黑" panose="020B0503020204020204" pitchFamily="34" charset="-122"/>
                    <a:cs typeface="+mn-ea"/>
                    <a:sym typeface="+mn-lt"/>
                  </a:rPr>
                  <a:t>表示一由输入</a:t>
                </a:r>
                <a:r>
                  <a:rPr lang="en-US" altLang="zh-CN" sz="1800" dirty="0" smtClean="0">
                    <a:latin typeface="微软雅黑" panose="020B0503020204020204" pitchFamily="34" charset="-122"/>
                    <a:ea typeface="微软雅黑" panose="020B0503020204020204" pitchFamily="34" charset="-122"/>
                    <a:cs typeface="+mn-ea"/>
                    <a:sym typeface="+mn-lt"/>
                  </a:rPr>
                  <a:t>Feature map</a:t>
                </a:r>
                <a:r>
                  <a:rPr lang="zh-CN" altLang="en-US" sz="1800" dirty="0" smtClean="0">
                    <a:latin typeface="微软雅黑" panose="020B0503020204020204" pitchFamily="34" charset="-122"/>
                    <a:ea typeface="微软雅黑" panose="020B0503020204020204" pitchFamily="34" charset="-122"/>
                    <a:cs typeface="+mn-ea"/>
                    <a:sym typeface="+mn-lt"/>
                  </a:rPr>
                  <a:t>转化而成的动态卷积核</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14:m>
                  <m:oMath xmlns:m="http://schemas.openxmlformats.org/officeDocument/2006/math">
                    <m:r>
                      <m:rPr>
                        <m:sty m:val="p"/>
                      </m:rPr>
                      <a:rPr lang="en-US" altLang="zh-CN" sz="1800" i="1" dirty="0" smtClean="0">
                        <a:latin typeface="Cambria Math" panose="02040503050406030204" pitchFamily="18" charset="0"/>
                        <a:ea typeface="微软雅黑" panose="020B0503020204020204" pitchFamily="34" charset="-122"/>
                        <a:cs typeface="+mn-ea"/>
                        <a:sym typeface="+mn-lt"/>
                      </a:rPr>
                      <m:t>g</m:t>
                    </m:r>
                    <m:r>
                      <a:rPr lang="en-US" altLang="zh-CN" sz="1800" b="0" i="1" dirty="0" smtClean="0">
                        <a:latin typeface="Cambria Math" panose="02040503050406030204" pitchFamily="18" charset="0"/>
                        <a:ea typeface="微软雅黑" panose="020B0503020204020204" pitchFamily="34" charset="-122"/>
                        <a:cs typeface="+mn-ea"/>
                        <a:sym typeface="+mn-lt"/>
                      </a:rPr>
                      <m:t>(⋅)</m:t>
                    </m:r>
                  </m:oMath>
                </a14:m>
                <a:r>
                  <a:rPr lang="zh-CN" altLang="en-US" sz="1800" dirty="0" smtClean="0">
                    <a:latin typeface="微软雅黑" panose="020B0503020204020204" pitchFamily="34" charset="-122"/>
                    <a:ea typeface="微软雅黑" panose="020B0503020204020204" pitchFamily="34" charset="-122"/>
                    <a:cs typeface="+mn-ea"/>
                    <a:sym typeface="+mn-lt"/>
                  </a:rPr>
                  <a:t>表示一轻量级的神经网络</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p:txBody>
          </p:sp>
        </mc:Choice>
        <mc:Fallback xmlns="">
          <p:sp>
            <p:nvSpPr>
              <p:cNvPr id="13" name="内容占位符 2"/>
              <p:cNvSpPr txBox="1">
                <a:spLocks noRot="1" noChangeAspect="1" noMove="1" noResize="1" noEditPoints="1" noAdjustHandles="1" noChangeArrowheads="1" noChangeShapeType="1" noTextEdit="1"/>
              </p:cNvSpPr>
              <p:nvPr>
                <p:custDataLst>
                  <p:tags r:id="rId12"/>
                </p:custDataLst>
              </p:nvPr>
            </p:nvSpPr>
            <p:spPr bwMode="auto">
              <a:xfrm>
                <a:off x="1290764" y="4010304"/>
                <a:ext cx="6484364" cy="1296035"/>
              </a:xfrm>
              <a:prstGeom prst="rect">
                <a:avLst/>
              </a:prstGeom>
              <a:blipFill rotWithShape="0">
                <a:blip r:embed="rId13"/>
                <a:stretch>
                  <a:fillRect l="-659" b="-70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4" name="矩形: 圆角 20"/>
          <p:cNvSpPr/>
          <p:nvPr>
            <p:custDataLst>
              <p:tags r:id="rId3"/>
            </p:custDataLst>
          </p:nvPr>
        </p:nvSpPr>
        <p:spPr>
          <a:xfrm>
            <a:off x="1190917" y="4114708"/>
            <a:ext cx="6266385" cy="1212090"/>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内容占位符 2"/>
          <p:cNvSpPr txBox="1"/>
          <p:nvPr>
            <p:custDataLst>
              <p:tags r:id="rId4"/>
            </p:custDataLst>
          </p:nvPr>
        </p:nvSpPr>
        <p:spPr bwMode="auto">
          <a:xfrm>
            <a:off x="6982441" y="1397597"/>
            <a:ext cx="4200423" cy="12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marL="0" indent="0">
              <a:lnSpc>
                <a:spcPct val="150000"/>
              </a:lnSpc>
              <a:spcBef>
                <a:spcPts val="0"/>
              </a:spcBef>
              <a:buClr>
                <a:srgbClr val="000000"/>
              </a:buClr>
              <a:buSzPct val="100000"/>
              <a:buNone/>
            </a:pPr>
            <a:r>
              <a:rPr lang="en-US" altLang="zh-CN" sz="1800" dirty="0" smtClean="0">
                <a:latin typeface="微软雅黑" panose="020B0503020204020204" pitchFamily="34" charset="-122"/>
                <a:ea typeface="微软雅黑" panose="020B0503020204020204" pitchFamily="34" charset="-122"/>
                <a:cs typeface="+mn-ea"/>
                <a:sym typeface="+mn-lt"/>
              </a:rPr>
              <a:t>                    IC-CNN+</a:t>
            </a:r>
            <a:r>
              <a:rPr lang="zh-CN" altLang="en-US" sz="1800" dirty="0" smtClean="0">
                <a:latin typeface="微软雅黑" panose="020B0503020204020204" pitchFamily="34" charset="-122"/>
                <a:ea typeface="微软雅黑" panose="020B0503020204020204" pitchFamily="34" charset="-122"/>
                <a:cs typeface="+mn-ea"/>
                <a:sym typeface="+mn-lt"/>
              </a:rPr>
              <a:t>特点</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r>
              <a:rPr lang="zh-CN" altLang="en-US" sz="1800" dirty="0" smtClean="0">
                <a:latin typeface="微软雅黑" panose="020B0503020204020204" pitchFamily="34" charset="-122"/>
                <a:ea typeface="微软雅黑" panose="020B0503020204020204" pitchFamily="34" charset="-122"/>
                <a:cs typeface="+mn-ea"/>
                <a:sym typeface="+mn-lt"/>
              </a:rPr>
              <a:t>将划分输入空间的线性超平面转化为一</a:t>
            </a:r>
            <a:r>
              <a:rPr lang="zh-CN" altLang="en-US" sz="1800" dirty="0" smtClean="0">
                <a:solidFill>
                  <a:srgbClr val="FF0000"/>
                </a:solidFill>
                <a:latin typeface="微软雅黑" panose="020B0503020204020204" pitchFamily="34" charset="-122"/>
                <a:ea typeface="微软雅黑" panose="020B0503020204020204" pitchFamily="34" charset="-122"/>
                <a:cs typeface="+mn-ea"/>
                <a:sym typeface="+mn-lt"/>
              </a:rPr>
              <a:t>超曲面</a:t>
            </a:r>
            <a:endParaRPr lang="en-US" altLang="zh-CN" sz="1800" dirty="0" smtClean="0">
              <a:solidFill>
                <a:srgbClr val="FF0000"/>
              </a:solidFill>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r>
              <a:rPr lang="zh-CN" altLang="en-US" sz="1800" dirty="0" smtClean="0">
                <a:latin typeface="微软雅黑" panose="020B0503020204020204" pitchFamily="34" charset="-122"/>
                <a:ea typeface="微软雅黑" panose="020B0503020204020204" pitchFamily="34" charset="-122"/>
                <a:cs typeface="+mn-ea"/>
                <a:sym typeface="+mn-lt"/>
              </a:rPr>
              <a:t>超曲面的形式通过</a:t>
            </a:r>
            <a:r>
              <a:rPr lang="zh-CN" altLang="en-US" sz="1800" dirty="0" smtClean="0">
                <a:solidFill>
                  <a:srgbClr val="FF0000"/>
                </a:solidFill>
                <a:latin typeface="微软雅黑" panose="020B0503020204020204" pitchFamily="34" charset="-122"/>
                <a:ea typeface="微软雅黑" panose="020B0503020204020204" pitchFamily="34" charset="-122"/>
                <a:cs typeface="+mn-ea"/>
                <a:sym typeface="+mn-lt"/>
              </a:rPr>
              <a:t>神经网络学习得到</a:t>
            </a:r>
            <a:endParaRPr lang="en-US" altLang="zh-CN" sz="1800" dirty="0" smtClean="0">
              <a:solidFill>
                <a:srgbClr val="FF0000"/>
              </a:solidFill>
              <a:latin typeface="微软雅黑" panose="020B0503020204020204" pitchFamily="34" charset="-122"/>
              <a:ea typeface="微软雅黑" panose="020B0503020204020204" pitchFamily="34" charset="-122"/>
              <a:cs typeface="+mn-ea"/>
              <a:sym typeface="+mn-lt"/>
            </a:endParaRPr>
          </a:p>
          <a:p>
            <a:pPr marL="0" indent="0">
              <a:lnSpc>
                <a:spcPct val="150000"/>
              </a:lnSpc>
              <a:spcBef>
                <a:spcPts val="0"/>
              </a:spcBef>
              <a:buClr>
                <a:srgbClr val="000000"/>
              </a:buClr>
              <a:buSzPct val="100000"/>
              <a:buNone/>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p:txBody>
      </p:sp>
      <p:sp>
        <p:nvSpPr>
          <p:cNvPr id="16" name="矩形: 圆角 20"/>
          <p:cNvSpPr/>
          <p:nvPr>
            <p:custDataLst>
              <p:tags r:id="rId5"/>
            </p:custDataLst>
          </p:nvPr>
        </p:nvSpPr>
        <p:spPr>
          <a:xfrm>
            <a:off x="6861529" y="1405658"/>
            <a:ext cx="4300780" cy="2124942"/>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屏幕剪辑"/>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5701" y="3723184"/>
            <a:ext cx="3289510" cy="2413885"/>
          </a:xfrm>
          <a:prstGeom prst="rect">
            <a:avLst/>
          </a:prstGeom>
        </p:spPr>
      </p:pic>
    </p:spTree>
    <p:extLst>
      <p:ext uri="{BB962C8B-B14F-4D97-AF65-F5344CB8AC3E}">
        <p14:creationId xmlns:p14="http://schemas.microsoft.com/office/powerpoint/2010/main" val="324736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9DA419E-CC9E-A913-E445-DF65D366A232}"/>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2" name="日期占位符 1"/>
          <p:cNvSpPr>
            <a:spLocks noGrp="1"/>
          </p:cNvSpPr>
          <p:nvPr>
            <p:ph type="dt" sz="half" idx="10"/>
          </p:nvPr>
        </p:nvSpPr>
        <p:spPr/>
        <p:txBody>
          <a:bodyPr/>
          <a:lstStyle/>
          <a:p>
            <a:fld id="{1086F3DC-9398-C242-A3BF-CDC0CDC562AF}" type="datetime1">
              <a:rPr lang="en-US" altLang="zh-CN" smtClean="0"/>
              <a:t>5/23/2024</a:t>
            </a:fld>
            <a:endParaRPr lang="zh-CN" altLang="en-US" dirty="0"/>
          </a:p>
        </p:txBody>
      </p:sp>
      <p:sp>
        <p:nvSpPr>
          <p:cNvPr id="36" name="Footer Placeholder 35">
            <a:extLst>
              <a:ext uri="{FF2B5EF4-FFF2-40B4-BE49-F238E27FC236}">
                <a16:creationId xmlns="" xmlns:a16="http://schemas.microsoft.com/office/drawing/2014/main" id="{5554431A-2479-08DD-B689-DC1EB99967A8}"/>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D7327D85-8915-5167-EEA6-33C85C8AC474}"/>
              </a:ext>
            </a:extLst>
          </p:cNvPr>
          <p:cNvSpPr>
            <a:spLocks noGrp="1"/>
          </p:cNvSpPr>
          <p:nvPr>
            <p:ph type="sldNum" sz="quarter" idx="12"/>
          </p:nvPr>
        </p:nvSpPr>
        <p:spPr/>
        <p:txBody>
          <a:bodyPr/>
          <a:lstStyle/>
          <a:p>
            <a:fld id="{34FB627C-CE47-074E-B01B-D56439B601CE}" type="slidenum">
              <a:rPr lang="en-US" smtClean="0"/>
              <a:t>26</a:t>
            </a:fld>
            <a:endParaRPr lang="en-US"/>
          </a:p>
        </p:txBody>
      </p:sp>
      <p:sp>
        <p:nvSpPr>
          <p:cNvPr id="10"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IC-CNN+</a:t>
            </a:r>
            <a:r>
              <a:rPr lang="zh-CN" altLang="en-US" dirty="0" smtClean="0"/>
              <a:t>中的超曲面表示</a:t>
            </a:r>
            <a:endParaRPr lang="zh-CN" altLang="en-US" dirty="0"/>
          </a:p>
        </p:txBody>
      </p:sp>
      <mc:AlternateContent xmlns:mc="http://schemas.openxmlformats.org/markup-compatibility/2006" xmlns:a14="http://schemas.microsoft.com/office/drawing/2010/main">
        <mc:Choice Requires="a14">
          <p:sp>
            <p:nvSpPr>
              <p:cNvPr id="12" name="内容占位符 2"/>
              <p:cNvSpPr txBox="1"/>
              <p:nvPr>
                <p:custDataLst>
                  <p:tags r:id="rId1"/>
                </p:custDataLst>
              </p:nvPr>
            </p:nvSpPr>
            <p:spPr bwMode="auto">
              <a:xfrm>
                <a:off x="1269501" y="1403689"/>
                <a:ext cx="5712940" cy="12960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a:lnSpc>
                    <a:spcPct val="150000"/>
                  </a:lnSpc>
                  <a:spcBef>
                    <a:spcPts val="0"/>
                  </a:spcBef>
                  <a:buClr>
                    <a:srgbClr val="000000"/>
                  </a:buClr>
                  <a:buSzPct val="100000"/>
                  <a:buFont typeface="Wingdings" panose="05000000000000000000" charset="0"/>
                  <a:buChar char="n"/>
                </a:pPr>
                <a:r>
                  <a:rPr lang="zh-CN" altLang="en-US" sz="1800" dirty="0" smtClean="0">
                    <a:latin typeface="微软雅黑" panose="020B0503020204020204" pitchFamily="34" charset="-122"/>
                    <a:ea typeface="微软雅黑" panose="020B0503020204020204" pitchFamily="34" charset="-122"/>
                    <a:cs typeface="+mn-ea"/>
                    <a:sym typeface="+mn-lt"/>
                  </a:rPr>
                  <a:t>超平面，以某一滑动窗口中的局部特征</a:t>
                </a:r>
                <a14:m>
                  <m:oMath xmlns:m="http://schemas.openxmlformats.org/officeDocument/2006/math">
                    <m:r>
                      <a:rPr lang="en-US" altLang="zh-CN" sz="1800" i="1" smtClean="0">
                        <a:latin typeface="Cambria Math" panose="02040503050406030204" pitchFamily="18" charset="0"/>
                      </a:rPr>
                      <m:t>𝑥</m:t>
                    </m:r>
                  </m:oMath>
                </a14:m>
                <a:r>
                  <a:rPr lang="zh-CN" altLang="en-US" sz="1800" dirty="0" smtClean="0">
                    <a:latin typeface="微软雅黑" panose="020B0503020204020204" pitchFamily="34" charset="-122"/>
                    <a:ea typeface="微软雅黑" panose="020B0503020204020204" pitchFamily="34" charset="-122"/>
                    <a:cs typeface="+mn-ea"/>
                    <a:sym typeface="+mn-lt"/>
                  </a:rPr>
                  <a:t>为例：</a:t>
                </a: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mj-ea"/>
                  <a:ea typeface="+mj-ea"/>
                  <a:cs typeface="+mn-ea"/>
                  <a:sym typeface="+mn-lt"/>
                </a:endParaRPr>
              </a:p>
              <a:p>
                <a:pPr>
                  <a:lnSpc>
                    <a:spcPct val="150000"/>
                  </a:lnSpc>
                  <a:spcBef>
                    <a:spcPts val="0"/>
                  </a:spcBef>
                  <a:buClr>
                    <a:srgbClr val="000000"/>
                  </a:buClr>
                  <a:buSzPct val="100000"/>
                  <a:buFont typeface="Wingdings" panose="05000000000000000000" charset="0"/>
                  <a:buChar char="n"/>
                </a:pPr>
                <a:r>
                  <a:rPr lang="zh-CN" altLang="en-US" sz="1800" dirty="0" smtClean="0">
                    <a:latin typeface="微软雅黑" panose="020B0503020204020204" pitchFamily="34" charset="-122"/>
                    <a:ea typeface="微软雅黑" panose="020B0503020204020204" pitchFamily="34" charset="-122"/>
                    <a:cs typeface="+mn-ea"/>
                    <a:sym typeface="+mn-lt"/>
                  </a:rPr>
                  <a:t>超曲面：</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微软雅黑" panose="020B0503020204020204" pitchFamily="34" charset="-122"/>
                  <a:ea typeface="微软雅黑" panose="020B0503020204020204" pitchFamily="34" charset="-122"/>
                  <a:cs typeface="+mn-ea"/>
                  <a:sym typeface="+mn-lt"/>
                </a:endParaRPr>
              </a:p>
              <a:p>
                <a:pPr marL="0" indent="0">
                  <a:lnSpc>
                    <a:spcPct val="150000"/>
                  </a:lnSpc>
                  <a:spcBef>
                    <a:spcPts val="0"/>
                  </a:spcBef>
                  <a:buClr>
                    <a:srgbClr val="000000"/>
                  </a:buClr>
                  <a:buSzPct val="100000"/>
                  <a:buNone/>
                </a:pPr>
                <a:endParaRPr lang="en-US" altLang="zh-CN" sz="1800" dirty="0">
                  <a:latin typeface="微软雅黑" panose="020B0503020204020204" pitchFamily="34" charset="-122"/>
                  <a:ea typeface="微软雅黑" panose="020B0503020204020204" pitchFamily="34" charset="-122"/>
                  <a:cs typeface="+mn-ea"/>
                  <a:sym typeface="+mn-lt"/>
                </a:endParaRPr>
              </a:p>
              <a:p>
                <a:pPr marL="0" indent="0">
                  <a:lnSpc>
                    <a:spcPct val="150000"/>
                  </a:lnSpc>
                  <a:spcBef>
                    <a:spcPts val="0"/>
                  </a:spcBef>
                  <a:buClr>
                    <a:srgbClr val="000000"/>
                  </a:buClr>
                  <a:buSzPct val="100000"/>
                  <a:buNone/>
                </a:pPr>
                <a:r>
                  <a:rPr lang="en-US" altLang="zh-CN" sz="1800" b="0" i="1" dirty="0" smtClean="0">
                    <a:latin typeface="Cambria Math" panose="02040503050406030204" pitchFamily="18" charset="0"/>
                  </a:rPr>
                  <a:t>		</a:t>
                </a:r>
                <a:r>
                  <a:rPr lang="zh-CN" altLang="en-US" sz="1800" b="0" dirty="0" smtClean="0">
                    <a:latin typeface="Cambria Math" panose="02040503050406030204" pitchFamily="18" charset="0"/>
                  </a:rPr>
                  <a:t>超曲面设计动机</a:t>
                </a:r>
                <a:endParaRPr lang="en-US" altLang="zh-CN" sz="1800" b="0" dirty="0" smtClean="0">
                  <a:latin typeface="Cambria Math" panose="02040503050406030204" pitchFamily="18" charset="0"/>
                </a:endParaRPr>
              </a:p>
              <a:p>
                <a:pPr>
                  <a:lnSpc>
                    <a:spcPct val="150000"/>
                  </a:lnSpc>
                  <a:spcBef>
                    <a:spcPts val="0"/>
                  </a:spcBef>
                  <a:buClr>
                    <a:srgbClr val="000000"/>
                  </a:buClr>
                  <a:buSzPct val="100000"/>
                  <a:buFont typeface="Wingdings" panose="05000000000000000000" charset="0"/>
                  <a:buChar char="n"/>
                </a:pPr>
                <a14:m>
                  <m:oMath xmlns:m="http://schemas.openxmlformats.org/officeDocument/2006/math">
                    <m:r>
                      <a:rPr lang="en-US" altLang="zh-CN" sz="1800" b="0" i="1" smtClean="0">
                        <a:latin typeface="Cambria Math" panose="02040503050406030204" pitchFamily="18" charset="0"/>
                      </a:rPr>
                      <m:t>𝑋</m:t>
                    </m:r>
                  </m:oMath>
                </a14:m>
                <a:r>
                  <a:rPr lang="zh-CN" altLang="en-US" sz="1800" dirty="0" smtClean="0"/>
                  <a:t>表示整体输入，</a:t>
                </a:r>
                <a14:m>
                  <m:oMath xmlns:m="http://schemas.openxmlformats.org/officeDocument/2006/math">
                    <m:r>
                      <a:rPr lang="en-US" altLang="zh-CN" sz="1800" i="1">
                        <a:latin typeface="Cambria Math" panose="02040503050406030204" pitchFamily="18" charset="0"/>
                      </a:rPr>
                      <m:t>𝑔</m:t>
                    </m:r>
                    <m:r>
                      <a:rPr lang="en-US" altLang="zh-CN" sz="1800" i="1">
                        <a:latin typeface="Cambria Math" panose="02040503050406030204" pitchFamily="18" charset="0"/>
                      </a:rPr>
                      <m:t> (⋅)</m:t>
                    </m:r>
                  </m:oMath>
                </a14:m>
                <a:r>
                  <a:rPr lang="zh-CN" altLang="en-US" sz="1800" dirty="0" smtClean="0"/>
                  <a:t>表示一轻量级神经网络，在一个</a:t>
                </a:r>
                <a:r>
                  <a:rPr lang="en-US" altLang="zh-CN" sz="1800" dirty="0" smtClean="0"/>
                  <a:t>IC</a:t>
                </a:r>
                <a:r>
                  <a:rPr lang="zh-CN" altLang="en-US" sz="1800" dirty="0" smtClean="0"/>
                  <a:t>卷积层中，所有</a:t>
                </a:r>
                <a:r>
                  <a:rPr lang="zh-CN" altLang="en-US" sz="1800" dirty="0"/>
                  <a:t>滑动窗口</a:t>
                </a:r>
                <a:r>
                  <a:rPr lang="zh-CN" altLang="en-US" sz="1800" dirty="0" smtClean="0"/>
                  <a:t>内</a:t>
                </a:r>
                <a:r>
                  <a:rPr lang="zh-CN" altLang="en-US" sz="1800" dirty="0" smtClean="0">
                    <a:solidFill>
                      <a:srgbClr val="FF0000"/>
                    </a:solidFill>
                  </a:rPr>
                  <a:t>共享</a:t>
                </a:r>
                <a:r>
                  <a:rPr lang="zh-CN" altLang="en-US" sz="1800" dirty="0" smtClean="0"/>
                  <a:t>一组</a:t>
                </a:r>
                <a14:m>
                  <m:oMath xmlns:m="http://schemas.openxmlformats.org/officeDocument/2006/math">
                    <m:r>
                      <a:rPr lang="en-US" altLang="zh-CN" sz="1800" i="1">
                        <a:latin typeface="Cambria Math" panose="02040503050406030204" pitchFamily="18" charset="0"/>
                      </a:rPr>
                      <m:t>𝑔</m:t>
                    </m:r>
                    <m:r>
                      <a:rPr lang="en-US" altLang="zh-CN" sz="1800" i="1">
                        <a:latin typeface="Cambria Math" panose="02040503050406030204" pitchFamily="18" charset="0"/>
                      </a:rPr>
                      <m:t>(</m:t>
                    </m:r>
                    <m:r>
                      <a:rPr lang="en-US" altLang="zh-CN" sz="1800" i="1">
                        <a:latin typeface="Cambria Math" panose="02040503050406030204" pitchFamily="18" charset="0"/>
                      </a:rPr>
                      <m:t>𝑋</m:t>
                    </m:r>
                    <m:r>
                      <a:rPr lang="en-US" altLang="zh-CN" sz="1800" i="1">
                        <a:latin typeface="Cambria Math" panose="02040503050406030204" pitchFamily="18" charset="0"/>
                      </a:rPr>
                      <m:t>)</m:t>
                    </m:r>
                  </m:oMath>
                </a14:m>
                <a:r>
                  <a:rPr lang="zh-CN" altLang="en-US" sz="1800" dirty="0" smtClean="0">
                    <a:latin typeface="微软雅黑" panose="020B0503020204020204" pitchFamily="34" charset="-122"/>
                    <a:ea typeface="微软雅黑" panose="020B0503020204020204" pitchFamily="34" charset="-122"/>
                    <a:cs typeface="+mn-ea"/>
                    <a:sym typeface="+mn-lt"/>
                  </a:rPr>
                  <a:t>，</a:t>
                </a:r>
                <a:r>
                  <a:rPr lang="zh-CN" altLang="en-US" sz="1800" dirty="0">
                    <a:sym typeface="+mn-lt"/>
                  </a:rPr>
                  <a:t>因此，</a:t>
                </a:r>
                <a:r>
                  <a:rPr lang="en-US" altLang="zh-CN" sz="1800" dirty="0">
                    <a:sym typeface="+mn-lt"/>
                  </a:rPr>
                  <a:t>IC-CNN</a:t>
                </a:r>
                <a:r>
                  <a:rPr lang="en-US" altLang="zh-CN" sz="1800" dirty="0" smtClean="0">
                    <a:sym typeface="+mn-lt"/>
                  </a:rPr>
                  <a:t>+</a:t>
                </a:r>
                <a:r>
                  <a:rPr lang="zh-CN" altLang="en-US" sz="1800" dirty="0" smtClean="0">
                    <a:sym typeface="+mn-lt"/>
                  </a:rPr>
                  <a:t>计算效率与</a:t>
                </a:r>
                <a:r>
                  <a:rPr lang="en-US" altLang="zh-CN" sz="1800" dirty="0" smtClean="0">
                    <a:sym typeface="+mn-lt"/>
                  </a:rPr>
                  <a:t>IC-CNN</a:t>
                </a:r>
                <a:r>
                  <a:rPr lang="zh-CN" altLang="en-US" sz="1800" dirty="0" smtClean="0">
                    <a:sym typeface="+mn-lt"/>
                  </a:rPr>
                  <a:t>相当</a:t>
                </a:r>
                <a:endParaRPr lang="en-US" altLang="zh-CN" sz="1800" dirty="0" smtClean="0">
                  <a:sym typeface="+mn-lt"/>
                </a:endParaRPr>
              </a:p>
              <a:p>
                <a:pPr>
                  <a:lnSpc>
                    <a:spcPct val="150000"/>
                  </a:lnSpc>
                  <a:spcBef>
                    <a:spcPts val="0"/>
                  </a:spcBef>
                  <a:buClr>
                    <a:srgbClr val="000000"/>
                  </a:buClr>
                  <a:buSzPct val="100000"/>
                  <a:buFont typeface="Wingdings" panose="05000000000000000000" charset="0"/>
                  <a:buChar char="n"/>
                </a:pPr>
                <a14:m>
                  <m:oMath xmlns:m="http://schemas.openxmlformats.org/officeDocument/2006/math">
                    <m:r>
                      <a:rPr lang="en-US" altLang="zh-CN" sz="1800">
                        <a:latin typeface="Cambria Math" panose="02040503050406030204" pitchFamily="18" charset="0"/>
                      </a:rPr>
                      <m:t>𝑔</m:t>
                    </m:r>
                    <m:r>
                      <a:rPr lang="en-US" altLang="zh-CN" sz="1800">
                        <a:latin typeface="Cambria Math" panose="02040503050406030204" pitchFamily="18" charset="0"/>
                      </a:rPr>
                      <m:t>(</m:t>
                    </m:r>
                    <m:r>
                      <a:rPr lang="en-US" altLang="zh-CN" sz="1800">
                        <a:latin typeface="Cambria Math" panose="02040503050406030204" pitchFamily="18" charset="0"/>
                      </a:rPr>
                      <m:t>𝑋</m:t>
                    </m:r>
                    <m:r>
                      <a:rPr lang="en-US" altLang="zh-CN" sz="1800">
                        <a:latin typeface="Cambria Math" panose="02040503050406030204" pitchFamily="18" charset="0"/>
                      </a:rPr>
                      <m:t>)</m:t>
                    </m:r>
                  </m:oMath>
                </a14:m>
                <a:r>
                  <a:rPr lang="zh-CN" altLang="en-US" sz="1800" dirty="0">
                    <a:sym typeface="+mn-lt"/>
                  </a:rPr>
                  <a:t>为每个滑动窗口内的计算引入全局信息，有利于建立“</a:t>
                </a:r>
                <a:r>
                  <a:rPr lang="zh-CN" altLang="en-US" sz="1800" dirty="0">
                    <a:solidFill>
                      <a:srgbClr val="FF0000"/>
                    </a:solidFill>
                    <a:sym typeface="+mn-lt"/>
                  </a:rPr>
                  <a:t>全局</a:t>
                </a:r>
                <a:r>
                  <a:rPr lang="en-US" altLang="zh-CN" sz="1800" dirty="0">
                    <a:solidFill>
                      <a:srgbClr val="FF0000"/>
                    </a:solidFill>
                    <a:sym typeface="+mn-lt"/>
                  </a:rPr>
                  <a:t>-</a:t>
                </a:r>
                <a:r>
                  <a:rPr lang="zh-CN" altLang="en-US" sz="1800" dirty="0">
                    <a:solidFill>
                      <a:srgbClr val="FF0000"/>
                    </a:solidFill>
                    <a:sym typeface="+mn-lt"/>
                  </a:rPr>
                  <a:t>局部</a:t>
                </a:r>
                <a:r>
                  <a:rPr lang="zh-CN" altLang="en-US" sz="1800" dirty="0">
                    <a:sym typeface="+mn-lt"/>
                  </a:rPr>
                  <a:t>”关联。</a:t>
                </a:r>
                <a:endParaRPr lang="en-US" altLang="zh-CN" sz="1800" dirty="0">
                  <a:sym typeface="+mn-lt"/>
                </a:endParaRPr>
              </a:p>
            </p:txBody>
          </p:sp>
        </mc:Choice>
        <mc:Fallback xmlns="">
          <p:sp>
            <p:nvSpPr>
              <p:cNvPr id="12" name="内容占位符 2"/>
              <p:cNvSpPr txBox="1">
                <a:spLocks noRot="1" noChangeAspect="1" noMove="1" noResize="1" noEditPoints="1" noAdjustHandles="1" noChangeArrowheads="1" noChangeShapeType="1" noTextEdit="1"/>
              </p:cNvSpPr>
              <p:nvPr>
                <p:custDataLst>
                  <p:tags r:id="rId5"/>
                </p:custDataLst>
              </p:nvPr>
            </p:nvSpPr>
            <p:spPr bwMode="auto">
              <a:xfrm>
                <a:off x="1269501" y="1403689"/>
                <a:ext cx="5712940" cy="1296035"/>
              </a:xfrm>
              <a:prstGeom prst="rect">
                <a:avLst/>
              </a:prstGeom>
              <a:blipFill rotWithShape="0">
                <a:blip r:embed="rId6"/>
                <a:stretch>
                  <a:fillRect l="-640" r="-854" b="-2596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4" name="矩形: 圆角 20"/>
          <p:cNvSpPr/>
          <p:nvPr>
            <p:custDataLst>
              <p:tags r:id="rId2"/>
            </p:custDataLst>
          </p:nvPr>
        </p:nvSpPr>
        <p:spPr>
          <a:xfrm>
            <a:off x="1123544" y="3491114"/>
            <a:ext cx="5858897" cy="2675929"/>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文本框 2"/>
              <p:cNvSpPr txBox="1"/>
              <p:nvPr/>
            </p:nvSpPr>
            <p:spPr>
              <a:xfrm>
                <a:off x="2172705" y="1929886"/>
                <a:ext cx="20840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=0</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2172705" y="1929886"/>
                <a:ext cx="2084032" cy="276999"/>
              </a:xfrm>
              <a:prstGeom prst="rect">
                <a:avLst/>
              </a:prstGeom>
              <a:blipFill rotWithShape="0">
                <a:blip r:embed="rId7"/>
                <a:stretch>
                  <a:fillRect l="-3509" t="-2222" r="-2339"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2172705" y="2733607"/>
                <a:ext cx="2576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=0</m:t>
                      </m:r>
                    </m:oMath>
                  </m:oMathPara>
                </a14:m>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172705" y="2733607"/>
                <a:ext cx="2576154" cy="276999"/>
              </a:xfrm>
              <a:prstGeom prst="rect">
                <a:avLst/>
              </a:prstGeom>
              <a:blipFill rotWithShape="0">
                <a:blip r:embed="rId8"/>
                <a:stretch>
                  <a:fillRect l="-2600" t="-4348" r="-1655" b="-36957"/>
                </a:stretch>
              </a:blipFill>
            </p:spPr>
            <p:txBody>
              <a:bodyPr/>
              <a:lstStyle/>
              <a:p>
                <a:r>
                  <a:rPr lang="zh-CN" altLang="en-US">
                    <a:noFill/>
                  </a:rPr>
                  <a:t> </a:t>
                </a:r>
              </a:p>
            </p:txBody>
          </p:sp>
        </mc:Fallback>
      </mc:AlternateContent>
      <p:pic>
        <p:nvPicPr>
          <p:cNvPr id="13" name="图片 12" descr="屏幕剪辑"/>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5041" y="1939167"/>
            <a:ext cx="4277365" cy="3138786"/>
          </a:xfrm>
          <a:prstGeom prst="rect">
            <a:avLst/>
          </a:prstGeom>
        </p:spPr>
      </p:pic>
    </p:spTree>
    <p:extLst>
      <p:ext uri="{BB962C8B-B14F-4D97-AF65-F5344CB8AC3E}">
        <p14:creationId xmlns:p14="http://schemas.microsoft.com/office/powerpoint/2010/main" val="209415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9DA419E-CC9E-A913-E445-DF65D366A232}"/>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2" name="日期占位符 1"/>
          <p:cNvSpPr>
            <a:spLocks noGrp="1"/>
          </p:cNvSpPr>
          <p:nvPr>
            <p:ph type="dt" sz="half" idx="10"/>
          </p:nvPr>
        </p:nvSpPr>
        <p:spPr/>
        <p:txBody>
          <a:bodyPr/>
          <a:lstStyle/>
          <a:p>
            <a:fld id="{1086F3DC-9398-C242-A3BF-CDC0CDC562AF}" type="datetime1">
              <a:rPr lang="en-US" altLang="zh-CN" smtClean="0"/>
              <a:t>5/23/2024</a:t>
            </a:fld>
            <a:endParaRPr lang="zh-CN" altLang="en-US" dirty="0"/>
          </a:p>
        </p:txBody>
      </p:sp>
      <p:sp>
        <p:nvSpPr>
          <p:cNvPr id="36" name="Footer Placeholder 35">
            <a:extLst>
              <a:ext uri="{FF2B5EF4-FFF2-40B4-BE49-F238E27FC236}">
                <a16:creationId xmlns="" xmlns:a16="http://schemas.microsoft.com/office/drawing/2014/main" id="{5554431A-2479-08DD-B689-DC1EB99967A8}"/>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D7327D85-8915-5167-EEA6-33C85C8AC474}"/>
              </a:ext>
            </a:extLst>
          </p:cNvPr>
          <p:cNvSpPr>
            <a:spLocks noGrp="1"/>
          </p:cNvSpPr>
          <p:nvPr>
            <p:ph type="sldNum" sz="quarter" idx="12"/>
          </p:nvPr>
        </p:nvSpPr>
        <p:spPr/>
        <p:txBody>
          <a:bodyPr/>
          <a:lstStyle/>
          <a:p>
            <a:fld id="{34FB627C-CE47-074E-B01B-D56439B601CE}" type="slidenum">
              <a:rPr lang="en-US" smtClean="0"/>
              <a:t>27</a:t>
            </a:fld>
            <a:endParaRPr lang="en-US"/>
          </a:p>
        </p:txBody>
      </p:sp>
      <p:sp>
        <p:nvSpPr>
          <p:cNvPr id="10"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动态卷积核方法：</a:t>
            </a:r>
            <a:endParaRPr lang="zh-CN" altLang="en-US" dirty="0"/>
          </a:p>
        </p:txBody>
      </p:sp>
      <p:sp>
        <p:nvSpPr>
          <p:cNvPr id="14" name="文本框 13"/>
          <p:cNvSpPr txBox="1"/>
          <p:nvPr>
            <p:custDataLst>
              <p:tags r:id="rId1"/>
            </p:custDataLst>
          </p:nvPr>
        </p:nvSpPr>
        <p:spPr>
          <a:xfrm>
            <a:off x="5269832" y="2376032"/>
            <a:ext cx="65" cy="276999"/>
          </a:xfrm>
          <a:prstGeom prst="rect">
            <a:avLst/>
          </a:prstGeom>
          <a:noFill/>
        </p:spPr>
        <p:txBody>
          <a:bodyPr wrap="none" lIns="0" tIns="0" rIns="0" bIns="0" rtlCol="0">
            <a:spAutoFit/>
          </a:bodyPr>
          <a:lstStyle/>
          <a:p>
            <a:endParaRPr lang="zh-CN" altLang="en-US" dirty="0"/>
          </a:p>
        </p:txBody>
      </p:sp>
      <p:sp>
        <p:nvSpPr>
          <p:cNvPr id="15" name="圆角矩形 14"/>
          <p:cNvSpPr/>
          <p:nvPr>
            <p:custDataLst>
              <p:tags r:id="rId2"/>
            </p:custDataLst>
          </p:nvPr>
        </p:nvSpPr>
        <p:spPr>
          <a:xfrm>
            <a:off x="986790" y="3300941"/>
            <a:ext cx="1477645" cy="72326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dirty="0" smtClean="0"/>
              <a:t>不基于静态的卷积核</a:t>
            </a:r>
            <a:endParaRPr lang="zh-CN" altLang="en-US" dirty="0"/>
          </a:p>
        </p:txBody>
      </p:sp>
      <p:sp>
        <p:nvSpPr>
          <p:cNvPr id="16" name="圆角矩形 15"/>
          <p:cNvSpPr/>
          <p:nvPr>
            <p:custDataLst>
              <p:tags r:id="rId3"/>
            </p:custDataLst>
          </p:nvPr>
        </p:nvSpPr>
        <p:spPr>
          <a:xfrm>
            <a:off x="986790" y="1812290"/>
            <a:ext cx="1477645" cy="65214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dirty="0" smtClean="0">
                <a:sym typeface="+mn-ea"/>
              </a:rPr>
              <a:t>基于静态的卷积核</a:t>
            </a:r>
            <a:endParaRPr lang="zh-CN" altLang="en-US" dirty="0">
              <a:sym typeface="+mn-ea"/>
            </a:endParaRPr>
          </a:p>
        </p:txBody>
      </p:sp>
      <p:sp>
        <p:nvSpPr>
          <p:cNvPr id="17" name="左大括号 16"/>
          <p:cNvSpPr/>
          <p:nvPr>
            <p:custDataLst>
              <p:tags r:id="rId4"/>
            </p:custDataLst>
          </p:nvPr>
        </p:nvSpPr>
        <p:spPr>
          <a:xfrm>
            <a:off x="2575208" y="3054787"/>
            <a:ext cx="226281" cy="11229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左大括号 17"/>
          <p:cNvSpPr/>
          <p:nvPr>
            <p:custDataLst>
              <p:tags r:id="rId5"/>
            </p:custDataLst>
          </p:nvPr>
        </p:nvSpPr>
        <p:spPr>
          <a:xfrm>
            <a:off x="2606202" y="1523973"/>
            <a:ext cx="170445" cy="11229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custDataLst>
              <p:tags r:id="rId6"/>
            </p:custDataLst>
          </p:nvPr>
        </p:nvSpPr>
        <p:spPr>
          <a:xfrm>
            <a:off x="2892852" y="1598710"/>
            <a:ext cx="2886463" cy="1077218"/>
          </a:xfrm>
          <a:prstGeom prst="rect">
            <a:avLst/>
          </a:prstGeom>
          <a:noFill/>
        </p:spPr>
        <p:txBody>
          <a:bodyPr wrap="square" rtlCol="0">
            <a:spAutoFit/>
          </a:bodyPr>
          <a:lstStyle/>
          <a:p>
            <a:pPr marL="285750" indent="-285750" algn="l">
              <a:buFont typeface="Wingdings" panose="05000000000000000000" charset="0"/>
              <a:buChar char="n"/>
            </a:pPr>
            <a:r>
              <a:rPr lang="en-US" altLang="zh-CN" sz="1600" dirty="0" err="1" smtClean="0">
                <a:solidFill>
                  <a:srgbClr val="0070C0"/>
                </a:solidFill>
                <a:latin typeface="+mj-ea"/>
                <a:ea typeface="+mj-ea"/>
              </a:rPr>
              <a:t>CondConv</a:t>
            </a:r>
            <a:endParaRPr lang="en-US" altLang="zh-CN" sz="1600" dirty="0">
              <a:solidFill>
                <a:srgbClr val="0070C0"/>
              </a:solidFill>
              <a:latin typeface="+mj-ea"/>
              <a:ea typeface="+mj-ea"/>
            </a:endParaRPr>
          </a:p>
          <a:p>
            <a:pPr marL="285750" indent="-285750" algn="l">
              <a:buFont typeface="Wingdings" panose="05000000000000000000" charset="0"/>
              <a:buChar char="n"/>
            </a:pPr>
            <a:r>
              <a:rPr lang="en-US" altLang="zh-CN" sz="1600" dirty="0" err="1" smtClean="0">
                <a:solidFill>
                  <a:srgbClr val="0070C0"/>
                </a:solidFill>
                <a:latin typeface="+mj-ea"/>
                <a:ea typeface="+mj-ea"/>
              </a:rPr>
              <a:t>DyConv</a:t>
            </a:r>
            <a:endParaRPr lang="en-US" altLang="zh-CN" sz="1600" dirty="0">
              <a:solidFill>
                <a:srgbClr val="0070C0"/>
              </a:solidFill>
              <a:latin typeface="+mj-ea"/>
              <a:ea typeface="+mj-ea"/>
            </a:endParaRPr>
          </a:p>
          <a:p>
            <a:pPr marL="285750" indent="-285750" algn="l">
              <a:buFont typeface="Wingdings" panose="05000000000000000000" charset="0"/>
              <a:buChar char="n"/>
            </a:pPr>
            <a:r>
              <a:rPr lang="en-US" altLang="zh-CN" sz="1600" dirty="0" smtClean="0">
                <a:solidFill>
                  <a:srgbClr val="0070C0"/>
                </a:solidFill>
                <a:latin typeface="+mj-ea"/>
                <a:ea typeface="+mj-ea"/>
              </a:rPr>
              <a:t>DCD</a:t>
            </a:r>
          </a:p>
          <a:p>
            <a:pPr marL="285750" indent="-285750" algn="l">
              <a:buFont typeface="Wingdings" panose="05000000000000000000" charset="0"/>
              <a:buChar char="n"/>
            </a:pPr>
            <a:r>
              <a:rPr lang="en-US" altLang="zh-CN" sz="1600" dirty="0" err="1" smtClean="0">
                <a:solidFill>
                  <a:srgbClr val="0070C0"/>
                </a:solidFill>
                <a:latin typeface="+mj-ea"/>
                <a:ea typeface="+mj-ea"/>
              </a:rPr>
              <a:t>ODConv</a:t>
            </a:r>
            <a:endParaRPr lang="en-US" altLang="zh-CN" sz="1600" dirty="0">
              <a:solidFill>
                <a:srgbClr val="0070C0"/>
              </a:solidFill>
              <a:latin typeface="+mj-ea"/>
              <a:ea typeface="+mj-ea"/>
            </a:endParaRPr>
          </a:p>
        </p:txBody>
      </p:sp>
      <p:sp>
        <p:nvSpPr>
          <p:cNvPr id="20" name="右大括号 19"/>
          <p:cNvSpPr/>
          <p:nvPr/>
        </p:nvSpPr>
        <p:spPr>
          <a:xfrm>
            <a:off x="6180205" y="1297619"/>
            <a:ext cx="131445" cy="1635125"/>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1" name="文本框 20"/>
          <p:cNvSpPr txBox="1"/>
          <p:nvPr/>
        </p:nvSpPr>
        <p:spPr>
          <a:xfrm>
            <a:off x="6367952" y="1224329"/>
            <a:ext cx="4712163" cy="902970"/>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a:solidFill>
                  <a:schemeClr val="accent5"/>
                </a:solidFill>
                <a:sym typeface="+mn-ea"/>
              </a:rPr>
              <a:t>效果相对</a:t>
            </a:r>
            <a:r>
              <a:rPr lang="zh-CN" altLang="en-US" dirty="0" smtClean="0">
                <a:solidFill>
                  <a:schemeClr val="accent5"/>
                </a:solidFill>
                <a:sym typeface="+mn-ea"/>
              </a:rPr>
              <a:t>更好</a:t>
            </a:r>
            <a:endParaRPr lang="en-US" altLang="zh-CN" dirty="0" smtClean="0">
              <a:solidFill>
                <a:schemeClr val="accent5"/>
              </a:solidFill>
              <a:sym typeface="+mn-ea"/>
            </a:endParaRPr>
          </a:p>
          <a:p>
            <a:pPr marL="285750" indent="-285750" fontAlgn="auto">
              <a:lnSpc>
                <a:spcPct val="150000"/>
              </a:lnSpc>
              <a:buFont typeface="Wingdings" panose="05000000000000000000" charset="0"/>
              <a:buChar char="n"/>
            </a:pPr>
            <a:r>
              <a:rPr lang="zh-CN" altLang="en-US" dirty="0" smtClean="0">
                <a:solidFill>
                  <a:schemeClr val="accent5"/>
                </a:solidFill>
                <a:sym typeface="+mn-ea"/>
              </a:rPr>
              <a:t>可以轻松植入已有的深度卷积模型</a:t>
            </a:r>
            <a:endParaRPr lang="zh-CN" altLang="en-US" dirty="0">
              <a:solidFill>
                <a:srgbClr val="FF0000"/>
              </a:solidFill>
            </a:endParaRPr>
          </a:p>
          <a:p>
            <a:pPr marL="285750" indent="-285750" fontAlgn="auto">
              <a:lnSpc>
                <a:spcPct val="150000"/>
              </a:lnSpc>
              <a:buFont typeface="Wingdings" panose="05000000000000000000" charset="0"/>
              <a:buChar char="n"/>
            </a:pPr>
            <a:r>
              <a:rPr lang="zh-CN" altLang="en-US" dirty="0" smtClean="0">
                <a:solidFill>
                  <a:srgbClr val="FF0000"/>
                </a:solidFill>
              </a:rPr>
              <a:t>参数量大于传统卷积</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smtClean="0">
                <a:solidFill>
                  <a:srgbClr val="FF0000"/>
                </a:solidFill>
              </a:rPr>
              <a:t>忽略局部特征和动态卷积核之间的关系</a:t>
            </a:r>
            <a:endParaRPr lang="zh-CN" altLang="en-US" dirty="0">
              <a:solidFill>
                <a:srgbClr val="FF0000"/>
              </a:solidFill>
            </a:endParaRPr>
          </a:p>
        </p:txBody>
      </p:sp>
      <p:sp>
        <p:nvSpPr>
          <p:cNvPr id="22" name="右大括号 21"/>
          <p:cNvSpPr/>
          <p:nvPr>
            <p:custDataLst>
              <p:tags r:id="rId7"/>
            </p:custDataLst>
          </p:nvPr>
        </p:nvSpPr>
        <p:spPr>
          <a:xfrm>
            <a:off x="5869060" y="2988259"/>
            <a:ext cx="126075" cy="1287603"/>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3" name="文本框 22"/>
          <p:cNvSpPr txBox="1"/>
          <p:nvPr>
            <p:custDataLst>
              <p:tags r:id="rId8"/>
            </p:custDataLst>
          </p:nvPr>
        </p:nvSpPr>
        <p:spPr>
          <a:xfrm>
            <a:off x="6073089" y="2913377"/>
            <a:ext cx="4441992" cy="2352040"/>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smtClean="0">
                <a:solidFill>
                  <a:schemeClr val="accent5"/>
                </a:solidFill>
                <a:sym typeface="+mn-ea"/>
              </a:rPr>
              <a:t>可以设计出参数量小的轻量级模型</a:t>
            </a:r>
            <a:endParaRPr lang="zh-CN" altLang="en-US" dirty="0">
              <a:solidFill>
                <a:srgbClr val="FF0000"/>
              </a:solidFill>
            </a:endParaRPr>
          </a:p>
          <a:p>
            <a:pPr marL="285750" indent="-285750" fontAlgn="auto">
              <a:lnSpc>
                <a:spcPct val="150000"/>
              </a:lnSpc>
              <a:buFont typeface="Wingdings" panose="05000000000000000000" charset="0"/>
              <a:buChar char="n"/>
            </a:pPr>
            <a:r>
              <a:rPr lang="zh-CN" altLang="en-US" dirty="0" smtClean="0">
                <a:solidFill>
                  <a:srgbClr val="FF0000"/>
                </a:solidFill>
              </a:rPr>
              <a:t>效果相对较差</a:t>
            </a:r>
            <a:endParaRPr lang="zh-CN" altLang="en-US" dirty="0">
              <a:solidFill>
                <a:srgbClr val="FF0000"/>
              </a:solidFill>
            </a:endParaRPr>
          </a:p>
          <a:p>
            <a:pPr marL="285750" indent="-285750">
              <a:lnSpc>
                <a:spcPct val="150000"/>
              </a:lnSpc>
              <a:buFont typeface="Wingdings" panose="05000000000000000000" charset="0"/>
              <a:buChar char="n"/>
            </a:pPr>
            <a:r>
              <a:rPr lang="zh-CN" altLang="en-US" dirty="0">
                <a:solidFill>
                  <a:srgbClr val="FF0000"/>
                </a:solidFill>
              </a:rPr>
              <a:t>忽略局部特征和动态卷积核之间的关系</a:t>
            </a:r>
          </a:p>
          <a:p>
            <a:pPr marL="285750" indent="-285750" fontAlgn="auto">
              <a:lnSpc>
                <a:spcPct val="150000"/>
              </a:lnSpc>
              <a:buFont typeface="Wingdings" panose="05000000000000000000" charset="0"/>
              <a:buChar char="n"/>
            </a:pPr>
            <a:endParaRPr lang="zh-CN" altLang="en-US" dirty="0"/>
          </a:p>
          <a:p>
            <a:pPr marL="285750" indent="-285750" fontAlgn="auto">
              <a:lnSpc>
                <a:spcPct val="150000"/>
              </a:lnSpc>
              <a:buFont typeface="Wingdings" panose="05000000000000000000" charset="0"/>
              <a:buChar char="n"/>
            </a:pPr>
            <a:endParaRPr lang="zh-CN" altLang="en-US" dirty="0"/>
          </a:p>
          <a:p>
            <a:pPr marL="285750" indent="-285750" fontAlgn="auto">
              <a:lnSpc>
                <a:spcPct val="150000"/>
              </a:lnSpc>
              <a:buFont typeface="Wingdings" panose="05000000000000000000" charset="0"/>
              <a:buChar char="n"/>
            </a:pPr>
            <a:endParaRPr lang="zh-CN" altLang="en-US" dirty="0">
              <a:solidFill>
                <a:srgbClr val="FF0000"/>
              </a:solidFill>
            </a:endParaRPr>
          </a:p>
        </p:txBody>
      </p:sp>
      <p:sp>
        <p:nvSpPr>
          <p:cNvPr id="26" name="文本框 25"/>
          <p:cNvSpPr txBox="1"/>
          <p:nvPr>
            <p:custDataLst>
              <p:tags r:id="rId9"/>
            </p:custDataLst>
          </p:nvPr>
        </p:nvSpPr>
        <p:spPr>
          <a:xfrm>
            <a:off x="2879443" y="3298878"/>
            <a:ext cx="2886463" cy="584775"/>
          </a:xfrm>
          <a:prstGeom prst="rect">
            <a:avLst/>
          </a:prstGeom>
          <a:noFill/>
        </p:spPr>
        <p:txBody>
          <a:bodyPr wrap="square" rtlCol="0">
            <a:spAutoFit/>
          </a:bodyPr>
          <a:lstStyle/>
          <a:p>
            <a:pPr marL="285750" indent="-285750" algn="l">
              <a:buFont typeface="Wingdings" panose="05000000000000000000" charset="0"/>
              <a:buChar char="n"/>
            </a:pPr>
            <a:r>
              <a:rPr lang="en-US" altLang="zh-CN" sz="1600" dirty="0" err="1" smtClean="0">
                <a:solidFill>
                  <a:srgbClr val="0070C0"/>
                </a:solidFill>
                <a:latin typeface="+mj-ea"/>
                <a:ea typeface="+mj-ea"/>
              </a:rPr>
              <a:t>DRConv</a:t>
            </a:r>
            <a:endParaRPr lang="en-US" altLang="zh-CN" sz="1600" dirty="0" smtClean="0">
              <a:solidFill>
                <a:srgbClr val="0070C0"/>
              </a:solidFill>
              <a:latin typeface="+mj-ea"/>
              <a:ea typeface="+mj-ea"/>
            </a:endParaRPr>
          </a:p>
          <a:p>
            <a:pPr marL="285750" indent="-285750" algn="l">
              <a:buFont typeface="Wingdings" panose="05000000000000000000" charset="0"/>
              <a:buChar char="n"/>
            </a:pPr>
            <a:r>
              <a:rPr lang="en-US" altLang="zh-CN" sz="1600" dirty="0" err="1" smtClean="0">
                <a:solidFill>
                  <a:srgbClr val="0070C0"/>
                </a:solidFill>
                <a:latin typeface="+mj-ea"/>
                <a:ea typeface="+mj-ea"/>
              </a:rPr>
              <a:t>WeightNet</a:t>
            </a:r>
            <a:endParaRPr lang="en-US" altLang="zh-CN" sz="1600" dirty="0" smtClean="0">
              <a:solidFill>
                <a:srgbClr val="0070C0"/>
              </a:solidFill>
              <a:latin typeface="+mj-ea"/>
              <a:ea typeface="+mj-ea"/>
            </a:endParaRPr>
          </a:p>
        </p:txBody>
      </p:sp>
      <mc:AlternateContent xmlns:mc="http://schemas.openxmlformats.org/markup-compatibility/2006" xmlns:a14="http://schemas.microsoft.com/office/drawing/2010/main">
        <mc:Choice Requires="a14">
          <p:sp>
            <p:nvSpPr>
              <p:cNvPr id="27" name="文本框 26"/>
              <p:cNvSpPr txBox="1"/>
              <p:nvPr/>
            </p:nvSpPr>
            <p:spPr>
              <a:xfrm>
                <a:off x="4368905" y="1950147"/>
                <a:ext cx="1704184"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𝑑𝑦</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𝑠𝑡</m:t>
                          </m:r>
                        </m:sup>
                      </m:sSup>
                      <m:r>
                        <a:rPr lang="en-US" altLang="zh-CN" b="0" i="1" smtClean="0">
                          <a:latin typeface="Cambria Math" panose="02040503050406030204" pitchFamily="18" charset="0"/>
                        </a:rPr>
                        <m:t>)</m:t>
                      </m:r>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4368905" y="1950147"/>
                <a:ext cx="1704184" cy="281937"/>
              </a:xfrm>
              <a:prstGeom prst="rect">
                <a:avLst/>
              </a:prstGeom>
              <a:blipFill rotWithShape="0">
                <a:blip r:embed="rId13"/>
                <a:stretch>
                  <a:fillRect l="-1434" t="-6522" r="-5018"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4426176" y="3442496"/>
                <a:ext cx="1258806"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𝑑𝑦</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426176" y="3442496"/>
                <a:ext cx="1258806" cy="281937"/>
              </a:xfrm>
              <a:prstGeom prst="rect">
                <a:avLst/>
              </a:prstGeom>
              <a:blipFill rotWithShape="0">
                <a:blip r:embed="rId14"/>
                <a:stretch>
                  <a:fillRect l="-2415" t="-6522" r="-6280" b="-36957"/>
                </a:stretch>
              </a:blipFill>
            </p:spPr>
            <p:txBody>
              <a:bodyPr/>
              <a:lstStyle/>
              <a:p>
                <a:r>
                  <a:rPr lang="zh-CN" altLang="en-US">
                    <a:noFill/>
                  </a:rPr>
                  <a:t> </a:t>
                </a:r>
              </a:p>
            </p:txBody>
          </p:sp>
        </mc:Fallback>
      </mc:AlternateContent>
      <p:sp>
        <p:nvSpPr>
          <p:cNvPr id="29" name="矩形: 圆角 20"/>
          <p:cNvSpPr/>
          <p:nvPr>
            <p:custDataLst>
              <p:tags r:id="rId10"/>
            </p:custDataLst>
          </p:nvPr>
        </p:nvSpPr>
        <p:spPr>
          <a:xfrm>
            <a:off x="986790" y="4451503"/>
            <a:ext cx="6597153" cy="1212090"/>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3" name="矩形 2"/>
              <p:cNvSpPr/>
              <p:nvPr/>
            </p:nvSpPr>
            <p:spPr>
              <a:xfrm>
                <a:off x="1153866" y="4555618"/>
                <a:ext cx="6430077" cy="1353704"/>
              </a:xfrm>
              <a:prstGeom prst="rect">
                <a:avLst/>
              </a:prstGeom>
            </p:spPr>
            <p:txBody>
              <a:bodyPr wrap="square">
                <a:spAutoFit/>
              </a:bodyPr>
              <a:lstStyle/>
              <a:p>
                <a:pPr marL="285750" indent="-285750">
                  <a:lnSpc>
                    <a:spcPct val="150000"/>
                  </a:lnSpc>
                  <a:buFont typeface="Wingdings" panose="05000000000000000000" charset="0"/>
                  <a:buChar char="n"/>
                </a:pP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𝑤</m:t>
                        </m:r>
                      </m:e>
                      <m:sup>
                        <m:r>
                          <a:rPr lang="en-US" altLang="zh-CN" i="1">
                            <a:latin typeface="Cambria Math" panose="02040503050406030204" pitchFamily="18" charset="0"/>
                          </a:rPr>
                          <m:t>𝑑𝑦</m:t>
                        </m:r>
                      </m:sup>
                    </m:sSup>
                  </m:oMath>
                </a14:m>
                <a:r>
                  <a:rPr lang="zh-CN" altLang="en-US" dirty="0" smtClean="0"/>
                  <a:t>的效果会影响模型最终的</a:t>
                </a:r>
                <a:r>
                  <a:rPr lang="zh-CN" altLang="en-US" dirty="0" smtClean="0">
                    <a:solidFill>
                      <a:srgbClr val="FF0000"/>
                    </a:solidFill>
                  </a:rPr>
                  <a:t>泛化能力</a:t>
                </a:r>
                <a:endParaRPr lang="en-US" altLang="zh-CN" dirty="0" smtClean="0">
                  <a:solidFill>
                    <a:srgbClr val="FF0000"/>
                  </a:solidFill>
                </a:endParaRPr>
              </a:p>
              <a:p>
                <a:pPr marL="285750" indent="-285750">
                  <a:lnSpc>
                    <a:spcPct val="150000"/>
                  </a:lnSpc>
                  <a:buFont typeface="Wingdings" panose="05000000000000000000" charset="0"/>
                  <a:buChar char="n"/>
                </a:pPr>
                <a:r>
                  <a:rPr lang="zh-CN" altLang="en-US" dirty="0" smtClean="0"/>
                  <a:t>目前生成动态卷积核方法普遍存在一个问题：</a:t>
                </a:r>
                <a:r>
                  <a:rPr lang="zh-CN" altLang="en-US" dirty="0" smtClean="0">
                    <a:solidFill>
                      <a:srgbClr val="FF0000"/>
                    </a:solidFill>
                  </a:rPr>
                  <a:t>忽略</a:t>
                </a:r>
                <a:r>
                  <a:rPr lang="zh-CN" altLang="en-US" dirty="0" smtClean="0">
                    <a:solidFill>
                      <a:srgbClr val="FF0000"/>
                    </a:solidFill>
                  </a:rPr>
                  <a:t>局部</a:t>
                </a:r>
                <a:r>
                  <a:rPr lang="zh-CN" altLang="en-US" dirty="0">
                    <a:solidFill>
                      <a:srgbClr val="FF0000"/>
                    </a:solidFill>
                  </a:rPr>
                  <a:t>信息</a:t>
                </a:r>
                <a:endParaRPr lang="en-US" altLang="zh-CN" dirty="0" smtClean="0">
                  <a:solidFill>
                    <a:srgbClr val="FF0000"/>
                  </a:solidFill>
                </a:endParaRPr>
              </a:p>
              <a:p>
                <a:pPr marL="285750" indent="-285750">
                  <a:lnSpc>
                    <a:spcPct val="150000"/>
                  </a:lnSpc>
                  <a:buFont typeface="Wingdings" panose="05000000000000000000" charset="0"/>
                  <a:buChar char="n"/>
                </a:pPr>
                <a:endParaRPr lang="zh-CN" altLang="en-US" dirty="0">
                  <a:solidFill>
                    <a:srgbClr val="FF0000"/>
                  </a:solidFill>
                </a:endParaRPr>
              </a:p>
            </p:txBody>
          </p:sp>
        </mc:Choice>
        <mc:Fallback>
          <p:sp>
            <p:nvSpPr>
              <p:cNvPr id="3" name="矩形 2"/>
              <p:cNvSpPr>
                <a:spLocks noRot="1" noChangeAspect="1" noMove="1" noResize="1" noEditPoints="1" noAdjustHandles="1" noChangeArrowheads="1" noChangeShapeType="1" noTextEdit="1"/>
              </p:cNvSpPr>
              <p:nvPr/>
            </p:nvSpPr>
            <p:spPr>
              <a:xfrm>
                <a:off x="1153866" y="4555618"/>
                <a:ext cx="6430077" cy="1353704"/>
              </a:xfrm>
              <a:prstGeom prst="rect">
                <a:avLst/>
              </a:prstGeom>
              <a:blipFill rotWithShape="0">
                <a:blip r:embed="rId15"/>
                <a:stretch>
                  <a:fillRect l="-569" r="-8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535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9DA419E-CC9E-A913-E445-DF65D366A232}"/>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2" name="日期占位符 1"/>
          <p:cNvSpPr>
            <a:spLocks noGrp="1"/>
          </p:cNvSpPr>
          <p:nvPr>
            <p:ph type="dt" sz="half" idx="10"/>
          </p:nvPr>
        </p:nvSpPr>
        <p:spPr/>
        <p:txBody>
          <a:bodyPr/>
          <a:lstStyle/>
          <a:p>
            <a:fld id="{1086F3DC-9398-C242-A3BF-CDC0CDC562AF}" type="datetime1">
              <a:rPr lang="en-US" altLang="zh-CN" smtClean="0"/>
              <a:t>5/23/2024</a:t>
            </a:fld>
            <a:endParaRPr lang="zh-CN" altLang="en-US" dirty="0"/>
          </a:p>
        </p:txBody>
      </p:sp>
      <p:sp>
        <p:nvSpPr>
          <p:cNvPr id="36" name="Footer Placeholder 35">
            <a:extLst>
              <a:ext uri="{FF2B5EF4-FFF2-40B4-BE49-F238E27FC236}">
                <a16:creationId xmlns="" xmlns:a16="http://schemas.microsoft.com/office/drawing/2014/main" id="{5554431A-2479-08DD-B689-DC1EB99967A8}"/>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D7327D85-8915-5167-EEA6-33C85C8AC474}"/>
              </a:ext>
            </a:extLst>
          </p:cNvPr>
          <p:cNvSpPr>
            <a:spLocks noGrp="1"/>
          </p:cNvSpPr>
          <p:nvPr>
            <p:ph type="sldNum" sz="quarter" idx="12"/>
          </p:nvPr>
        </p:nvSpPr>
        <p:spPr/>
        <p:txBody>
          <a:bodyPr/>
          <a:lstStyle/>
          <a:p>
            <a:fld id="{34FB627C-CE47-074E-B01B-D56439B601CE}" type="slidenum">
              <a:rPr lang="en-US" smtClean="0"/>
              <a:t>28</a:t>
            </a:fld>
            <a:endParaRPr lang="en-US"/>
          </a:p>
        </p:txBody>
      </p:sp>
      <p:sp>
        <p:nvSpPr>
          <p:cNvPr id="10"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动态</a:t>
            </a:r>
            <a:r>
              <a:rPr lang="zh-CN" altLang="en-US" dirty="0" smtClean="0"/>
              <a:t>卷积模块优化：</a:t>
            </a:r>
            <a:r>
              <a:rPr lang="en-US" altLang="zh-CN" dirty="0" err="1" smtClean="0"/>
              <a:t>LADConv</a:t>
            </a:r>
            <a:endParaRPr lang="zh-CN" altLang="en-US" dirty="0"/>
          </a:p>
        </p:txBody>
      </p:sp>
      <p:sp>
        <p:nvSpPr>
          <p:cNvPr id="29" name="矩形: 圆角 20"/>
          <p:cNvSpPr/>
          <p:nvPr>
            <p:custDataLst>
              <p:tags r:id="rId1"/>
            </p:custDataLst>
          </p:nvPr>
        </p:nvSpPr>
        <p:spPr>
          <a:xfrm>
            <a:off x="812234" y="1513866"/>
            <a:ext cx="3481662" cy="397871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矩形 2"/>
              <p:cNvSpPr/>
              <p:nvPr/>
            </p:nvSpPr>
            <p:spPr>
              <a:xfrm>
                <a:off x="929752" y="1523101"/>
                <a:ext cx="3327152" cy="3864712"/>
              </a:xfrm>
              <a:prstGeom prst="rect">
                <a:avLst/>
              </a:prstGeom>
            </p:spPr>
            <p:txBody>
              <a:bodyPr wrap="square">
                <a:spAutoFit/>
              </a:bodyPr>
              <a:lstStyle/>
              <a:p>
                <a:pPr marL="285750" indent="-285750">
                  <a:lnSpc>
                    <a:spcPct val="150000"/>
                  </a:lnSpc>
                  <a:buFont typeface="Wingdings" panose="05000000000000000000" charset="0"/>
                  <a:buChar char="n"/>
                </a:pPr>
                <a:r>
                  <a:rPr lang="zh-CN" altLang="en-US" dirty="0" smtClean="0"/>
                  <a:t>压缩模块：提取</a:t>
                </a:r>
                <a:r>
                  <a:rPr lang="zh-CN" altLang="en-US" dirty="0" smtClean="0">
                    <a:solidFill>
                      <a:srgbClr val="FF0000"/>
                    </a:solidFill>
                  </a:rPr>
                  <a:t>多个关键局部特征</a:t>
                </a:r>
                <a:r>
                  <a:rPr lang="zh-CN" altLang="en-US" dirty="0" smtClean="0"/>
                  <a:t>，降低动态化分支的计算消耗</a:t>
                </a:r>
                <a:endParaRPr lang="en-US" altLang="zh-CN" dirty="0" smtClean="0"/>
              </a:p>
              <a:p>
                <a:pPr marL="285750" indent="-285750">
                  <a:lnSpc>
                    <a:spcPct val="150000"/>
                  </a:lnSpc>
                  <a:buFont typeface="Wingdings" panose="05000000000000000000" charset="0"/>
                  <a:buChar char="n"/>
                </a:pPr>
                <a:r>
                  <a:rPr lang="zh-CN" altLang="en-US" dirty="0"/>
                  <a:t>自注意力</a:t>
                </a:r>
                <a:r>
                  <a:rPr lang="zh-CN" altLang="en-US" dirty="0" smtClean="0"/>
                  <a:t>模块：学习不同</a:t>
                </a:r>
                <a:r>
                  <a:rPr lang="zh-CN" altLang="en-US" dirty="0" smtClean="0">
                    <a:solidFill>
                      <a:srgbClr val="FF0000"/>
                    </a:solidFill>
                  </a:rPr>
                  <a:t>局部特征关联</a:t>
                </a:r>
                <a:r>
                  <a:rPr lang="zh-CN" altLang="en-US" dirty="0" smtClean="0"/>
                  <a:t>，将信息存储在一条定长向量</a:t>
                </a:r>
                <a:r>
                  <a:rPr lang="en-US" altLang="zh-CN" dirty="0" smtClean="0"/>
                  <a:t>(</a:t>
                </a:r>
                <a:r>
                  <a:rPr lang="zh-CN" altLang="en-US" dirty="0"/>
                  <a:t>描述器</a:t>
                </a:r>
                <a:r>
                  <a:rPr lang="en-US" altLang="zh-CN" dirty="0" smtClean="0"/>
                  <a:t>)</a:t>
                </a:r>
                <a:r>
                  <a:rPr lang="zh-CN" altLang="en-US" dirty="0" smtClean="0"/>
                  <a:t>中</a:t>
                </a:r>
                <a:endParaRPr lang="en-US" altLang="zh-CN" dirty="0" smtClean="0"/>
              </a:p>
              <a:p>
                <a:pPr marL="285750" indent="-285750">
                  <a:lnSpc>
                    <a:spcPct val="150000"/>
                  </a:lnSpc>
                  <a:buFont typeface="Wingdings" panose="05000000000000000000" charset="0"/>
                  <a:buChar char="n"/>
                </a:pPr>
                <a:r>
                  <a:rPr lang="zh-CN" altLang="en-US" dirty="0" smtClean="0">
                    <a:solidFill>
                      <a:schemeClr val="tx1"/>
                    </a:solidFill>
                  </a:rPr>
                  <a:t>生成模块：基于表示局部特征的向量和静态卷积核</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𝑤</m:t>
                        </m:r>
                      </m:e>
                      <m:sub>
                        <m:r>
                          <a:rPr lang="en-US" altLang="zh-CN" b="0" i="1" smtClean="0">
                            <a:solidFill>
                              <a:schemeClr val="tx1"/>
                            </a:solidFill>
                            <a:latin typeface="Cambria Math" panose="02040503050406030204" pitchFamily="18" charset="0"/>
                          </a:rPr>
                          <m:t>𝜃</m:t>
                        </m:r>
                      </m:sub>
                    </m:sSub>
                  </m:oMath>
                </a14:m>
                <a:r>
                  <a:rPr lang="zh-CN" altLang="en-US" dirty="0" smtClean="0">
                    <a:solidFill>
                      <a:schemeClr val="tx1"/>
                    </a:solidFill>
                  </a:rPr>
                  <a:t>，生成</a:t>
                </a:r>
                <a:r>
                  <a:rPr lang="zh-CN" altLang="en-US" dirty="0" smtClean="0">
                    <a:solidFill>
                      <a:srgbClr val="FF0000"/>
                    </a:solidFill>
                  </a:rPr>
                  <a:t>动态核</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𝑤</m:t>
                        </m:r>
                      </m:e>
                      <m:sub>
                        <m:r>
                          <a:rPr lang="en-US" altLang="zh-CN" b="0" i="1" smtClean="0">
                            <a:solidFill>
                              <a:srgbClr val="FF0000"/>
                            </a:solidFill>
                            <a:latin typeface="Cambria Math" panose="02040503050406030204" pitchFamily="18" charset="0"/>
                          </a:rPr>
                          <m:t>𝑑𝑦</m:t>
                        </m:r>
                      </m:sub>
                    </m:sSub>
                  </m:oMath>
                </a14:m>
                <a:endParaRPr lang="zh-CN" altLang="en-US" dirty="0">
                  <a:solidFill>
                    <a:schemeClr val="tx1"/>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929752" y="1523101"/>
                <a:ext cx="3327152" cy="3864712"/>
              </a:xfrm>
              <a:prstGeom prst="rect">
                <a:avLst/>
              </a:prstGeom>
              <a:blipFill rotWithShape="0">
                <a:blip r:embed="rId4"/>
                <a:stretch>
                  <a:fillRect l="-1284" r="-183"/>
                </a:stretch>
              </a:blipFill>
            </p:spPr>
            <p:txBody>
              <a:bodyPr/>
              <a:lstStyle/>
              <a:p>
                <a:r>
                  <a:rPr lang="zh-CN" altLang="en-US">
                    <a:noFill/>
                  </a:rPr>
                  <a:t> </a:t>
                </a:r>
              </a:p>
            </p:txBody>
          </p:sp>
        </mc:Fallback>
      </mc:AlternateContent>
      <p:pic>
        <p:nvPicPr>
          <p:cNvPr id="4" name="图片 3"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495" y="1694560"/>
            <a:ext cx="7717998" cy="3109915"/>
          </a:xfrm>
          <a:prstGeom prst="rect">
            <a:avLst/>
          </a:prstGeom>
        </p:spPr>
      </p:pic>
    </p:spTree>
    <p:extLst>
      <p:ext uri="{BB962C8B-B14F-4D97-AF65-F5344CB8AC3E}">
        <p14:creationId xmlns:p14="http://schemas.microsoft.com/office/powerpoint/2010/main" val="3257745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9DA419E-CC9E-A913-E445-DF65D366A232}"/>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分析总结</a:t>
            </a:r>
          </a:p>
        </p:txBody>
      </p:sp>
      <p:sp>
        <p:nvSpPr>
          <p:cNvPr id="2" name="日期占位符 1"/>
          <p:cNvSpPr>
            <a:spLocks noGrp="1"/>
          </p:cNvSpPr>
          <p:nvPr>
            <p:ph type="dt" sz="half" idx="10"/>
          </p:nvPr>
        </p:nvSpPr>
        <p:spPr/>
        <p:txBody>
          <a:bodyPr/>
          <a:lstStyle/>
          <a:p>
            <a:fld id="{1086F3DC-9398-C242-A3BF-CDC0CDC562AF}" type="datetime1">
              <a:rPr lang="en-US" altLang="zh-CN" smtClean="0"/>
              <a:t>5/23/2024</a:t>
            </a:fld>
            <a:endParaRPr lang="zh-CN" altLang="en-US" dirty="0"/>
          </a:p>
        </p:txBody>
      </p:sp>
      <p:pic>
        <p:nvPicPr>
          <p:cNvPr id="3" name="图片 2"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43" y="2364472"/>
            <a:ext cx="4248340" cy="1886526"/>
          </a:xfrm>
          <a:prstGeom prst="rect">
            <a:avLst/>
          </a:prstGeom>
        </p:spPr>
      </p:pic>
      <p:sp>
        <p:nvSpPr>
          <p:cNvPr id="36" name="Footer Placeholder 35">
            <a:extLst>
              <a:ext uri="{FF2B5EF4-FFF2-40B4-BE49-F238E27FC236}">
                <a16:creationId xmlns="" xmlns:a16="http://schemas.microsoft.com/office/drawing/2014/main" id="{5554431A-2479-08DD-B689-DC1EB99967A8}"/>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D7327D85-8915-5167-EEA6-33C85C8AC474}"/>
              </a:ext>
            </a:extLst>
          </p:cNvPr>
          <p:cNvSpPr>
            <a:spLocks noGrp="1"/>
          </p:cNvSpPr>
          <p:nvPr>
            <p:ph type="sldNum" sz="quarter" idx="12"/>
          </p:nvPr>
        </p:nvSpPr>
        <p:spPr/>
        <p:txBody>
          <a:bodyPr/>
          <a:lstStyle/>
          <a:p>
            <a:fld id="{34FB627C-CE47-074E-B01B-D56439B601CE}" type="slidenum">
              <a:rPr lang="en-US" smtClean="0"/>
              <a:t>29</a:t>
            </a:fld>
            <a:endParaRPr lang="en-US"/>
          </a:p>
        </p:txBody>
      </p:sp>
      <p:sp>
        <p:nvSpPr>
          <p:cNvPr id="10"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err="1" smtClean="0"/>
              <a:t>LADConv</a:t>
            </a:r>
            <a:r>
              <a:rPr lang="zh-CN" altLang="en-US" dirty="0" smtClean="0"/>
              <a:t>的应用</a:t>
            </a:r>
            <a:endParaRPr lang="zh-CN" altLang="en-US" dirty="0"/>
          </a:p>
        </p:txBody>
      </p:sp>
      <p:pic>
        <p:nvPicPr>
          <p:cNvPr id="4" name="图片 3"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2690" y="2210279"/>
            <a:ext cx="3289510" cy="2413885"/>
          </a:xfrm>
          <a:prstGeom prst="rect">
            <a:avLst/>
          </a:prstGeom>
        </p:spPr>
      </p:pic>
      <p:sp>
        <p:nvSpPr>
          <p:cNvPr id="29" name="矩形: 圆角 20"/>
          <p:cNvSpPr/>
          <p:nvPr>
            <p:custDataLst>
              <p:tags r:id="rId1"/>
            </p:custDataLst>
          </p:nvPr>
        </p:nvSpPr>
        <p:spPr>
          <a:xfrm>
            <a:off x="510746" y="1495167"/>
            <a:ext cx="4870622" cy="4565694"/>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86820" y="1737115"/>
            <a:ext cx="5061215" cy="4662815"/>
          </a:xfrm>
          <a:prstGeom prst="rect">
            <a:avLst/>
          </a:prstGeom>
        </p:spPr>
        <p:txBody>
          <a:bodyPr wrap="square">
            <a:spAutoFit/>
          </a:bodyPr>
          <a:lstStyle/>
          <a:p>
            <a:pPr marL="285750" indent="-285750">
              <a:lnSpc>
                <a:spcPct val="150000"/>
              </a:lnSpc>
              <a:buFont typeface="Wingdings" panose="05000000000000000000" charset="0"/>
              <a:buChar char="n"/>
            </a:pPr>
            <a:r>
              <a:rPr lang="zh-CN" altLang="en-US" dirty="0" smtClean="0"/>
              <a:t>直接将</a:t>
            </a:r>
            <a:r>
              <a:rPr lang="en-US" altLang="zh-CN" dirty="0" err="1" smtClean="0"/>
              <a:t>LADConv</a:t>
            </a:r>
            <a:r>
              <a:rPr lang="zh-CN" altLang="en-US" dirty="0" smtClean="0"/>
              <a:t>应用于传统卷积</a:t>
            </a:r>
            <a:endParaRPr lang="en-US" altLang="zh-CN" dirty="0" smtClean="0"/>
          </a:p>
          <a:p>
            <a:pPr marL="285750" indent="-285750">
              <a:lnSpc>
                <a:spcPct val="150000"/>
              </a:lnSpc>
              <a:buFont typeface="Wingdings" panose="05000000000000000000" charset="0"/>
              <a:buChar char="n"/>
            </a:pPr>
            <a:endParaRPr lang="en-US" altLang="zh-CN" dirty="0">
              <a:solidFill>
                <a:srgbClr val="FF0000"/>
              </a:solidFill>
            </a:endParaRPr>
          </a:p>
          <a:p>
            <a:pPr marL="285750" indent="-285750">
              <a:lnSpc>
                <a:spcPct val="150000"/>
              </a:lnSpc>
              <a:buFont typeface="Wingdings" panose="05000000000000000000" charset="0"/>
              <a:buChar char="n"/>
            </a:pPr>
            <a:endParaRPr lang="en-US" altLang="zh-CN" dirty="0" smtClean="0">
              <a:solidFill>
                <a:srgbClr val="FF0000"/>
              </a:solidFill>
            </a:endParaRPr>
          </a:p>
          <a:p>
            <a:pPr marL="285750" indent="-285750">
              <a:lnSpc>
                <a:spcPct val="150000"/>
              </a:lnSpc>
              <a:buFont typeface="Wingdings" panose="05000000000000000000" charset="0"/>
              <a:buChar char="n"/>
            </a:pPr>
            <a:endParaRPr lang="en-US" altLang="zh-CN" dirty="0">
              <a:solidFill>
                <a:srgbClr val="FF0000"/>
              </a:solidFill>
            </a:endParaRPr>
          </a:p>
          <a:p>
            <a:pPr marL="285750" indent="-285750">
              <a:lnSpc>
                <a:spcPct val="150000"/>
              </a:lnSpc>
              <a:buFont typeface="Wingdings" panose="05000000000000000000" charset="0"/>
              <a:buChar char="n"/>
            </a:pPr>
            <a:endParaRPr lang="en-US" altLang="zh-CN" dirty="0" smtClean="0">
              <a:solidFill>
                <a:srgbClr val="FF0000"/>
              </a:solidFill>
            </a:endParaRPr>
          </a:p>
          <a:p>
            <a:pPr marL="285750" indent="-285750">
              <a:lnSpc>
                <a:spcPct val="150000"/>
              </a:lnSpc>
              <a:buFont typeface="Wingdings" panose="05000000000000000000" charset="0"/>
              <a:buChar char="n"/>
            </a:pPr>
            <a:endParaRPr lang="en-US" altLang="zh-CN" dirty="0" smtClean="0">
              <a:solidFill>
                <a:srgbClr val="FF0000"/>
              </a:solidFill>
            </a:endParaRPr>
          </a:p>
          <a:p>
            <a:pPr marL="285750" indent="-285750">
              <a:lnSpc>
                <a:spcPct val="150000"/>
              </a:lnSpc>
              <a:buFont typeface="Wingdings" panose="05000000000000000000" charset="0"/>
              <a:buChar char="n"/>
            </a:pPr>
            <a:endParaRPr lang="en-US" altLang="zh-CN" dirty="0" smtClean="0">
              <a:solidFill>
                <a:schemeClr val="accent1"/>
              </a:solidFill>
            </a:endParaRPr>
          </a:p>
          <a:p>
            <a:pPr marL="285750" indent="-285750">
              <a:lnSpc>
                <a:spcPct val="150000"/>
              </a:lnSpc>
              <a:buFont typeface="Wingdings" panose="05000000000000000000" charset="0"/>
              <a:buChar char="n"/>
            </a:pPr>
            <a:r>
              <a:rPr lang="zh-CN" altLang="en-US" dirty="0" smtClean="0">
                <a:solidFill>
                  <a:schemeClr val="accent1"/>
                </a:solidFill>
              </a:rPr>
              <a:t>应用更方便，结构更简单</a:t>
            </a:r>
            <a:endParaRPr lang="en-US" altLang="zh-CN" dirty="0" smtClean="0">
              <a:solidFill>
                <a:schemeClr val="accent1"/>
              </a:solidFill>
            </a:endParaRPr>
          </a:p>
          <a:p>
            <a:pPr marL="285750" indent="-285750">
              <a:lnSpc>
                <a:spcPct val="150000"/>
              </a:lnSpc>
              <a:buFont typeface="Wingdings" panose="05000000000000000000" charset="0"/>
              <a:buChar char="n"/>
            </a:pPr>
            <a:r>
              <a:rPr lang="zh-CN" altLang="en-US" dirty="0" smtClean="0">
                <a:solidFill>
                  <a:srgbClr val="FF0000"/>
                </a:solidFill>
              </a:rPr>
              <a:t>考虑所有卷积核的动态化，参数量较大</a:t>
            </a:r>
            <a:endParaRPr lang="en-US" altLang="zh-CN" dirty="0" smtClean="0">
              <a:solidFill>
                <a:srgbClr val="FF0000"/>
              </a:solidFill>
            </a:endParaRPr>
          </a:p>
          <a:p>
            <a:pPr marL="285750" indent="-285750">
              <a:lnSpc>
                <a:spcPct val="150000"/>
              </a:lnSpc>
              <a:buFont typeface="Wingdings" panose="05000000000000000000" charset="0"/>
              <a:buChar char="n"/>
            </a:pPr>
            <a:r>
              <a:rPr lang="zh-CN" altLang="en-US" dirty="0" smtClean="0">
                <a:solidFill>
                  <a:srgbClr val="FF0000"/>
                </a:solidFill>
              </a:rPr>
              <a:t>并行训练存在困难</a:t>
            </a:r>
            <a:endParaRPr lang="en-US" altLang="zh-CN" dirty="0" smtClean="0">
              <a:solidFill>
                <a:srgbClr val="FF0000"/>
              </a:solidFill>
            </a:endParaRPr>
          </a:p>
          <a:p>
            <a:pPr marL="285750" indent="-285750">
              <a:lnSpc>
                <a:spcPct val="150000"/>
              </a:lnSpc>
              <a:buFont typeface="Wingdings" panose="05000000000000000000" charset="0"/>
              <a:buChar char="n"/>
            </a:pPr>
            <a:endParaRPr lang="zh-CN" altLang="en-US" dirty="0">
              <a:solidFill>
                <a:srgbClr val="FF0000"/>
              </a:solidFill>
            </a:endParaRPr>
          </a:p>
        </p:txBody>
      </p:sp>
      <p:sp>
        <p:nvSpPr>
          <p:cNvPr id="14" name="矩形 13"/>
          <p:cNvSpPr/>
          <p:nvPr/>
        </p:nvSpPr>
        <p:spPr>
          <a:xfrm>
            <a:off x="6079992" y="1653306"/>
            <a:ext cx="5061215" cy="4247317"/>
          </a:xfrm>
          <a:prstGeom prst="rect">
            <a:avLst/>
          </a:prstGeom>
        </p:spPr>
        <p:txBody>
          <a:bodyPr wrap="square">
            <a:spAutoFit/>
          </a:bodyPr>
          <a:lstStyle/>
          <a:p>
            <a:pPr marL="285750" indent="-285750">
              <a:lnSpc>
                <a:spcPct val="150000"/>
              </a:lnSpc>
              <a:buFont typeface="Wingdings" panose="05000000000000000000" charset="0"/>
              <a:buChar char="n"/>
            </a:pPr>
            <a:r>
              <a:rPr lang="zh-CN" altLang="en-US" dirty="0" smtClean="0"/>
              <a:t>将</a:t>
            </a:r>
            <a:r>
              <a:rPr lang="en-US" altLang="zh-CN" dirty="0" err="1" smtClean="0"/>
              <a:t>LADConv</a:t>
            </a:r>
            <a:r>
              <a:rPr lang="zh-CN" altLang="en-US" dirty="0" smtClean="0"/>
              <a:t>应用于</a:t>
            </a:r>
            <a:r>
              <a:rPr lang="en-US" altLang="zh-CN" dirty="0" smtClean="0"/>
              <a:t>IC-CNN+</a:t>
            </a:r>
            <a:endParaRPr lang="en-US" altLang="zh-CN" dirty="0"/>
          </a:p>
          <a:p>
            <a:pPr marL="285750" indent="-285750">
              <a:lnSpc>
                <a:spcPct val="150000"/>
              </a:lnSpc>
              <a:buFont typeface="Wingdings" panose="05000000000000000000" charset="0"/>
              <a:buChar char="n"/>
            </a:pPr>
            <a:endParaRPr lang="en-US" altLang="zh-CN" dirty="0" smtClean="0">
              <a:solidFill>
                <a:srgbClr val="FF0000"/>
              </a:solidFill>
            </a:endParaRPr>
          </a:p>
          <a:p>
            <a:pPr marL="285750" indent="-285750">
              <a:lnSpc>
                <a:spcPct val="150000"/>
              </a:lnSpc>
              <a:buFont typeface="Wingdings" panose="05000000000000000000" charset="0"/>
              <a:buChar char="n"/>
            </a:pPr>
            <a:endParaRPr lang="en-US" altLang="zh-CN" dirty="0">
              <a:solidFill>
                <a:srgbClr val="FF0000"/>
              </a:solidFill>
            </a:endParaRPr>
          </a:p>
          <a:p>
            <a:pPr marL="285750" indent="-285750">
              <a:lnSpc>
                <a:spcPct val="150000"/>
              </a:lnSpc>
              <a:buFont typeface="Wingdings" panose="05000000000000000000" charset="0"/>
              <a:buChar char="n"/>
            </a:pPr>
            <a:endParaRPr lang="en-US" altLang="zh-CN" dirty="0" smtClean="0">
              <a:solidFill>
                <a:srgbClr val="FF0000"/>
              </a:solidFill>
            </a:endParaRPr>
          </a:p>
          <a:p>
            <a:pPr marL="285750" indent="-285750">
              <a:lnSpc>
                <a:spcPct val="150000"/>
              </a:lnSpc>
              <a:buFont typeface="Wingdings" panose="05000000000000000000" charset="0"/>
              <a:buChar char="n"/>
            </a:pPr>
            <a:endParaRPr lang="en-US" altLang="zh-CN" dirty="0" smtClean="0">
              <a:solidFill>
                <a:srgbClr val="FF0000"/>
              </a:solidFill>
            </a:endParaRPr>
          </a:p>
          <a:p>
            <a:pPr marL="285750" indent="-285750">
              <a:lnSpc>
                <a:spcPct val="150000"/>
              </a:lnSpc>
              <a:buFont typeface="Wingdings" panose="05000000000000000000" charset="0"/>
              <a:buChar char="n"/>
            </a:pPr>
            <a:endParaRPr lang="en-US" altLang="zh-CN" dirty="0">
              <a:solidFill>
                <a:srgbClr val="FF0000"/>
              </a:solidFill>
            </a:endParaRPr>
          </a:p>
          <a:p>
            <a:pPr marL="285750" indent="-285750">
              <a:lnSpc>
                <a:spcPct val="150000"/>
              </a:lnSpc>
              <a:buFont typeface="Wingdings" panose="05000000000000000000" charset="0"/>
              <a:buChar char="n"/>
            </a:pPr>
            <a:endParaRPr lang="en-US" altLang="zh-CN" dirty="0" smtClean="0">
              <a:solidFill>
                <a:schemeClr val="accent1"/>
              </a:solidFill>
            </a:endParaRPr>
          </a:p>
          <a:p>
            <a:pPr marL="285750" indent="-285750">
              <a:lnSpc>
                <a:spcPct val="150000"/>
              </a:lnSpc>
              <a:buFont typeface="Wingdings" panose="05000000000000000000" charset="0"/>
              <a:buChar char="n"/>
            </a:pPr>
            <a:r>
              <a:rPr lang="zh-CN" altLang="en-US" dirty="0" smtClean="0">
                <a:solidFill>
                  <a:schemeClr val="accent1"/>
                </a:solidFill>
              </a:rPr>
              <a:t>每</a:t>
            </a:r>
            <a:r>
              <a:rPr lang="zh-CN" altLang="en-US" dirty="0">
                <a:solidFill>
                  <a:schemeClr val="accent1"/>
                </a:solidFill>
              </a:rPr>
              <a:t>一</a:t>
            </a:r>
            <a:r>
              <a:rPr lang="zh-CN" altLang="en-US" dirty="0" smtClean="0">
                <a:solidFill>
                  <a:schemeClr val="accent1"/>
                </a:solidFill>
              </a:rPr>
              <a:t>层只生成一项动态卷积核，参数量更小</a:t>
            </a:r>
            <a:endParaRPr lang="en-US" altLang="zh-CN" dirty="0" smtClean="0">
              <a:solidFill>
                <a:schemeClr val="accent1"/>
              </a:solidFill>
            </a:endParaRPr>
          </a:p>
          <a:p>
            <a:pPr marL="285750" indent="-285750">
              <a:lnSpc>
                <a:spcPct val="150000"/>
              </a:lnSpc>
              <a:buFont typeface="Wingdings" panose="05000000000000000000" charset="0"/>
              <a:buChar char="n"/>
            </a:pPr>
            <a:r>
              <a:rPr lang="zh-CN" altLang="en-US" dirty="0" smtClean="0">
                <a:solidFill>
                  <a:schemeClr val="accent1"/>
                </a:solidFill>
              </a:rPr>
              <a:t>并行化效率更高</a:t>
            </a:r>
            <a:endParaRPr lang="en-US" altLang="zh-CN" dirty="0" smtClean="0">
              <a:solidFill>
                <a:schemeClr val="accent1"/>
              </a:solidFill>
            </a:endParaRPr>
          </a:p>
          <a:p>
            <a:pPr marL="285750" indent="-285750">
              <a:lnSpc>
                <a:spcPct val="150000"/>
              </a:lnSpc>
              <a:buFont typeface="Wingdings" panose="05000000000000000000" charset="0"/>
              <a:buChar char="n"/>
            </a:pPr>
            <a:r>
              <a:rPr lang="zh-CN" altLang="en-US" dirty="0">
                <a:solidFill>
                  <a:srgbClr val="FF0000"/>
                </a:solidFill>
              </a:rPr>
              <a:t>实验</a:t>
            </a:r>
            <a:r>
              <a:rPr lang="zh-CN" altLang="en-US" dirty="0" smtClean="0">
                <a:solidFill>
                  <a:srgbClr val="FF0000"/>
                </a:solidFill>
              </a:rPr>
              <a:t>效果略低于直接应用</a:t>
            </a:r>
            <a:r>
              <a:rPr lang="en-US" altLang="zh-CN" dirty="0" err="1" smtClean="0">
                <a:solidFill>
                  <a:srgbClr val="FF0000"/>
                </a:solidFill>
              </a:rPr>
              <a:t>LADConv</a:t>
            </a:r>
            <a:endParaRPr lang="zh-CN" altLang="en-US" dirty="0">
              <a:solidFill>
                <a:srgbClr val="FF0000"/>
              </a:solidFill>
            </a:endParaRPr>
          </a:p>
        </p:txBody>
      </p:sp>
      <p:sp>
        <p:nvSpPr>
          <p:cNvPr id="15" name="矩形: 圆角 20"/>
          <p:cNvSpPr/>
          <p:nvPr>
            <p:custDataLst>
              <p:tags r:id="rId2"/>
            </p:custDataLst>
          </p:nvPr>
        </p:nvSpPr>
        <p:spPr>
          <a:xfrm>
            <a:off x="5848035" y="1494117"/>
            <a:ext cx="5000373" cy="4565694"/>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548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2F8EC37-B60F-4865-7C94-EB97AD23E5D8}"/>
              </a:ext>
            </a:extLst>
          </p:cNvPr>
          <p:cNvSpPr>
            <a:spLocks noGrp="1"/>
          </p:cNvSpPr>
          <p:nvPr>
            <p:ph type="body" sz="quarter" idx="13"/>
          </p:nvPr>
        </p:nvSpPr>
        <p:spPr/>
        <p:txBody>
          <a:bodyPr/>
          <a:lstStyle/>
          <a:p>
            <a:r>
              <a:rPr lang="x-none" dirty="0"/>
              <a:t>研究背景</a:t>
            </a:r>
            <a:r>
              <a:rPr lang="zh-CN" altLang="en-US" dirty="0"/>
              <a:t>  </a:t>
            </a:r>
            <a:r>
              <a:rPr lang="zh-CN" altLang="en-US" dirty="0">
                <a:solidFill>
                  <a:schemeClr val="tx1">
                    <a:lumMod val="50000"/>
                    <a:lumOff val="50000"/>
                  </a:schemeClr>
                </a:solidFill>
              </a:rPr>
              <a:t>研究现状  </a:t>
            </a:r>
            <a:r>
              <a:rPr lang="zh-CN" altLang="en-US" dirty="0" smtClean="0">
                <a:solidFill>
                  <a:schemeClr val="tx1">
                    <a:lumMod val="50000"/>
                    <a:lumOff val="50000"/>
                  </a:schemeClr>
                </a:solidFill>
              </a:rPr>
              <a:t>困难</a:t>
            </a:r>
            <a:r>
              <a:rPr lang="zh-CN" altLang="en-US" dirty="0">
                <a:solidFill>
                  <a:schemeClr val="tx1">
                    <a:lumMod val="50000"/>
                    <a:lumOff val="50000"/>
                  </a:schemeClr>
                </a:solidFill>
              </a:rPr>
              <a:t>挑战  研究</a:t>
            </a:r>
            <a:r>
              <a:rPr lang="zh-CN" altLang="en-US" dirty="0" smtClean="0">
                <a:solidFill>
                  <a:schemeClr val="tx1">
                    <a:lumMod val="50000"/>
                    <a:lumOff val="50000"/>
                  </a:schemeClr>
                </a:solidFill>
              </a:rPr>
              <a:t>方案</a:t>
            </a:r>
            <a:endParaRPr lang="zh-CN" altLang="en-US" dirty="0">
              <a:solidFill>
                <a:schemeClr val="tx1">
                  <a:lumMod val="50000"/>
                  <a:lumOff val="50000"/>
                </a:schemeClr>
              </a:solidFill>
            </a:endParaRPr>
          </a:p>
        </p:txBody>
      </p:sp>
      <p:sp>
        <p:nvSpPr>
          <p:cNvPr id="4" name="Date Placeholder 3">
            <a:extLst>
              <a:ext uri="{FF2B5EF4-FFF2-40B4-BE49-F238E27FC236}">
                <a16:creationId xmlns="" xmlns:a16="http://schemas.microsoft.com/office/drawing/2014/main" id="{D5EC53BE-B9B2-F18F-D271-2218574AD5C4}"/>
              </a:ext>
            </a:extLst>
          </p:cNvPr>
          <p:cNvSpPr>
            <a:spLocks noGrp="1"/>
          </p:cNvSpPr>
          <p:nvPr>
            <p:ph type="dt" sz="half" idx="10"/>
          </p:nvPr>
        </p:nvSpPr>
        <p:spPr/>
        <p:txBody>
          <a:bodyPr/>
          <a:lstStyle/>
          <a:p>
            <a:fld id="{67F6C732-4B49-9D4E-9B41-BEF3308412CD}"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CCCF7FF0-5AAE-2165-6BE8-A34810CDB83C}"/>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4B3B4482-5952-68F2-A5EB-5395E90C42EF}"/>
              </a:ext>
            </a:extLst>
          </p:cNvPr>
          <p:cNvSpPr>
            <a:spLocks noGrp="1"/>
          </p:cNvSpPr>
          <p:nvPr>
            <p:ph type="sldNum" sz="quarter" idx="12"/>
          </p:nvPr>
        </p:nvSpPr>
        <p:spPr/>
        <p:txBody>
          <a:bodyPr/>
          <a:lstStyle/>
          <a:p>
            <a:fld id="{565CE74E-AB26-4998-AD42-012C4C1AD076}" type="slidenum">
              <a:rPr lang="zh-CN" altLang="en-US" smtClean="0"/>
              <a:t>3</a:t>
            </a:fld>
            <a:endParaRPr lang="zh-CN" altLang="en-US"/>
          </a:p>
        </p:txBody>
      </p:sp>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297" y="2886105"/>
            <a:ext cx="8532206" cy="3409105"/>
          </a:xfrm>
          <a:prstGeom prst="rect">
            <a:avLst/>
          </a:prstGeom>
        </p:spPr>
      </p:pic>
      <p:sp>
        <p:nvSpPr>
          <p:cNvPr id="8" name="文本框 7"/>
          <p:cNvSpPr txBox="1"/>
          <p:nvPr/>
        </p:nvSpPr>
        <p:spPr>
          <a:xfrm>
            <a:off x="2851439" y="5962045"/>
            <a:ext cx="1112564" cy="261610"/>
          </a:xfrm>
          <a:prstGeom prst="rect">
            <a:avLst/>
          </a:prstGeom>
          <a:noFill/>
        </p:spPr>
        <p:txBody>
          <a:bodyPr wrap="square" rtlCol="0">
            <a:spAutoFit/>
          </a:bodyPr>
          <a:lstStyle/>
          <a:p>
            <a:r>
              <a:rPr lang="en-US" altLang="zh-CN" sz="1100" dirty="0" smtClean="0"/>
              <a:t>ResNet-18</a:t>
            </a:r>
            <a:endParaRPr lang="zh-CN" altLang="en-US" sz="1100" dirty="0"/>
          </a:p>
        </p:txBody>
      </p:sp>
      <p:sp>
        <p:nvSpPr>
          <p:cNvPr id="9"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神经网络模型与神经元模型的关系</a:t>
            </a:r>
            <a:endParaRPr lang="zh-CN" altLang="en-US" dirty="0">
              <a:solidFill>
                <a:schemeClr val="tx1">
                  <a:lumMod val="50000"/>
                  <a:lumOff val="50000"/>
                </a:schemeClr>
              </a:solidFill>
            </a:endParaRPr>
          </a:p>
        </p:txBody>
      </p:sp>
      <p:sp>
        <p:nvSpPr>
          <p:cNvPr id="11" name="文本框 10"/>
          <p:cNvSpPr txBox="1"/>
          <p:nvPr>
            <p:custDataLst>
              <p:tags r:id="rId1"/>
            </p:custDataLst>
          </p:nvPr>
        </p:nvSpPr>
        <p:spPr>
          <a:xfrm>
            <a:off x="1367036" y="1470410"/>
            <a:ext cx="3591950" cy="1323439"/>
          </a:xfrm>
          <a:prstGeom prst="rect">
            <a:avLst/>
          </a:prstGeom>
          <a:noFill/>
        </p:spPr>
        <p:txBody>
          <a:bodyPr wrap="square" rtlCol="0">
            <a:spAutoFit/>
          </a:bodyPr>
          <a:lstStyle/>
          <a:p>
            <a:pPr algn="l"/>
            <a:r>
              <a:rPr lang="zh-CN" altLang="en-US" sz="1600" b="1" dirty="0" smtClean="0">
                <a:latin typeface="+mj-ea"/>
                <a:ea typeface="+mj-ea"/>
              </a:rPr>
              <a:t>神经网络模型</a:t>
            </a:r>
            <a:r>
              <a:rPr lang="zh-CN" altLang="en-US" sz="1600" dirty="0" smtClean="0">
                <a:latin typeface="+mj-ea"/>
                <a:ea typeface="+mj-ea"/>
              </a:rPr>
              <a:t>：</a:t>
            </a:r>
            <a:endParaRPr lang="en-US" altLang="zh-CN" sz="1600" dirty="0" smtClean="0">
              <a:latin typeface="+mj-ea"/>
              <a:ea typeface="+mj-ea"/>
            </a:endParaRPr>
          </a:p>
          <a:p>
            <a:pPr marL="285750" indent="-285750" algn="l">
              <a:buFont typeface="Wingdings" panose="05000000000000000000" charset="0"/>
              <a:buChar char="n"/>
            </a:pPr>
            <a:r>
              <a:rPr lang="zh-CN" altLang="en-US" sz="1600" dirty="0" smtClean="0">
                <a:latin typeface="+mj-ea"/>
                <a:ea typeface="+mj-ea"/>
              </a:rPr>
              <a:t>神经网络是</a:t>
            </a:r>
            <a:r>
              <a:rPr lang="zh-CN" altLang="en-US" sz="1600" dirty="0" smtClean="0">
                <a:solidFill>
                  <a:srgbClr val="FF0000"/>
                </a:solidFill>
                <a:latin typeface="+mj-ea"/>
                <a:ea typeface="+mj-ea"/>
              </a:rPr>
              <a:t>最常用的机器学习技术</a:t>
            </a:r>
            <a:r>
              <a:rPr lang="zh-CN" altLang="en-US" sz="1600" dirty="0" smtClean="0">
                <a:latin typeface="+mj-ea"/>
                <a:ea typeface="+mj-ea"/>
              </a:rPr>
              <a:t>之一，被广泛应用于各种学习任务</a:t>
            </a:r>
            <a:endParaRPr lang="en-US" altLang="zh-CN" sz="1600" dirty="0" smtClean="0">
              <a:latin typeface="+mj-ea"/>
              <a:ea typeface="+mj-ea"/>
            </a:endParaRPr>
          </a:p>
          <a:p>
            <a:pPr marL="285750" indent="-285750" algn="l">
              <a:buFont typeface="Wingdings" panose="05000000000000000000" charset="0"/>
              <a:buChar char="n"/>
            </a:pPr>
            <a:r>
              <a:rPr lang="zh-CN" altLang="en-US" sz="1600" dirty="0" smtClean="0">
                <a:latin typeface="+mj-ea"/>
                <a:ea typeface="+mj-ea"/>
              </a:rPr>
              <a:t>神经网络通常由很多相似模块组合而成，其</a:t>
            </a:r>
            <a:r>
              <a:rPr lang="zh-CN" altLang="en-US" sz="1600" dirty="0" smtClean="0">
                <a:solidFill>
                  <a:srgbClr val="FF0000"/>
                </a:solidFill>
                <a:latin typeface="+mj-ea"/>
                <a:ea typeface="+mj-ea"/>
              </a:rPr>
              <a:t>泛化性能依赖组件的性能</a:t>
            </a:r>
            <a:endParaRPr lang="en-US" altLang="zh-CN" sz="1600" dirty="0" smtClean="0">
              <a:solidFill>
                <a:srgbClr val="FF0000"/>
              </a:solidFill>
              <a:latin typeface="+mj-ea"/>
              <a:ea typeface="+mj-ea"/>
            </a:endParaRPr>
          </a:p>
        </p:txBody>
      </p:sp>
      <p:sp>
        <p:nvSpPr>
          <p:cNvPr id="12" name="文本框 11"/>
          <p:cNvSpPr txBox="1"/>
          <p:nvPr/>
        </p:nvSpPr>
        <p:spPr>
          <a:xfrm>
            <a:off x="3964003" y="5556864"/>
            <a:ext cx="1112564" cy="261610"/>
          </a:xfrm>
          <a:prstGeom prst="rect">
            <a:avLst/>
          </a:prstGeom>
          <a:noFill/>
        </p:spPr>
        <p:txBody>
          <a:bodyPr wrap="square" rtlCol="0">
            <a:spAutoFit/>
          </a:bodyPr>
          <a:lstStyle/>
          <a:p>
            <a:r>
              <a:rPr lang="en-US" altLang="zh-CN" sz="1100" dirty="0" smtClean="0"/>
              <a:t>Residual Block</a:t>
            </a:r>
            <a:endParaRPr lang="zh-CN" altLang="en-US" sz="1100" dirty="0"/>
          </a:p>
        </p:txBody>
      </p:sp>
      <p:sp>
        <p:nvSpPr>
          <p:cNvPr id="15" name="文本框 14"/>
          <p:cNvSpPr txBox="1"/>
          <p:nvPr/>
        </p:nvSpPr>
        <p:spPr>
          <a:xfrm>
            <a:off x="6225290" y="5553689"/>
            <a:ext cx="1112564" cy="261610"/>
          </a:xfrm>
          <a:prstGeom prst="rect">
            <a:avLst/>
          </a:prstGeom>
          <a:noFill/>
        </p:spPr>
        <p:txBody>
          <a:bodyPr wrap="square" rtlCol="0">
            <a:spAutoFit/>
          </a:bodyPr>
          <a:lstStyle/>
          <a:p>
            <a:r>
              <a:rPr lang="en-US" altLang="zh-CN" sz="1100" dirty="0" smtClean="0"/>
              <a:t>Convolution</a:t>
            </a:r>
            <a:endParaRPr lang="zh-CN" altLang="en-US" sz="1100" dirty="0"/>
          </a:p>
        </p:txBody>
      </p:sp>
      <p:sp>
        <p:nvSpPr>
          <p:cNvPr id="16" name="文本框 15"/>
          <p:cNvSpPr txBox="1"/>
          <p:nvPr/>
        </p:nvSpPr>
        <p:spPr>
          <a:xfrm>
            <a:off x="8745292" y="5556864"/>
            <a:ext cx="1112564" cy="261610"/>
          </a:xfrm>
          <a:prstGeom prst="rect">
            <a:avLst/>
          </a:prstGeom>
          <a:noFill/>
        </p:spPr>
        <p:txBody>
          <a:bodyPr wrap="square" rtlCol="0">
            <a:spAutoFit/>
          </a:bodyPr>
          <a:lstStyle/>
          <a:p>
            <a:r>
              <a:rPr lang="en-US" altLang="zh-CN" sz="1100" dirty="0" smtClean="0"/>
              <a:t>MP Neuron</a:t>
            </a:r>
            <a:endParaRPr lang="zh-CN" altLang="en-US" sz="1100" dirty="0"/>
          </a:p>
        </p:txBody>
      </p:sp>
      <p:sp>
        <p:nvSpPr>
          <p:cNvPr id="17" name="文本框 16"/>
          <p:cNvSpPr txBox="1"/>
          <p:nvPr>
            <p:custDataLst>
              <p:tags r:id="rId2"/>
            </p:custDataLst>
          </p:nvPr>
        </p:nvSpPr>
        <p:spPr>
          <a:xfrm>
            <a:off x="6217656" y="1421326"/>
            <a:ext cx="3591950" cy="1323439"/>
          </a:xfrm>
          <a:prstGeom prst="rect">
            <a:avLst/>
          </a:prstGeom>
          <a:noFill/>
        </p:spPr>
        <p:txBody>
          <a:bodyPr wrap="square" rtlCol="0">
            <a:spAutoFit/>
          </a:bodyPr>
          <a:lstStyle/>
          <a:p>
            <a:pPr algn="l"/>
            <a:r>
              <a:rPr lang="zh-CN" altLang="en-US" sz="1600" b="1" dirty="0" smtClean="0">
                <a:latin typeface="+mj-ea"/>
                <a:ea typeface="+mj-ea"/>
              </a:rPr>
              <a:t>神经元模型</a:t>
            </a:r>
            <a:r>
              <a:rPr lang="zh-CN" altLang="en-US" sz="1600" dirty="0" smtClean="0">
                <a:latin typeface="+mj-ea"/>
                <a:ea typeface="+mj-ea"/>
              </a:rPr>
              <a:t>：</a:t>
            </a:r>
            <a:endParaRPr lang="en-US" altLang="zh-CN" sz="1600" dirty="0" smtClean="0">
              <a:latin typeface="+mj-ea"/>
              <a:ea typeface="+mj-ea"/>
            </a:endParaRPr>
          </a:p>
          <a:p>
            <a:pPr marL="285750" indent="-285750" algn="l">
              <a:buFont typeface="Wingdings" panose="05000000000000000000" charset="0"/>
              <a:buChar char="n"/>
            </a:pPr>
            <a:r>
              <a:rPr lang="zh-CN" altLang="en-US" sz="1600" dirty="0" smtClean="0">
                <a:latin typeface="+mj-ea"/>
                <a:ea typeface="+mj-ea"/>
              </a:rPr>
              <a:t>具有拟合或学习能力的</a:t>
            </a:r>
            <a:r>
              <a:rPr lang="zh-CN" altLang="en-US" sz="1600" dirty="0" smtClean="0">
                <a:solidFill>
                  <a:srgbClr val="FF0000"/>
                </a:solidFill>
                <a:latin typeface="+mj-ea"/>
                <a:ea typeface="+mj-ea"/>
              </a:rPr>
              <a:t>最小单元</a:t>
            </a:r>
            <a:endParaRPr lang="en-US" altLang="zh-CN" sz="1600" dirty="0" smtClean="0">
              <a:solidFill>
                <a:srgbClr val="FF0000"/>
              </a:solidFill>
              <a:latin typeface="+mj-ea"/>
              <a:ea typeface="+mj-ea"/>
            </a:endParaRPr>
          </a:p>
          <a:p>
            <a:pPr marL="285750" indent="-285750" algn="l">
              <a:buFont typeface="Wingdings" panose="05000000000000000000" charset="0"/>
              <a:buChar char="n"/>
            </a:pPr>
            <a:r>
              <a:rPr lang="zh-CN" altLang="en-US" sz="1600" dirty="0" smtClean="0">
                <a:latin typeface="+mj-ea"/>
                <a:ea typeface="+mj-ea"/>
              </a:rPr>
              <a:t>神经网络的设计可以分为多个层次，神经元模型属于</a:t>
            </a:r>
            <a:r>
              <a:rPr lang="zh-CN" altLang="en-US" sz="1600" dirty="0" smtClean="0">
                <a:solidFill>
                  <a:srgbClr val="FF0000"/>
                </a:solidFill>
                <a:latin typeface="+mj-ea"/>
                <a:ea typeface="+mj-ea"/>
              </a:rPr>
              <a:t>最基础的层次</a:t>
            </a:r>
            <a:r>
              <a:rPr lang="zh-CN" altLang="en-US" sz="1600" dirty="0" smtClean="0">
                <a:latin typeface="+mj-ea"/>
                <a:ea typeface="+mj-ea"/>
              </a:rPr>
              <a:t>，它也是</a:t>
            </a:r>
            <a:r>
              <a:rPr lang="zh-CN" altLang="en-US" sz="1600" dirty="0" smtClean="0">
                <a:solidFill>
                  <a:srgbClr val="FF0000"/>
                </a:solidFill>
                <a:latin typeface="+mj-ea"/>
                <a:ea typeface="+mj-ea"/>
              </a:rPr>
              <a:t>高层次模块设计的基石</a:t>
            </a:r>
            <a:endParaRPr lang="en-US" altLang="zh-CN" sz="1600" dirty="0" smtClean="0">
              <a:solidFill>
                <a:srgbClr val="FF0000"/>
              </a:solidFill>
              <a:latin typeface="+mj-ea"/>
              <a:ea typeface="+mj-ea"/>
            </a:endParaRPr>
          </a:p>
        </p:txBody>
      </p:sp>
      <p:sp>
        <p:nvSpPr>
          <p:cNvPr id="18" name="右箭头 17"/>
          <p:cNvSpPr/>
          <p:nvPr/>
        </p:nvSpPr>
        <p:spPr>
          <a:xfrm>
            <a:off x="5076567" y="2069757"/>
            <a:ext cx="947352" cy="42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105092" y="1906232"/>
            <a:ext cx="1112564" cy="261610"/>
          </a:xfrm>
          <a:prstGeom prst="rect">
            <a:avLst/>
          </a:prstGeom>
          <a:noFill/>
        </p:spPr>
        <p:txBody>
          <a:bodyPr wrap="square" rtlCol="0">
            <a:spAutoFit/>
          </a:bodyPr>
          <a:lstStyle/>
          <a:p>
            <a:r>
              <a:rPr lang="zh-CN" altLang="en-US" sz="1100" dirty="0" smtClean="0"/>
              <a:t>基础单元</a:t>
            </a:r>
            <a:endParaRPr lang="zh-CN" altLang="en-US" sz="1100" dirty="0"/>
          </a:p>
        </p:txBody>
      </p:sp>
    </p:spTree>
    <p:extLst>
      <p:ext uri="{BB962C8B-B14F-4D97-AF65-F5344CB8AC3E}">
        <p14:creationId xmlns:p14="http://schemas.microsoft.com/office/powerpoint/2010/main" val="3244616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D911AE2-CBD0-2CC7-782D-465DCA7E7A40}"/>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a:t>
            </a:r>
            <a:r>
              <a:rPr lang="zh-CN" altLang="en-US" dirty="0" smtClean="0"/>
              <a:t>实验</a:t>
            </a:r>
            <a:r>
              <a:rPr lang="zh-CN" altLang="en-US" dirty="0"/>
              <a:t>验证  </a:t>
            </a:r>
            <a:r>
              <a:rPr lang="zh-CN" altLang="en-US" dirty="0">
                <a:solidFill>
                  <a:schemeClr val="tx1">
                    <a:lumMod val="50000"/>
                    <a:lumOff val="50000"/>
                  </a:schemeClr>
                </a:solidFill>
              </a:rPr>
              <a:t>分析总结</a:t>
            </a:r>
          </a:p>
        </p:txBody>
      </p:sp>
      <p:sp>
        <p:nvSpPr>
          <p:cNvPr id="12" name="Date Placeholder 11">
            <a:extLst>
              <a:ext uri="{FF2B5EF4-FFF2-40B4-BE49-F238E27FC236}">
                <a16:creationId xmlns="" xmlns:a16="http://schemas.microsoft.com/office/drawing/2014/main" id="{C841495F-A709-1BD8-9FC0-D27FBEC44FA5}"/>
              </a:ext>
            </a:extLst>
          </p:cNvPr>
          <p:cNvSpPr>
            <a:spLocks noGrp="1"/>
          </p:cNvSpPr>
          <p:nvPr>
            <p:ph type="dt" sz="half" idx="10"/>
          </p:nvPr>
        </p:nvSpPr>
        <p:spPr/>
        <p:txBody>
          <a:bodyPr/>
          <a:lstStyle/>
          <a:p>
            <a:fld id="{7F5BB185-4F6A-6B4C-952F-5F497E26A75F}" type="datetime1">
              <a:rPr lang="en-US" altLang="zh-CN" smtClean="0"/>
              <a:t>5/23/2024</a:t>
            </a:fld>
            <a:endParaRPr lang="zh-CN" altLang="en-US"/>
          </a:p>
        </p:txBody>
      </p:sp>
      <p:sp>
        <p:nvSpPr>
          <p:cNvPr id="13" name="Footer Placeholder 12">
            <a:extLst>
              <a:ext uri="{FF2B5EF4-FFF2-40B4-BE49-F238E27FC236}">
                <a16:creationId xmlns="" xmlns:a16="http://schemas.microsoft.com/office/drawing/2014/main" id="{E6630808-7442-8A7E-DFF4-7F69DD4DE0F3}"/>
              </a:ext>
            </a:extLst>
          </p:cNvPr>
          <p:cNvSpPr>
            <a:spLocks noGrp="1"/>
          </p:cNvSpPr>
          <p:nvPr>
            <p:ph type="ftr" sz="quarter" idx="11"/>
          </p:nvPr>
        </p:nvSpPr>
        <p:spPr/>
        <p:txBody>
          <a:bodyPr/>
          <a:lstStyle/>
          <a:p>
            <a:r>
              <a:rPr lang="zh-CN" altLang="en-US"/>
              <a:t>南京大学计算机科学与技术系</a:t>
            </a:r>
          </a:p>
        </p:txBody>
      </p:sp>
      <p:sp>
        <p:nvSpPr>
          <p:cNvPr id="14" name="Slide Number Placeholder 13">
            <a:extLst>
              <a:ext uri="{FF2B5EF4-FFF2-40B4-BE49-F238E27FC236}">
                <a16:creationId xmlns="" xmlns:a16="http://schemas.microsoft.com/office/drawing/2014/main" id="{C8013E8B-C650-9112-BB80-FEF326DA5F47}"/>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IC-CNN+</a:t>
            </a:r>
            <a:r>
              <a:rPr lang="zh-CN" altLang="en-US" dirty="0" smtClean="0"/>
              <a:t>实验效果</a:t>
            </a:r>
            <a:endParaRPr lang="zh-CN" altLang="en-US" dirty="0"/>
          </a:p>
        </p:txBody>
      </p:sp>
      <p:pic>
        <p:nvPicPr>
          <p:cNvPr id="9" name="图片 8"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866" y="1500615"/>
            <a:ext cx="6397067" cy="3772772"/>
          </a:xfrm>
          <a:prstGeom prst="rect">
            <a:avLst/>
          </a:prstGeom>
        </p:spPr>
      </p:pic>
      <p:sp>
        <p:nvSpPr>
          <p:cNvPr id="10" name="文本框 9"/>
          <p:cNvSpPr txBox="1"/>
          <p:nvPr/>
        </p:nvSpPr>
        <p:spPr>
          <a:xfrm>
            <a:off x="-285352" y="5392325"/>
            <a:ext cx="8073187"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sym typeface="+mn-ea"/>
              </a:rPr>
              <a:t>ImageNet</a:t>
            </a:r>
            <a:r>
              <a:rPr lang="zh-CN" altLang="en-US" dirty="0">
                <a:latin typeface="微软雅黑" panose="020B0503020204020204" pitchFamily="34" charset="-122"/>
                <a:ea typeface="微软雅黑" panose="020B0503020204020204" pitchFamily="34" charset="-122"/>
                <a:sym typeface="+mn-ea"/>
              </a:rPr>
              <a:t>下个各种模型的精度和计算消耗</a:t>
            </a:r>
            <a:r>
              <a:rPr lang="zh-CN" altLang="en-US" dirty="0" smtClean="0">
                <a:latin typeface="微软雅黑" panose="020B0503020204020204" pitchFamily="34" charset="-122"/>
                <a:ea typeface="微软雅黑" panose="020B0503020204020204" pitchFamily="34" charset="-122"/>
                <a:sym typeface="+mn-ea"/>
              </a:rPr>
              <a:t>对比</a:t>
            </a:r>
            <a:endParaRPr lang="zh-CN" altLang="en-US" dirty="0">
              <a:latin typeface="微软雅黑" panose="020B0503020204020204" pitchFamily="34" charset="-122"/>
              <a:ea typeface="微软雅黑" panose="020B0503020204020204" pitchFamily="34" charset="-122"/>
            </a:endParaRPr>
          </a:p>
        </p:txBody>
      </p:sp>
      <p:sp>
        <p:nvSpPr>
          <p:cNvPr id="17" name="矩形: 圆角 20"/>
          <p:cNvSpPr/>
          <p:nvPr>
            <p:custDataLst>
              <p:tags r:id="rId1"/>
            </p:custDataLst>
          </p:nvPr>
        </p:nvSpPr>
        <p:spPr>
          <a:xfrm>
            <a:off x="6867784" y="3749766"/>
            <a:ext cx="4994015" cy="211961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67784" y="3932411"/>
            <a:ext cx="5086833" cy="1754326"/>
          </a:xfrm>
          <a:prstGeom prst="rect">
            <a:avLst/>
          </a:prstGeom>
        </p:spPr>
        <p:txBody>
          <a:bodyPr wrap="square">
            <a:spAutoFit/>
          </a:bodyPr>
          <a:lstStyle/>
          <a:p>
            <a:pPr marL="285750" indent="-285750">
              <a:lnSpc>
                <a:spcPct val="150000"/>
              </a:lnSpc>
              <a:buFont typeface="Wingdings" panose="05000000000000000000" charset="0"/>
              <a:buChar char="n"/>
            </a:pPr>
            <a:r>
              <a:rPr lang="en-US" altLang="zh-CN" dirty="0" smtClean="0"/>
              <a:t>IC-CNN+</a:t>
            </a:r>
            <a:r>
              <a:rPr lang="zh-CN" altLang="en-US" dirty="0" smtClean="0"/>
              <a:t>表现出</a:t>
            </a:r>
            <a:r>
              <a:rPr lang="zh-CN" altLang="en-US" dirty="0" smtClean="0">
                <a:solidFill>
                  <a:srgbClr val="FF0000"/>
                </a:solidFill>
              </a:rPr>
              <a:t>明显优于基础</a:t>
            </a:r>
            <a:r>
              <a:rPr lang="en-US" altLang="zh-CN" dirty="0" smtClean="0">
                <a:solidFill>
                  <a:srgbClr val="FF0000"/>
                </a:solidFill>
              </a:rPr>
              <a:t>IC-CNN</a:t>
            </a:r>
            <a:r>
              <a:rPr lang="zh-CN" altLang="en-US" dirty="0" smtClean="0">
                <a:solidFill>
                  <a:srgbClr val="FF0000"/>
                </a:solidFill>
              </a:rPr>
              <a:t>的性能</a:t>
            </a:r>
            <a:endParaRPr lang="en-US" altLang="zh-CN" dirty="0" smtClean="0"/>
          </a:p>
          <a:p>
            <a:pPr marL="285750" indent="-285750">
              <a:lnSpc>
                <a:spcPct val="150000"/>
              </a:lnSpc>
              <a:buFont typeface="Wingdings" panose="05000000000000000000" charset="0"/>
              <a:buChar char="n"/>
            </a:pPr>
            <a:r>
              <a:rPr lang="en-US" altLang="zh-CN" dirty="0" smtClean="0">
                <a:solidFill>
                  <a:schemeClr val="tx1"/>
                </a:solidFill>
              </a:rPr>
              <a:t>IC-CNN+</a:t>
            </a:r>
            <a:r>
              <a:rPr lang="zh-CN" altLang="en-US" dirty="0" smtClean="0">
                <a:solidFill>
                  <a:schemeClr val="tx1"/>
                </a:solidFill>
              </a:rPr>
              <a:t>保持了</a:t>
            </a:r>
            <a:r>
              <a:rPr lang="en-US" altLang="zh-CN" dirty="0" smtClean="0">
                <a:solidFill>
                  <a:schemeClr val="tx1"/>
                </a:solidFill>
              </a:rPr>
              <a:t>IC</a:t>
            </a:r>
            <a:r>
              <a:rPr lang="zh-CN" altLang="en-US" dirty="0" smtClean="0">
                <a:solidFill>
                  <a:schemeClr val="tx1"/>
                </a:solidFill>
              </a:rPr>
              <a:t>神经元</a:t>
            </a:r>
            <a:r>
              <a:rPr lang="zh-CN" altLang="en-US" dirty="0" smtClean="0">
                <a:solidFill>
                  <a:srgbClr val="FF0000"/>
                </a:solidFill>
              </a:rPr>
              <a:t>轻量性</a:t>
            </a:r>
            <a:r>
              <a:rPr lang="zh-CN" altLang="en-US" dirty="0" smtClean="0">
                <a:solidFill>
                  <a:schemeClr val="tx1"/>
                </a:solidFill>
              </a:rPr>
              <a:t>的特点</a:t>
            </a:r>
            <a:endParaRPr lang="en-US" altLang="zh-CN" dirty="0" smtClean="0">
              <a:solidFill>
                <a:schemeClr val="tx1"/>
              </a:solidFill>
            </a:endParaRPr>
          </a:p>
          <a:p>
            <a:pPr marL="285750" indent="-285750">
              <a:lnSpc>
                <a:spcPct val="150000"/>
              </a:lnSpc>
              <a:buFont typeface="Wingdings" panose="05000000000000000000" charset="0"/>
              <a:buChar char="n"/>
            </a:pPr>
            <a:r>
              <a:rPr lang="zh-CN" altLang="en-US" dirty="0" smtClean="0">
                <a:solidFill>
                  <a:schemeClr val="tx1"/>
                </a:solidFill>
              </a:rPr>
              <a:t>在与当下主流卷积即插即用模块的对比中，</a:t>
            </a:r>
            <a:r>
              <a:rPr lang="en-US" altLang="zh-CN" dirty="0" smtClean="0">
                <a:solidFill>
                  <a:schemeClr val="tx1"/>
                </a:solidFill>
              </a:rPr>
              <a:t>IC-CNN+</a:t>
            </a:r>
            <a:r>
              <a:rPr lang="zh-CN" altLang="en-US" dirty="0" smtClean="0">
                <a:solidFill>
                  <a:schemeClr val="tx1"/>
                </a:solidFill>
              </a:rPr>
              <a:t>取得最好结果</a:t>
            </a:r>
            <a:endParaRPr lang="zh-CN" altLang="en-US" dirty="0">
              <a:solidFill>
                <a:schemeClr val="tx1"/>
              </a:solidFill>
            </a:endParaRPr>
          </a:p>
        </p:txBody>
      </p:sp>
      <p:pic>
        <p:nvPicPr>
          <p:cNvPr id="2" name="图片 1"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8123" y="953327"/>
            <a:ext cx="4155677" cy="2755763"/>
          </a:xfrm>
          <a:prstGeom prst="rect">
            <a:avLst/>
          </a:prstGeom>
        </p:spPr>
      </p:pic>
    </p:spTree>
    <p:extLst>
      <p:ext uri="{BB962C8B-B14F-4D97-AF65-F5344CB8AC3E}">
        <p14:creationId xmlns:p14="http://schemas.microsoft.com/office/powerpoint/2010/main" val="284847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7A46047D-0C77-4564-63AF-816F79225AD7}"/>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a:t>
            </a:r>
            <a:r>
              <a:rPr lang="zh-CN" altLang="en-US" dirty="0" smtClean="0"/>
              <a:t>实验</a:t>
            </a:r>
            <a:r>
              <a:rPr lang="zh-CN" altLang="en-US" dirty="0"/>
              <a:t>验证  </a:t>
            </a:r>
            <a:r>
              <a:rPr lang="zh-CN" altLang="en-US" dirty="0">
                <a:solidFill>
                  <a:schemeClr val="tx1">
                    <a:lumMod val="50000"/>
                    <a:lumOff val="50000"/>
                  </a:schemeClr>
                </a:solidFill>
              </a:rPr>
              <a:t>分析总结</a:t>
            </a:r>
          </a:p>
        </p:txBody>
      </p:sp>
      <p:sp>
        <p:nvSpPr>
          <p:cNvPr id="2" name="日期占位符 1"/>
          <p:cNvSpPr>
            <a:spLocks noGrp="1"/>
          </p:cNvSpPr>
          <p:nvPr>
            <p:ph type="dt" sz="half" idx="10"/>
          </p:nvPr>
        </p:nvSpPr>
        <p:spPr/>
        <p:txBody>
          <a:bodyPr/>
          <a:lstStyle/>
          <a:p>
            <a:fld id="{0C4F31B7-9139-AE4A-BE2C-F49FF523364C}" type="datetime1">
              <a:rPr lang="en-US" altLang="zh-CN" smtClean="0"/>
              <a:t>5/23/2024</a:t>
            </a:fld>
            <a:endParaRPr lang="zh-CN" altLang="en-US"/>
          </a:p>
        </p:txBody>
      </p:sp>
      <p:sp>
        <p:nvSpPr>
          <p:cNvPr id="3" name="Footer Placeholder 2">
            <a:extLst>
              <a:ext uri="{FF2B5EF4-FFF2-40B4-BE49-F238E27FC236}">
                <a16:creationId xmlns="" xmlns:a16="http://schemas.microsoft.com/office/drawing/2014/main" id="{D1735537-BA17-B7D7-4606-97DB4B0E2F12}"/>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79C55F15-3493-3745-B8EB-1DF38CFA07E7}"/>
              </a:ext>
            </a:extLst>
          </p:cNvPr>
          <p:cNvSpPr>
            <a:spLocks noGrp="1"/>
          </p:cNvSpPr>
          <p:nvPr>
            <p:ph type="sldNum" sz="quarter" idx="12"/>
          </p:nvPr>
        </p:nvSpPr>
        <p:spPr/>
        <p:txBody>
          <a:bodyPr/>
          <a:lstStyle/>
          <a:p>
            <a:fld id="{34FB627C-CE47-074E-B01B-D56439B601CE}" type="slidenum">
              <a:rPr lang="en-US" smtClean="0"/>
              <a:t>31</a:t>
            </a:fld>
            <a:endParaRPr lang="en-US"/>
          </a:p>
        </p:txBody>
      </p:sp>
      <p:sp>
        <p:nvSpPr>
          <p:cNvPr id="8"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err="1" smtClean="0"/>
              <a:t>LADConv</a:t>
            </a:r>
            <a:r>
              <a:rPr lang="zh-CN" altLang="en-US" dirty="0" smtClean="0"/>
              <a:t>实验效果</a:t>
            </a:r>
            <a:endParaRPr lang="zh-CN" altLang="en-US" dirty="0"/>
          </a:p>
        </p:txBody>
      </p:sp>
      <p:sp>
        <p:nvSpPr>
          <p:cNvPr id="11" name="矩形: 圆角 20"/>
          <p:cNvSpPr/>
          <p:nvPr>
            <p:custDataLst>
              <p:tags r:id="rId1"/>
            </p:custDataLst>
          </p:nvPr>
        </p:nvSpPr>
        <p:spPr>
          <a:xfrm>
            <a:off x="6914682" y="3785921"/>
            <a:ext cx="4439118" cy="211961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085308" y="3749431"/>
            <a:ext cx="4013200" cy="1754326"/>
          </a:xfrm>
          <a:prstGeom prst="rect">
            <a:avLst/>
          </a:prstGeom>
        </p:spPr>
        <p:txBody>
          <a:bodyPr wrap="square">
            <a:spAutoFit/>
          </a:bodyPr>
          <a:lstStyle/>
          <a:p>
            <a:pPr marL="285750" indent="-285750">
              <a:lnSpc>
                <a:spcPct val="150000"/>
              </a:lnSpc>
              <a:buFont typeface="Wingdings" panose="05000000000000000000" charset="0"/>
              <a:buChar char="n"/>
            </a:pPr>
            <a:r>
              <a:rPr lang="en-US" altLang="zh-CN" dirty="0" err="1" smtClean="0"/>
              <a:t>LADConv</a:t>
            </a:r>
            <a:r>
              <a:rPr lang="zh-CN" altLang="en-US" dirty="0" smtClean="0"/>
              <a:t>可以独立用于替换传统卷积，并取得优异效果</a:t>
            </a:r>
            <a:endParaRPr lang="en-US" altLang="zh-CN" dirty="0" smtClean="0"/>
          </a:p>
          <a:p>
            <a:pPr marL="285750" indent="-285750">
              <a:lnSpc>
                <a:spcPct val="150000"/>
              </a:lnSpc>
              <a:buFont typeface="Wingdings" panose="05000000000000000000" charset="0"/>
              <a:buChar char="n"/>
            </a:pPr>
            <a:r>
              <a:rPr lang="en-US" altLang="zh-CN" dirty="0" err="1" smtClean="0"/>
              <a:t>LADConv</a:t>
            </a:r>
            <a:r>
              <a:rPr lang="zh-CN" altLang="en-US" dirty="0" smtClean="0"/>
              <a:t>的效果超过了目前所有的动态卷积核方法</a:t>
            </a:r>
            <a:endParaRPr lang="zh-CN" altLang="en-US" dirty="0">
              <a:solidFill>
                <a:schemeClr val="tx1"/>
              </a:solidFill>
            </a:endParaRPr>
          </a:p>
        </p:txBody>
      </p:sp>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59" y="1622940"/>
            <a:ext cx="6344054" cy="4149279"/>
          </a:xfrm>
          <a:prstGeom prst="rect">
            <a:avLst/>
          </a:prstGeom>
        </p:spPr>
      </p:pic>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6785" y="1171182"/>
            <a:ext cx="4230245" cy="2526397"/>
          </a:xfrm>
          <a:prstGeom prst="rect">
            <a:avLst/>
          </a:prstGeom>
        </p:spPr>
      </p:pic>
    </p:spTree>
    <p:extLst>
      <p:ext uri="{BB962C8B-B14F-4D97-AF65-F5344CB8AC3E}">
        <p14:creationId xmlns:p14="http://schemas.microsoft.com/office/powerpoint/2010/main" val="2915216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978EBF1-6B0A-2B0E-B113-F1BE7F476346}"/>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3D6C6108-2632-454B-DE78-8C48C55E866E}"/>
              </a:ext>
            </a:extLst>
          </p:cNvPr>
          <p:cNvSpPr>
            <a:spLocks noGrp="1"/>
          </p:cNvSpPr>
          <p:nvPr>
            <p:ph type="dt" sz="half" idx="10"/>
          </p:nvPr>
        </p:nvSpPr>
        <p:spPr/>
        <p:txBody>
          <a:bodyPr/>
          <a:lstStyle/>
          <a:p>
            <a:fld id="{7A9566F9-C615-EC46-B769-DFD81C7C8C2D}"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9F046941-4E3F-87F5-3D2D-83F48D2F9180}"/>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08AA175D-8A91-5A42-FEC7-881BE63958E0}"/>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消融实验：</a:t>
            </a:r>
            <a:r>
              <a:rPr lang="en-US" altLang="zh-CN" dirty="0" err="1" smtClean="0"/>
              <a:t>LADConv</a:t>
            </a:r>
            <a:r>
              <a:rPr lang="zh-CN" altLang="en-US" dirty="0" smtClean="0"/>
              <a:t>与</a:t>
            </a:r>
            <a:r>
              <a:rPr lang="en-US" altLang="zh-CN" dirty="0" smtClean="0"/>
              <a:t>IC</a:t>
            </a:r>
            <a:r>
              <a:rPr lang="zh-CN" altLang="en-US" dirty="0" smtClean="0"/>
              <a:t>神经元的结合效率</a:t>
            </a:r>
            <a:endParaRPr lang="zh-CN" altLang="en-US" dirty="0"/>
          </a:p>
        </p:txBody>
      </p:sp>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928" y="2087004"/>
            <a:ext cx="10136144" cy="2010861"/>
          </a:xfrm>
          <a:prstGeom prst="rect">
            <a:avLst/>
          </a:prstGeom>
        </p:spPr>
      </p:pic>
      <p:sp>
        <p:nvSpPr>
          <p:cNvPr id="9" name="矩形 8"/>
          <p:cNvSpPr/>
          <p:nvPr/>
        </p:nvSpPr>
        <p:spPr>
          <a:xfrm>
            <a:off x="1175506" y="1422608"/>
            <a:ext cx="9678761" cy="923330"/>
          </a:xfrm>
          <a:prstGeom prst="rect">
            <a:avLst/>
          </a:prstGeom>
        </p:spPr>
        <p:txBody>
          <a:bodyPr wrap="square">
            <a:spAutoFit/>
          </a:bodyPr>
          <a:lstStyle/>
          <a:p>
            <a:pPr marL="285750" indent="-285750">
              <a:lnSpc>
                <a:spcPct val="150000"/>
              </a:lnSpc>
              <a:buFont typeface="Wingdings" panose="05000000000000000000" charset="0"/>
              <a:buChar char="n"/>
            </a:pPr>
            <a:r>
              <a:rPr lang="en-US" altLang="zh-CN" dirty="0" smtClean="0"/>
              <a:t>IC-CNN+</a:t>
            </a:r>
            <a:r>
              <a:rPr lang="zh-CN" altLang="en-US" dirty="0" smtClean="0"/>
              <a:t>依赖于</a:t>
            </a:r>
            <a:r>
              <a:rPr lang="en-US" altLang="zh-CN" dirty="0" smtClean="0"/>
              <a:t>IC</a:t>
            </a:r>
            <a:r>
              <a:rPr lang="zh-CN" altLang="en-US" dirty="0" smtClean="0"/>
              <a:t>神经元和动态卷积，本实验探索动态卷积类型对</a:t>
            </a:r>
            <a:r>
              <a:rPr lang="en-US" altLang="zh-CN" dirty="0" smtClean="0"/>
              <a:t>IC-CNN+</a:t>
            </a:r>
            <a:r>
              <a:rPr lang="zh-CN" altLang="en-US" dirty="0" smtClean="0"/>
              <a:t>性能的影响</a:t>
            </a:r>
            <a:endParaRPr lang="en-US" altLang="zh-CN" dirty="0" smtClean="0"/>
          </a:p>
          <a:p>
            <a:pPr>
              <a:lnSpc>
                <a:spcPct val="150000"/>
              </a:lnSpc>
            </a:pPr>
            <a:endParaRPr lang="zh-CN" altLang="en-US" dirty="0">
              <a:solidFill>
                <a:schemeClr val="tx1"/>
              </a:solidFill>
            </a:endParaRPr>
          </a:p>
        </p:txBody>
      </p:sp>
      <p:sp>
        <p:nvSpPr>
          <p:cNvPr id="10" name="矩形: 圆角 20"/>
          <p:cNvSpPr/>
          <p:nvPr>
            <p:custDataLst>
              <p:tags r:id="rId1"/>
            </p:custDataLst>
          </p:nvPr>
        </p:nvSpPr>
        <p:spPr>
          <a:xfrm>
            <a:off x="3233080" y="4092868"/>
            <a:ext cx="5631519" cy="211961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27401" y="4278011"/>
            <a:ext cx="5473450" cy="1754326"/>
          </a:xfrm>
          <a:prstGeom prst="rect">
            <a:avLst/>
          </a:prstGeom>
        </p:spPr>
        <p:txBody>
          <a:bodyPr wrap="square">
            <a:spAutoFit/>
          </a:bodyPr>
          <a:lstStyle/>
          <a:p>
            <a:pPr marL="285750" indent="-285750">
              <a:lnSpc>
                <a:spcPct val="150000"/>
              </a:lnSpc>
              <a:buFont typeface="Wingdings" panose="05000000000000000000" charset="0"/>
              <a:buChar char="n"/>
            </a:pPr>
            <a:r>
              <a:rPr lang="en-US" altLang="zh-CN" dirty="0" smtClean="0"/>
              <a:t>IC</a:t>
            </a:r>
            <a:r>
              <a:rPr lang="zh-CN" altLang="en-US" dirty="0" smtClean="0"/>
              <a:t>神经元与其它动态卷积方法组合也能取得性能上的提升</a:t>
            </a:r>
            <a:endParaRPr lang="en-US" altLang="zh-CN" dirty="0" smtClean="0"/>
          </a:p>
          <a:p>
            <a:pPr marL="285750" indent="-285750">
              <a:lnSpc>
                <a:spcPct val="150000"/>
              </a:lnSpc>
              <a:buFont typeface="Wingdings" panose="05000000000000000000" charset="0"/>
              <a:buChar char="n"/>
            </a:pPr>
            <a:r>
              <a:rPr lang="zh-CN" altLang="en-US" dirty="0" smtClean="0"/>
              <a:t>实验表明</a:t>
            </a:r>
            <a:r>
              <a:rPr lang="en-US" altLang="zh-CN" dirty="0" err="1" smtClean="0"/>
              <a:t>LADConv</a:t>
            </a:r>
            <a:r>
              <a:rPr lang="zh-CN" altLang="en-US" dirty="0" smtClean="0"/>
              <a:t>是最适合</a:t>
            </a:r>
            <a:r>
              <a:rPr lang="en-US" altLang="zh-CN" dirty="0" smtClean="0"/>
              <a:t>IC</a:t>
            </a:r>
            <a:r>
              <a:rPr lang="zh-CN" altLang="en-US" dirty="0" smtClean="0"/>
              <a:t>神经元的动态卷积方法，他们组合的效果超越了其它方法</a:t>
            </a:r>
            <a:endParaRPr lang="zh-CN" altLang="en-US" dirty="0">
              <a:solidFill>
                <a:schemeClr val="tx1"/>
              </a:solidFill>
            </a:endParaRPr>
          </a:p>
        </p:txBody>
      </p:sp>
    </p:spTree>
    <p:extLst>
      <p:ext uri="{BB962C8B-B14F-4D97-AF65-F5344CB8AC3E}">
        <p14:creationId xmlns:p14="http://schemas.microsoft.com/office/powerpoint/2010/main" val="1178822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978EBF1-6B0A-2B0E-B113-F1BE7F476346}"/>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3D6C6108-2632-454B-DE78-8C48C55E866E}"/>
              </a:ext>
            </a:extLst>
          </p:cNvPr>
          <p:cNvSpPr>
            <a:spLocks noGrp="1"/>
          </p:cNvSpPr>
          <p:nvPr>
            <p:ph type="dt" sz="half" idx="10"/>
          </p:nvPr>
        </p:nvSpPr>
        <p:spPr/>
        <p:txBody>
          <a:bodyPr/>
          <a:lstStyle/>
          <a:p>
            <a:fld id="{7A9566F9-C615-EC46-B769-DFD81C7C8C2D}"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9F046941-4E3F-87F5-3D2D-83F48D2F9180}"/>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08AA175D-8A91-5A42-FEC7-881BE63958E0}"/>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消融实验：探索</a:t>
            </a:r>
            <a:r>
              <a:rPr lang="en-US" altLang="zh-CN" dirty="0" err="1" smtClean="0"/>
              <a:t>LADConv</a:t>
            </a:r>
            <a:r>
              <a:rPr lang="zh-CN" altLang="en-US" dirty="0" smtClean="0"/>
              <a:t>方法的工作原理</a:t>
            </a:r>
            <a:endParaRPr lang="zh-CN" altLang="en-US" dirty="0"/>
          </a:p>
        </p:txBody>
      </p:sp>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964" y="1807692"/>
            <a:ext cx="5874052" cy="1746340"/>
          </a:xfrm>
          <a:prstGeom prst="rect">
            <a:avLst/>
          </a:prstGeom>
        </p:spPr>
      </p:pic>
      <p:pic>
        <p:nvPicPr>
          <p:cNvPr id="9" name="图片 8"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246" y="3939116"/>
            <a:ext cx="4272308" cy="1939053"/>
          </a:xfrm>
          <a:prstGeom prst="rect">
            <a:avLst/>
          </a:prstGeom>
        </p:spPr>
      </p:pic>
      <p:sp>
        <p:nvSpPr>
          <p:cNvPr id="10" name="矩形 9"/>
          <p:cNvSpPr/>
          <p:nvPr/>
        </p:nvSpPr>
        <p:spPr>
          <a:xfrm>
            <a:off x="1175506" y="1422608"/>
            <a:ext cx="9678761" cy="2585323"/>
          </a:xfrm>
          <a:prstGeom prst="rect">
            <a:avLst/>
          </a:prstGeom>
        </p:spPr>
        <p:txBody>
          <a:bodyPr wrap="square">
            <a:spAutoFit/>
          </a:bodyPr>
          <a:lstStyle/>
          <a:p>
            <a:pPr marL="285750" indent="-285750">
              <a:lnSpc>
                <a:spcPct val="150000"/>
              </a:lnSpc>
              <a:buFont typeface="Wingdings" panose="05000000000000000000" charset="0"/>
              <a:buChar char="n"/>
            </a:pPr>
            <a:r>
              <a:rPr lang="en-US" altLang="zh-CN" dirty="0" err="1"/>
              <a:t>LADConv</a:t>
            </a:r>
            <a:r>
              <a:rPr lang="zh-CN" altLang="en-US" dirty="0"/>
              <a:t>的</a:t>
            </a:r>
            <a:r>
              <a:rPr lang="zh-CN" altLang="en-US" dirty="0" smtClean="0"/>
              <a:t>核心思想是提取</a:t>
            </a:r>
            <a:r>
              <a:rPr lang="zh-CN" altLang="en-US" dirty="0" smtClean="0">
                <a:solidFill>
                  <a:srgbClr val="FF0000"/>
                </a:solidFill>
              </a:rPr>
              <a:t>关键局部特征</a:t>
            </a:r>
            <a:r>
              <a:rPr lang="zh-CN" altLang="en-US" dirty="0" smtClean="0"/>
              <a:t>，将这一步转换为别的方法进行消融实验</a:t>
            </a:r>
            <a:endParaRPr lang="en-US" altLang="zh-CN" dirty="0" smtClean="0"/>
          </a:p>
          <a:p>
            <a:pPr marL="285750" indent="-285750">
              <a:lnSpc>
                <a:spcPct val="150000"/>
              </a:lnSpc>
              <a:buFont typeface="Wingdings" panose="05000000000000000000" charset="0"/>
              <a:buChar char="n"/>
            </a:pPr>
            <a:endParaRPr lang="en-US" altLang="zh-CN" dirty="0">
              <a:solidFill>
                <a:schemeClr val="tx1"/>
              </a:solidFill>
            </a:endParaRPr>
          </a:p>
          <a:p>
            <a:pPr marL="285750" indent="-285750">
              <a:lnSpc>
                <a:spcPct val="150000"/>
              </a:lnSpc>
              <a:buFont typeface="Wingdings" panose="05000000000000000000" charset="0"/>
              <a:buChar char="n"/>
            </a:pPr>
            <a:endParaRPr lang="en-US" altLang="zh-CN" dirty="0" smtClean="0"/>
          </a:p>
          <a:p>
            <a:pPr marL="285750" indent="-285750">
              <a:lnSpc>
                <a:spcPct val="150000"/>
              </a:lnSpc>
              <a:buFont typeface="Wingdings" panose="05000000000000000000" charset="0"/>
              <a:buChar char="n"/>
            </a:pPr>
            <a:endParaRPr lang="en-US" altLang="zh-CN" dirty="0">
              <a:solidFill>
                <a:schemeClr val="tx1"/>
              </a:solidFill>
            </a:endParaRPr>
          </a:p>
          <a:p>
            <a:pPr marL="285750" indent="-285750">
              <a:lnSpc>
                <a:spcPct val="150000"/>
              </a:lnSpc>
              <a:buFont typeface="Wingdings" panose="05000000000000000000" charset="0"/>
              <a:buChar char="n"/>
            </a:pPr>
            <a:endParaRPr lang="en-US" altLang="zh-CN" dirty="0" smtClean="0"/>
          </a:p>
          <a:p>
            <a:pPr marL="285750" indent="-285750">
              <a:lnSpc>
                <a:spcPct val="150000"/>
              </a:lnSpc>
              <a:buFont typeface="Wingdings" panose="05000000000000000000" charset="0"/>
              <a:buChar char="n"/>
            </a:pPr>
            <a:r>
              <a:rPr lang="zh-CN" altLang="en-US" dirty="0"/>
              <a:t>超</a:t>
            </a:r>
            <a:r>
              <a:rPr lang="zh-CN" altLang="en-US" dirty="0" smtClean="0"/>
              <a:t>参数消融实验</a:t>
            </a:r>
            <a:endParaRPr lang="zh-CN" altLang="en-US" dirty="0">
              <a:solidFill>
                <a:schemeClr val="tx1"/>
              </a:solidFill>
            </a:endParaRPr>
          </a:p>
        </p:txBody>
      </p:sp>
      <p:sp>
        <p:nvSpPr>
          <p:cNvPr id="11" name="矩形: 圆角 20"/>
          <p:cNvSpPr/>
          <p:nvPr>
            <p:custDataLst>
              <p:tags r:id="rId1"/>
            </p:custDataLst>
          </p:nvPr>
        </p:nvSpPr>
        <p:spPr>
          <a:xfrm>
            <a:off x="5987294" y="3939116"/>
            <a:ext cx="5631519" cy="211961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83221" y="4007931"/>
            <a:ext cx="5314512" cy="1754326"/>
          </a:xfrm>
          <a:prstGeom prst="rect">
            <a:avLst/>
          </a:prstGeom>
        </p:spPr>
        <p:txBody>
          <a:bodyPr wrap="square">
            <a:spAutoFit/>
          </a:bodyPr>
          <a:lstStyle/>
          <a:p>
            <a:pPr marL="285750" indent="-285750">
              <a:lnSpc>
                <a:spcPct val="150000"/>
              </a:lnSpc>
              <a:buFont typeface="Wingdings" panose="05000000000000000000" charset="0"/>
              <a:buChar char="n"/>
            </a:pPr>
            <a:r>
              <a:rPr lang="zh-CN" altLang="en-US" dirty="0" smtClean="0"/>
              <a:t>消融实验验证了</a:t>
            </a:r>
            <a:r>
              <a:rPr lang="en-US" altLang="zh-CN" dirty="0" err="1" smtClean="0"/>
              <a:t>LADConv</a:t>
            </a:r>
            <a:r>
              <a:rPr lang="zh-CN" altLang="en-US" dirty="0" smtClean="0"/>
              <a:t>以及</a:t>
            </a:r>
            <a:r>
              <a:rPr lang="en-US" altLang="zh-CN" dirty="0" smtClean="0"/>
              <a:t>IC-CNN+</a:t>
            </a:r>
            <a:r>
              <a:rPr lang="zh-CN" altLang="en-US" dirty="0" smtClean="0"/>
              <a:t>的的性能</a:t>
            </a:r>
            <a:r>
              <a:rPr lang="zh-CN" altLang="en-US" dirty="0" smtClean="0">
                <a:solidFill>
                  <a:srgbClr val="FF0000"/>
                </a:solidFill>
              </a:rPr>
              <a:t>依赖于提取关键局部特征</a:t>
            </a:r>
            <a:endParaRPr lang="en-US" altLang="zh-CN" dirty="0">
              <a:solidFill>
                <a:srgbClr val="FF0000"/>
              </a:solidFill>
            </a:endParaRPr>
          </a:p>
          <a:p>
            <a:pPr marL="285750" indent="-285750">
              <a:lnSpc>
                <a:spcPct val="150000"/>
              </a:lnSpc>
              <a:buFont typeface="Wingdings" panose="05000000000000000000" charset="0"/>
              <a:buChar char="n"/>
            </a:pPr>
            <a:r>
              <a:rPr lang="zh-CN" altLang="en-US" dirty="0"/>
              <a:t>通过调节</a:t>
            </a:r>
            <a:r>
              <a:rPr lang="en-US" altLang="zh-CN" dirty="0" err="1"/>
              <a:t>LADConv</a:t>
            </a:r>
            <a:r>
              <a:rPr lang="zh-CN" altLang="en-US" dirty="0"/>
              <a:t>中的超参数可以寻找到</a:t>
            </a:r>
            <a:r>
              <a:rPr lang="zh-CN" altLang="en-US" dirty="0">
                <a:solidFill>
                  <a:srgbClr val="FF0000"/>
                </a:solidFill>
              </a:rPr>
              <a:t>准确率和计算消耗的平衡</a:t>
            </a:r>
          </a:p>
        </p:txBody>
      </p:sp>
    </p:spTree>
    <p:extLst>
      <p:ext uri="{BB962C8B-B14F-4D97-AF65-F5344CB8AC3E}">
        <p14:creationId xmlns:p14="http://schemas.microsoft.com/office/powerpoint/2010/main" val="4199885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实验验证  </a:t>
            </a:r>
            <a:r>
              <a:rPr lang="zh-CN" altLang="en-US" dirty="0" smtClean="0"/>
              <a:t>分析总结 </a:t>
            </a:r>
            <a:endParaRPr lang="zh-CN" altLang="en-US" dirty="0"/>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grpSp>
        <p:nvGrpSpPr>
          <p:cNvPr id="16" name="Group 52">
            <a:extLst>
              <a:ext uri="{FF2B5EF4-FFF2-40B4-BE49-F238E27FC236}">
                <a16:creationId xmlns="" xmlns:a16="http://schemas.microsoft.com/office/drawing/2014/main" id="{DE2E6BAC-8B35-AD15-0241-96E5119259F4}"/>
              </a:ext>
            </a:extLst>
          </p:cNvPr>
          <p:cNvGrpSpPr/>
          <p:nvPr/>
        </p:nvGrpSpPr>
        <p:grpSpPr>
          <a:xfrm>
            <a:off x="853497" y="1265252"/>
            <a:ext cx="3200401" cy="4387722"/>
            <a:chOff x="8304205" y="1869476"/>
            <a:chExt cx="2743201" cy="4387722"/>
          </a:xfrm>
        </p:grpSpPr>
        <p:sp>
          <p:nvSpPr>
            <p:cNvPr id="17" name="矩形 24">
              <a:extLst>
                <a:ext uri="{FF2B5EF4-FFF2-40B4-BE49-F238E27FC236}">
                  <a16:creationId xmlns="" xmlns:a16="http://schemas.microsoft.com/office/drawing/2014/main" id="{380D578D-0D0B-C01D-64A4-22933CC6B5F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顶角 25">
              <a:extLst>
                <a:ext uri="{FF2B5EF4-FFF2-40B4-BE49-F238E27FC236}">
                  <a16:creationId xmlns="" xmlns:a16="http://schemas.microsoft.com/office/drawing/2014/main" id="{E938B4D7-1058-4D24-69C7-64E3C63C16A5}"/>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9" name="文本框 26">
              <a:extLst>
                <a:ext uri="{FF2B5EF4-FFF2-40B4-BE49-F238E27FC236}">
                  <a16:creationId xmlns="" xmlns:a16="http://schemas.microsoft.com/office/drawing/2014/main" id="{F2AB1E43-8A66-9B37-008C-07C2398DCDFF}"/>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grpSp>
        <p:nvGrpSpPr>
          <p:cNvPr id="20" name="Group 60">
            <a:extLst>
              <a:ext uri="{FF2B5EF4-FFF2-40B4-BE49-F238E27FC236}">
                <a16:creationId xmlns="" xmlns:a16="http://schemas.microsoft.com/office/drawing/2014/main" id="{925CD110-5DD1-8AA5-92F6-74E4F2A1EF56}"/>
              </a:ext>
            </a:extLst>
          </p:cNvPr>
          <p:cNvGrpSpPr/>
          <p:nvPr/>
        </p:nvGrpSpPr>
        <p:grpSpPr>
          <a:xfrm>
            <a:off x="4511099" y="1265252"/>
            <a:ext cx="3200398" cy="4387722"/>
            <a:chOff x="8304205" y="1869476"/>
            <a:chExt cx="2743201" cy="4387722"/>
          </a:xfrm>
        </p:grpSpPr>
        <p:sp>
          <p:nvSpPr>
            <p:cNvPr id="21"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23"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2087997" y="1589510"/>
            <a:ext cx="2793998" cy="400110"/>
          </a:xfrm>
          <a:prstGeom prst="rect">
            <a:avLst/>
          </a:prstGeom>
          <a:noFill/>
        </p:spPr>
        <p:txBody>
          <a:bodyPr wrap="square" rtlCol="0">
            <a:spAutoFit/>
          </a:bodyPr>
          <a:lstStyle/>
          <a:p>
            <a:r>
              <a:rPr lang="zh-CN" altLang="en-US" sz="2000" dirty="0">
                <a:solidFill>
                  <a:schemeClr val="bg1"/>
                </a:solidFill>
              </a:rPr>
              <a:t>动机</a:t>
            </a:r>
          </a:p>
        </p:txBody>
      </p:sp>
      <p:sp>
        <p:nvSpPr>
          <p:cNvPr id="25" name="文本框 24"/>
          <p:cNvSpPr txBox="1"/>
          <p:nvPr/>
        </p:nvSpPr>
        <p:spPr>
          <a:xfrm>
            <a:off x="853498" y="2425400"/>
            <a:ext cx="3200399" cy="1338828"/>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en-US" altLang="zh-CN" dirty="0" smtClean="0"/>
              <a:t>IC</a:t>
            </a:r>
            <a:r>
              <a:rPr lang="zh-CN" altLang="en-US" dirty="0" smtClean="0"/>
              <a:t>神经元在应用到高维图像数据时，其</a:t>
            </a:r>
            <a:r>
              <a:rPr lang="zh-CN" altLang="en-US" dirty="0" smtClean="0">
                <a:solidFill>
                  <a:srgbClr val="FF0000"/>
                </a:solidFill>
              </a:rPr>
              <a:t>表达能力会受到明显限制</a:t>
            </a:r>
            <a:r>
              <a:rPr lang="zh-CN" altLang="en-US" dirty="0" smtClean="0"/>
              <a:t>。</a:t>
            </a:r>
            <a:endParaRPr lang="en-US" altLang="zh-CN" dirty="0"/>
          </a:p>
        </p:txBody>
      </p:sp>
      <p:sp>
        <p:nvSpPr>
          <p:cNvPr id="26" name="文本框 25"/>
          <p:cNvSpPr txBox="1"/>
          <p:nvPr/>
        </p:nvSpPr>
        <p:spPr>
          <a:xfrm>
            <a:off x="5816602" y="1601711"/>
            <a:ext cx="2793998" cy="400110"/>
          </a:xfrm>
          <a:prstGeom prst="rect">
            <a:avLst/>
          </a:prstGeom>
          <a:noFill/>
        </p:spPr>
        <p:txBody>
          <a:bodyPr wrap="square" rtlCol="0">
            <a:spAutoFit/>
          </a:bodyPr>
          <a:lstStyle/>
          <a:p>
            <a:r>
              <a:rPr lang="zh-CN" altLang="en-US" sz="2000" dirty="0" smtClean="0">
                <a:solidFill>
                  <a:schemeClr val="bg1"/>
                </a:solidFill>
              </a:rPr>
              <a:t>模型</a:t>
            </a:r>
            <a:endParaRPr lang="zh-CN" altLang="en-US" sz="2000" dirty="0">
              <a:solidFill>
                <a:schemeClr val="bg1"/>
              </a:solidFill>
            </a:endParaRPr>
          </a:p>
        </p:txBody>
      </p:sp>
      <p:sp>
        <p:nvSpPr>
          <p:cNvPr id="27" name="文本框 26"/>
          <p:cNvSpPr txBox="1"/>
          <p:nvPr/>
        </p:nvSpPr>
        <p:spPr>
          <a:xfrm>
            <a:off x="4546601" y="2362512"/>
            <a:ext cx="3200399" cy="3000821"/>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本章将动态卷积的技术引入</a:t>
            </a:r>
            <a:r>
              <a:rPr lang="en-US" altLang="zh-CN" dirty="0" smtClean="0"/>
              <a:t>IC</a:t>
            </a:r>
            <a:r>
              <a:rPr lang="zh-CN" altLang="en-US" dirty="0" smtClean="0"/>
              <a:t>神经元，</a:t>
            </a:r>
            <a:r>
              <a:rPr lang="zh-CN" altLang="en-US" dirty="0" smtClean="0">
                <a:solidFill>
                  <a:srgbClr val="FF0000"/>
                </a:solidFill>
              </a:rPr>
              <a:t>拓展了其表示高维数据的能力</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smtClean="0"/>
              <a:t>本章也对</a:t>
            </a:r>
            <a:r>
              <a:rPr lang="en-US" altLang="zh-CN" dirty="0" smtClean="0"/>
              <a:t>IC-CNN+</a:t>
            </a:r>
            <a:r>
              <a:rPr lang="zh-CN" altLang="en-US" dirty="0" smtClean="0"/>
              <a:t>中用到的动态卷积技术进行研究，提出了一种</a:t>
            </a:r>
            <a:r>
              <a:rPr lang="zh-CN" altLang="en-US" dirty="0" smtClean="0">
                <a:solidFill>
                  <a:srgbClr val="FF0000"/>
                </a:solidFill>
              </a:rPr>
              <a:t>更适配</a:t>
            </a:r>
            <a:r>
              <a:rPr lang="en-US" altLang="zh-CN" dirty="0" smtClean="0">
                <a:solidFill>
                  <a:srgbClr val="FF0000"/>
                </a:solidFill>
              </a:rPr>
              <a:t>IC</a:t>
            </a:r>
            <a:r>
              <a:rPr lang="zh-CN" altLang="en-US" dirty="0" smtClean="0">
                <a:solidFill>
                  <a:srgbClr val="FF0000"/>
                </a:solidFill>
              </a:rPr>
              <a:t>神经元的动态卷积</a:t>
            </a:r>
            <a:r>
              <a:rPr lang="zh-CN" altLang="en-US" dirty="0" smtClean="0"/>
              <a:t>。</a:t>
            </a:r>
            <a:endParaRPr lang="en-US" altLang="zh-CN" dirty="0"/>
          </a:p>
        </p:txBody>
      </p:sp>
      <p:grpSp>
        <p:nvGrpSpPr>
          <p:cNvPr id="28" name="Group 60">
            <a:extLst>
              <a:ext uri="{FF2B5EF4-FFF2-40B4-BE49-F238E27FC236}">
                <a16:creationId xmlns="" xmlns:a16="http://schemas.microsoft.com/office/drawing/2014/main" id="{925CD110-5DD1-8AA5-92F6-74E4F2A1EF56}"/>
              </a:ext>
            </a:extLst>
          </p:cNvPr>
          <p:cNvGrpSpPr/>
          <p:nvPr/>
        </p:nvGrpSpPr>
        <p:grpSpPr>
          <a:xfrm>
            <a:off x="8168697" y="1268939"/>
            <a:ext cx="3200398" cy="4387722"/>
            <a:chOff x="8304205" y="1869476"/>
            <a:chExt cx="2743201" cy="4387722"/>
          </a:xfrm>
        </p:grpSpPr>
        <p:sp>
          <p:nvSpPr>
            <p:cNvPr id="29"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31"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8204199" y="2366199"/>
            <a:ext cx="3200399" cy="1754326"/>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本章通过深度学习实验验证了</a:t>
            </a:r>
            <a:r>
              <a:rPr lang="en-US" altLang="zh-CN" dirty="0" smtClean="0">
                <a:solidFill>
                  <a:srgbClr val="FF0000"/>
                </a:solidFill>
              </a:rPr>
              <a:t>IC</a:t>
            </a:r>
            <a:r>
              <a:rPr lang="zh-CN" altLang="en-US" dirty="0" smtClean="0">
                <a:solidFill>
                  <a:srgbClr val="FF0000"/>
                </a:solidFill>
              </a:rPr>
              <a:t>神经元</a:t>
            </a:r>
            <a:r>
              <a:rPr lang="en-US" altLang="zh-CN" dirty="0" smtClean="0">
                <a:solidFill>
                  <a:srgbClr val="FF0000"/>
                </a:solidFill>
              </a:rPr>
              <a:t>+</a:t>
            </a:r>
            <a:r>
              <a:rPr lang="zh-CN" altLang="en-US" dirty="0" smtClean="0">
                <a:solidFill>
                  <a:srgbClr val="FF0000"/>
                </a:solidFill>
              </a:rPr>
              <a:t>动态卷积技术可以有效提升模型泛化性能</a:t>
            </a:r>
            <a:r>
              <a:rPr lang="zh-CN" altLang="en-US" dirty="0" smtClean="0"/>
              <a:t>。</a:t>
            </a:r>
            <a:endParaRPr lang="en-US" altLang="zh-CN" dirty="0" smtClean="0"/>
          </a:p>
        </p:txBody>
      </p:sp>
      <p:sp>
        <p:nvSpPr>
          <p:cNvPr id="33" name="文本框 32"/>
          <p:cNvSpPr txBox="1"/>
          <p:nvPr/>
        </p:nvSpPr>
        <p:spPr>
          <a:xfrm>
            <a:off x="9398002" y="1601711"/>
            <a:ext cx="2793998" cy="400110"/>
          </a:xfrm>
          <a:prstGeom prst="rect">
            <a:avLst/>
          </a:prstGeom>
          <a:noFill/>
        </p:spPr>
        <p:txBody>
          <a:bodyPr wrap="square" rtlCol="0">
            <a:spAutoFit/>
          </a:bodyPr>
          <a:lstStyle/>
          <a:p>
            <a:r>
              <a:rPr lang="zh-CN" altLang="en-US" sz="2000" dirty="0">
                <a:solidFill>
                  <a:schemeClr val="bg1"/>
                </a:solidFill>
              </a:rPr>
              <a:t>实验</a:t>
            </a:r>
          </a:p>
        </p:txBody>
      </p:sp>
    </p:spTree>
    <p:extLst>
      <p:ext uri="{BB962C8B-B14F-4D97-AF65-F5344CB8AC3E}">
        <p14:creationId xmlns:p14="http://schemas.microsoft.com/office/powerpoint/2010/main" val="3160801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72E51C-7128-1FED-88A7-3968BAC22AE3}"/>
              </a:ext>
            </a:extLst>
          </p:cNvPr>
          <p:cNvSpPr>
            <a:spLocks noGrp="1"/>
          </p:cNvSpPr>
          <p:nvPr>
            <p:ph type="ctrTitle"/>
          </p:nvPr>
        </p:nvSpPr>
        <p:spPr>
          <a:xfrm>
            <a:off x="1389208" y="2532857"/>
            <a:ext cx="9413585" cy="1792286"/>
          </a:xfrm>
        </p:spPr>
        <p:txBody>
          <a:bodyPr/>
          <a:lstStyle/>
          <a:p>
            <a:r>
              <a:rPr lang="zh-CN" altLang="en-US" sz="3600" dirty="0"/>
              <a:t>基于</a:t>
            </a:r>
            <a:r>
              <a:rPr lang="en-US" altLang="zh-CN" sz="3600" dirty="0"/>
              <a:t>IC</a:t>
            </a:r>
            <a:r>
              <a:rPr lang="zh-CN" altLang="en-US" sz="3600" dirty="0"/>
              <a:t>神经元</a:t>
            </a:r>
            <a:r>
              <a:rPr lang="zh-CN" altLang="en-US" sz="3600" dirty="0" smtClean="0"/>
              <a:t>的近似等变</a:t>
            </a:r>
            <a:r>
              <a:rPr lang="en-US" altLang="zh-CN" sz="3600" dirty="0" smtClean="0"/>
              <a:t>3D</a:t>
            </a:r>
            <a:r>
              <a:rPr lang="zh-CN" altLang="en-US" sz="3600" dirty="0"/>
              <a:t>图神经网络设计</a:t>
            </a:r>
            <a:r>
              <a:rPr lang="zh-CN" altLang="en-US" sz="3600" dirty="0" smtClean="0"/>
              <a:t>：</a:t>
            </a:r>
            <a:r>
              <a:rPr lang="en-US" altLang="zh-CN" sz="3600" dirty="0" smtClean="0"/>
              <a:t/>
            </a:r>
            <a:br>
              <a:rPr lang="en-US" altLang="zh-CN" sz="3600" dirty="0" smtClean="0"/>
            </a:br>
            <a:r>
              <a:rPr lang="en-US" altLang="zh-CN" sz="3600" dirty="0" smtClean="0"/>
              <a:t>IC-GNN+</a:t>
            </a:r>
            <a:endParaRPr lang="x-none" sz="3600" dirty="0"/>
          </a:p>
        </p:txBody>
      </p:sp>
      <p:sp>
        <p:nvSpPr>
          <p:cNvPr id="3" name="Date Placeholder 2">
            <a:extLst>
              <a:ext uri="{FF2B5EF4-FFF2-40B4-BE49-F238E27FC236}">
                <a16:creationId xmlns="" xmlns:a16="http://schemas.microsoft.com/office/drawing/2014/main" id="{3208863B-4DEE-2D0F-16AB-1075D3A54C01}"/>
              </a:ext>
            </a:extLst>
          </p:cNvPr>
          <p:cNvSpPr>
            <a:spLocks noGrp="1"/>
          </p:cNvSpPr>
          <p:nvPr>
            <p:ph type="dt" sz="half" idx="10"/>
          </p:nvPr>
        </p:nvSpPr>
        <p:spPr/>
        <p:txBody>
          <a:bodyPr/>
          <a:lstStyle/>
          <a:p>
            <a:fld id="{7E130864-E5E2-924B-8A25-825608E9FB33}" type="datetime1">
              <a:rPr lang="en-US" altLang="zh-CN" smtClean="0"/>
              <a:t>5/23/2024</a:t>
            </a:fld>
            <a:endParaRPr lang="zh-CN" altLang="en-US"/>
          </a:p>
        </p:txBody>
      </p:sp>
      <p:sp>
        <p:nvSpPr>
          <p:cNvPr id="4" name="Footer Placeholder 3">
            <a:extLst>
              <a:ext uri="{FF2B5EF4-FFF2-40B4-BE49-F238E27FC236}">
                <a16:creationId xmlns="" xmlns:a16="http://schemas.microsoft.com/office/drawing/2014/main" id="{A96220B2-3093-FDBD-B4F1-B9E1789BF4D0}"/>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EDE1DC33-FA41-1EB7-F89B-480C91BA47C3}"/>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spTree>
    <p:extLst>
      <p:ext uri="{BB962C8B-B14F-4D97-AF65-F5344CB8AC3E}">
        <p14:creationId xmlns:p14="http://schemas.microsoft.com/office/powerpoint/2010/main" val="915161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6141" y="4290611"/>
            <a:ext cx="2003285" cy="1089601"/>
          </a:xfrm>
          <a:prstGeom prst="rect">
            <a:avLst/>
          </a:prstGeom>
        </p:spPr>
      </p:pic>
      <p:sp>
        <p:nvSpPr>
          <p:cNvPr id="34" name="矩形: 圆角 20"/>
          <p:cNvSpPr/>
          <p:nvPr>
            <p:custDataLst>
              <p:tags r:id="rId1"/>
            </p:custDataLst>
          </p:nvPr>
        </p:nvSpPr>
        <p:spPr>
          <a:xfrm>
            <a:off x="3588686" y="3991411"/>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提出方法  核心贡献  实验验证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pic>
        <p:nvPicPr>
          <p:cNvPr id="5" name="图片 4"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5184" y="1775516"/>
            <a:ext cx="2007163" cy="921887"/>
          </a:xfrm>
          <a:prstGeom prst="rect">
            <a:avLst/>
          </a:prstGeom>
        </p:spPr>
      </p:pic>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IC</a:t>
            </a:r>
            <a:r>
              <a:rPr lang="zh-CN" altLang="en-US" dirty="0" smtClean="0"/>
              <a:t>神经元在</a:t>
            </a:r>
            <a:r>
              <a:rPr lang="en-US" altLang="zh-CN" dirty="0" smtClean="0"/>
              <a:t>3D</a:t>
            </a:r>
            <a:r>
              <a:rPr lang="zh-CN" altLang="en-US" dirty="0" smtClean="0"/>
              <a:t>任务中的瓶颈</a:t>
            </a:r>
            <a:endParaRPr lang="zh-CN" altLang="en-US" dirty="0">
              <a:solidFill>
                <a:schemeClr val="tx1">
                  <a:lumMod val="50000"/>
                  <a:lumOff val="50000"/>
                </a:schemeClr>
              </a:solidFill>
            </a:endParaRPr>
          </a:p>
        </p:txBody>
      </p:sp>
      <p:sp>
        <p:nvSpPr>
          <p:cNvPr id="102" name="矩形: 圆角 20"/>
          <p:cNvSpPr/>
          <p:nvPr>
            <p:custDataLst>
              <p:tags r:id="rId2"/>
            </p:custDataLst>
          </p:nvPr>
        </p:nvSpPr>
        <p:spPr>
          <a:xfrm>
            <a:off x="6357728" y="1459678"/>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644126" y="1416390"/>
            <a:ext cx="2338074" cy="369332"/>
          </a:xfrm>
          <a:prstGeom prst="rect">
            <a:avLst/>
          </a:prstGeom>
        </p:spPr>
        <p:txBody>
          <a:bodyPr wrap="square">
            <a:spAutoFit/>
          </a:bodyPr>
          <a:lstStyle/>
          <a:p>
            <a:r>
              <a:rPr lang="en-US" altLang="zh-CN" dirty="0" smtClean="0"/>
              <a:t>3D</a:t>
            </a:r>
            <a:r>
              <a:rPr lang="zh-CN" altLang="en-US" dirty="0" smtClean="0"/>
              <a:t>任务中的数学约束</a:t>
            </a:r>
            <a:endParaRPr lang="en-US" altLang="zh-CN" dirty="0"/>
          </a:p>
        </p:txBody>
      </p:sp>
      <p:sp>
        <p:nvSpPr>
          <p:cNvPr id="93" name="矩形 92"/>
          <p:cNvSpPr/>
          <p:nvPr/>
        </p:nvSpPr>
        <p:spPr>
          <a:xfrm>
            <a:off x="6401856" y="2693648"/>
            <a:ext cx="4857950" cy="646331"/>
          </a:xfrm>
          <a:prstGeom prst="rect">
            <a:avLst/>
          </a:prstGeom>
        </p:spPr>
        <p:txBody>
          <a:bodyPr wrap="square">
            <a:spAutoFit/>
          </a:bodyPr>
          <a:lstStyle/>
          <a:p>
            <a:r>
              <a:rPr lang="en-US" altLang="zh-CN" dirty="0" smtClean="0">
                <a:latin typeface="+mj-ea"/>
              </a:rPr>
              <a:t>3D</a:t>
            </a:r>
            <a:r>
              <a:rPr lang="zh-CN" altLang="en-US" dirty="0" smtClean="0">
                <a:latin typeface="+mj-ea"/>
              </a:rPr>
              <a:t>任务</a:t>
            </a:r>
            <a:r>
              <a:rPr lang="en-US" altLang="zh-CN" dirty="0" smtClean="0">
                <a:latin typeface="+mj-ea"/>
              </a:rPr>
              <a:t>(</a:t>
            </a:r>
            <a:r>
              <a:rPr lang="zh-CN" altLang="en-US" dirty="0" smtClean="0">
                <a:latin typeface="+mj-ea"/>
              </a:rPr>
              <a:t>分子，点云</a:t>
            </a:r>
            <a:r>
              <a:rPr lang="en-US" altLang="zh-CN" dirty="0" smtClean="0">
                <a:latin typeface="+mj-ea"/>
              </a:rPr>
              <a:t>)</a:t>
            </a:r>
            <a:r>
              <a:rPr lang="zh-CN" altLang="en-US" dirty="0" smtClean="0">
                <a:latin typeface="+mj-ea"/>
              </a:rPr>
              <a:t>通常要求神经网络学习到的</a:t>
            </a:r>
            <a:r>
              <a:rPr lang="zh-CN" altLang="en-US" dirty="0" smtClean="0">
                <a:solidFill>
                  <a:srgbClr val="FF0000"/>
                </a:solidFill>
                <a:latin typeface="+mj-ea"/>
              </a:rPr>
              <a:t>节点特征具备</a:t>
            </a:r>
            <a:r>
              <a:rPr lang="en-US" altLang="zh-CN" dirty="0" smtClean="0">
                <a:solidFill>
                  <a:srgbClr val="FF0000"/>
                </a:solidFill>
                <a:latin typeface="+mj-ea"/>
              </a:rPr>
              <a:t>SO(3)</a:t>
            </a:r>
            <a:r>
              <a:rPr lang="zh-CN" altLang="en-US" dirty="0" smtClean="0">
                <a:solidFill>
                  <a:srgbClr val="FF0000"/>
                </a:solidFill>
                <a:latin typeface="+mj-ea"/>
              </a:rPr>
              <a:t>变换不变性或等变性。</a:t>
            </a:r>
            <a:endParaRPr lang="en-US" altLang="zh-CN" dirty="0" smtClean="0">
              <a:solidFill>
                <a:srgbClr val="FF0000"/>
              </a:solidFill>
              <a:latin typeface="+mj-ea"/>
            </a:endParaRPr>
          </a:p>
        </p:txBody>
      </p:sp>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5168" y="1775516"/>
            <a:ext cx="1893518" cy="981925"/>
          </a:xfrm>
          <a:prstGeom prst="rect">
            <a:avLst/>
          </a:prstGeom>
        </p:spPr>
      </p:pic>
      <p:sp>
        <p:nvSpPr>
          <p:cNvPr id="97" name="矩形 96"/>
          <p:cNvSpPr/>
          <p:nvPr/>
        </p:nvSpPr>
        <p:spPr>
          <a:xfrm>
            <a:off x="5658661" y="3964339"/>
            <a:ext cx="645934" cy="369332"/>
          </a:xfrm>
          <a:prstGeom prst="rect">
            <a:avLst/>
          </a:prstGeom>
        </p:spPr>
        <p:txBody>
          <a:bodyPr wrap="square">
            <a:spAutoFit/>
          </a:bodyPr>
          <a:lstStyle/>
          <a:p>
            <a:r>
              <a:rPr lang="zh-CN" altLang="en-US" dirty="0"/>
              <a:t>瓶颈</a:t>
            </a:r>
            <a:endParaRPr lang="en-US" altLang="zh-CN" dirty="0"/>
          </a:p>
        </p:txBody>
      </p:sp>
      <p:sp>
        <p:nvSpPr>
          <p:cNvPr id="11" name="下箭头 10"/>
          <p:cNvSpPr/>
          <p:nvPr/>
        </p:nvSpPr>
        <p:spPr>
          <a:xfrm rot="19239162">
            <a:off x="3190792" y="3603906"/>
            <a:ext cx="366713" cy="453443"/>
          </a:xfrm>
          <a:prstGeom prst="downArrow">
            <a:avLst/>
          </a:prstGeom>
          <a:solidFill>
            <a:srgbClr val="6A0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下箭头 97"/>
          <p:cNvSpPr/>
          <p:nvPr/>
        </p:nvSpPr>
        <p:spPr>
          <a:xfrm rot="2570802">
            <a:off x="8251052" y="3603243"/>
            <a:ext cx="366713" cy="453443"/>
          </a:xfrm>
          <a:prstGeom prst="downArrow">
            <a:avLst/>
          </a:prstGeom>
          <a:solidFill>
            <a:srgbClr val="6A0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3635351" y="5309221"/>
            <a:ext cx="4658706" cy="646331"/>
          </a:xfrm>
          <a:prstGeom prst="rect">
            <a:avLst/>
          </a:prstGeom>
        </p:spPr>
        <p:txBody>
          <a:bodyPr wrap="square">
            <a:spAutoFit/>
          </a:bodyPr>
          <a:lstStyle/>
          <a:p>
            <a:r>
              <a:rPr lang="zh-CN" altLang="en-US" dirty="0" smtClean="0">
                <a:latin typeface="+mj-ea"/>
              </a:rPr>
              <a:t>尽管</a:t>
            </a:r>
            <a:r>
              <a:rPr lang="en-US" altLang="zh-CN" dirty="0" smtClean="0">
                <a:latin typeface="+mj-ea"/>
              </a:rPr>
              <a:t>IC</a:t>
            </a:r>
            <a:r>
              <a:rPr lang="zh-CN" altLang="en-US" dirty="0" smtClean="0">
                <a:latin typeface="+mj-ea"/>
              </a:rPr>
              <a:t>神经元可以促进捕获细粒度节点特征，但</a:t>
            </a:r>
            <a:r>
              <a:rPr lang="zh-CN" altLang="en-US" dirty="0" smtClean="0">
                <a:solidFill>
                  <a:srgbClr val="FF0000"/>
                </a:solidFill>
                <a:latin typeface="+mj-ea"/>
              </a:rPr>
              <a:t>不满足等变</a:t>
            </a:r>
            <a:r>
              <a:rPr lang="en-US" altLang="zh-CN" dirty="0" smtClean="0">
                <a:solidFill>
                  <a:srgbClr val="FF0000"/>
                </a:solidFill>
                <a:latin typeface="+mj-ea"/>
              </a:rPr>
              <a:t>/</a:t>
            </a:r>
            <a:r>
              <a:rPr lang="zh-CN" altLang="en-US" dirty="0" smtClean="0">
                <a:solidFill>
                  <a:srgbClr val="FF0000"/>
                </a:solidFill>
                <a:latin typeface="+mj-ea"/>
              </a:rPr>
              <a:t>不变约束</a:t>
            </a:r>
            <a:r>
              <a:rPr lang="zh-CN" altLang="en-US" dirty="0" smtClean="0">
                <a:latin typeface="+mj-ea"/>
              </a:rPr>
              <a:t>，损伤模型泛化性能。</a:t>
            </a:r>
            <a:endParaRPr lang="en-US" altLang="zh-CN" dirty="0" smtClean="0">
              <a:latin typeface="+mj-ea"/>
            </a:endParaRPr>
          </a:p>
        </p:txBody>
      </p:sp>
      <p:sp>
        <p:nvSpPr>
          <p:cNvPr id="25" name="矩形: 圆角 20"/>
          <p:cNvSpPr/>
          <p:nvPr>
            <p:custDataLst>
              <p:tags r:id="rId3"/>
            </p:custDataLst>
          </p:nvPr>
        </p:nvSpPr>
        <p:spPr>
          <a:xfrm>
            <a:off x="808006" y="1491551"/>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190994" y="1459678"/>
            <a:ext cx="2338074" cy="369332"/>
          </a:xfrm>
          <a:prstGeom prst="rect">
            <a:avLst/>
          </a:prstGeom>
        </p:spPr>
        <p:txBody>
          <a:bodyPr wrap="square">
            <a:spAutoFit/>
          </a:bodyPr>
          <a:lstStyle/>
          <a:p>
            <a:r>
              <a:rPr lang="en-US" altLang="zh-CN" dirty="0" smtClean="0"/>
              <a:t>IC</a:t>
            </a:r>
            <a:r>
              <a:rPr lang="zh-CN" altLang="en-US" dirty="0" smtClean="0"/>
              <a:t>神经元工作机理</a:t>
            </a:r>
            <a:endParaRPr lang="en-US" altLang="zh-CN" dirty="0"/>
          </a:p>
        </p:txBody>
      </p:sp>
      <p:pic>
        <p:nvPicPr>
          <p:cNvPr id="28" name="图片 27" descr="屏幕剪辑"/>
          <p:cNvPicPr>
            <a:picLocks noChangeAspect="1"/>
          </p:cNvPicPr>
          <p:nvPr/>
        </p:nvPicPr>
        <p:blipFill rotWithShape="1">
          <a:blip r:embed="rId9">
            <a:extLst>
              <a:ext uri="{28A0092B-C50C-407E-A947-70E740481C1C}">
                <a14:useLocalDpi xmlns:a14="http://schemas.microsoft.com/office/drawing/2010/main" val="0"/>
              </a:ext>
            </a:extLst>
          </a:blip>
          <a:srcRect l="50603" t="3096" r="1569" b="1621"/>
          <a:stretch/>
        </p:blipFill>
        <p:spPr>
          <a:xfrm>
            <a:off x="4126212" y="1815273"/>
            <a:ext cx="899432" cy="888674"/>
          </a:xfrm>
          <a:prstGeom prst="rect">
            <a:avLst/>
          </a:prstGeom>
        </p:spPr>
      </p:pic>
      <p:sp>
        <p:nvSpPr>
          <p:cNvPr id="29" name="加号 28"/>
          <p:cNvSpPr/>
          <p:nvPr/>
        </p:nvSpPr>
        <p:spPr>
          <a:xfrm>
            <a:off x="3646782" y="2076367"/>
            <a:ext cx="363237" cy="3745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57885" y="2725521"/>
            <a:ext cx="4857950" cy="646331"/>
          </a:xfrm>
          <a:prstGeom prst="rect">
            <a:avLst/>
          </a:prstGeom>
        </p:spPr>
        <p:txBody>
          <a:bodyPr wrap="square">
            <a:spAutoFit/>
          </a:bodyPr>
          <a:lstStyle/>
          <a:p>
            <a:r>
              <a:rPr lang="en-US" altLang="zh-CN" dirty="0" smtClean="0">
                <a:latin typeface="+mj-ea"/>
              </a:rPr>
              <a:t>3D</a:t>
            </a:r>
            <a:r>
              <a:rPr lang="zh-CN" altLang="en-US" dirty="0" smtClean="0">
                <a:latin typeface="+mj-ea"/>
              </a:rPr>
              <a:t>结构通常用</a:t>
            </a:r>
            <a:r>
              <a:rPr lang="zh-CN" altLang="en-US" dirty="0" smtClean="0">
                <a:solidFill>
                  <a:srgbClr val="FF0000"/>
                </a:solidFill>
                <a:latin typeface="+mj-ea"/>
              </a:rPr>
              <a:t>图神经网络</a:t>
            </a:r>
            <a:r>
              <a:rPr lang="en-US" altLang="zh-CN" dirty="0" smtClean="0">
                <a:solidFill>
                  <a:srgbClr val="FF0000"/>
                </a:solidFill>
                <a:latin typeface="+mj-ea"/>
              </a:rPr>
              <a:t>(GNN)</a:t>
            </a:r>
            <a:r>
              <a:rPr lang="zh-CN" altLang="en-US" dirty="0" smtClean="0">
                <a:latin typeface="+mj-ea"/>
              </a:rPr>
              <a:t>提取特征，</a:t>
            </a:r>
            <a:r>
              <a:rPr lang="en-US" altLang="zh-CN" dirty="0" smtClean="0">
                <a:latin typeface="+mj-ea"/>
              </a:rPr>
              <a:t>IC</a:t>
            </a:r>
            <a:r>
              <a:rPr lang="zh-CN" altLang="en-US" dirty="0" smtClean="0">
                <a:latin typeface="+mj-ea"/>
              </a:rPr>
              <a:t>神经元可以提升</a:t>
            </a:r>
            <a:r>
              <a:rPr lang="en-US" altLang="zh-CN" dirty="0" smtClean="0">
                <a:latin typeface="+mj-ea"/>
              </a:rPr>
              <a:t>GNN</a:t>
            </a:r>
            <a:r>
              <a:rPr lang="zh-CN" altLang="en-US" dirty="0" smtClean="0">
                <a:latin typeface="+mj-ea"/>
              </a:rPr>
              <a:t>对</a:t>
            </a:r>
            <a:r>
              <a:rPr lang="zh-CN" altLang="en-US" dirty="0" smtClean="0">
                <a:solidFill>
                  <a:srgbClr val="FF0000"/>
                </a:solidFill>
                <a:latin typeface="+mj-ea"/>
              </a:rPr>
              <a:t>节点特征</a:t>
            </a:r>
            <a:r>
              <a:rPr lang="zh-CN" altLang="en-US" dirty="0" smtClean="0">
                <a:latin typeface="+mj-ea"/>
              </a:rPr>
              <a:t>的有效表示。</a:t>
            </a:r>
            <a:endParaRPr lang="en-US" altLang="zh-CN" dirty="0" smtClean="0">
              <a:solidFill>
                <a:srgbClr val="FF0000"/>
              </a:solidFill>
              <a:latin typeface="+mj-ea"/>
            </a:endParaRPr>
          </a:p>
        </p:txBody>
      </p:sp>
      <p:sp>
        <p:nvSpPr>
          <p:cNvPr id="35" name="文本框 34"/>
          <p:cNvSpPr txBox="1"/>
          <p:nvPr/>
        </p:nvSpPr>
        <p:spPr>
          <a:xfrm>
            <a:off x="7037900" y="1911441"/>
            <a:ext cx="1167284" cy="600164"/>
          </a:xfrm>
          <a:prstGeom prst="rect">
            <a:avLst/>
          </a:prstGeom>
          <a:noFill/>
        </p:spPr>
        <p:txBody>
          <a:bodyPr wrap="square" rtlCol="0">
            <a:spAutoFit/>
          </a:bodyPr>
          <a:lstStyle/>
          <a:p>
            <a:r>
              <a:rPr lang="zh-CN" altLang="en-US" sz="1100" dirty="0" smtClean="0"/>
              <a:t>当输入经过旋转后，模型输出也经过相同的旋转</a:t>
            </a:r>
            <a:endParaRPr lang="zh-CN" altLang="en-US" sz="1100" dirty="0"/>
          </a:p>
        </p:txBody>
      </p:sp>
      <p:sp>
        <p:nvSpPr>
          <p:cNvPr id="36" name="文本框 35"/>
          <p:cNvSpPr txBox="1"/>
          <p:nvPr/>
        </p:nvSpPr>
        <p:spPr>
          <a:xfrm>
            <a:off x="4267846" y="4471710"/>
            <a:ext cx="1713782" cy="600164"/>
          </a:xfrm>
          <a:prstGeom prst="rect">
            <a:avLst/>
          </a:prstGeom>
          <a:noFill/>
        </p:spPr>
        <p:txBody>
          <a:bodyPr wrap="square" rtlCol="0">
            <a:spAutoFit/>
          </a:bodyPr>
          <a:lstStyle/>
          <a:p>
            <a:r>
              <a:rPr lang="zh-CN" altLang="en-US" sz="1100" dirty="0" smtClean="0"/>
              <a:t>倘若输出不能保证等变性，模型无法再广泛的</a:t>
            </a:r>
            <a:r>
              <a:rPr lang="en-US" altLang="zh-CN" sz="1100" dirty="0" smtClean="0"/>
              <a:t>3D</a:t>
            </a:r>
            <a:r>
              <a:rPr lang="zh-CN" altLang="en-US" sz="1100" dirty="0" smtClean="0"/>
              <a:t>模型中泛化</a:t>
            </a:r>
            <a:r>
              <a:rPr lang="en-US" altLang="zh-CN" sz="1100" dirty="0" smtClean="0"/>
              <a:t>/</a:t>
            </a:r>
            <a:r>
              <a:rPr lang="zh-CN" altLang="en-US" sz="1100" dirty="0" smtClean="0"/>
              <a:t>应用</a:t>
            </a:r>
            <a:endParaRPr lang="zh-CN" altLang="en-US" sz="1100" dirty="0"/>
          </a:p>
        </p:txBody>
      </p:sp>
    </p:spTree>
    <p:extLst>
      <p:ext uri="{BB962C8B-B14F-4D97-AF65-F5344CB8AC3E}">
        <p14:creationId xmlns:p14="http://schemas.microsoft.com/office/powerpoint/2010/main" val="213547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提出方法  核心贡献  实验验证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现有等变性、不变性方法</a:t>
            </a:r>
            <a:endParaRPr lang="zh-CN" altLang="en-US" dirty="0">
              <a:solidFill>
                <a:schemeClr val="tx1">
                  <a:lumMod val="50000"/>
                  <a:lumOff val="50000"/>
                </a:schemeClr>
              </a:solidFill>
            </a:endParaRPr>
          </a:p>
        </p:txBody>
      </p:sp>
      <p:sp>
        <p:nvSpPr>
          <p:cNvPr id="23" name="文本框 22"/>
          <p:cNvSpPr txBox="1"/>
          <p:nvPr>
            <p:custDataLst>
              <p:tags r:id="rId1"/>
            </p:custDataLst>
          </p:nvPr>
        </p:nvSpPr>
        <p:spPr>
          <a:xfrm>
            <a:off x="6233659" y="2066173"/>
            <a:ext cx="65" cy="276999"/>
          </a:xfrm>
          <a:prstGeom prst="rect">
            <a:avLst/>
          </a:prstGeom>
          <a:noFill/>
        </p:spPr>
        <p:txBody>
          <a:bodyPr wrap="none" lIns="0" tIns="0" rIns="0" bIns="0" rtlCol="0">
            <a:spAutoFit/>
          </a:bodyPr>
          <a:lstStyle/>
          <a:p>
            <a:endParaRPr lang="zh-CN" altLang="en-US" dirty="0"/>
          </a:p>
        </p:txBody>
      </p:sp>
      <p:sp>
        <p:nvSpPr>
          <p:cNvPr id="24" name="圆角矩形 23"/>
          <p:cNvSpPr/>
          <p:nvPr>
            <p:custDataLst>
              <p:tags r:id="rId2"/>
            </p:custDataLst>
          </p:nvPr>
        </p:nvSpPr>
        <p:spPr>
          <a:xfrm>
            <a:off x="1386090" y="4768480"/>
            <a:ext cx="1477804" cy="32385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dirty="0" smtClean="0"/>
              <a:t>等变神经元</a:t>
            </a:r>
            <a:endParaRPr lang="zh-CN" altLang="en-US" dirty="0"/>
          </a:p>
        </p:txBody>
      </p:sp>
      <p:sp>
        <p:nvSpPr>
          <p:cNvPr id="27" name="圆角矩形 26"/>
          <p:cNvSpPr/>
          <p:nvPr>
            <p:custDataLst>
              <p:tags r:id="rId3"/>
            </p:custDataLst>
          </p:nvPr>
        </p:nvSpPr>
        <p:spPr>
          <a:xfrm>
            <a:off x="1386090" y="2220237"/>
            <a:ext cx="1477804" cy="32385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dirty="0" smtClean="0">
                <a:sym typeface="+mn-ea"/>
              </a:rPr>
              <a:t>手工特征</a:t>
            </a:r>
            <a:endParaRPr lang="zh-CN" altLang="en-US" dirty="0"/>
          </a:p>
        </p:txBody>
      </p:sp>
      <p:sp>
        <p:nvSpPr>
          <p:cNvPr id="31" name="左大括号 30"/>
          <p:cNvSpPr/>
          <p:nvPr>
            <p:custDataLst>
              <p:tags r:id="rId4"/>
            </p:custDataLst>
          </p:nvPr>
        </p:nvSpPr>
        <p:spPr>
          <a:xfrm>
            <a:off x="3070584" y="4368947"/>
            <a:ext cx="226281" cy="11229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左大括号 32"/>
          <p:cNvSpPr/>
          <p:nvPr>
            <p:custDataLst>
              <p:tags r:id="rId5"/>
            </p:custDataLst>
          </p:nvPr>
        </p:nvSpPr>
        <p:spPr>
          <a:xfrm>
            <a:off x="3101299" y="1820704"/>
            <a:ext cx="170445" cy="11229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文本框 34"/>
          <p:cNvSpPr txBox="1"/>
          <p:nvPr>
            <p:custDataLst>
              <p:tags r:id="rId6"/>
            </p:custDataLst>
          </p:nvPr>
        </p:nvSpPr>
        <p:spPr>
          <a:xfrm>
            <a:off x="3509149" y="1639018"/>
            <a:ext cx="2886463" cy="1323439"/>
          </a:xfrm>
          <a:prstGeom prst="rect">
            <a:avLst/>
          </a:prstGeom>
          <a:noFill/>
        </p:spPr>
        <p:txBody>
          <a:bodyPr wrap="square" rtlCol="0">
            <a:spAutoFit/>
          </a:bodyPr>
          <a:lstStyle/>
          <a:p>
            <a:pPr marL="285750" indent="-285750" algn="l">
              <a:buFont typeface="Wingdings" panose="05000000000000000000" charset="0"/>
              <a:buChar char="n"/>
            </a:pPr>
            <a:r>
              <a:rPr lang="en-US" altLang="zh-CN" sz="1600" dirty="0" err="1" smtClean="0">
                <a:solidFill>
                  <a:srgbClr val="7030A0"/>
                </a:solidFill>
                <a:latin typeface="+mj-ea"/>
                <a:ea typeface="+mj-ea"/>
              </a:rPr>
              <a:t>GemNet</a:t>
            </a:r>
            <a:endParaRPr lang="en-US" altLang="zh-CN" sz="1600" dirty="0" smtClean="0">
              <a:solidFill>
                <a:srgbClr val="7030A0"/>
              </a:solidFill>
              <a:latin typeface="+mj-ea"/>
              <a:ea typeface="+mj-ea"/>
            </a:endParaRPr>
          </a:p>
          <a:p>
            <a:pPr marL="285750" indent="-285750" algn="l">
              <a:buFont typeface="Wingdings" panose="05000000000000000000" charset="0"/>
              <a:buChar char="n"/>
            </a:pPr>
            <a:endParaRPr lang="en-US" altLang="zh-CN" sz="1600" dirty="0" smtClean="0">
              <a:solidFill>
                <a:srgbClr val="7030A0"/>
              </a:solidFill>
              <a:latin typeface="+mj-ea"/>
              <a:ea typeface="+mj-ea"/>
            </a:endParaRPr>
          </a:p>
          <a:p>
            <a:pPr marL="285750" indent="-285750" algn="l">
              <a:buFont typeface="Wingdings" panose="05000000000000000000" charset="0"/>
              <a:buChar char="n"/>
            </a:pPr>
            <a:r>
              <a:rPr lang="en-US" altLang="zh-CN" sz="1600" dirty="0" err="1" smtClean="0">
                <a:solidFill>
                  <a:srgbClr val="7030A0"/>
                </a:solidFill>
                <a:latin typeface="+mj-ea"/>
                <a:ea typeface="+mj-ea"/>
              </a:rPr>
              <a:t>SchNet</a:t>
            </a:r>
            <a:endParaRPr lang="en-US" altLang="zh-CN" sz="1600" dirty="0" smtClean="0">
              <a:solidFill>
                <a:srgbClr val="7030A0"/>
              </a:solidFill>
              <a:latin typeface="+mj-ea"/>
              <a:ea typeface="+mj-ea"/>
            </a:endParaRPr>
          </a:p>
          <a:p>
            <a:pPr marL="285750" indent="-285750" algn="l">
              <a:buFont typeface="Wingdings" panose="05000000000000000000" charset="0"/>
              <a:buChar char="n"/>
            </a:pPr>
            <a:endParaRPr lang="en-US" altLang="zh-CN" sz="1600" dirty="0" smtClean="0">
              <a:solidFill>
                <a:srgbClr val="7030A0"/>
              </a:solidFill>
              <a:latin typeface="+mj-ea"/>
              <a:ea typeface="+mj-ea"/>
            </a:endParaRPr>
          </a:p>
          <a:p>
            <a:pPr marL="285750" indent="-285750" algn="l">
              <a:buFont typeface="Wingdings" panose="05000000000000000000" charset="0"/>
              <a:buChar char="n"/>
            </a:pPr>
            <a:r>
              <a:rPr lang="en-US" altLang="zh-CN" sz="1600" dirty="0" err="1">
                <a:solidFill>
                  <a:srgbClr val="7030A0"/>
                </a:solidFill>
                <a:latin typeface="+mj-ea"/>
                <a:ea typeface="+mj-ea"/>
              </a:rPr>
              <a:t>PaiNN</a:t>
            </a:r>
            <a:endParaRPr lang="en-US" altLang="zh-CN" sz="1600" dirty="0">
              <a:solidFill>
                <a:srgbClr val="7030A0"/>
              </a:solidFill>
              <a:latin typeface="+mj-ea"/>
              <a:ea typeface="+mj-ea"/>
            </a:endParaRPr>
          </a:p>
        </p:txBody>
      </p:sp>
      <p:sp>
        <p:nvSpPr>
          <p:cNvPr id="36" name="文本框 35"/>
          <p:cNvSpPr txBox="1"/>
          <p:nvPr>
            <p:custDataLst>
              <p:tags r:id="rId7"/>
            </p:custDataLst>
          </p:nvPr>
        </p:nvSpPr>
        <p:spPr>
          <a:xfrm>
            <a:off x="3399095" y="4246622"/>
            <a:ext cx="3890010" cy="1354217"/>
          </a:xfrm>
          <a:prstGeom prst="rect">
            <a:avLst/>
          </a:prstGeom>
          <a:noFill/>
        </p:spPr>
        <p:txBody>
          <a:bodyPr wrap="square" rtlCol="0">
            <a:spAutoFit/>
          </a:bodyPr>
          <a:lstStyle/>
          <a:p>
            <a:pPr marL="285750" indent="-285750" algn="l">
              <a:buFont typeface="Wingdings" panose="05000000000000000000" charset="0"/>
              <a:buChar char="n"/>
            </a:pPr>
            <a:r>
              <a:rPr lang="en-US" altLang="zh-CN" sz="1600" dirty="0" smtClean="0">
                <a:solidFill>
                  <a:srgbClr val="00B050"/>
                </a:solidFill>
                <a:latin typeface="+mj-ea"/>
                <a:ea typeface="+mj-ea"/>
              </a:rPr>
              <a:t>TFN</a:t>
            </a:r>
          </a:p>
          <a:p>
            <a:pPr marL="285750" indent="-285750" algn="l">
              <a:buFont typeface="Wingdings" panose="05000000000000000000" charset="0"/>
              <a:buChar char="n"/>
            </a:pPr>
            <a:endParaRPr lang="en-US" altLang="zh-CN" sz="1600" dirty="0">
              <a:solidFill>
                <a:srgbClr val="00B050"/>
              </a:solidFill>
              <a:latin typeface="+mj-ea"/>
              <a:ea typeface="+mj-ea"/>
            </a:endParaRPr>
          </a:p>
          <a:p>
            <a:pPr marL="285750" indent="-285750" algn="l">
              <a:buFont typeface="Wingdings" panose="05000000000000000000" charset="0"/>
              <a:buChar char="n"/>
            </a:pPr>
            <a:r>
              <a:rPr lang="en-US" altLang="zh-CN" sz="1600" dirty="0" smtClean="0">
                <a:solidFill>
                  <a:srgbClr val="00B050"/>
                </a:solidFill>
                <a:latin typeface="+mj-ea"/>
                <a:ea typeface="+mj-ea"/>
              </a:rPr>
              <a:t>SEGNN</a:t>
            </a:r>
          </a:p>
          <a:p>
            <a:pPr marL="285750" indent="-285750" algn="l">
              <a:buFont typeface="Wingdings" panose="05000000000000000000" charset="0"/>
              <a:buChar char="n"/>
            </a:pPr>
            <a:endParaRPr lang="en-US" altLang="zh-CN" sz="1600" dirty="0">
              <a:solidFill>
                <a:srgbClr val="00B050"/>
              </a:solidFill>
              <a:latin typeface="+mj-ea"/>
              <a:ea typeface="+mj-ea"/>
            </a:endParaRPr>
          </a:p>
          <a:p>
            <a:pPr marL="285750" indent="-285750" algn="l">
              <a:buFont typeface="Wingdings" panose="05000000000000000000" charset="0"/>
              <a:buChar char="n"/>
            </a:pPr>
            <a:r>
              <a:rPr lang="en-US" altLang="zh-CN" sz="1600" dirty="0" err="1" smtClean="0">
                <a:solidFill>
                  <a:srgbClr val="00B050"/>
                </a:solidFill>
                <a:latin typeface="+mj-ea"/>
                <a:ea typeface="+mj-ea"/>
              </a:rPr>
              <a:t>Equiformer</a:t>
            </a:r>
            <a:endParaRPr lang="en-US" altLang="zh-CN" dirty="0">
              <a:solidFill>
                <a:srgbClr val="00B050"/>
              </a:solidFill>
              <a:latin typeface="+mj-ea"/>
              <a:ea typeface="+mj-ea"/>
            </a:endParaRPr>
          </a:p>
        </p:txBody>
      </p:sp>
      <p:sp>
        <p:nvSpPr>
          <p:cNvPr id="37" name="右大括号 36"/>
          <p:cNvSpPr/>
          <p:nvPr/>
        </p:nvSpPr>
        <p:spPr>
          <a:xfrm>
            <a:off x="4905874" y="1454254"/>
            <a:ext cx="93012" cy="1855815"/>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8" name="文本框 37"/>
          <p:cNvSpPr txBox="1"/>
          <p:nvPr/>
        </p:nvSpPr>
        <p:spPr>
          <a:xfrm>
            <a:off x="5087140" y="1291119"/>
            <a:ext cx="5491588" cy="2169825"/>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提取不变的手工特征</a:t>
            </a:r>
            <a:r>
              <a:rPr lang="en-US" altLang="zh-CN" dirty="0" smtClean="0"/>
              <a:t>(</a:t>
            </a:r>
            <a:r>
              <a:rPr lang="zh-CN" altLang="en-US" dirty="0" smtClean="0"/>
              <a:t>距离，夹角等</a:t>
            </a:r>
            <a:r>
              <a:rPr lang="en-US" altLang="zh-CN" dirty="0" smtClean="0"/>
              <a:t>)</a:t>
            </a:r>
            <a:r>
              <a:rPr lang="zh-CN" altLang="en-US" dirty="0" smtClean="0"/>
              <a:t>，构建等变和不变特征</a:t>
            </a:r>
          </a:p>
          <a:p>
            <a:pPr marL="285750" indent="-285750" fontAlgn="auto">
              <a:lnSpc>
                <a:spcPct val="150000"/>
              </a:lnSpc>
              <a:buFont typeface="Wingdings" panose="05000000000000000000" charset="0"/>
              <a:buChar char="n"/>
            </a:pPr>
            <a:r>
              <a:rPr lang="zh-CN" altLang="en-US" dirty="0" smtClean="0">
                <a:solidFill>
                  <a:schemeClr val="accent5"/>
                </a:solidFill>
              </a:rPr>
              <a:t>模型结构易于理解</a:t>
            </a:r>
            <a:endParaRPr lang="zh-CN" altLang="en-US" dirty="0"/>
          </a:p>
          <a:p>
            <a:pPr marL="285750" indent="-285750" fontAlgn="auto">
              <a:lnSpc>
                <a:spcPct val="150000"/>
              </a:lnSpc>
              <a:buFont typeface="Wingdings" panose="05000000000000000000" charset="0"/>
              <a:buChar char="n"/>
            </a:pPr>
            <a:r>
              <a:rPr lang="zh-CN" altLang="en-US" dirty="0">
                <a:solidFill>
                  <a:srgbClr val="FF0000"/>
                </a:solidFill>
              </a:rPr>
              <a:t>模型表达能力</a:t>
            </a:r>
            <a:r>
              <a:rPr lang="zh-CN" altLang="en-US" dirty="0" smtClean="0">
                <a:solidFill>
                  <a:srgbClr val="FF0000"/>
                </a:solidFill>
              </a:rPr>
              <a:t>上限差，过分依赖手工特征的质量</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smtClean="0">
                <a:solidFill>
                  <a:srgbClr val="FF0000"/>
                </a:solidFill>
              </a:rPr>
              <a:t>可迁移性差</a:t>
            </a:r>
            <a:endParaRPr lang="zh-CN" altLang="en-US" dirty="0">
              <a:solidFill>
                <a:srgbClr val="FF0000"/>
              </a:solidFill>
            </a:endParaRPr>
          </a:p>
        </p:txBody>
      </p:sp>
      <p:sp>
        <p:nvSpPr>
          <p:cNvPr id="39" name="右大括号 38"/>
          <p:cNvSpPr/>
          <p:nvPr>
            <p:custDataLst>
              <p:tags r:id="rId8"/>
            </p:custDataLst>
          </p:nvPr>
        </p:nvSpPr>
        <p:spPr>
          <a:xfrm>
            <a:off x="4915903" y="4341926"/>
            <a:ext cx="107189" cy="1258913"/>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40" name="文本框 39"/>
          <p:cNvSpPr txBox="1"/>
          <p:nvPr>
            <p:custDataLst>
              <p:tags r:id="rId9"/>
            </p:custDataLst>
          </p:nvPr>
        </p:nvSpPr>
        <p:spPr>
          <a:xfrm>
            <a:off x="5087140" y="3888099"/>
            <a:ext cx="4807225" cy="2352040"/>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smtClean="0"/>
              <a:t>通过等变群表示自动学习等变或不变特征</a:t>
            </a:r>
            <a:endParaRPr lang="zh-CN" altLang="en-US" dirty="0"/>
          </a:p>
          <a:p>
            <a:pPr marL="285750" indent="-285750" fontAlgn="auto">
              <a:lnSpc>
                <a:spcPct val="150000"/>
              </a:lnSpc>
              <a:buFont typeface="Wingdings" panose="05000000000000000000" charset="0"/>
              <a:buChar char="n"/>
            </a:pPr>
            <a:r>
              <a:rPr lang="zh-CN" altLang="en-US" dirty="0" smtClean="0">
                <a:solidFill>
                  <a:schemeClr val="accent5"/>
                </a:solidFill>
              </a:rPr>
              <a:t>自动学习等变特征和不变特征</a:t>
            </a:r>
            <a:endParaRPr lang="en-US" altLang="zh-CN" dirty="0" smtClean="0">
              <a:solidFill>
                <a:schemeClr val="accent5"/>
              </a:solidFill>
            </a:endParaRPr>
          </a:p>
          <a:p>
            <a:pPr marL="285750" indent="-285750" fontAlgn="auto">
              <a:lnSpc>
                <a:spcPct val="150000"/>
              </a:lnSpc>
              <a:buFont typeface="Wingdings" panose="05000000000000000000" charset="0"/>
              <a:buChar char="n"/>
            </a:pPr>
            <a:r>
              <a:rPr lang="zh-CN" altLang="en-US" dirty="0" smtClean="0">
                <a:solidFill>
                  <a:schemeClr val="accent5"/>
                </a:solidFill>
              </a:rPr>
              <a:t>易于构建，迁移性强</a:t>
            </a:r>
            <a:endParaRPr lang="en-US" altLang="zh-CN" dirty="0" smtClean="0">
              <a:solidFill>
                <a:schemeClr val="accent5"/>
              </a:solidFill>
            </a:endParaRPr>
          </a:p>
          <a:p>
            <a:pPr marL="285750" indent="-285750" fontAlgn="auto">
              <a:lnSpc>
                <a:spcPct val="150000"/>
              </a:lnSpc>
              <a:buFont typeface="Wingdings" panose="05000000000000000000" charset="0"/>
              <a:buChar char="n"/>
            </a:pPr>
            <a:r>
              <a:rPr lang="zh-CN" altLang="en-US" dirty="0">
                <a:solidFill>
                  <a:srgbClr val="FF0000"/>
                </a:solidFill>
              </a:rPr>
              <a:t>表达能力</a:t>
            </a:r>
            <a:r>
              <a:rPr lang="zh-CN" altLang="en-US" dirty="0" smtClean="0">
                <a:solidFill>
                  <a:srgbClr val="FF0000"/>
                </a:solidFill>
              </a:rPr>
              <a:t>受限于等变群表示的阶数</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a:solidFill>
                  <a:srgbClr val="FF0000"/>
                </a:solidFill>
              </a:rPr>
              <a:t>复杂</a:t>
            </a:r>
            <a:r>
              <a:rPr lang="zh-CN" altLang="en-US" dirty="0" smtClean="0">
                <a:solidFill>
                  <a:srgbClr val="FF0000"/>
                </a:solidFill>
              </a:rPr>
              <a:t>度高</a:t>
            </a:r>
            <a:endParaRPr lang="zh-CN" altLang="en-US" dirty="0"/>
          </a:p>
          <a:p>
            <a:pPr marL="285750" indent="-285750" fontAlgn="auto">
              <a:lnSpc>
                <a:spcPct val="150000"/>
              </a:lnSpc>
              <a:buFont typeface="Wingdings" panose="05000000000000000000" charset="0"/>
              <a:buChar char="n"/>
            </a:pPr>
            <a:endParaRPr lang="zh-CN" altLang="en-US" dirty="0"/>
          </a:p>
          <a:p>
            <a:pPr marL="285750" indent="-285750" fontAlgn="auto">
              <a:lnSpc>
                <a:spcPct val="150000"/>
              </a:lnSpc>
              <a:buFont typeface="Wingdings" panose="05000000000000000000" charset="0"/>
              <a:buChar char="n"/>
            </a:pPr>
            <a:endParaRPr lang="zh-CN" altLang="en-US" dirty="0">
              <a:solidFill>
                <a:srgbClr val="FF0000"/>
              </a:solidFill>
            </a:endParaRPr>
          </a:p>
        </p:txBody>
      </p:sp>
      <p:pic>
        <p:nvPicPr>
          <p:cNvPr id="2" name="图片 1" descr="屏幕剪辑"/>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5497" y="2933272"/>
            <a:ext cx="1978990" cy="1188219"/>
          </a:xfrm>
          <a:prstGeom prst="rect">
            <a:avLst/>
          </a:prstGeom>
        </p:spPr>
      </p:pic>
      <p:sp>
        <p:nvSpPr>
          <p:cNvPr id="43" name="矩形 42"/>
          <p:cNvSpPr/>
          <p:nvPr/>
        </p:nvSpPr>
        <p:spPr>
          <a:xfrm>
            <a:off x="1567095" y="4107693"/>
            <a:ext cx="5027427" cy="369332"/>
          </a:xfrm>
          <a:prstGeom prst="rect">
            <a:avLst/>
          </a:prstGeom>
        </p:spPr>
        <p:txBody>
          <a:bodyPr wrap="square">
            <a:spAutoFit/>
          </a:bodyPr>
          <a:lstStyle/>
          <a:p>
            <a:r>
              <a:rPr lang="en-US" altLang="zh-CN" dirty="0" err="1" smtClean="0"/>
              <a:t>GemNet</a:t>
            </a:r>
            <a:endParaRPr lang="en-US" altLang="zh-CN" dirty="0"/>
          </a:p>
        </p:txBody>
      </p:sp>
      <p:cxnSp>
        <p:nvCxnSpPr>
          <p:cNvPr id="7" name="直接连接符 6"/>
          <p:cNvCxnSpPr>
            <a:stCxn id="27" idx="2"/>
            <a:endCxn id="2" idx="0"/>
          </p:cNvCxnSpPr>
          <p:nvPr/>
        </p:nvCxnSpPr>
        <p:spPr>
          <a:xfrm>
            <a:off x="2124992" y="2544087"/>
            <a:ext cx="0" cy="389185"/>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47437" y="2589840"/>
            <a:ext cx="578177" cy="307777"/>
          </a:xfrm>
          <a:prstGeom prst="rect">
            <a:avLst/>
          </a:prstGeom>
          <a:noFill/>
        </p:spPr>
        <p:txBody>
          <a:bodyPr wrap="square" rtlCol="0">
            <a:spAutoFit/>
          </a:bodyPr>
          <a:lstStyle/>
          <a:p>
            <a:r>
              <a:rPr lang="zh-CN" altLang="en-US" sz="1400" dirty="0" smtClean="0"/>
              <a:t>代表</a:t>
            </a:r>
            <a:endParaRPr lang="zh-CN" altLang="en-US" sz="1400" dirty="0"/>
          </a:p>
        </p:txBody>
      </p:sp>
      <p:cxnSp>
        <p:nvCxnSpPr>
          <p:cNvPr id="45" name="直接连接符 44"/>
          <p:cNvCxnSpPr/>
          <p:nvPr/>
        </p:nvCxnSpPr>
        <p:spPr>
          <a:xfrm>
            <a:off x="2124992" y="5086509"/>
            <a:ext cx="0" cy="389185"/>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647437" y="5132262"/>
            <a:ext cx="578177" cy="307777"/>
          </a:xfrm>
          <a:prstGeom prst="rect">
            <a:avLst/>
          </a:prstGeom>
          <a:noFill/>
        </p:spPr>
        <p:txBody>
          <a:bodyPr wrap="square" rtlCol="0">
            <a:spAutoFit/>
          </a:bodyPr>
          <a:lstStyle/>
          <a:p>
            <a:r>
              <a:rPr lang="zh-CN" altLang="en-US" sz="1400" dirty="0" smtClean="0"/>
              <a:t>代表</a:t>
            </a:r>
            <a:endParaRPr lang="zh-CN" altLang="en-US" sz="1400" dirty="0"/>
          </a:p>
        </p:txBody>
      </p:sp>
      <p:pic>
        <p:nvPicPr>
          <p:cNvPr id="10" name="图片 9" descr="屏幕剪辑"/>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9014" y="5440039"/>
            <a:ext cx="1978990" cy="640913"/>
          </a:xfrm>
          <a:prstGeom prst="rect">
            <a:avLst/>
          </a:prstGeom>
        </p:spPr>
      </p:pic>
      <p:sp>
        <p:nvSpPr>
          <p:cNvPr id="47" name="矩形 46"/>
          <p:cNvSpPr/>
          <p:nvPr/>
        </p:nvSpPr>
        <p:spPr>
          <a:xfrm>
            <a:off x="1567094" y="5988770"/>
            <a:ext cx="5027427" cy="369332"/>
          </a:xfrm>
          <a:prstGeom prst="rect">
            <a:avLst/>
          </a:prstGeom>
        </p:spPr>
        <p:txBody>
          <a:bodyPr wrap="square">
            <a:spAutoFit/>
          </a:bodyPr>
          <a:lstStyle/>
          <a:p>
            <a:r>
              <a:rPr lang="en-US" altLang="zh-CN" dirty="0" smtClean="0"/>
              <a:t>TFN</a:t>
            </a:r>
            <a:endParaRPr lang="en-US" altLang="zh-CN" dirty="0"/>
          </a:p>
        </p:txBody>
      </p:sp>
      <p:sp>
        <p:nvSpPr>
          <p:cNvPr id="5" name="椭圆形标注 4"/>
          <p:cNvSpPr/>
          <p:nvPr/>
        </p:nvSpPr>
        <p:spPr>
          <a:xfrm>
            <a:off x="1" y="4300663"/>
            <a:ext cx="1124558" cy="1228399"/>
          </a:xfrm>
          <a:prstGeom prst="wedgeEllipseCallout">
            <a:avLst>
              <a:gd name="adj1" fmla="val 73725"/>
              <a:gd name="adj2" fmla="val 8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2399" y="4541100"/>
            <a:ext cx="1043025" cy="697820"/>
          </a:xfrm>
          <a:prstGeom prst="rect">
            <a:avLst/>
          </a:prstGeom>
          <a:noFill/>
        </p:spPr>
        <p:txBody>
          <a:bodyPr wrap="square" rtlCol="0">
            <a:spAutoFit/>
          </a:bodyPr>
          <a:lstStyle/>
          <a:p>
            <a:pPr fontAlgn="auto">
              <a:lnSpc>
                <a:spcPct val="150000"/>
              </a:lnSpc>
            </a:pPr>
            <a:r>
              <a:rPr lang="zh-CN" altLang="en-US" sz="1400" dirty="0" smtClean="0">
                <a:solidFill>
                  <a:srgbClr val="FF0000"/>
                </a:solidFill>
              </a:rPr>
              <a:t>目前主流研究方向</a:t>
            </a:r>
            <a:endParaRPr lang="zh-CN" altLang="en-US" sz="1400" dirty="0">
              <a:solidFill>
                <a:srgbClr val="FF0000"/>
              </a:solidFill>
            </a:endParaRPr>
          </a:p>
        </p:txBody>
      </p:sp>
    </p:spTree>
    <p:extLst>
      <p:ext uri="{BB962C8B-B14F-4D97-AF65-F5344CB8AC3E}">
        <p14:creationId xmlns:p14="http://schemas.microsoft.com/office/powerpoint/2010/main" val="2676150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圆角 20"/>
          <p:cNvSpPr/>
          <p:nvPr>
            <p:custDataLst>
              <p:tags r:id="rId1"/>
            </p:custDataLst>
          </p:nvPr>
        </p:nvSpPr>
        <p:spPr>
          <a:xfrm>
            <a:off x="294239" y="1467877"/>
            <a:ext cx="5196833" cy="419632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提出方法  核心贡献  实验验证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等变神经元及其瓶颈</a:t>
            </a:r>
            <a:r>
              <a:rPr lang="en-US" altLang="zh-CN" dirty="0" smtClean="0"/>
              <a:t>(IC-GNN+</a:t>
            </a:r>
            <a:r>
              <a:rPr lang="zh-CN" altLang="en-US" dirty="0" smtClean="0"/>
              <a:t>核心动机</a:t>
            </a:r>
            <a:r>
              <a:rPr lang="en-US" altLang="zh-CN" dirty="0" smtClean="0"/>
              <a:t>)</a:t>
            </a:r>
            <a:endParaRPr lang="zh-CN" altLang="en-US" dirty="0">
              <a:solidFill>
                <a:schemeClr val="tx1">
                  <a:lumMod val="50000"/>
                  <a:lumOff val="50000"/>
                </a:schemeClr>
              </a:solidFill>
            </a:endParaRPr>
          </a:p>
        </p:txBody>
      </p:sp>
      <p:sp>
        <p:nvSpPr>
          <p:cNvPr id="50" name="矩形: 圆角 20"/>
          <p:cNvSpPr/>
          <p:nvPr>
            <p:custDataLst>
              <p:tags r:id="rId2"/>
            </p:custDataLst>
          </p:nvPr>
        </p:nvSpPr>
        <p:spPr>
          <a:xfrm>
            <a:off x="6120599" y="2653141"/>
            <a:ext cx="4785885" cy="3271409"/>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986016" y="1700514"/>
            <a:ext cx="501587" cy="261610"/>
          </a:xfrm>
          <a:prstGeom prst="rect">
            <a:avLst/>
          </a:prstGeom>
          <a:noFill/>
        </p:spPr>
        <p:txBody>
          <a:bodyPr wrap="square" rtlCol="0">
            <a:spAutoFit/>
          </a:bodyPr>
          <a:lstStyle/>
          <a:p>
            <a:r>
              <a:rPr lang="zh-CN" altLang="en-US" sz="1100" dirty="0" smtClean="0"/>
              <a:t>输入</a:t>
            </a:r>
            <a:endParaRPr lang="zh-CN" altLang="en-US" sz="1100" dirty="0"/>
          </a:p>
        </p:txBody>
      </p:sp>
      <p:sp>
        <p:nvSpPr>
          <p:cNvPr id="53" name="文本框 52"/>
          <p:cNvSpPr txBox="1"/>
          <p:nvPr/>
        </p:nvSpPr>
        <p:spPr>
          <a:xfrm>
            <a:off x="2108106" y="1684058"/>
            <a:ext cx="838895" cy="261610"/>
          </a:xfrm>
          <a:prstGeom prst="rect">
            <a:avLst/>
          </a:prstGeom>
          <a:noFill/>
        </p:spPr>
        <p:txBody>
          <a:bodyPr wrap="square" rtlCol="0">
            <a:spAutoFit/>
          </a:bodyPr>
          <a:lstStyle/>
          <a:p>
            <a:r>
              <a:rPr lang="zh-CN" altLang="en-US" sz="1100" dirty="0" smtClean="0"/>
              <a:t>线性部分</a:t>
            </a:r>
            <a:endParaRPr lang="zh-CN" altLang="en-US" sz="1100" dirty="0"/>
          </a:p>
        </p:txBody>
      </p:sp>
      <p:sp>
        <p:nvSpPr>
          <p:cNvPr id="54" name="文本框 53"/>
          <p:cNvSpPr txBox="1"/>
          <p:nvPr/>
        </p:nvSpPr>
        <p:spPr>
          <a:xfrm>
            <a:off x="3535679" y="1659894"/>
            <a:ext cx="1135556" cy="261610"/>
          </a:xfrm>
          <a:prstGeom prst="rect">
            <a:avLst/>
          </a:prstGeom>
          <a:noFill/>
        </p:spPr>
        <p:txBody>
          <a:bodyPr wrap="square" rtlCol="0">
            <a:spAutoFit/>
          </a:bodyPr>
          <a:lstStyle/>
          <a:p>
            <a:r>
              <a:rPr lang="zh-CN" altLang="en-US" sz="1100" dirty="0" smtClean="0"/>
              <a:t>非线性部分</a:t>
            </a:r>
            <a:endParaRPr lang="zh-CN" altLang="en-US" sz="1100" dirty="0"/>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576" y="2445208"/>
            <a:ext cx="1208465" cy="926800"/>
          </a:xfrm>
          <a:prstGeom prst="rect">
            <a:avLst/>
          </a:prstGeom>
        </p:spPr>
      </p:pic>
      <p:sp>
        <p:nvSpPr>
          <p:cNvPr id="55" name="文本框 54"/>
          <p:cNvSpPr txBox="1"/>
          <p:nvPr/>
        </p:nvSpPr>
        <p:spPr>
          <a:xfrm>
            <a:off x="876343" y="3359277"/>
            <a:ext cx="939467" cy="261610"/>
          </a:xfrm>
          <a:prstGeom prst="rect">
            <a:avLst/>
          </a:prstGeom>
          <a:noFill/>
        </p:spPr>
        <p:txBody>
          <a:bodyPr wrap="square" rtlCol="0">
            <a:spAutoFit/>
          </a:bodyPr>
          <a:lstStyle/>
          <a:p>
            <a:r>
              <a:rPr lang="zh-CN" altLang="en-US" sz="1100" dirty="0"/>
              <a:t>球</a:t>
            </a:r>
            <a:r>
              <a:rPr lang="zh-CN" altLang="en-US" sz="1100" dirty="0" smtClean="0"/>
              <a:t>谐函数</a:t>
            </a:r>
            <a:endParaRPr lang="zh-CN" altLang="en-US" sz="1100" dirty="0"/>
          </a:p>
        </p:txBody>
      </p:sp>
      <p:pic>
        <p:nvPicPr>
          <p:cNvPr id="13" name="图片 12"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5185" y="2431394"/>
            <a:ext cx="1072482" cy="936471"/>
          </a:xfrm>
          <a:prstGeom prst="rect">
            <a:avLst/>
          </a:prstGeom>
        </p:spPr>
      </p:pic>
      <p:sp>
        <p:nvSpPr>
          <p:cNvPr id="59" name="文本框 58"/>
          <p:cNvSpPr txBox="1"/>
          <p:nvPr/>
        </p:nvSpPr>
        <p:spPr>
          <a:xfrm>
            <a:off x="1976551" y="3363354"/>
            <a:ext cx="1161282" cy="261610"/>
          </a:xfrm>
          <a:prstGeom prst="rect">
            <a:avLst/>
          </a:prstGeom>
          <a:noFill/>
        </p:spPr>
        <p:txBody>
          <a:bodyPr wrap="square" rtlCol="0">
            <a:spAutoFit/>
          </a:bodyPr>
          <a:lstStyle/>
          <a:p>
            <a:r>
              <a:rPr lang="zh-CN" altLang="en-US" sz="1100" dirty="0" smtClean="0"/>
              <a:t>等变</a:t>
            </a:r>
            <a:r>
              <a:rPr lang="zh-CN" altLang="en-US" sz="1100" dirty="0"/>
              <a:t>线性变换</a:t>
            </a:r>
          </a:p>
        </p:txBody>
      </p:sp>
      <p:pic>
        <p:nvPicPr>
          <p:cNvPr id="14" name="图片 13"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0934" y="2400759"/>
            <a:ext cx="1041535" cy="941118"/>
          </a:xfrm>
          <a:prstGeom prst="rect">
            <a:avLst/>
          </a:prstGeom>
        </p:spPr>
      </p:pic>
      <p:pic>
        <p:nvPicPr>
          <p:cNvPr id="16" name="图片 15"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317" y="2400759"/>
            <a:ext cx="832571" cy="940333"/>
          </a:xfrm>
          <a:prstGeom prst="rect">
            <a:avLst/>
          </a:prstGeom>
        </p:spPr>
      </p:pic>
      <p:sp>
        <p:nvSpPr>
          <p:cNvPr id="62" name="文本框 61"/>
          <p:cNvSpPr txBox="1"/>
          <p:nvPr/>
        </p:nvSpPr>
        <p:spPr>
          <a:xfrm>
            <a:off x="3314330" y="3354430"/>
            <a:ext cx="1161282" cy="261610"/>
          </a:xfrm>
          <a:prstGeom prst="rect">
            <a:avLst/>
          </a:prstGeom>
          <a:noFill/>
        </p:spPr>
        <p:txBody>
          <a:bodyPr wrap="square" rtlCol="0">
            <a:spAutoFit/>
          </a:bodyPr>
          <a:lstStyle/>
          <a:p>
            <a:r>
              <a:rPr lang="en-US" altLang="zh-CN" sz="1100" dirty="0" smtClean="0"/>
              <a:t>Gate</a:t>
            </a:r>
            <a:r>
              <a:rPr lang="zh-CN" altLang="en-US" sz="1100" dirty="0" smtClean="0"/>
              <a:t>操作</a:t>
            </a:r>
            <a:endParaRPr lang="zh-CN" altLang="en-US" sz="1100" dirty="0"/>
          </a:p>
        </p:txBody>
      </p:sp>
      <p:sp>
        <p:nvSpPr>
          <p:cNvPr id="63" name="文本框 62"/>
          <p:cNvSpPr txBox="1"/>
          <p:nvPr/>
        </p:nvSpPr>
        <p:spPr>
          <a:xfrm>
            <a:off x="4191255" y="3351079"/>
            <a:ext cx="1161282" cy="261610"/>
          </a:xfrm>
          <a:prstGeom prst="rect">
            <a:avLst/>
          </a:prstGeom>
          <a:noFill/>
        </p:spPr>
        <p:txBody>
          <a:bodyPr wrap="square" rtlCol="0">
            <a:spAutoFit/>
          </a:bodyPr>
          <a:lstStyle/>
          <a:p>
            <a:r>
              <a:rPr lang="en-US" altLang="zh-CN" sz="1100" dirty="0" smtClean="0"/>
              <a:t>CG</a:t>
            </a:r>
            <a:r>
              <a:rPr lang="zh-CN" altLang="en-US" sz="1100" dirty="0" smtClean="0"/>
              <a:t>张量乘积</a:t>
            </a:r>
            <a:endParaRPr lang="zh-CN" altLang="en-US" sz="1100" dirty="0"/>
          </a:p>
        </p:txBody>
      </p:sp>
      <p:cxnSp>
        <p:nvCxnSpPr>
          <p:cNvPr id="64" name="直接连接符 63"/>
          <p:cNvCxnSpPr>
            <a:cxnSpLocks/>
          </p:cNvCxnSpPr>
          <p:nvPr/>
        </p:nvCxnSpPr>
        <p:spPr>
          <a:xfrm flipV="1">
            <a:off x="636331" y="1806978"/>
            <a:ext cx="396000"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36332" y="1748526"/>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881386" y="1749608"/>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47924" y="1752273"/>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239226" y="1743857"/>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cxnSpLocks/>
          </p:cNvCxnSpPr>
          <p:nvPr/>
        </p:nvCxnSpPr>
        <p:spPr>
          <a:xfrm flipV="1">
            <a:off x="1404088" y="1809852"/>
            <a:ext cx="396000"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a:cxnSpLocks/>
          </p:cNvCxnSpPr>
          <p:nvPr/>
        </p:nvCxnSpPr>
        <p:spPr>
          <a:xfrm flipV="1">
            <a:off x="1913050" y="1801224"/>
            <a:ext cx="216000"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a:cxnSpLocks/>
          </p:cNvCxnSpPr>
          <p:nvPr/>
        </p:nvCxnSpPr>
        <p:spPr>
          <a:xfrm flipV="1">
            <a:off x="2790075" y="1804098"/>
            <a:ext cx="216000"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a:cxnSpLocks/>
          </p:cNvCxnSpPr>
          <p:nvPr/>
        </p:nvCxnSpPr>
        <p:spPr>
          <a:xfrm flipV="1">
            <a:off x="3054597" y="1798351"/>
            <a:ext cx="540000"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a:cxnSpLocks/>
          </p:cNvCxnSpPr>
          <p:nvPr/>
        </p:nvCxnSpPr>
        <p:spPr>
          <a:xfrm flipV="1">
            <a:off x="4362938" y="1794744"/>
            <a:ext cx="863591" cy="73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0" name="图片 19" descr="屏幕剪辑"/>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173" y="4086920"/>
            <a:ext cx="1199868" cy="1008019"/>
          </a:xfrm>
          <a:prstGeom prst="rect">
            <a:avLst/>
          </a:prstGeom>
        </p:spPr>
      </p:pic>
      <p:sp>
        <p:nvSpPr>
          <p:cNvPr id="89" name="文本框 88"/>
          <p:cNvSpPr txBox="1"/>
          <p:nvPr/>
        </p:nvSpPr>
        <p:spPr>
          <a:xfrm>
            <a:off x="876342" y="5076282"/>
            <a:ext cx="939467" cy="430887"/>
          </a:xfrm>
          <a:prstGeom prst="rect">
            <a:avLst/>
          </a:prstGeom>
          <a:noFill/>
        </p:spPr>
        <p:txBody>
          <a:bodyPr wrap="square" rtlCol="0">
            <a:spAutoFit/>
          </a:bodyPr>
          <a:lstStyle/>
          <a:p>
            <a:r>
              <a:rPr lang="zh-CN" altLang="en-US" sz="1100" dirty="0"/>
              <a:t>不</a:t>
            </a:r>
            <a:r>
              <a:rPr lang="zh-CN" altLang="en-US" sz="1100" dirty="0" smtClean="0"/>
              <a:t>受约束的任意向量</a:t>
            </a:r>
            <a:endParaRPr lang="zh-CN" altLang="en-US" sz="1100" dirty="0"/>
          </a:p>
        </p:txBody>
      </p:sp>
      <p:pic>
        <p:nvPicPr>
          <p:cNvPr id="21" name="图片 20" descr="屏幕剪辑"/>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8436" y="4073788"/>
            <a:ext cx="989274" cy="1021151"/>
          </a:xfrm>
          <a:prstGeom prst="rect">
            <a:avLst/>
          </a:prstGeom>
        </p:spPr>
      </p:pic>
      <p:sp>
        <p:nvSpPr>
          <p:cNvPr id="22" name="矩形 21"/>
          <p:cNvSpPr/>
          <p:nvPr/>
        </p:nvSpPr>
        <p:spPr>
          <a:xfrm>
            <a:off x="2106205" y="5075012"/>
            <a:ext cx="748923" cy="261610"/>
          </a:xfrm>
          <a:prstGeom prst="rect">
            <a:avLst/>
          </a:prstGeom>
        </p:spPr>
        <p:txBody>
          <a:bodyPr wrap="none">
            <a:spAutoFit/>
          </a:bodyPr>
          <a:lstStyle/>
          <a:p>
            <a:r>
              <a:rPr lang="zh-CN" altLang="en-US" sz="1100" dirty="0"/>
              <a:t>线性变换</a:t>
            </a:r>
          </a:p>
        </p:txBody>
      </p:sp>
      <p:pic>
        <p:nvPicPr>
          <p:cNvPr id="56" name="图片 55" descr="屏幕剪辑"/>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7284" y="4091375"/>
            <a:ext cx="1120615" cy="972100"/>
          </a:xfrm>
          <a:prstGeom prst="rect">
            <a:avLst/>
          </a:prstGeom>
        </p:spPr>
      </p:pic>
      <p:sp>
        <p:nvSpPr>
          <p:cNvPr id="94" name="矩形 93"/>
          <p:cNvSpPr/>
          <p:nvPr/>
        </p:nvSpPr>
        <p:spPr>
          <a:xfrm>
            <a:off x="4323760" y="5072083"/>
            <a:ext cx="748923" cy="261610"/>
          </a:xfrm>
          <a:prstGeom prst="rect">
            <a:avLst/>
          </a:prstGeom>
        </p:spPr>
        <p:txBody>
          <a:bodyPr wrap="none">
            <a:spAutoFit/>
          </a:bodyPr>
          <a:lstStyle/>
          <a:p>
            <a:r>
              <a:rPr lang="zh-CN" altLang="en-US" sz="1100" dirty="0"/>
              <a:t>哈达玛积</a:t>
            </a:r>
          </a:p>
        </p:txBody>
      </p:sp>
      <p:pic>
        <p:nvPicPr>
          <p:cNvPr id="60" name="图片 59" descr="屏幕剪辑"/>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79733" y="4087716"/>
            <a:ext cx="1067551" cy="990920"/>
          </a:xfrm>
          <a:prstGeom prst="rect">
            <a:avLst/>
          </a:prstGeom>
        </p:spPr>
      </p:pic>
      <p:sp>
        <p:nvSpPr>
          <p:cNvPr id="99" name="矩形 98"/>
          <p:cNvSpPr/>
          <p:nvPr/>
        </p:nvSpPr>
        <p:spPr>
          <a:xfrm>
            <a:off x="3218615" y="5072083"/>
            <a:ext cx="889987" cy="261610"/>
          </a:xfrm>
          <a:prstGeom prst="rect">
            <a:avLst/>
          </a:prstGeom>
        </p:spPr>
        <p:txBody>
          <a:bodyPr wrap="none">
            <a:spAutoFit/>
          </a:bodyPr>
          <a:lstStyle/>
          <a:p>
            <a:r>
              <a:rPr lang="zh-CN" altLang="en-US" sz="1100" dirty="0" smtClean="0"/>
              <a:t>非线性激活</a:t>
            </a:r>
            <a:endParaRPr lang="zh-CN" altLang="en-US" sz="1100" dirty="0"/>
          </a:p>
        </p:txBody>
      </p:sp>
      <p:cxnSp>
        <p:nvCxnSpPr>
          <p:cNvPr id="100" name="直接连接符 99"/>
          <p:cNvCxnSpPr>
            <a:cxnSpLocks/>
          </p:cNvCxnSpPr>
          <p:nvPr/>
        </p:nvCxnSpPr>
        <p:spPr>
          <a:xfrm>
            <a:off x="1881661" y="1801225"/>
            <a:ext cx="0" cy="385434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cxnSpLocks/>
          </p:cNvCxnSpPr>
          <p:nvPr/>
        </p:nvCxnSpPr>
        <p:spPr>
          <a:xfrm>
            <a:off x="3045637" y="1809853"/>
            <a:ext cx="0" cy="385434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1718574" y="1976218"/>
            <a:ext cx="1670508" cy="3555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95" name="圆角矩形 94"/>
          <p:cNvSpPr/>
          <p:nvPr/>
        </p:nvSpPr>
        <p:spPr>
          <a:xfrm>
            <a:off x="1718574" y="3613193"/>
            <a:ext cx="1670508" cy="3555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9" name="矩形 48"/>
          <p:cNvSpPr/>
          <p:nvPr/>
        </p:nvSpPr>
        <p:spPr>
          <a:xfrm>
            <a:off x="1906892" y="1964117"/>
            <a:ext cx="2338074" cy="369332"/>
          </a:xfrm>
          <a:prstGeom prst="rect">
            <a:avLst/>
          </a:prstGeom>
        </p:spPr>
        <p:txBody>
          <a:bodyPr wrap="square">
            <a:spAutoFit/>
          </a:bodyPr>
          <a:lstStyle/>
          <a:p>
            <a:r>
              <a:rPr lang="zh-CN" altLang="en-US" dirty="0"/>
              <a:t>等变神经元</a:t>
            </a:r>
            <a:endParaRPr lang="en-US" altLang="zh-CN" dirty="0"/>
          </a:p>
        </p:txBody>
      </p:sp>
      <p:sp>
        <p:nvSpPr>
          <p:cNvPr id="96" name="矩形 95"/>
          <p:cNvSpPr/>
          <p:nvPr/>
        </p:nvSpPr>
        <p:spPr>
          <a:xfrm>
            <a:off x="1906892" y="3599362"/>
            <a:ext cx="2338074" cy="369332"/>
          </a:xfrm>
          <a:prstGeom prst="rect">
            <a:avLst/>
          </a:prstGeom>
        </p:spPr>
        <p:txBody>
          <a:bodyPr wrap="square">
            <a:spAutoFit/>
          </a:bodyPr>
          <a:lstStyle/>
          <a:p>
            <a:r>
              <a:rPr lang="zh-CN" altLang="en-US" dirty="0" smtClean="0"/>
              <a:t>传统神经元</a:t>
            </a:r>
            <a:endParaRPr lang="en-US" altLang="zh-CN" dirty="0"/>
          </a:p>
        </p:txBody>
      </p:sp>
      <mc:AlternateContent xmlns:mc="http://schemas.openxmlformats.org/markup-compatibility/2006" xmlns:a14="http://schemas.microsoft.com/office/drawing/2010/main">
        <mc:Choice Requires="a14">
          <p:sp>
            <p:nvSpPr>
              <p:cNvPr id="101" name="矩形 100"/>
              <p:cNvSpPr/>
              <p:nvPr/>
            </p:nvSpPr>
            <p:spPr>
              <a:xfrm>
                <a:off x="6331520" y="2653141"/>
                <a:ext cx="4364045" cy="383181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等变神经元建立在严格的等变群表示上，群表示依赖于球谐函数的阶数</a:t>
                </a:r>
                <a14:m>
                  <m:oMath xmlns:m="http://schemas.openxmlformats.org/officeDocument/2006/math">
                    <m:r>
                      <a:rPr lang="en-US" altLang="zh-CN" b="0" i="1" smtClean="0">
                        <a:latin typeface="Cambria Math" panose="02040503050406030204" pitchFamily="18" charset="0"/>
                      </a:rPr>
                      <m:t>𝑙</m:t>
                    </m:r>
                  </m:oMath>
                </a14:m>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smtClean="0"/>
                  <a:t>当阶数趋于无穷时，</a:t>
                </a:r>
                <a:r>
                  <a:rPr lang="zh-CN" altLang="en-US" dirty="0" smtClean="0">
                    <a:solidFill>
                      <a:srgbClr val="FF0000"/>
                    </a:solidFill>
                  </a:rPr>
                  <a:t>等变神经元能够拟合任意等变函数</a:t>
                </a:r>
                <a:r>
                  <a:rPr lang="zh-CN" altLang="en-US" dirty="0" smtClean="0"/>
                  <a:t>，但现实任务中模型</a:t>
                </a:r>
                <a:r>
                  <a:rPr lang="zh-CN" altLang="en-US" dirty="0" smtClean="0">
                    <a:solidFill>
                      <a:srgbClr val="FF0000"/>
                    </a:solidFill>
                  </a:rPr>
                  <a:t>表达能力会受到有限阶数的约束</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smtClean="0"/>
                  <a:t>实际应用中，使用高阶的群表示会带来显著的计算负担。</a:t>
                </a:r>
                <a:endParaRPr lang="en-US" altLang="zh-CN" dirty="0" smtClean="0"/>
              </a:p>
              <a:p>
                <a:pPr marL="285750" indent="-285750" fontAlgn="auto">
                  <a:lnSpc>
                    <a:spcPct val="150000"/>
                  </a:lnSpc>
                  <a:buFont typeface="Wingdings" panose="05000000000000000000" charset="0"/>
                  <a:buChar char="n"/>
                </a:pPr>
                <a:endParaRPr lang="en-US" altLang="zh-CN" dirty="0" smtClean="0">
                  <a:solidFill>
                    <a:srgbClr val="FF0000"/>
                  </a:solidFill>
                </a:endParaRPr>
              </a:p>
              <a:p>
                <a:pPr marL="285750" indent="-285750" fontAlgn="auto">
                  <a:lnSpc>
                    <a:spcPct val="150000"/>
                  </a:lnSpc>
                  <a:buFont typeface="Wingdings" panose="05000000000000000000" charset="0"/>
                  <a:buChar char="n"/>
                </a:pPr>
                <a:endParaRPr lang="zh-CN" altLang="en-US" dirty="0"/>
              </a:p>
            </p:txBody>
          </p:sp>
        </mc:Choice>
        <mc:Fallback xmlns="">
          <p:sp>
            <p:nvSpPr>
              <p:cNvPr id="101" name="矩形 100"/>
              <p:cNvSpPr>
                <a:spLocks noRot="1" noChangeAspect="1" noMove="1" noResize="1" noEditPoints="1" noAdjustHandles="1" noChangeArrowheads="1" noChangeShapeType="1" noTextEdit="1"/>
              </p:cNvSpPr>
              <p:nvPr/>
            </p:nvSpPr>
            <p:spPr>
              <a:xfrm>
                <a:off x="6331520" y="2653141"/>
                <a:ext cx="4364045" cy="3831818"/>
              </a:xfrm>
              <a:prstGeom prst="rect">
                <a:avLst/>
              </a:prstGeom>
              <a:blipFill rotWithShape="0">
                <a:blip r:embed="rId13"/>
                <a:stretch>
                  <a:fillRect l="-978" r="-6145"/>
                </a:stretch>
              </a:blipFill>
            </p:spPr>
            <p:txBody>
              <a:bodyPr/>
              <a:lstStyle/>
              <a:p>
                <a:r>
                  <a:rPr lang="zh-CN" altLang="en-US">
                    <a:noFill/>
                  </a:rPr>
                  <a:t> </a:t>
                </a:r>
              </a:p>
            </p:txBody>
          </p:sp>
        </mc:Fallback>
      </mc:AlternateContent>
      <p:pic>
        <p:nvPicPr>
          <p:cNvPr id="105" name="图片 104" descr="屏幕剪辑"/>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60002" y="1705835"/>
            <a:ext cx="5175258" cy="840839"/>
          </a:xfrm>
          <a:prstGeom prst="rect">
            <a:avLst/>
          </a:prstGeom>
        </p:spPr>
      </p:pic>
      <p:sp>
        <p:nvSpPr>
          <p:cNvPr id="104" name="右弧形箭头 103"/>
          <p:cNvSpPr/>
          <p:nvPr/>
        </p:nvSpPr>
        <p:spPr>
          <a:xfrm>
            <a:off x="10735260" y="1990124"/>
            <a:ext cx="889000" cy="23115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7" name="文本框 106"/>
          <p:cNvSpPr txBox="1"/>
          <p:nvPr/>
        </p:nvSpPr>
        <p:spPr>
          <a:xfrm>
            <a:off x="5430519" y="1351827"/>
            <a:ext cx="3034672" cy="369332"/>
          </a:xfrm>
          <a:prstGeom prst="rect">
            <a:avLst/>
          </a:prstGeom>
          <a:noFill/>
        </p:spPr>
        <p:txBody>
          <a:bodyPr wrap="square" rtlCol="0">
            <a:spAutoFit/>
          </a:bodyPr>
          <a:lstStyle/>
          <a:p>
            <a:r>
              <a:rPr lang="zh-CN" altLang="en-US" dirty="0" smtClean="0"/>
              <a:t>等变神经元表示能力理论：</a:t>
            </a:r>
            <a:endParaRPr lang="zh-CN" altLang="en-US" dirty="0"/>
          </a:p>
        </p:txBody>
      </p:sp>
      <p:sp>
        <p:nvSpPr>
          <p:cNvPr id="51" name="矩形 50"/>
          <p:cNvSpPr/>
          <p:nvPr/>
        </p:nvSpPr>
        <p:spPr>
          <a:xfrm>
            <a:off x="1976551" y="5705262"/>
            <a:ext cx="2018501" cy="261610"/>
          </a:xfrm>
          <a:prstGeom prst="rect">
            <a:avLst/>
          </a:prstGeom>
        </p:spPr>
        <p:txBody>
          <a:bodyPr wrap="none">
            <a:spAutoFit/>
          </a:bodyPr>
          <a:lstStyle/>
          <a:p>
            <a:r>
              <a:rPr lang="zh-CN" altLang="en-US" sz="1100" dirty="0" smtClean="0"/>
              <a:t>等变神经元与传统神经元区别</a:t>
            </a:r>
            <a:endParaRPr lang="zh-CN" altLang="en-US" sz="1100" dirty="0"/>
          </a:p>
        </p:txBody>
      </p:sp>
    </p:spTree>
    <p:extLst>
      <p:ext uri="{BB962C8B-B14F-4D97-AF65-F5344CB8AC3E}">
        <p14:creationId xmlns:p14="http://schemas.microsoft.com/office/powerpoint/2010/main" val="2013614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9501" y="4016014"/>
            <a:ext cx="2668193" cy="2121539"/>
          </a:xfrm>
          <a:prstGeom prst="rect">
            <a:avLst/>
          </a:prstGeom>
        </p:spPr>
      </p:pic>
      <p:pic>
        <p:nvPicPr>
          <p:cNvPr id="2" name="图片 1"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2611" y="1755382"/>
            <a:ext cx="2228789" cy="2054336"/>
          </a:xfrm>
          <a:prstGeom prst="rect">
            <a:avLst/>
          </a:prstGeom>
        </p:spPr>
      </p:pic>
      <p:sp>
        <p:nvSpPr>
          <p:cNvPr id="79" name="矩形: 圆角 20"/>
          <p:cNvSpPr/>
          <p:nvPr>
            <p:custDataLst>
              <p:tags r:id="rId1"/>
            </p:custDataLst>
          </p:nvPr>
        </p:nvSpPr>
        <p:spPr>
          <a:xfrm>
            <a:off x="842862" y="3941506"/>
            <a:ext cx="6178550" cy="230141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20"/>
          <p:cNvSpPr/>
          <p:nvPr>
            <p:custDataLst>
              <p:tags r:id="rId2"/>
            </p:custDataLst>
          </p:nvPr>
        </p:nvSpPr>
        <p:spPr>
          <a:xfrm>
            <a:off x="838200" y="1544077"/>
            <a:ext cx="6178550" cy="2334239"/>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提出方法  核心贡献  实验验证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等变神经元及其瓶颈</a:t>
            </a:r>
            <a:r>
              <a:rPr lang="en-US" altLang="zh-CN" dirty="0" smtClean="0"/>
              <a:t>(IC-GNN+</a:t>
            </a:r>
            <a:r>
              <a:rPr lang="zh-CN" altLang="en-US" dirty="0" smtClean="0"/>
              <a:t>核心动机</a:t>
            </a:r>
            <a:r>
              <a:rPr lang="en-US" altLang="zh-CN" dirty="0" smtClean="0"/>
              <a:t>)</a:t>
            </a:r>
            <a:endParaRPr lang="zh-CN" altLang="en-US" dirty="0">
              <a:solidFill>
                <a:schemeClr val="tx1">
                  <a:lumMod val="50000"/>
                  <a:lumOff val="50000"/>
                </a:schemeClr>
              </a:solidFill>
            </a:endParaRPr>
          </a:p>
        </p:txBody>
      </p:sp>
      <p:sp>
        <p:nvSpPr>
          <p:cNvPr id="51" name="椭圆形标注 50"/>
          <p:cNvSpPr/>
          <p:nvPr/>
        </p:nvSpPr>
        <p:spPr>
          <a:xfrm>
            <a:off x="7104929" y="3429000"/>
            <a:ext cx="3738113" cy="2478297"/>
          </a:xfrm>
          <a:prstGeom prst="wedgeEllipseCallout">
            <a:avLst>
              <a:gd name="adj1" fmla="val -31057"/>
              <a:gd name="adj2" fmla="val 603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内容占位符 2"/>
          <p:cNvSpPr txBox="1"/>
          <p:nvPr>
            <p:custDataLst>
              <p:tags r:id="rId3"/>
            </p:custDataLst>
          </p:nvPr>
        </p:nvSpPr>
        <p:spPr bwMode="auto">
          <a:xfrm>
            <a:off x="7604175" y="3939165"/>
            <a:ext cx="3065264" cy="12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marL="0" indent="0">
              <a:lnSpc>
                <a:spcPct val="150000"/>
              </a:lnSpc>
              <a:spcBef>
                <a:spcPts val="0"/>
              </a:spcBef>
              <a:buClr>
                <a:srgbClr val="000000"/>
              </a:buClr>
              <a:buSzPct val="100000"/>
              <a:buNone/>
            </a:pPr>
            <a:r>
              <a:rPr lang="zh-CN" altLang="en-US" sz="1800" dirty="0" smtClean="0">
                <a:latin typeface="微软雅黑" panose="020B0503020204020204" pitchFamily="34" charset="-122"/>
                <a:ea typeface="微软雅黑" panose="020B0503020204020204" pitchFamily="34" charset="-122"/>
                <a:cs typeface="+mn-ea"/>
                <a:sym typeface="+mn-lt"/>
              </a:rPr>
              <a:t>是否可以结合</a:t>
            </a:r>
            <a:r>
              <a:rPr lang="en-US" altLang="zh-CN" sz="1800" dirty="0" smtClean="0">
                <a:latin typeface="微软雅黑" panose="020B0503020204020204" pitchFamily="34" charset="-122"/>
                <a:ea typeface="微软雅黑" panose="020B0503020204020204" pitchFamily="34" charset="-122"/>
                <a:cs typeface="+mn-ea"/>
                <a:sym typeface="+mn-lt"/>
              </a:rPr>
              <a:t>IC</a:t>
            </a:r>
            <a:r>
              <a:rPr lang="zh-CN" altLang="en-US" sz="1800" dirty="0" smtClean="0">
                <a:latin typeface="微软雅黑" panose="020B0503020204020204" pitchFamily="34" charset="-122"/>
                <a:ea typeface="微软雅黑" panose="020B0503020204020204" pitchFamily="34" charset="-122"/>
                <a:cs typeface="+mn-ea"/>
                <a:sym typeface="+mn-lt"/>
              </a:rPr>
              <a:t>神经元和等变操作，</a:t>
            </a:r>
            <a:r>
              <a:rPr lang="zh-CN" altLang="en-US" sz="1800" dirty="0" smtClean="0">
                <a:solidFill>
                  <a:srgbClr val="FF0000"/>
                </a:solidFill>
                <a:latin typeface="微软雅黑" panose="020B0503020204020204" pitchFamily="34" charset="-122"/>
                <a:ea typeface="微软雅黑" panose="020B0503020204020204" pitchFamily="34" charset="-122"/>
                <a:cs typeface="+mn-ea"/>
                <a:sym typeface="+mn-lt"/>
              </a:rPr>
              <a:t>即保证了等变性又显著提升了模型的表达能力</a:t>
            </a:r>
            <a:r>
              <a:rPr lang="zh-CN" altLang="en-US" sz="1800" dirty="0" smtClean="0">
                <a:latin typeface="微软雅黑" panose="020B0503020204020204" pitchFamily="34" charset="-122"/>
                <a:ea typeface="微软雅黑" panose="020B0503020204020204" pitchFamily="34" charset="-122"/>
                <a:cs typeface="+mn-ea"/>
                <a:sym typeface="+mn-lt"/>
              </a:rPr>
              <a:t>？</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p:txBody>
      </p:sp>
      <p:sp>
        <p:nvSpPr>
          <p:cNvPr id="77" name="矩形 76"/>
          <p:cNvSpPr/>
          <p:nvPr/>
        </p:nvSpPr>
        <p:spPr>
          <a:xfrm>
            <a:off x="3605112" y="1716815"/>
            <a:ext cx="3333280" cy="3000821"/>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利用</a:t>
            </a:r>
            <a:r>
              <a:rPr lang="en-US" altLang="zh-CN" dirty="0" smtClean="0"/>
              <a:t>GWL</a:t>
            </a:r>
            <a:r>
              <a:rPr lang="zh-CN" altLang="en-US" dirty="0" smtClean="0"/>
              <a:t>区分同构图测试可以</a:t>
            </a:r>
            <a:r>
              <a:rPr lang="zh-CN" altLang="en-US" dirty="0" smtClean="0">
                <a:solidFill>
                  <a:srgbClr val="FF0000"/>
                </a:solidFill>
              </a:rPr>
              <a:t>定性测量</a:t>
            </a:r>
            <a:r>
              <a:rPr lang="en-US" altLang="zh-CN" dirty="0" smtClean="0">
                <a:solidFill>
                  <a:srgbClr val="FF0000"/>
                </a:solidFill>
              </a:rPr>
              <a:t>GNN</a:t>
            </a:r>
            <a:r>
              <a:rPr lang="zh-CN" altLang="en-US" dirty="0" smtClean="0">
                <a:solidFill>
                  <a:srgbClr val="FF0000"/>
                </a:solidFill>
              </a:rPr>
              <a:t>的表达能力</a:t>
            </a:r>
            <a:endParaRPr lang="en-US" altLang="zh-CN" dirty="0" smtClean="0"/>
          </a:p>
          <a:p>
            <a:pPr marL="285750" indent="-285750" fontAlgn="auto">
              <a:lnSpc>
                <a:spcPct val="150000"/>
              </a:lnSpc>
              <a:buFont typeface="Wingdings" panose="05000000000000000000" charset="0"/>
              <a:buChar char="n"/>
            </a:pPr>
            <a:r>
              <a:rPr lang="zh-CN" altLang="en-US" dirty="0"/>
              <a:t>左</a:t>
            </a:r>
            <a:r>
              <a:rPr lang="zh-CN" altLang="en-US" dirty="0" smtClean="0"/>
              <a:t>图表示用</a:t>
            </a:r>
            <a:r>
              <a:rPr lang="en-US" altLang="zh-CN" dirty="0" smtClean="0"/>
              <a:t>GWL</a:t>
            </a:r>
            <a:r>
              <a:rPr lang="zh-CN" altLang="en-US" dirty="0" smtClean="0"/>
              <a:t>区分</a:t>
            </a:r>
            <a:r>
              <a:rPr lang="en-US" altLang="zh-CN" dirty="0" smtClean="0"/>
              <a:t>n</a:t>
            </a:r>
            <a:r>
              <a:rPr lang="zh-CN" altLang="en-US" dirty="0" smtClean="0"/>
              <a:t>重对称模型的任务，常用</a:t>
            </a:r>
            <a:r>
              <a:rPr lang="zh-CN" altLang="en-US" dirty="0"/>
              <a:t>于</a:t>
            </a:r>
            <a:r>
              <a:rPr lang="zh-CN" altLang="en-US" dirty="0" smtClean="0"/>
              <a:t>衡量等变模型的表达能力</a:t>
            </a:r>
            <a:endParaRPr lang="en-US" altLang="zh-CN" dirty="0" smtClean="0">
              <a:solidFill>
                <a:srgbClr val="FF0000"/>
              </a:solidFill>
            </a:endParaRPr>
          </a:p>
          <a:p>
            <a:pPr marL="285750" indent="-285750" fontAlgn="auto">
              <a:lnSpc>
                <a:spcPct val="150000"/>
              </a:lnSpc>
              <a:buFont typeface="Wingdings" panose="05000000000000000000" charset="0"/>
              <a:buChar char="n"/>
            </a:pPr>
            <a:endParaRPr lang="en-US" altLang="zh-CN" dirty="0" smtClean="0">
              <a:solidFill>
                <a:srgbClr val="FF0000"/>
              </a:solidFill>
            </a:endParaRPr>
          </a:p>
          <a:p>
            <a:pPr marL="285750" indent="-285750" fontAlgn="auto">
              <a:lnSpc>
                <a:spcPct val="150000"/>
              </a:lnSpc>
              <a:buFont typeface="Wingdings" panose="05000000000000000000" charset="0"/>
              <a:buChar char="n"/>
            </a:pPr>
            <a:endParaRPr lang="zh-CN" altLang="en-US" dirty="0"/>
          </a:p>
        </p:txBody>
      </p:sp>
      <p:sp>
        <p:nvSpPr>
          <p:cNvPr id="78" name="矩形 77"/>
          <p:cNvSpPr/>
          <p:nvPr/>
        </p:nvSpPr>
        <p:spPr>
          <a:xfrm>
            <a:off x="3961406" y="3816195"/>
            <a:ext cx="2792536" cy="2169825"/>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最大阶数为</a:t>
            </a:r>
            <a:r>
              <a:rPr lang="en-US" altLang="zh-CN" dirty="0" smtClean="0"/>
              <a:t>n</a:t>
            </a:r>
            <a:r>
              <a:rPr lang="zh-CN" altLang="en-US" dirty="0" smtClean="0"/>
              <a:t>的等变神经元只能识别</a:t>
            </a:r>
            <a:r>
              <a:rPr lang="en-US" altLang="zh-CN" dirty="0" smtClean="0"/>
              <a:t>n</a:t>
            </a:r>
            <a:r>
              <a:rPr lang="zh-CN" altLang="en-US" dirty="0" smtClean="0"/>
              <a:t>重对称</a:t>
            </a:r>
            <a:endParaRPr lang="en-US" altLang="zh-CN" dirty="0" smtClean="0"/>
          </a:p>
          <a:p>
            <a:pPr marL="285750" indent="-285750" fontAlgn="auto">
              <a:lnSpc>
                <a:spcPct val="150000"/>
              </a:lnSpc>
              <a:buFont typeface="Wingdings" panose="05000000000000000000" charset="0"/>
              <a:buChar char="n"/>
            </a:pPr>
            <a:r>
              <a:rPr lang="zh-CN" altLang="en-US" dirty="0" smtClean="0"/>
              <a:t>当输入为同样阶数的群表示，</a:t>
            </a:r>
            <a:r>
              <a:rPr lang="en-US" altLang="zh-CN" dirty="0" smtClean="0">
                <a:solidFill>
                  <a:srgbClr val="FF0000"/>
                </a:solidFill>
              </a:rPr>
              <a:t>IC</a:t>
            </a:r>
            <a:r>
              <a:rPr lang="zh-CN" altLang="en-US" dirty="0" smtClean="0">
                <a:solidFill>
                  <a:srgbClr val="FF0000"/>
                </a:solidFill>
              </a:rPr>
              <a:t>神经元表现出最强的表达能力</a:t>
            </a:r>
            <a:endParaRPr lang="en-US" altLang="zh-CN" dirty="0" smtClean="0">
              <a:solidFill>
                <a:srgbClr val="FF0000"/>
              </a:solidFill>
            </a:endParaRPr>
          </a:p>
        </p:txBody>
      </p:sp>
      <p:pic>
        <p:nvPicPr>
          <p:cNvPr id="5" name="图片 4"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6833" y="1706967"/>
            <a:ext cx="4495937" cy="1075583"/>
          </a:xfrm>
          <a:prstGeom prst="rect">
            <a:avLst/>
          </a:prstGeom>
        </p:spPr>
      </p:pic>
      <p:sp>
        <p:nvSpPr>
          <p:cNvPr id="6" name="左弧形箭头 5"/>
          <p:cNvSpPr/>
          <p:nvPr/>
        </p:nvSpPr>
        <p:spPr>
          <a:xfrm>
            <a:off x="41853" y="3001132"/>
            <a:ext cx="731781" cy="16171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文本框 79"/>
          <p:cNvSpPr txBox="1"/>
          <p:nvPr/>
        </p:nvSpPr>
        <p:spPr>
          <a:xfrm>
            <a:off x="61986" y="3597999"/>
            <a:ext cx="838895" cy="261610"/>
          </a:xfrm>
          <a:prstGeom prst="rect">
            <a:avLst/>
          </a:prstGeom>
          <a:noFill/>
        </p:spPr>
        <p:txBody>
          <a:bodyPr wrap="square" rtlCol="0">
            <a:spAutoFit/>
          </a:bodyPr>
          <a:lstStyle/>
          <a:p>
            <a:r>
              <a:rPr lang="zh-CN" altLang="en-US" sz="1100" dirty="0" smtClean="0"/>
              <a:t>实验结果</a:t>
            </a:r>
            <a:endParaRPr lang="zh-CN" altLang="en-US" sz="1100" dirty="0"/>
          </a:p>
        </p:txBody>
      </p:sp>
    </p:spTree>
    <p:extLst>
      <p:ext uri="{BB962C8B-B14F-4D97-AF65-F5344CB8AC3E}">
        <p14:creationId xmlns:p14="http://schemas.microsoft.com/office/powerpoint/2010/main" val="102824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9068571" y="1347283"/>
            <a:ext cx="0" cy="4615249"/>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 xmlns:a16="http://schemas.microsoft.com/office/drawing/2014/main" id="{4B9F4816-0A90-A4C0-4419-0799878C1F3A}"/>
              </a:ext>
            </a:extLst>
          </p:cNvPr>
          <p:cNvSpPr>
            <a:spLocks noGrp="1"/>
          </p:cNvSpPr>
          <p:nvPr>
            <p:ph type="body" sz="quarter" idx="13"/>
          </p:nvPr>
        </p:nvSpPr>
        <p:spPr/>
        <p:txBody>
          <a:bodyPr/>
          <a:lstStyle/>
          <a:p>
            <a:r>
              <a:rPr lang="x-none" dirty="0">
                <a:solidFill>
                  <a:schemeClr val="tx1">
                    <a:lumMod val="50000"/>
                    <a:lumOff val="50000"/>
                  </a:schemeClr>
                </a:solidFill>
              </a:rPr>
              <a:t>研究背景</a:t>
            </a:r>
            <a:r>
              <a:rPr lang="zh-CN" altLang="en-US" dirty="0"/>
              <a:t>  </a:t>
            </a:r>
            <a:r>
              <a:rPr lang="zh-CN" altLang="en-US" dirty="0" smtClean="0"/>
              <a:t>研究现状  </a:t>
            </a:r>
            <a:r>
              <a:rPr lang="zh-CN" altLang="en-US" dirty="0" smtClean="0">
                <a:solidFill>
                  <a:schemeClr val="tx1">
                    <a:lumMod val="50000"/>
                    <a:lumOff val="50000"/>
                  </a:schemeClr>
                </a:solidFill>
              </a:rPr>
              <a:t>困难</a:t>
            </a:r>
            <a:r>
              <a:rPr lang="zh-CN" altLang="en-US" dirty="0">
                <a:solidFill>
                  <a:schemeClr val="tx1">
                    <a:lumMod val="50000"/>
                    <a:lumOff val="50000"/>
                  </a:schemeClr>
                </a:solidFill>
              </a:rPr>
              <a:t>挑战  研究</a:t>
            </a:r>
            <a:r>
              <a:rPr lang="zh-CN" altLang="en-US" dirty="0" smtClean="0">
                <a:solidFill>
                  <a:schemeClr val="tx1">
                    <a:lumMod val="50000"/>
                    <a:lumOff val="50000"/>
                  </a:schemeClr>
                </a:solidFill>
              </a:rPr>
              <a:t>方案</a:t>
            </a:r>
            <a:endParaRPr lang="x-none" dirty="0"/>
          </a:p>
        </p:txBody>
      </p:sp>
      <p:sp>
        <p:nvSpPr>
          <p:cNvPr id="4" name="Date Placeholder 3">
            <a:extLst>
              <a:ext uri="{FF2B5EF4-FFF2-40B4-BE49-F238E27FC236}">
                <a16:creationId xmlns="" xmlns:a16="http://schemas.microsoft.com/office/drawing/2014/main" id="{725010DF-C32A-6224-0E2B-9727B33F7565}"/>
              </a:ext>
            </a:extLst>
          </p:cNvPr>
          <p:cNvSpPr>
            <a:spLocks noGrp="1"/>
          </p:cNvSpPr>
          <p:nvPr>
            <p:ph type="dt" sz="half" idx="10"/>
          </p:nvPr>
        </p:nvSpPr>
        <p:spPr/>
        <p:txBody>
          <a:bodyPr/>
          <a:lstStyle/>
          <a:p>
            <a:fld id="{2E1029AA-86D3-8741-99DF-D03264A881E4}"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BE4BBDD8-F3D4-E970-B10A-38D6DF05713C}"/>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5E4A567-2F7D-49E1-54BF-762BBC313FDD}"/>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发展历程</a:t>
            </a:r>
            <a:endParaRPr lang="zh-CN" altLang="en-US" dirty="0">
              <a:solidFill>
                <a:schemeClr val="tx1">
                  <a:lumMod val="50000"/>
                  <a:lumOff val="50000"/>
                </a:schemeClr>
              </a:solidFill>
            </a:endParaRPr>
          </a:p>
        </p:txBody>
      </p:sp>
      <p:sp>
        <p:nvSpPr>
          <p:cNvPr id="9" name="椭圆 8"/>
          <p:cNvSpPr/>
          <p:nvPr/>
        </p:nvSpPr>
        <p:spPr>
          <a:xfrm>
            <a:off x="8942571" y="1692096"/>
            <a:ext cx="252000" cy="252000"/>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椭圆 9"/>
          <p:cNvSpPr/>
          <p:nvPr/>
        </p:nvSpPr>
        <p:spPr>
          <a:xfrm>
            <a:off x="8942571" y="2653774"/>
            <a:ext cx="252000" cy="252000"/>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椭圆 10"/>
          <p:cNvSpPr/>
          <p:nvPr/>
        </p:nvSpPr>
        <p:spPr>
          <a:xfrm>
            <a:off x="8942571" y="3429743"/>
            <a:ext cx="252000" cy="252000"/>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2" name="左箭头标注 11"/>
          <p:cNvSpPr/>
          <p:nvPr/>
        </p:nvSpPr>
        <p:spPr>
          <a:xfrm>
            <a:off x="9194571" y="1536407"/>
            <a:ext cx="2603898" cy="557475"/>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1100" dirty="0" smtClean="0"/>
              <a:t>第一代神经元：</a:t>
            </a:r>
            <a:r>
              <a:rPr lang="en-US" altLang="zh-CN" sz="1100" dirty="0" smtClean="0"/>
              <a:t>MP</a:t>
            </a:r>
            <a:r>
              <a:rPr lang="zh-CN" altLang="en-US" sz="1100" dirty="0" smtClean="0"/>
              <a:t>神经元问世</a:t>
            </a:r>
            <a:endParaRPr lang="zh-CN" altLang="en-US" sz="1100" dirty="0"/>
          </a:p>
        </p:txBody>
      </p:sp>
      <p:sp>
        <p:nvSpPr>
          <p:cNvPr id="13" name="矩形 12"/>
          <p:cNvSpPr/>
          <p:nvPr/>
        </p:nvSpPr>
        <p:spPr>
          <a:xfrm>
            <a:off x="8388189" y="1687291"/>
            <a:ext cx="607859" cy="261610"/>
          </a:xfrm>
          <a:prstGeom prst="rect">
            <a:avLst/>
          </a:prstGeom>
        </p:spPr>
        <p:txBody>
          <a:bodyPr wrap="none">
            <a:spAutoFit/>
          </a:bodyPr>
          <a:lstStyle/>
          <a:p>
            <a:r>
              <a:rPr lang="en-US" altLang="zh-CN" sz="1100" b="1" dirty="0"/>
              <a:t>1943</a:t>
            </a:r>
            <a:r>
              <a:rPr lang="zh-CN" altLang="en-US" sz="1100" b="1" dirty="0"/>
              <a:t>年</a:t>
            </a:r>
            <a:endParaRPr lang="zh-CN" altLang="en-US" sz="1100" dirty="0"/>
          </a:p>
        </p:txBody>
      </p:sp>
      <p:sp>
        <p:nvSpPr>
          <p:cNvPr id="17" name="左箭头标注 16"/>
          <p:cNvSpPr/>
          <p:nvPr/>
        </p:nvSpPr>
        <p:spPr>
          <a:xfrm>
            <a:off x="9194571" y="3248108"/>
            <a:ext cx="2603898" cy="608906"/>
          </a:xfrm>
          <a:prstGeom prst="lef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100" dirty="0" smtClean="0"/>
              <a:t>第二代神经元：脉冲神经网络问世</a:t>
            </a:r>
            <a:endParaRPr lang="zh-CN" altLang="en-US" sz="1100" dirty="0"/>
          </a:p>
        </p:txBody>
      </p:sp>
      <p:sp>
        <p:nvSpPr>
          <p:cNvPr id="19" name="右箭头标注 18"/>
          <p:cNvSpPr/>
          <p:nvPr/>
        </p:nvSpPr>
        <p:spPr>
          <a:xfrm>
            <a:off x="6738924" y="2521177"/>
            <a:ext cx="2184602" cy="528372"/>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100" dirty="0" smtClean="0"/>
              <a:t>感知器模型提出，神经网络雏形出现</a:t>
            </a:r>
            <a:endParaRPr lang="zh-CN" altLang="en-US" sz="1100" dirty="0"/>
          </a:p>
        </p:txBody>
      </p:sp>
      <p:sp>
        <p:nvSpPr>
          <p:cNvPr id="20" name="矩形 19"/>
          <p:cNvSpPr/>
          <p:nvPr/>
        </p:nvSpPr>
        <p:spPr>
          <a:xfrm>
            <a:off x="9213616" y="2631532"/>
            <a:ext cx="607859" cy="261610"/>
          </a:xfrm>
          <a:prstGeom prst="rect">
            <a:avLst/>
          </a:prstGeom>
        </p:spPr>
        <p:txBody>
          <a:bodyPr wrap="none">
            <a:spAutoFit/>
          </a:bodyPr>
          <a:lstStyle/>
          <a:p>
            <a:r>
              <a:rPr lang="en-US" altLang="zh-CN" sz="1100" b="1" dirty="0" smtClean="0"/>
              <a:t>1957</a:t>
            </a:r>
            <a:r>
              <a:rPr lang="zh-CN" altLang="en-US" sz="1100" b="1" dirty="0" smtClean="0"/>
              <a:t>年</a:t>
            </a:r>
            <a:endParaRPr lang="zh-CN" altLang="en-US" sz="1100" dirty="0"/>
          </a:p>
        </p:txBody>
      </p:sp>
      <p:sp>
        <p:nvSpPr>
          <p:cNvPr id="21" name="矩形 20"/>
          <p:cNvSpPr/>
          <p:nvPr/>
        </p:nvSpPr>
        <p:spPr>
          <a:xfrm>
            <a:off x="598313" y="1439931"/>
            <a:ext cx="6096000" cy="4524315"/>
          </a:xfrm>
          <a:prstGeom prst="rect">
            <a:avLst/>
          </a:prstGeom>
        </p:spPr>
        <p:txBody>
          <a:bodyPr>
            <a:spAutoFit/>
          </a:bodyPr>
          <a:lstStyle/>
          <a:p>
            <a:pPr marL="285750" indent="-285750">
              <a:buFont typeface="Wingdings" panose="05000000000000000000" charset="0"/>
              <a:buChar char="n"/>
            </a:pPr>
            <a:r>
              <a:rPr lang="zh-CN" altLang="en-US" b="1" dirty="0" smtClean="0">
                <a:latin typeface="+mj-ea"/>
              </a:rPr>
              <a:t>重大事件</a:t>
            </a:r>
            <a:r>
              <a:rPr lang="zh-CN" altLang="en-US" dirty="0" smtClean="0">
                <a:latin typeface="+mj-ea"/>
              </a:rPr>
              <a:t>：</a:t>
            </a:r>
            <a:endParaRPr lang="en-US" altLang="zh-CN" dirty="0" smtClean="0">
              <a:latin typeface="+mj-ea"/>
            </a:endParaRPr>
          </a:p>
          <a:p>
            <a:pPr marL="285750" indent="-285750">
              <a:buFont typeface="Wingdings" panose="05000000000000000000" charset="0"/>
              <a:buChar char="n"/>
            </a:pPr>
            <a:r>
              <a:rPr lang="en-US" altLang="zh-CN" dirty="0" smtClean="0">
                <a:latin typeface="+mj-ea"/>
              </a:rPr>
              <a:t>1943</a:t>
            </a:r>
            <a:r>
              <a:rPr lang="zh-CN" altLang="en-US" dirty="0">
                <a:latin typeface="+mj-ea"/>
              </a:rPr>
              <a:t>年，</a:t>
            </a:r>
            <a:r>
              <a:rPr lang="en-US" altLang="zh-CN" dirty="0">
                <a:solidFill>
                  <a:srgbClr val="FF0000"/>
                </a:solidFill>
                <a:latin typeface="+mj-ea"/>
              </a:rPr>
              <a:t>McCulloch-Pitts</a:t>
            </a:r>
            <a:r>
              <a:rPr lang="zh-CN" altLang="en-US" dirty="0">
                <a:solidFill>
                  <a:srgbClr val="FF0000"/>
                </a:solidFill>
                <a:latin typeface="+mj-ea"/>
              </a:rPr>
              <a:t>神经元</a:t>
            </a:r>
            <a:r>
              <a:rPr lang="zh-CN" altLang="en-US" dirty="0">
                <a:latin typeface="+mj-ea"/>
              </a:rPr>
              <a:t>模型问世，它基于输入信号的加权和与阈值的比较来产生输出</a:t>
            </a: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r>
              <a:rPr lang="en-US" altLang="zh-CN" dirty="0">
                <a:latin typeface="+mj-ea"/>
              </a:rPr>
              <a:t>1957</a:t>
            </a:r>
            <a:r>
              <a:rPr lang="zh-CN" altLang="en-US" dirty="0">
                <a:latin typeface="+mj-ea"/>
              </a:rPr>
              <a:t>年，</a:t>
            </a:r>
            <a:r>
              <a:rPr lang="zh-CN" altLang="en-US" dirty="0">
                <a:solidFill>
                  <a:srgbClr val="FF0000"/>
                </a:solidFill>
                <a:latin typeface="+mj-ea"/>
              </a:rPr>
              <a:t>感知机模型</a:t>
            </a:r>
            <a:r>
              <a:rPr lang="zh-CN" altLang="en-US" dirty="0">
                <a:latin typeface="+mj-ea"/>
              </a:rPr>
              <a:t>问世，它组合多个</a:t>
            </a:r>
            <a:r>
              <a:rPr lang="en-US" altLang="zh-CN" dirty="0">
                <a:latin typeface="+mj-ea"/>
              </a:rPr>
              <a:t>MP</a:t>
            </a:r>
            <a:r>
              <a:rPr lang="zh-CN" altLang="en-US" dirty="0">
                <a:latin typeface="+mj-ea"/>
              </a:rPr>
              <a:t>神经元，通过学习算法调整权重</a:t>
            </a: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r>
              <a:rPr lang="en-US" altLang="zh-CN" dirty="0">
                <a:latin typeface="+mj-ea"/>
              </a:rPr>
              <a:t>1980</a:t>
            </a:r>
            <a:r>
              <a:rPr lang="zh-CN" altLang="en-US" dirty="0">
                <a:latin typeface="+mj-ea"/>
              </a:rPr>
              <a:t>年，</a:t>
            </a:r>
            <a:r>
              <a:rPr lang="zh-CN" altLang="en-US" dirty="0">
                <a:solidFill>
                  <a:srgbClr val="FF0000"/>
                </a:solidFill>
                <a:latin typeface="+mj-ea"/>
              </a:rPr>
              <a:t>脉冲神经元</a:t>
            </a:r>
            <a:r>
              <a:rPr lang="zh-CN" altLang="en-US" dirty="0">
                <a:latin typeface="+mj-ea"/>
              </a:rPr>
              <a:t>问世，它是一种更贴近生物神经元的模型，用脉冲信号传递信息</a:t>
            </a: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r>
              <a:rPr lang="zh-CN" altLang="en-US" dirty="0">
                <a:latin typeface="+mj-ea"/>
              </a:rPr>
              <a:t>上个世纪</a:t>
            </a:r>
            <a:r>
              <a:rPr lang="en-US" altLang="zh-CN" dirty="0">
                <a:latin typeface="+mj-ea"/>
              </a:rPr>
              <a:t>90</a:t>
            </a:r>
            <a:r>
              <a:rPr lang="zh-CN" altLang="en-US" dirty="0">
                <a:latin typeface="+mj-ea"/>
              </a:rPr>
              <a:t>年代，基于</a:t>
            </a:r>
            <a:r>
              <a:rPr lang="en-US" altLang="zh-CN" dirty="0">
                <a:latin typeface="+mj-ea"/>
              </a:rPr>
              <a:t>MP</a:t>
            </a:r>
            <a:r>
              <a:rPr lang="zh-CN" altLang="en-US" dirty="0">
                <a:latin typeface="+mj-ea"/>
              </a:rPr>
              <a:t>神经元和脉冲神经网络</a:t>
            </a:r>
            <a:r>
              <a:rPr lang="zh-CN" altLang="en-US" dirty="0" smtClean="0">
                <a:latin typeface="+mj-ea"/>
              </a:rPr>
              <a:t>的</a:t>
            </a:r>
            <a:r>
              <a:rPr lang="zh-CN" altLang="en-US" dirty="0" smtClean="0">
                <a:solidFill>
                  <a:srgbClr val="FF0000"/>
                </a:solidFill>
                <a:latin typeface="+mj-ea"/>
              </a:rPr>
              <a:t>学习理论</a:t>
            </a:r>
            <a:r>
              <a:rPr lang="zh-CN" altLang="en-US" dirty="0">
                <a:latin typeface="+mj-ea"/>
              </a:rPr>
              <a:t>相继提出，有效促进了神经网络的应用</a:t>
            </a:r>
          </a:p>
          <a:p>
            <a:pPr marL="285750" indent="-285750">
              <a:buFont typeface="Wingdings" panose="05000000000000000000" charset="0"/>
              <a:buChar char="n"/>
            </a:pPr>
            <a:endParaRPr lang="zh-CN" altLang="en-US" dirty="0">
              <a:latin typeface="+mj-ea"/>
            </a:endParaRPr>
          </a:p>
          <a:p>
            <a:pPr marL="285750" indent="-285750">
              <a:buFont typeface="Wingdings" panose="05000000000000000000" charset="0"/>
              <a:buChar char="n"/>
            </a:pPr>
            <a:r>
              <a:rPr lang="zh-CN" altLang="en-US" dirty="0">
                <a:latin typeface="+mj-ea"/>
              </a:rPr>
              <a:t>进入</a:t>
            </a:r>
            <a:r>
              <a:rPr lang="en-US" altLang="zh-CN" dirty="0" smtClean="0">
                <a:latin typeface="+mj-ea"/>
              </a:rPr>
              <a:t>21</a:t>
            </a:r>
            <a:r>
              <a:rPr lang="zh-CN" altLang="en-US" dirty="0" smtClean="0">
                <a:latin typeface="+mj-ea"/>
              </a:rPr>
              <a:t>世纪</a:t>
            </a:r>
            <a:r>
              <a:rPr lang="zh-CN" altLang="en-US" dirty="0">
                <a:latin typeface="+mj-ea"/>
              </a:rPr>
              <a:t>，算力的提升推动</a:t>
            </a:r>
            <a:r>
              <a:rPr lang="zh-CN" altLang="en-US" dirty="0">
                <a:solidFill>
                  <a:srgbClr val="FF0000"/>
                </a:solidFill>
                <a:latin typeface="+mj-ea"/>
              </a:rPr>
              <a:t>深度神经网络</a:t>
            </a:r>
            <a:r>
              <a:rPr lang="zh-CN" altLang="en-US" dirty="0">
                <a:latin typeface="+mj-ea"/>
              </a:rPr>
              <a:t>发展，</a:t>
            </a:r>
            <a:r>
              <a:rPr lang="en-US" altLang="zh-CN" dirty="0">
                <a:latin typeface="+mj-ea"/>
              </a:rPr>
              <a:t>MP</a:t>
            </a:r>
            <a:r>
              <a:rPr lang="zh-CN" altLang="en-US" dirty="0">
                <a:latin typeface="+mj-ea"/>
              </a:rPr>
              <a:t>神经元得到</a:t>
            </a:r>
            <a:r>
              <a:rPr lang="zh-CN" altLang="en-US" dirty="0" smtClean="0">
                <a:latin typeface="+mj-ea"/>
              </a:rPr>
              <a:t>了</a:t>
            </a:r>
            <a:r>
              <a:rPr lang="zh-CN" altLang="en-US" dirty="0">
                <a:latin typeface="+mj-ea"/>
              </a:rPr>
              <a:t>极大</a:t>
            </a:r>
            <a:r>
              <a:rPr lang="zh-CN" altLang="en-US" dirty="0" smtClean="0">
                <a:latin typeface="+mj-ea"/>
              </a:rPr>
              <a:t>的应用，与此同时，科学家</a:t>
            </a:r>
            <a:r>
              <a:rPr lang="zh-CN" altLang="en-US" dirty="0">
                <a:latin typeface="+mj-ea"/>
              </a:rPr>
              <a:t>也在不断探索新型的神经元或者计算单元</a:t>
            </a:r>
          </a:p>
        </p:txBody>
      </p:sp>
      <p:sp>
        <p:nvSpPr>
          <p:cNvPr id="22" name="右箭头标注 21"/>
          <p:cNvSpPr/>
          <p:nvPr/>
        </p:nvSpPr>
        <p:spPr>
          <a:xfrm>
            <a:off x="6757969" y="4008247"/>
            <a:ext cx="2184602" cy="528372"/>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100" dirty="0" smtClean="0"/>
              <a:t>学习理论有效支撑了神经元的研究</a:t>
            </a:r>
            <a:endParaRPr lang="zh-CN" altLang="en-US" sz="1100" dirty="0"/>
          </a:p>
        </p:txBody>
      </p:sp>
      <p:sp>
        <p:nvSpPr>
          <p:cNvPr id="23" name="椭圆 22"/>
          <p:cNvSpPr/>
          <p:nvPr/>
        </p:nvSpPr>
        <p:spPr>
          <a:xfrm>
            <a:off x="8954964" y="4135588"/>
            <a:ext cx="252000" cy="252000"/>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矩形 23"/>
          <p:cNvSpPr/>
          <p:nvPr/>
        </p:nvSpPr>
        <p:spPr>
          <a:xfrm>
            <a:off x="8382000" y="3429743"/>
            <a:ext cx="607859" cy="261610"/>
          </a:xfrm>
          <a:prstGeom prst="rect">
            <a:avLst/>
          </a:prstGeom>
        </p:spPr>
        <p:txBody>
          <a:bodyPr wrap="none">
            <a:spAutoFit/>
          </a:bodyPr>
          <a:lstStyle/>
          <a:p>
            <a:r>
              <a:rPr lang="en-US" altLang="zh-CN" sz="1100" b="1" dirty="0" smtClean="0"/>
              <a:t>1980</a:t>
            </a:r>
            <a:r>
              <a:rPr lang="zh-CN" altLang="en-US" sz="1100" b="1" dirty="0" smtClean="0"/>
              <a:t>年</a:t>
            </a:r>
            <a:endParaRPr lang="zh-CN" altLang="en-US" sz="1100" dirty="0"/>
          </a:p>
        </p:txBody>
      </p:sp>
      <p:sp>
        <p:nvSpPr>
          <p:cNvPr id="25" name="矩形 24"/>
          <p:cNvSpPr/>
          <p:nvPr/>
        </p:nvSpPr>
        <p:spPr>
          <a:xfrm>
            <a:off x="9194571" y="4119373"/>
            <a:ext cx="936475" cy="261610"/>
          </a:xfrm>
          <a:prstGeom prst="rect">
            <a:avLst/>
          </a:prstGeom>
        </p:spPr>
        <p:txBody>
          <a:bodyPr wrap="none">
            <a:spAutoFit/>
          </a:bodyPr>
          <a:lstStyle/>
          <a:p>
            <a:r>
              <a:rPr lang="en-US" altLang="zh-CN" sz="1100" b="1" dirty="0" smtClean="0"/>
              <a:t>1990-2000</a:t>
            </a:r>
            <a:r>
              <a:rPr lang="zh-CN" altLang="en-US" sz="1100" b="1" dirty="0" smtClean="0"/>
              <a:t>年</a:t>
            </a:r>
            <a:endParaRPr lang="zh-CN" altLang="en-US" sz="1100" dirty="0"/>
          </a:p>
        </p:txBody>
      </p:sp>
      <p:sp>
        <p:nvSpPr>
          <p:cNvPr id="26" name="椭圆 25"/>
          <p:cNvSpPr/>
          <p:nvPr/>
        </p:nvSpPr>
        <p:spPr>
          <a:xfrm>
            <a:off x="8941259" y="4906457"/>
            <a:ext cx="252000" cy="252000"/>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7" name="矩形 26"/>
          <p:cNvSpPr/>
          <p:nvPr/>
        </p:nvSpPr>
        <p:spPr>
          <a:xfrm>
            <a:off x="8059573" y="4892817"/>
            <a:ext cx="889987" cy="261610"/>
          </a:xfrm>
          <a:prstGeom prst="rect">
            <a:avLst/>
          </a:prstGeom>
        </p:spPr>
        <p:txBody>
          <a:bodyPr wrap="none">
            <a:spAutoFit/>
          </a:bodyPr>
          <a:lstStyle/>
          <a:p>
            <a:r>
              <a:rPr lang="en-US" altLang="zh-CN" sz="1100" b="1" dirty="0" smtClean="0"/>
              <a:t>2000</a:t>
            </a:r>
            <a:r>
              <a:rPr lang="zh-CN" altLang="en-US" sz="1100" b="1" dirty="0" smtClean="0"/>
              <a:t>年至今</a:t>
            </a:r>
            <a:endParaRPr lang="zh-CN" altLang="en-US" sz="1100" dirty="0"/>
          </a:p>
        </p:txBody>
      </p:sp>
      <p:sp>
        <p:nvSpPr>
          <p:cNvPr id="28" name="左箭头标注 27"/>
          <p:cNvSpPr/>
          <p:nvPr/>
        </p:nvSpPr>
        <p:spPr>
          <a:xfrm>
            <a:off x="9193259" y="4726147"/>
            <a:ext cx="2603898" cy="608906"/>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100" dirty="0" smtClean="0"/>
              <a:t>深度学习时代，</a:t>
            </a:r>
            <a:r>
              <a:rPr lang="en-US" altLang="zh-CN" sz="1100" dirty="0" smtClean="0"/>
              <a:t>MP</a:t>
            </a:r>
            <a:r>
              <a:rPr lang="zh-CN" altLang="en-US" sz="1100" dirty="0" smtClean="0"/>
              <a:t>神经元</a:t>
            </a:r>
            <a:r>
              <a:rPr lang="zh-CN" altLang="en-US" sz="1100" dirty="0"/>
              <a:t>模型</a:t>
            </a:r>
            <a:r>
              <a:rPr lang="zh-CN" altLang="en-US" sz="1100" dirty="0" smtClean="0"/>
              <a:t>得到极大应用和拓展</a:t>
            </a:r>
            <a:endParaRPr lang="zh-CN" altLang="en-US" sz="1100" dirty="0"/>
          </a:p>
        </p:txBody>
      </p:sp>
    </p:spTree>
    <p:extLst>
      <p:ext uri="{BB962C8B-B14F-4D97-AF65-F5344CB8AC3E}">
        <p14:creationId xmlns:p14="http://schemas.microsoft.com/office/powerpoint/2010/main" val="3689374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12CEC39-2A5C-4CC5-F1CD-7687FE152DE5}"/>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a:solidFill>
                  <a:schemeClr val="tx1">
                    <a:lumMod val="50000"/>
                    <a:lumOff val="50000"/>
                  </a:schemeClr>
                </a:solidFill>
              </a:rPr>
              <a:t>核心贡献  实验验证  分析总结</a:t>
            </a:r>
          </a:p>
        </p:txBody>
      </p:sp>
      <p:sp>
        <p:nvSpPr>
          <p:cNvPr id="4" name="Date Placeholder 3">
            <a:extLst>
              <a:ext uri="{FF2B5EF4-FFF2-40B4-BE49-F238E27FC236}">
                <a16:creationId xmlns="" xmlns:a16="http://schemas.microsoft.com/office/drawing/2014/main" id="{26045AFF-F49E-0C5B-91F0-85AF8AF5ACE1}"/>
              </a:ext>
            </a:extLst>
          </p:cNvPr>
          <p:cNvSpPr>
            <a:spLocks noGrp="1"/>
          </p:cNvSpPr>
          <p:nvPr>
            <p:ph type="dt" sz="half" idx="10"/>
          </p:nvPr>
        </p:nvSpPr>
        <p:spPr/>
        <p:txBody>
          <a:bodyPr/>
          <a:lstStyle/>
          <a:p>
            <a:fld id="{F86FCFC5-D7CF-FB4B-AA6E-663C08F2110C}"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853AF3E4-F38F-EE4E-3E64-36D8B7D59FA4}"/>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BF38F931-7147-E306-DACF-C73D04009354}"/>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结合了等变操作的</a:t>
            </a:r>
            <a:r>
              <a:rPr lang="en-US" altLang="zh-CN" dirty="0" smtClean="0"/>
              <a:t>IC</a:t>
            </a:r>
            <a:r>
              <a:rPr lang="zh-CN" altLang="en-US" dirty="0" smtClean="0"/>
              <a:t>神经元：</a:t>
            </a:r>
            <a:r>
              <a:rPr lang="en-US" altLang="zh-CN" dirty="0" smtClean="0"/>
              <a:t>IC-GNN+</a:t>
            </a:r>
            <a:endParaRPr lang="zh-CN" altLang="en-US" dirty="0">
              <a:solidFill>
                <a:schemeClr val="tx1">
                  <a:lumMod val="50000"/>
                  <a:lumOff val="50000"/>
                </a:schemeClr>
              </a:solidFill>
            </a:endParaRPr>
          </a:p>
        </p:txBody>
      </p:sp>
      <p:sp>
        <p:nvSpPr>
          <p:cNvPr id="9" name="矩形 8"/>
          <p:cNvSpPr/>
          <p:nvPr/>
        </p:nvSpPr>
        <p:spPr>
          <a:xfrm>
            <a:off x="838200" y="1360862"/>
            <a:ext cx="9931899" cy="3416320"/>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a:t>图</a:t>
            </a:r>
            <a:r>
              <a:rPr lang="zh-CN" altLang="en-US" dirty="0" smtClean="0"/>
              <a:t>神经网络工作原理：消息计算和消息聚合</a:t>
            </a:r>
            <a:endParaRPr lang="en-US" altLang="zh-CN" dirty="0" smtClean="0"/>
          </a:p>
          <a:p>
            <a:pPr marL="285750" indent="-285750" fontAlgn="auto">
              <a:lnSpc>
                <a:spcPct val="150000"/>
              </a:lnSpc>
              <a:buFont typeface="Wingdings" panose="05000000000000000000" charset="0"/>
              <a:buChar char="n"/>
            </a:pPr>
            <a:endParaRPr lang="en-US" altLang="zh-CN" dirty="0"/>
          </a:p>
          <a:p>
            <a:pPr marL="285750" indent="-285750" fontAlgn="auto">
              <a:lnSpc>
                <a:spcPct val="150000"/>
              </a:lnSpc>
              <a:buFont typeface="Wingdings" panose="05000000000000000000" charset="0"/>
              <a:buChar char="n"/>
            </a:pPr>
            <a:endParaRPr lang="en-US" altLang="zh-CN" dirty="0" smtClean="0"/>
          </a:p>
          <a:p>
            <a:pPr marL="285750" indent="-285750" fontAlgn="auto">
              <a:lnSpc>
                <a:spcPct val="150000"/>
              </a:lnSpc>
              <a:buFont typeface="Wingdings" panose="05000000000000000000" charset="0"/>
              <a:buChar char="n"/>
            </a:pPr>
            <a:r>
              <a:rPr lang="zh-CN" altLang="en-US" dirty="0" smtClean="0"/>
              <a:t>提取空间几何信息的核心操作：消息计算，传统等变神经元基于</a:t>
            </a:r>
            <a:r>
              <a:rPr lang="en-US" altLang="zh-CN" dirty="0" smtClean="0"/>
              <a:t>CG</a:t>
            </a:r>
            <a:r>
              <a:rPr lang="zh-CN" altLang="en-US" dirty="0" smtClean="0"/>
              <a:t>张量积计算出有效地消息：</a:t>
            </a:r>
            <a:endParaRPr lang="en-US" altLang="zh-CN" dirty="0" smtClean="0"/>
          </a:p>
          <a:p>
            <a:pPr marL="285750" indent="-285750" fontAlgn="auto">
              <a:lnSpc>
                <a:spcPct val="150000"/>
              </a:lnSpc>
              <a:buFont typeface="Wingdings" panose="05000000000000000000" charset="0"/>
              <a:buChar char="n"/>
            </a:pPr>
            <a:endParaRPr lang="en-US" altLang="zh-CN" dirty="0">
              <a:solidFill>
                <a:srgbClr val="FF0000"/>
              </a:solidFill>
            </a:endParaRPr>
          </a:p>
          <a:p>
            <a:pPr marL="285750" indent="-285750" fontAlgn="auto">
              <a:lnSpc>
                <a:spcPct val="150000"/>
              </a:lnSpc>
              <a:buFont typeface="Wingdings" panose="05000000000000000000" charset="0"/>
              <a:buChar char="n"/>
            </a:pPr>
            <a:r>
              <a:rPr lang="en-US" altLang="zh-CN" dirty="0" smtClean="0"/>
              <a:t>CG</a:t>
            </a:r>
            <a:r>
              <a:rPr lang="zh-CN" altLang="en-US" dirty="0" smtClean="0"/>
              <a:t>张量乘积可通过旋转至局部坐标系简化：</a:t>
            </a:r>
            <a:endParaRPr lang="en-US" altLang="zh-CN" dirty="0"/>
          </a:p>
          <a:p>
            <a:pPr marL="285750" indent="-285750" fontAlgn="auto">
              <a:lnSpc>
                <a:spcPct val="150000"/>
              </a:lnSpc>
              <a:buFont typeface="Wingdings" panose="05000000000000000000" charset="0"/>
              <a:buChar char="n"/>
            </a:pPr>
            <a:endParaRPr lang="en-US" altLang="zh-CN" dirty="0" smtClean="0">
              <a:solidFill>
                <a:srgbClr val="FF0000"/>
              </a:solidFill>
            </a:endParaRPr>
          </a:p>
          <a:p>
            <a:pPr marL="285750" indent="-285750" fontAlgn="auto">
              <a:lnSpc>
                <a:spcPct val="150000"/>
              </a:lnSpc>
              <a:buFont typeface="Wingdings" panose="05000000000000000000" charset="0"/>
              <a:buChar char="n"/>
            </a:pPr>
            <a:endParaRPr lang="zh-CN" altLang="en-US" dirty="0"/>
          </a:p>
        </p:txBody>
      </p:sp>
      <p:pic>
        <p:nvPicPr>
          <p:cNvPr id="11" name="图片 10"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198" y="3069022"/>
            <a:ext cx="2349621" cy="419122"/>
          </a:xfrm>
          <a:prstGeom prst="rect">
            <a:avLst/>
          </a:prstGeom>
        </p:spPr>
      </p:pic>
      <p:pic>
        <p:nvPicPr>
          <p:cNvPr id="13" name="图片 1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1213" y="4880749"/>
            <a:ext cx="8945473" cy="1457027"/>
          </a:xfrm>
          <a:prstGeom prst="rect">
            <a:avLst/>
          </a:prstGeom>
        </p:spPr>
      </p:pic>
      <p:pic>
        <p:nvPicPr>
          <p:cNvPr id="12" name="图片 11"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4744" y="3821145"/>
            <a:ext cx="3283119" cy="463574"/>
          </a:xfrm>
          <a:prstGeom prst="rect">
            <a:avLst/>
          </a:prstGeom>
        </p:spPr>
      </p:pic>
      <p:pic>
        <p:nvPicPr>
          <p:cNvPr id="10" name="图片 9"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5198" y="1769401"/>
            <a:ext cx="2089213" cy="904608"/>
          </a:xfrm>
          <a:prstGeom prst="rect">
            <a:avLst/>
          </a:prstGeom>
        </p:spPr>
      </p:pic>
      <p:pic>
        <p:nvPicPr>
          <p:cNvPr id="17" name="图片 16"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9572" y="3842738"/>
            <a:ext cx="2489328" cy="349268"/>
          </a:xfrm>
          <a:prstGeom prst="rect">
            <a:avLst/>
          </a:prstGeom>
        </p:spPr>
      </p:pic>
      <p:sp>
        <p:nvSpPr>
          <p:cNvPr id="14" name="文本框 13"/>
          <p:cNvSpPr txBox="1"/>
          <p:nvPr/>
        </p:nvSpPr>
        <p:spPr>
          <a:xfrm>
            <a:off x="527831" y="5094323"/>
            <a:ext cx="2431157" cy="261610"/>
          </a:xfrm>
          <a:prstGeom prst="rect">
            <a:avLst/>
          </a:prstGeom>
          <a:noFill/>
        </p:spPr>
        <p:txBody>
          <a:bodyPr wrap="square" rtlCol="0">
            <a:spAutoFit/>
          </a:bodyPr>
          <a:lstStyle/>
          <a:p>
            <a:r>
              <a:rPr lang="zh-CN" altLang="en-US" sz="1100" dirty="0" smtClean="0"/>
              <a:t>旋转至局部坐标系图示</a:t>
            </a:r>
            <a:endParaRPr lang="zh-CN" altLang="en-US" sz="1100" dirty="0"/>
          </a:p>
        </p:txBody>
      </p:sp>
      <p:sp>
        <p:nvSpPr>
          <p:cNvPr id="15" name="上下箭头 14"/>
          <p:cNvSpPr/>
          <p:nvPr/>
        </p:nvSpPr>
        <p:spPr>
          <a:xfrm>
            <a:off x="3339100" y="4171367"/>
            <a:ext cx="355866" cy="764386"/>
          </a:xfrm>
          <a:prstGeom prst="upDownArrow">
            <a:avLst>
              <a:gd name="adj1" fmla="val 28874"/>
              <a:gd name="adj2" fmla="val 62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517033" y="4418423"/>
            <a:ext cx="2431157" cy="261610"/>
          </a:xfrm>
          <a:prstGeom prst="rect">
            <a:avLst/>
          </a:prstGeom>
          <a:noFill/>
        </p:spPr>
        <p:txBody>
          <a:bodyPr wrap="square" rtlCol="0">
            <a:spAutoFit/>
          </a:bodyPr>
          <a:lstStyle/>
          <a:p>
            <a:r>
              <a:rPr lang="zh-CN" altLang="en-US" sz="1100" dirty="0" smtClean="0"/>
              <a:t>图与公式等价</a:t>
            </a:r>
            <a:endParaRPr lang="zh-CN" altLang="en-US" sz="1100" dirty="0"/>
          </a:p>
        </p:txBody>
      </p:sp>
    </p:spTree>
    <p:extLst>
      <p:ext uri="{BB962C8B-B14F-4D97-AF65-F5344CB8AC3E}">
        <p14:creationId xmlns:p14="http://schemas.microsoft.com/office/powerpoint/2010/main" val="811678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12CEC39-2A5C-4CC5-F1CD-7687FE152DE5}"/>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a:solidFill>
                  <a:schemeClr val="tx1">
                    <a:lumMod val="50000"/>
                    <a:lumOff val="50000"/>
                  </a:schemeClr>
                </a:solidFill>
              </a:rPr>
              <a:t>核心贡献  实验验证  分析总结</a:t>
            </a:r>
          </a:p>
        </p:txBody>
      </p:sp>
      <p:sp>
        <p:nvSpPr>
          <p:cNvPr id="4" name="Date Placeholder 3">
            <a:extLst>
              <a:ext uri="{FF2B5EF4-FFF2-40B4-BE49-F238E27FC236}">
                <a16:creationId xmlns="" xmlns:a16="http://schemas.microsoft.com/office/drawing/2014/main" id="{26045AFF-F49E-0C5B-91F0-85AF8AF5ACE1}"/>
              </a:ext>
            </a:extLst>
          </p:cNvPr>
          <p:cNvSpPr>
            <a:spLocks noGrp="1"/>
          </p:cNvSpPr>
          <p:nvPr>
            <p:ph type="dt" sz="half" idx="10"/>
          </p:nvPr>
        </p:nvSpPr>
        <p:spPr/>
        <p:txBody>
          <a:bodyPr/>
          <a:lstStyle/>
          <a:p>
            <a:fld id="{F86FCFC5-D7CF-FB4B-AA6E-663C08F2110C}"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853AF3E4-F38F-EE4E-3E64-36D8B7D59FA4}"/>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BF38F931-7147-E306-DACF-C73D04009354}"/>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结合了等变操作的</a:t>
            </a:r>
            <a:r>
              <a:rPr lang="en-US" altLang="zh-CN" dirty="0" smtClean="0"/>
              <a:t>IC</a:t>
            </a:r>
            <a:r>
              <a:rPr lang="zh-CN" altLang="en-US" dirty="0"/>
              <a:t>神经元：</a:t>
            </a:r>
            <a:r>
              <a:rPr lang="en-US" altLang="zh-CN" dirty="0"/>
              <a:t>IC-GNN</a:t>
            </a:r>
            <a:r>
              <a:rPr lang="en-US" altLang="zh-CN" dirty="0" smtClean="0"/>
              <a:t>+</a:t>
            </a:r>
            <a:endParaRPr lang="zh-CN" altLang="en-US" dirty="0">
              <a:solidFill>
                <a:schemeClr val="tx1">
                  <a:lumMod val="50000"/>
                  <a:lumOff val="50000"/>
                </a:schemeClr>
              </a:solidFill>
            </a:endParaRPr>
          </a:p>
        </p:txBody>
      </p:sp>
      <p:sp>
        <p:nvSpPr>
          <p:cNvPr id="9" name="矩形 8"/>
          <p:cNvSpPr/>
          <p:nvPr/>
        </p:nvSpPr>
        <p:spPr>
          <a:xfrm>
            <a:off x="526414" y="2594780"/>
            <a:ext cx="3360834" cy="4662815"/>
          </a:xfrm>
          <a:prstGeom prst="rect">
            <a:avLst/>
          </a:prstGeom>
        </p:spPr>
        <p:txBody>
          <a:bodyPr wrap="square">
            <a:spAutoFit/>
          </a:bodyPr>
          <a:lstStyle/>
          <a:p>
            <a:pPr marL="285750" indent="-285750" fontAlgn="auto">
              <a:lnSpc>
                <a:spcPct val="150000"/>
              </a:lnSpc>
              <a:buFont typeface="Wingdings" panose="05000000000000000000" charset="0"/>
              <a:buChar char="n"/>
            </a:pPr>
            <a:r>
              <a:rPr lang="en-US" altLang="zh-CN" dirty="0" smtClean="0"/>
              <a:t>IC</a:t>
            </a:r>
            <a:r>
              <a:rPr lang="zh-CN" altLang="en-US" dirty="0" smtClean="0"/>
              <a:t>神经元的逼近理论与</a:t>
            </a:r>
            <a:r>
              <a:rPr lang="en-US" altLang="zh-CN" dirty="0" smtClean="0"/>
              <a:t>MP</a:t>
            </a:r>
            <a:r>
              <a:rPr lang="zh-CN" altLang="en-US" dirty="0" smtClean="0"/>
              <a:t>神经元相似，即“</a:t>
            </a:r>
            <a:r>
              <a:rPr lang="zh-CN" altLang="en-US" dirty="0" smtClean="0">
                <a:solidFill>
                  <a:srgbClr val="FF0000"/>
                </a:solidFill>
              </a:rPr>
              <a:t>近似任意连续函数</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smtClean="0"/>
              <a:t>“连续函数”包含“连续等变函数”</a:t>
            </a:r>
            <a:endParaRPr lang="en-US" altLang="zh-CN" dirty="0" smtClean="0"/>
          </a:p>
          <a:p>
            <a:pPr marL="285750" indent="-285750" fontAlgn="auto">
              <a:lnSpc>
                <a:spcPct val="150000"/>
              </a:lnSpc>
              <a:buFont typeface="Wingdings" panose="05000000000000000000" charset="0"/>
              <a:buChar char="n"/>
            </a:pPr>
            <a:r>
              <a:rPr lang="zh-CN" altLang="en-US" dirty="0" smtClean="0"/>
              <a:t>结合</a:t>
            </a:r>
            <a:r>
              <a:rPr lang="en-US" altLang="zh-CN" dirty="0" smtClean="0"/>
              <a:t>n</a:t>
            </a:r>
            <a:r>
              <a:rPr lang="zh-CN" altLang="en-US" dirty="0" smtClean="0"/>
              <a:t>重对称图的实验，</a:t>
            </a:r>
            <a:r>
              <a:rPr lang="en-US" altLang="zh-CN" dirty="0" smtClean="0"/>
              <a:t>IC</a:t>
            </a:r>
            <a:r>
              <a:rPr lang="zh-CN" altLang="en-US" dirty="0" smtClean="0"/>
              <a:t>神经元有可能学习到基于高阶数的等变函数</a:t>
            </a:r>
            <a:endParaRPr lang="en-US" altLang="zh-CN" dirty="0" smtClean="0"/>
          </a:p>
          <a:p>
            <a:pPr marL="285750" indent="-285750" fontAlgn="auto">
              <a:lnSpc>
                <a:spcPct val="150000"/>
              </a:lnSpc>
              <a:buFont typeface="Wingdings" panose="05000000000000000000" charset="0"/>
              <a:buChar char="n"/>
            </a:pPr>
            <a:endParaRPr lang="en-US" altLang="zh-CN" dirty="0"/>
          </a:p>
          <a:p>
            <a:pPr marL="285750" indent="-285750" fontAlgn="auto">
              <a:lnSpc>
                <a:spcPct val="150000"/>
              </a:lnSpc>
              <a:buFont typeface="Wingdings" panose="05000000000000000000" charset="0"/>
              <a:buChar char="n"/>
            </a:pPr>
            <a:endParaRPr lang="en-US" altLang="zh-CN" dirty="0" smtClean="0">
              <a:solidFill>
                <a:srgbClr val="FF0000"/>
              </a:solidFill>
            </a:endParaRPr>
          </a:p>
          <a:p>
            <a:pPr marL="285750" indent="-285750" fontAlgn="auto">
              <a:lnSpc>
                <a:spcPct val="150000"/>
              </a:lnSpc>
              <a:buFont typeface="Wingdings" panose="05000000000000000000" charset="0"/>
              <a:buChar char="n"/>
            </a:pPr>
            <a:endParaRPr lang="zh-CN" altLang="en-US" dirty="0"/>
          </a:p>
        </p:txBody>
      </p:sp>
      <p:pic>
        <p:nvPicPr>
          <p:cNvPr id="13" name="图片 12"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2955" y="3523685"/>
            <a:ext cx="4992885" cy="813234"/>
          </a:xfrm>
          <a:prstGeom prst="rect">
            <a:avLst/>
          </a:prstGeom>
        </p:spPr>
      </p:pic>
      <p:grpSp>
        <p:nvGrpSpPr>
          <p:cNvPr id="16" name="组合 15"/>
          <p:cNvGrpSpPr/>
          <p:nvPr/>
        </p:nvGrpSpPr>
        <p:grpSpPr>
          <a:xfrm>
            <a:off x="3737256" y="3379028"/>
            <a:ext cx="3162478" cy="2193074"/>
            <a:chOff x="7965000" y="946731"/>
            <a:chExt cx="2017970" cy="1429653"/>
          </a:xfrm>
        </p:grpSpPr>
        <p:pic>
          <p:nvPicPr>
            <p:cNvPr id="17" name="图片 16"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5000" y="946731"/>
              <a:ext cx="2017970" cy="1429653"/>
            </a:xfrm>
            <a:prstGeom prst="rect">
              <a:avLst/>
            </a:prstGeom>
          </p:spPr>
        </p:pic>
        <p:sp>
          <p:nvSpPr>
            <p:cNvPr id="18" name="椭圆 17"/>
            <p:cNvSpPr/>
            <p:nvPr/>
          </p:nvSpPr>
          <p:spPr>
            <a:xfrm>
              <a:off x="8324849" y="1445055"/>
              <a:ext cx="280987" cy="186893"/>
            </a:xfrm>
            <a:prstGeom prst="ellipse">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20" name="矩形 19"/>
              <p:cNvSpPr/>
              <p:nvPr/>
            </p:nvSpPr>
            <p:spPr>
              <a:xfrm>
                <a:off x="516239" y="1258907"/>
                <a:ext cx="7795418" cy="133882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将等变神经元的核心操作</a:t>
                </a:r>
                <a:r>
                  <a:rPr lang="en-US" altLang="zh-CN" dirty="0" smtClean="0"/>
                  <a:t>CG</a:t>
                </a:r>
                <a:r>
                  <a:rPr lang="zh-CN" altLang="en-US" dirty="0" smtClean="0"/>
                  <a:t>张量积用</a:t>
                </a:r>
                <a:r>
                  <a:rPr lang="en-US" altLang="zh-CN" dirty="0" smtClean="0"/>
                  <a:t>IC</a:t>
                </a:r>
                <a:r>
                  <a:rPr lang="zh-CN" altLang="en-US" dirty="0" smtClean="0"/>
                  <a:t>神经元代替：</a:t>
                </a:r>
                <a:endParaRPr lang="en-US" altLang="zh-CN" dirty="0" smtClean="0"/>
              </a:p>
              <a:p>
                <a:pPr marL="285750" indent="-285750" fontAlgn="auto">
                  <a:lnSpc>
                    <a:spcPct val="150000"/>
                  </a:lnSpc>
                  <a:buFont typeface="Wingdings" panose="05000000000000000000" charset="0"/>
                  <a:buChar char="n"/>
                </a:pPr>
                <a:endParaRPr lang="en-US" altLang="zh-CN" dirty="0"/>
              </a:p>
              <a:p>
                <a:pPr marL="285750" indent="-285750" fontAlgn="auto">
                  <a:lnSpc>
                    <a:spcPct val="150000"/>
                  </a:lnSpc>
                  <a:buFont typeface="Wingdings" panose="05000000000000000000" charset="0"/>
                  <a:buChar char="n"/>
                </a:pPr>
                <a:r>
                  <a:rPr lang="zh-CN" altLang="en-US" dirty="0" smtClean="0"/>
                  <a:t>其中</a:t>
                </a:r>
                <a14:m>
                  <m:oMath xmlns:m="http://schemas.openxmlformats.org/officeDocument/2006/math">
                    <m:r>
                      <a:rPr lang="en-US" altLang="zh-CN" b="0" i="1" smtClean="0">
                        <a:latin typeface="Cambria Math" panose="02040503050406030204" pitchFamily="18" charset="0"/>
                      </a:rPr>
                      <m:t>𝑁𝑁</m:t>
                    </m:r>
                    <m:r>
                      <a:rPr lang="en-US" altLang="zh-CN" b="0" i="1" smtClean="0">
                        <a:latin typeface="Cambria Math" panose="02040503050406030204" pitchFamily="18" charset="0"/>
                      </a:rPr>
                      <m:t>(⋅)</m:t>
                    </m:r>
                  </m:oMath>
                </a14:m>
                <a:r>
                  <a:rPr lang="zh-CN" altLang="en-US" dirty="0" smtClean="0"/>
                  <a:t>表示用</a:t>
                </a:r>
                <a:r>
                  <a:rPr lang="en-US" altLang="zh-CN" dirty="0" smtClean="0"/>
                  <a:t>IC</a:t>
                </a:r>
                <a:r>
                  <a:rPr lang="zh-CN" altLang="en-US" dirty="0" smtClean="0"/>
                  <a:t>神经元计算输出。</a:t>
                </a:r>
                <a:endParaRPr lang="en-US" altLang="zh-CN" dirty="0" smtClean="0"/>
              </a:p>
            </p:txBody>
          </p:sp>
        </mc:Choice>
        <mc:Fallback xmlns="">
          <p:sp>
            <p:nvSpPr>
              <p:cNvPr id="20" name="矩形 19"/>
              <p:cNvSpPr>
                <a:spLocks noRot="1" noChangeAspect="1" noMove="1" noResize="1" noEditPoints="1" noAdjustHandles="1" noChangeArrowheads="1" noChangeShapeType="1" noTextEdit="1"/>
              </p:cNvSpPr>
              <p:nvPr/>
            </p:nvSpPr>
            <p:spPr>
              <a:xfrm>
                <a:off x="516239" y="1258907"/>
                <a:ext cx="7795418" cy="1338828"/>
              </a:xfrm>
              <a:prstGeom prst="rect">
                <a:avLst/>
              </a:prstGeom>
              <a:blipFill rotWithShape="0">
                <a:blip r:embed="rId8"/>
                <a:stretch>
                  <a:fillRect l="-548" b="-3196"/>
                </a:stretch>
              </a:blipFill>
            </p:spPr>
            <p:txBody>
              <a:bodyPr/>
              <a:lstStyle/>
              <a:p>
                <a:r>
                  <a:rPr lang="zh-CN" altLang="en-US">
                    <a:noFill/>
                  </a:rPr>
                  <a:t> </a:t>
                </a:r>
              </a:p>
            </p:txBody>
          </p:sp>
        </mc:Fallback>
      </mc:AlternateContent>
      <p:pic>
        <p:nvPicPr>
          <p:cNvPr id="2" name="图片 1" descr="屏幕剪辑"/>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3878" y="1729649"/>
            <a:ext cx="2908449" cy="406421"/>
          </a:xfrm>
          <a:prstGeom prst="rect">
            <a:avLst/>
          </a:prstGeom>
        </p:spPr>
      </p:pic>
      <p:sp>
        <p:nvSpPr>
          <p:cNvPr id="22" name="椭圆形标注 21"/>
          <p:cNvSpPr/>
          <p:nvPr/>
        </p:nvSpPr>
        <p:spPr>
          <a:xfrm>
            <a:off x="7548674" y="1198575"/>
            <a:ext cx="2360936" cy="944150"/>
          </a:xfrm>
          <a:prstGeom prst="wedgeEllipseCallout">
            <a:avLst>
              <a:gd name="adj1" fmla="val -31057"/>
              <a:gd name="adj2" fmla="val 603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内容占位符 2"/>
          <p:cNvSpPr txBox="1"/>
          <p:nvPr>
            <p:custDataLst>
              <p:tags r:id="rId1"/>
            </p:custDataLst>
          </p:nvPr>
        </p:nvSpPr>
        <p:spPr bwMode="auto">
          <a:xfrm>
            <a:off x="7580660" y="1413689"/>
            <a:ext cx="2328950" cy="51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marL="0" indent="0">
              <a:lnSpc>
                <a:spcPct val="150000"/>
              </a:lnSpc>
              <a:spcBef>
                <a:spcPts val="0"/>
              </a:spcBef>
              <a:buClr>
                <a:srgbClr val="000000"/>
              </a:buClr>
              <a:buSzPct val="100000"/>
              <a:buNone/>
            </a:pPr>
            <a:r>
              <a:rPr lang="zh-CN" altLang="en-US" sz="1800" dirty="0" smtClean="0">
                <a:latin typeface="微软雅黑" panose="020B0503020204020204" pitchFamily="34" charset="-122"/>
                <a:ea typeface="微软雅黑" panose="020B0503020204020204" pitchFamily="34" charset="-122"/>
                <a:cs typeface="+mn-ea"/>
                <a:sym typeface="+mn-lt"/>
              </a:rPr>
              <a:t>为什么可以这样代替？</a:t>
            </a:r>
            <a:endParaRPr lang="en-US" altLang="zh-CN" sz="1800" dirty="0" smtClean="0">
              <a:latin typeface="微软雅黑" panose="020B0503020204020204" pitchFamily="34" charset="-122"/>
              <a:ea typeface="微软雅黑" panose="020B0503020204020204" pitchFamily="34" charset="-122"/>
              <a:cs typeface="+mn-ea"/>
              <a:sym typeface="+mn-lt"/>
            </a:endParaRPr>
          </a:p>
        </p:txBody>
      </p:sp>
      <p:sp>
        <p:nvSpPr>
          <p:cNvPr id="24" name="矩形: 圆角 20"/>
          <p:cNvSpPr/>
          <p:nvPr>
            <p:custDataLst>
              <p:tags r:id="rId2"/>
            </p:custDataLst>
          </p:nvPr>
        </p:nvSpPr>
        <p:spPr>
          <a:xfrm>
            <a:off x="339562" y="2520439"/>
            <a:ext cx="6536438" cy="3652450"/>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733586" y="4251679"/>
            <a:ext cx="3526220" cy="1286250"/>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通过旋转到局部坐标系，</a:t>
            </a:r>
            <a:r>
              <a:rPr lang="en-US" altLang="zh-CN" dirty="0" smtClean="0"/>
              <a:t>IC</a:t>
            </a:r>
            <a:r>
              <a:rPr lang="zh-CN" altLang="en-US" dirty="0" smtClean="0"/>
              <a:t>神经元只用学习</a:t>
            </a:r>
            <a:r>
              <a:rPr lang="zh-CN" altLang="en-US" dirty="0" smtClean="0">
                <a:solidFill>
                  <a:srgbClr val="FF0000"/>
                </a:solidFill>
              </a:rPr>
              <a:t>如何拟合一种矩阵乘法，而不是复杂的张量积</a:t>
            </a:r>
            <a:endParaRPr lang="en-US" altLang="zh-CN" dirty="0" smtClean="0">
              <a:solidFill>
                <a:srgbClr val="FF0000"/>
              </a:solidFill>
            </a:endParaRPr>
          </a:p>
        </p:txBody>
      </p:sp>
      <p:sp>
        <p:nvSpPr>
          <p:cNvPr id="26" name="右箭头 25"/>
          <p:cNvSpPr/>
          <p:nvPr/>
        </p:nvSpPr>
        <p:spPr>
          <a:xfrm>
            <a:off x="6400164" y="1403464"/>
            <a:ext cx="983854" cy="493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483240" y="1272659"/>
            <a:ext cx="519715" cy="261610"/>
          </a:xfrm>
          <a:prstGeom prst="rect">
            <a:avLst/>
          </a:prstGeom>
          <a:noFill/>
        </p:spPr>
        <p:txBody>
          <a:bodyPr wrap="square" rtlCol="0">
            <a:spAutoFit/>
          </a:bodyPr>
          <a:lstStyle/>
          <a:p>
            <a:r>
              <a:rPr lang="zh-CN" altLang="en-US" sz="1100" dirty="0" smtClean="0"/>
              <a:t>疑问</a:t>
            </a:r>
            <a:endParaRPr lang="zh-CN" altLang="en-US" sz="1100" dirty="0"/>
          </a:p>
        </p:txBody>
      </p:sp>
      <p:sp>
        <p:nvSpPr>
          <p:cNvPr id="28" name="矩形: 圆角 20"/>
          <p:cNvSpPr/>
          <p:nvPr>
            <p:custDataLst>
              <p:tags r:id="rId3"/>
            </p:custDataLst>
          </p:nvPr>
        </p:nvSpPr>
        <p:spPr>
          <a:xfrm>
            <a:off x="7002955" y="2525258"/>
            <a:ext cx="5093910" cy="3652450"/>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rot="8812723">
            <a:off x="6694842" y="1998531"/>
            <a:ext cx="983854" cy="493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2304653">
            <a:off x="9787646" y="1884192"/>
            <a:ext cx="983854" cy="493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7076567" y="2324096"/>
            <a:ext cx="803045" cy="261610"/>
          </a:xfrm>
          <a:prstGeom prst="rect">
            <a:avLst/>
          </a:prstGeom>
          <a:noFill/>
        </p:spPr>
        <p:txBody>
          <a:bodyPr wrap="square" rtlCol="0">
            <a:spAutoFit/>
          </a:bodyPr>
          <a:lstStyle/>
          <a:p>
            <a:r>
              <a:rPr lang="zh-CN" altLang="en-US" sz="1100" dirty="0" smtClean="0"/>
              <a:t>主要答案</a:t>
            </a:r>
            <a:endParaRPr lang="zh-CN" altLang="en-US" sz="1100" dirty="0"/>
          </a:p>
        </p:txBody>
      </p:sp>
      <p:sp>
        <p:nvSpPr>
          <p:cNvPr id="32" name="文本框 31"/>
          <p:cNvSpPr txBox="1"/>
          <p:nvPr/>
        </p:nvSpPr>
        <p:spPr>
          <a:xfrm>
            <a:off x="10212994" y="1748305"/>
            <a:ext cx="803045" cy="261610"/>
          </a:xfrm>
          <a:prstGeom prst="rect">
            <a:avLst/>
          </a:prstGeom>
          <a:noFill/>
        </p:spPr>
        <p:txBody>
          <a:bodyPr wrap="square" rtlCol="0">
            <a:spAutoFit/>
          </a:bodyPr>
          <a:lstStyle/>
          <a:p>
            <a:r>
              <a:rPr lang="zh-CN" altLang="en-US" sz="1100" dirty="0"/>
              <a:t>次</a:t>
            </a:r>
            <a:r>
              <a:rPr lang="zh-CN" altLang="en-US" sz="1100" dirty="0" smtClean="0"/>
              <a:t>要答案</a:t>
            </a:r>
            <a:endParaRPr lang="zh-CN" altLang="en-US" sz="1100" dirty="0"/>
          </a:p>
        </p:txBody>
      </p:sp>
    </p:spTree>
    <p:extLst>
      <p:ext uri="{BB962C8B-B14F-4D97-AF65-F5344CB8AC3E}">
        <p14:creationId xmlns:p14="http://schemas.microsoft.com/office/powerpoint/2010/main" val="2494111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12CEC39-2A5C-4CC5-F1CD-7687FE152DE5}"/>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提出方法  </a:t>
            </a:r>
            <a:r>
              <a:rPr lang="zh-CN" altLang="en-US" dirty="0">
                <a:solidFill>
                  <a:schemeClr val="tx1">
                    <a:lumMod val="50000"/>
                    <a:lumOff val="50000"/>
                  </a:schemeClr>
                </a:solidFill>
              </a:rPr>
              <a:t>核心贡献  实验验证  分析总结</a:t>
            </a:r>
          </a:p>
        </p:txBody>
      </p:sp>
      <p:sp>
        <p:nvSpPr>
          <p:cNvPr id="5" name="Footer Placeholder 4">
            <a:extLst>
              <a:ext uri="{FF2B5EF4-FFF2-40B4-BE49-F238E27FC236}">
                <a16:creationId xmlns="" xmlns:a16="http://schemas.microsoft.com/office/drawing/2014/main" id="{853AF3E4-F38F-EE4E-3E64-36D8B7D59FA4}"/>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BF38F931-7147-E306-DACF-C73D04009354}"/>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结合了等变操作的</a:t>
            </a:r>
            <a:r>
              <a:rPr lang="en-US" altLang="zh-CN" dirty="0" smtClean="0"/>
              <a:t>IC</a:t>
            </a:r>
            <a:r>
              <a:rPr lang="zh-CN" altLang="en-US" dirty="0"/>
              <a:t>神经元：</a:t>
            </a:r>
            <a:r>
              <a:rPr lang="en-US" altLang="zh-CN" dirty="0"/>
              <a:t>IC-GNN</a:t>
            </a:r>
            <a:r>
              <a:rPr lang="en-US" altLang="zh-CN" dirty="0" smtClean="0"/>
              <a:t>+</a:t>
            </a:r>
            <a:endParaRPr lang="zh-CN" altLang="en-US" dirty="0">
              <a:solidFill>
                <a:schemeClr val="tx1">
                  <a:lumMod val="50000"/>
                  <a:lumOff val="50000"/>
                </a:schemeClr>
              </a:solidFill>
            </a:endParaRPr>
          </a:p>
        </p:txBody>
      </p:sp>
      <p:sp>
        <p:nvSpPr>
          <p:cNvPr id="20" name="矩形 19"/>
          <p:cNvSpPr/>
          <p:nvPr/>
        </p:nvSpPr>
        <p:spPr>
          <a:xfrm>
            <a:off x="844042" y="1786996"/>
            <a:ext cx="11238689" cy="133882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上述结构依然存在问题：</a:t>
            </a:r>
            <a:endParaRPr lang="en-US" altLang="zh-CN" dirty="0" smtClean="0"/>
          </a:p>
          <a:p>
            <a:pPr marL="742950" lvl="1" indent="-285750">
              <a:lnSpc>
                <a:spcPct val="150000"/>
              </a:lnSpc>
              <a:buFont typeface="Wingdings" panose="05000000000000000000" charset="0"/>
              <a:buChar char="n"/>
            </a:pPr>
            <a:r>
              <a:rPr lang="zh-CN" altLang="en-US" dirty="0" smtClean="0"/>
              <a:t>旋转到局部坐标系时，有多种旋转方式，即存在多个      ，实验中只能随机选择其中一种，</a:t>
            </a:r>
            <a:r>
              <a:rPr lang="zh-CN" altLang="en-US" dirty="0" smtClean="0">
                <a:solidFill>
                  <a:srgbClr val="FF0000"/>
                </a:solidFill>
              </a:rPr>
              <a:t>引入随机性</a:t>
            </a:r>
            <a:r>
              <a:rPr lang="zh-CN" altLang="en-US" dirty="0" smtClean="0"/>
              <a:t>。</a:t>
            </a:r>
            <a:endParaRPr lang="en-US" altLang="zh-CN" dirty="0" smtClean="0"/>
          </a:p>
          <a:p>
            <a:pPr marL="742950" lvl="1" indent="-285750">
              <a:lnSpc>
                <a:spcPct val="150000"/>
              </a:lnSpc>
              <a:buFont typeface="Wingdings" panose="05000000000000000000" charset="0"/>
              <a:buChar char="n"/>
            </a:pPr>
            <a:r>
              <a:rPr lang="en-US" altLang="zh-CN" dirty="0" smtClean="0"/>
              <a:t>IC</a:t>
            </a:r>
            <a:r>
              <a:rPr lang="zh-CN" altLang="en-US" dirty="0" smtClean="0"/>
              <a:t>神经元本身的</a:t>
            </a:r>
            <a:r>
              <a:rPr lang="zh-CN" altLang="en-US" dirty="0" smtClean="0">
                <a:solidFill>
                  <a:srgbClr val="FF0000"/>
                </a:solidFill>
              </a:rPr>
              <a:t>数学结构不是等变的</a:t>
            </a:r>
            <a:r>
              <a:rPr lang="zh-CN" altLang="en-US" dirty="0" smtClean="0"/>
              <a:t>，转换到局部坐标系只能降低学习等变性的难度，</a:t>
            </a:r>
            <a:r>
              <a:rPr lang="zh-CN" altLang="en-US" dirty="0" smtClean="0">
                <a:solidFill>
                  <a:srgbClr val="FF0000"/>
                </a:solidFill>
              </a:rPr>
              <a:t>不能保证等变性。</a:t>
            </a:r>
            <a:endParaRPr lang="en-US" altLang="zh-CN" dirty="0" smtClean="0">
              <a:solidFill>
                <a:srgbClr val="FF0000"/>
              </a:solidFill>
            </a:endParaRPr>
          </a:p>
        </p:txBody>
      </p:sp>
      <p:pic>
        <p:nvPicPr>
          <p:cNvPr id="2" name="图片 1"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78" y="1471923"/>
            <a:ext cx="2908449" cy="406421"/>
          </a:xfrm>
          <a:prstGeom prst="rect">
            <a:avLst/>
          </a:prstGeom>
        </p:spPr>
      </p:pic>
      <p:pic>
        <p:nvPicPr>
          <p:cNvPr id="33" name="图片 32" descr="屏幕剪辑"/>
          <p:cNvPicPr>
            <a:picLocks noChangeAspect="1"/>
          </p:cNvPicPr>
          <p:nvPr/>
        </p:nvPicPr>
        <p:blipFill rotWithShape="1">
          <a:blip r:embed="rId5">
            <a:extLst>
              <a:ext uri="{28A0092B-C50C-407E-A947-70E740481C1C}">
                <a14:useLocalDpi xmlns:a14="http://schemas.microsoft.com/office/drawing/2010/main" val="0"/>
              </a:ext>
            </a:extLst>
          </a:blip>
          <a:srcRect l="28348" r="60794" b="3170"/>
          <a:stretch/>
        </p:blipFill>
        <p:spPr>
          <a:xfrm>
            <a:off x="6938503" y="2276297"/>
            <a:ext cx="270295" cy="338198"/>
          </a:xfrm>
          <a:prstGeom prst="rect">
            <a:avLst/>
          </a:prstGeom>
        </p:spPr>
      </p:pic>
      <p:sp>
        <p:nvSpPr>
          <p:cNvPr id="34" name="右箭头 33"/>
          <p:cNvSpPr/>
          <p:nvPr/>
        </p:nvSpPr>
        <p:spPr>
          <a:xfrm rot="5400000">
            <a:off x="3299935" y="3407023"/>
            <a:ext cx="983854" cy="493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880493" y="3391631"/>
            <a:ext cx="2431157" cy="261610"/>
          </a:xfrm>
          <a:prstGeom prst="rect">
            <a:avLst/>
          </a:prstGeom>
          <a:noFill/>
        </p:spPr>
        <p:txBody>
          <a:bodyPr wrap="square" rtlCol="0">
            <a:spAutoFit/>
          </a:bodyPr>
          <a:lstStyle/>
          <a:p>
            <a:r>
              <a:rPr lang="zh-CN" altLang="en-US" sz="1100" dirty="0"/>
              <a:t>优化</a:t>
            </a:r>
          </a:p>
        </p:txBody>
      </p:sp>
      <p:pic>
        <p:nvPicPr>
          <p:cNvPr id="8" name="图片 7"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2184" y="4159575"/>
            <a:ext cx="4216617" cy="431822"/>
          </a:xfrm>
          <a:prstGeom prst="rect">
            <a:avLst/>
          </a:prstGeom>
        </p:spPr>
      </p:pic>
      <p:pic>
        <p:nvPicPr>
          <p:cNvPr id="10" name="图片 9"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540" y="4591397"/>
            <a:ext cx="3949903" cy="425472"/>
          </a:xfrm>
          <a:prstGeom prst="rect">
            <a:avLst/>
          </a:prstGeom>
        </p:spPr>
      </p:pic>
      <p:pic>
        <p:nvPicPr>
          <p:cNvPr id="11" name="图片 10"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8799" y="4629499"/>
            <a:ext cx="1759040" cy="349268"/>
          </a:xfrm>
          <a:prstGeom prst="rect">
            <a:avLst/>
          </a:prstGeom>
        </p:spPr>
      </p:pic>
      <mc:AlternateContent xmlns:mc="http://schemas.openxmlformats.org/markup-compatibility/2006" xmlns:a14="http://schemas.microsoft.com/office/drawing/2010/main">
        <mc:Choice Requires="a14">
          <p:sp>
            <p:nvSpPr>
              <p:cNvPr id="36" name="矩形 35"/>
              <p:cNvSpPr/>
              <p:nvPr/>
            </p:nvSpPr>
            <p:spPr>
              <a:xfrm>
                <a:off x="887174" y="4929289"/>
                <a:ext cx="11238689" cy="133882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拆成两项后，其中一项不包含随机，降低了随机性的影响。</a:t>
                </a:r>
                <a:endParaRPr lang="en-US" altLang="zh-CN" dirty="0" smtClean="0"/>
              </a:p>
              <a:p>
                <a:pPr marL="285750" indent="-285750" fontAlgn="auto">
                  <a:lnSpc>
                    <a:spcPct val="150000"/>
                  </a:lnSpc>
                  <a:buFont typeface="Wingdings" panose="05000000000000000000" charset="0"/>
                  <a:buChar char="n"/>
                </a:pPr>
                <a:r>
                  <a:rPr lang="zh-CN" altLang="en-US" dirty="0" smtClean="0"/>
                  <a:t>当整体模型等变性误差相同的情况下，改进后结构中，单个</a:t>
                </a:r>
                <a14:m>
                  <m:oMath xmlns:m="http://schemas.openxmlformats.org/officeDocument/2006/math">
                    <m:r>
                      <a:rPr lang="en-US" altLang="zh-CN" i="1">
                        <a:latin typeface="Cambria Math" panose="02040503050406030204" pitchFamily="18" charset="0"/>
                      </a:rPr>
                      <m:t>𝑁𝑁</m:t>
                    </m:r>
                    <m:r>
                      <a:rPr lang="en-US" altLang="zh-CN" i="1">
                        <a:latin typeface="Cambria Math" panose="02040503050406030204" pitchFamily="18" charset="0"/>
                      </a:rPr>
                      <m:t>(⋅)</m:t>
                    </m:r>
                  </m:oMath>
                </a14:m>
                <a:r>
                  <a:rPr lang="zh-CN" altLang="en-US" dirty="0" smtClean="0"/>
                  <a:t>等变误差更小。</a:t>
                </a:r>
                <a:endParaRPr lang="en-US" altLang="zh-CN" dirty="0" smtClean="0"/>
              </a:p>
              <a:p>
                <a:pPr marL="285750" indent="-285750" fontAlgn="auto">
                  <a:lnSpc>
                    <a:spcPct val="150000"/>
                  </a:lnSpc>
                  <a:buFont typeface="Wingdings" panose="05000000000000000000" charset="0"/>
                  <a:buChar char="n"/>
                </a:pPr>
                <a:r>
                  <a:rPr lang="zh-CN" altLang="en-US" dirty="0" smtClean="0"/>
                  <a:t>方向信息被拆分出来，模型更容易学习到方向向量上的几何特征。</a:t>
                </a:r>
                <a:endParaRPr lang="en-US" altLang="zh-CN" dirty="0" smtClean="0"/>
              </a:p>
            </p:txBody>
          </p:sp>
        </mc:Choice>
        <mc:Fallback xmlns="">
          <p:sp>
            <p:nvSpPr>
              <p:cNvPr id="36" name="矩形 35"/>
              <p:cNvSpPr>
                <a:spLocks noRot="1" noChangeAspect="1" noMove="1" noResize="1" noEditPoints="1" noAdjustHandles="1" noChangeArrowheads="1" noChangeShapeType="1" noTextEdit="1"/>
              </p:cNvSpPr>
              <p:nvPr/>
            </p:nvSpPr>
            <p:spPr>
              <a:xfrm>
                <a:off x="887174" y="4929289"/>
                <a:ext cx="11238689" cy="1338828"/>
              </a:xfrm>
              <a:prstGeom prst="rect">
                <a:avLst/>
              </a:prstGeom>
              <a:blipFill rotWithShape="0">
                <a:blip r:embed="rId9"/>
                <a:stretch>
                  <a:fillRect l="-380" b="-1826"/>
                </a:stretch>
              </a:blipFill>
            </p:spPr>
            <p:txBody>
              <a:bodyPr/>
              <a:lstStyle/>
              <a:p>
                <a:r>
                  <a:rPr lang="zh-CN" altLang="en-US">
                    <a:noFill/>
                  </a:rPr>
                  <a:t> </a:t>
                </a:r>
              </a:p>
            </p:txBody>
          </p:sp>
        </mc:Fallback>
      </mc:AlternateContent>
      <p:sp>
        <p:nvSpPr>
          <p:cNvPr id="12" name="右弧形箭头 11"/>
          <p:cNvSpPr/>
          <p:nvPr/>
        </p:nvSpPr>
        <p:spPr>
          <a:xfrm rot="11343240">
            <a:off x="394103" y="2224205"/>
            <a:ext cx="767848" cy="3036222"/>
          </a:xfrm>
          <a:prstGeom prst="curvedLeftArrow">
            <a:avLst>
              <a:gd name="adj1" fmla="val 25000"/>
              <a:gd name="adj2" fmla="val 50000"/>
              <a:gd name="adj3" fmla="val 23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3616" y="4236550"/>
            <a:ext cx="1826753" cy="1209011"/>
          </a:xfrm>
          <a:prstGeom prst="rect">
            <a:avLst/>
          </a:prstGeom>
        </p:spPr>
      </p:pic>
      <p:sp>
        <p:nvSpPr>
          <p:cNvPr id="14" name="左弧形箭头 13"/>
          <p:cNvSpPr/>
          <p:nvPr/>
        </p:nvSpPr>
        <p:spPr>
          <a:xfrm rot="13552811">
            <a:off x="10518617" y="2632431"/>
            <a:ext cx="764342" cy="38489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圆角 20"/>
          <p:cNvSpPr/>
          <p:nvPr>
            <p:custDataLst>
              <p:tags r:id="rId1"/>
            </p:custDataLst>
          </p:nvPr>
        </p:nvSpPr>
        <p:spPr>
          <a:xfrm>
            <a:off x="844042" y="4181697"/>
            <a:ext cx="10415764" cy="2086420"/>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7493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6FF968E-D0A2-CD21-D944-19B9165D17BB}"/>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32E8D5FE-46C3-7C60-66D3-5522881B895B}"/>
              </a:ext>
            </a:extLst>
          </p:cNvPr>
          <p:cNvSpPr>
            <a:spLocks noGrp="1"/>
          </p:cNvSpPr>
          <p:nvPr>
            <p:ph type="dt" sz="half" idx="10"/>
          </p:nvPr>
        </p:nvSpPr>
        <p:spPr/>
        <p:txBody>
          <a:bodyPr/>
          <a:lstStyle/>
          <a:p>
            <a:fld id="{D9D1D52B-6186-554E-A845-BB28FE4E7843}"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A0CB5EAE-9C0C-89DA-A0AC-BA69621BCE73}"/>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9F9EF9E2-A698-8564-9417-14158FC407E1}"/>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分子数据集上的实验效果</a:t>
            </a:r>
            <a:endParaRPr lang="zh-CN" altLang="en-US" dirty="0">
              <a:solidFill>
                <a:schemeClr val="tx1">
                  <a:lumMod val="50000"/>
                  <a:lumOff val="50000"/>
                </a:schemeClr>
              </a:solidFill>
            </a:endParaRPr>
          </a:p>
        </p:txBody>
      </p:sp>
      <p:sp>
        <p:nvSpPr>
          <p:cNvPr id="8" name="矩形 7"/>
          <p:cNvSpPr/>
          <p:nvPr/>
        </p:nvSpPr>
        <p:spPr>
          <a:xfrm>
            <a:off x="332116" y="1428444"/>
            <a:ext cx="8363309" cy="1754326"/>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分子数据的输入是一种</a:t>
            </a:r>
            <a:r>
              <a:rPr lang="en-US" altLang="zh-CN" dirty="0" smtClean="0"/>
              <a:t>3D</a:t>
            </a:r>
            <a:r>
              <a:rPr lang="zh-CN" altLang="en-US" dirty="0" smtClean="0"/>
              <a:t>结构，通过该结构预测分子的各种属性，存在以下几种性质：</a:t>
            </a:r>
            <a:endParaRPr lang="en-US" altLang="zh-CN" dirty="0" smtClean="0">
              <a:solidFill>
                <a:srgbClr val="FF0000"/>
              </a:solidFill>
            </a:endParaRPr>
          </a:p>
          <a:p>
            <a:pPr marL="742950" lvl="1" indent="-285750">
              <a:lnSpc>
                <a:spcPct val="150000"/>
              </a:lnSpc>
              <a:buFont typeface="Wingdings" panose="05000000000000000000" charset="0"/>
              <a:buChar char="n"/>
            </a:pPr>
            <a:r>
              <a:rPr lang="zh-CN" altLang="en-US" dirty="0" smtClean="0"/>
              <a:t>分子任务要求严格的等变性或不变性。</a:t>
            </a:r>
            <a:endParaRPr lang="en-US" altLang="zh-CN" dirty="0" smtClean="0"/>
          </a:p>
          <a:p>
            <a:pPr marL="742950" lvl="1" indent="-285750">
              <a:lnSpc>
                <a:spcPct val="150000"/>
              </a:lnSpc>
              <a:buFont typeface="Wingdings" panose="05000000000000000000" charset="0"/>
              <a:buChar char="n"/>
            </a:pPr>
            <a:r>
              <a:rPr lang="zh-CN" altLang="en-US" dirty="0"/>
              <a:t>分</a:t>
            </a:r>
            <a:r>
              <a:rPr lang="zh-CN" altLang="en-US" dirty="0" smtClean="0"/>
              <a:t>子模型中原子之间的相互作用关系非常复杂，传统的模型难以准确学习。</a:t>
            </a:r>
            <a:endParaRPr lang="zh-CN" altLang="en-US" dirty="0"/>
          </a:p>
        </p:txBody>
      </p:sp>
      <p:pic>
        <p:nvPicPr>
          <p:cNvPr id="9" name="图片 8"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90" y="3342330"/>
            <a:ext cx="7589220" cy="2968092"/>
          </a:xfrm>
          <a:prstGeom prst="rect">
            <a:avLst/>
          </a:prstGeom>
        </p:spPr>
      </p:pic>
      <p:sp>
        <p:nvSpPr>
          <p:cNvPr id="10" name="文本框 9"/>
          <p:cNvSpPr txBox="1"/>
          <p:nvPr/>
        </p:nvSpPr>
        <p:spPr>
          <a:xfrm>
            <a:off x="2675429" y="3182770"/>
            <a:ext cx="2726342" cy="261610"/>
          </a:xfrm>
          <a:prstGeom prst="rect">
            <a:avLst/>
          </a:prstGeom>
          <a:noFill/>
        </p:spPr>
        <p:txBody>
          <a:bodyPr wrap="square" rtlCol="0">
            <a:spAutoFit/>
          </a:bodyPr>
          <a:lstStyle/>
          <a:p>
            <a:r>
              <a:rPr lang="zh-CN" altLang="en-US" sz="1100" dirty="0" smtClean="0"/>
              <a:t>超大型分子数据集：</a:t>
            </a:r>
            <a:r>
              <a:rPr lang="en-US" altLang="zh-CN" sz="1100" dirty="0" smtClean="0"/>
              <a:t>OC 20</a:t>
            </a:r>
            <a:endParaRPr lang="zh-CN" altLang="en-US" sz="1100" dirty="0"/>
          </a:p>
        </p:txBody>
      </p:sp>
      <p:pic>
        <p:nvPicPr>
          <p:cNvPr id="11" name="图片 10"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643" y="1609748"/>
            <a:ext cx="3187067" cy="1463815"/>
          </a:xfrm>
          <a:prstGeom prst="rect">
            <a:avLst/>
          </a:prstGeom>
        </p:spPr>
      </p:pic>
      <p:sp>
        <p:nvSpPr>
          <p:cNvPr id="12" name="矩形 11"/>
          <p:cNvSpPr/>
          <p:nvPr/>
        </p:nvSpPr>
        <p:spPr>
          <a:xfrm>
            <a:off x="7833210" y="3355529"/>
            <a:ext cx="4410548" cy="3000821"/>
          </a:xfrm>
          <a:prstGeom prst="rect">
            <a:avLst/>
          </a:prstGeom>
        </p:spPr>
        <p:txBody>
          <a:bodyPr wrap="square">
            <a:spAutoFit/>
          </a:bodyPr>
          <a:lstStyle/>
          <a:p>
            <a:pPr marL="285750" indent="-285750" fontAlgn="auto">
              <a:lnSpc>
                <a:spcPct val="150000"/>
              </a:lnSpc>
              <a:buFont typeface="Wingdings" panose="05000000000000000000" charset="0"/>
              <a:buChar char="n"/>
            </a:pPr>
            <a:r>
              <a:rPr lang="en-US" altLang="zh-CN" dirty="0" smtClean="0"/>
              <a:t>OC 20</a:t>
            </a:r>
            <a:r>
              <a:rPr lang="zh-CN" altLang="en-US" dirty="0" smtClean="0"/>
              <a:t>是一非常庞大的数据集，有利于</a:t>
            </a:r>
            <a:r>
              <a:rPr lang="en-US" altLang="zh-CN" dirty="0" smtClean="0"/>
              <a:t>IC-GNN+</a:t>
            </a:r>
            <a:r>
              <a:rPr lang="zh-CN" altLang="en-US" dirty="0" smtClean="0">
                <a:solidFill>
                  <a:srgbClr val="FF0000"/>
                </a:solidFill>
              </a:rPr>
              <a:t>学习到准确的等变性</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en-US" altLang="zh-CN" dirty="0" smtClean="0"/>
              <a:t>OC 20</a:t>
            </a:r>
            <a:r>
              <a:rPr lang="zh-CN" altLang="en-US" dirty="0" smtClean="0"/>
              <a:t>中的分子模型非常复杂，</a:t>
            </a:r>
            <a:r>
              <a:rPr lang="en-US" altLang="zh-CN" dirty="0" smtClean="0"/>
              <a:t>IC-GNN+</a:t>
            </a:r>
            <a:r>
              <a:rPr lang="zh-CN" altLang="en-US" dirty="0" smtClean="0"/>
              <a:t>在损伤等变性的基础上取得最好的泛化性能，反映了它</a:t>
            </a:r>
            <a:r>
              <a:rPr lang="zh-CN" altLang="en-US" dirty="0" smtClean="0">
                <a:solidFill>
                  <a:srgbClr val="FF0000"/>
                </a:solidFill>
              </a:rPr>
              <a:t>强大的表</a:t>
            </a:r>
            <a:r>
              <a:rPr lang="zh-CN" altLang="en-US" dirty="0">
                <a:solidFill>
                  <a:srgbClr val="FF0000"/>
                </a:solidFill>
              </a:rPr>
              <a:t>达</a:t>
            </a:r>
            <a:r>
              <a:rPr lang="zh-CN" altLang="en-US" dirty="0" smtClean="0">
                <a:solidFill>
                  <a:srgbClr val="FF0000"/>
                </a:solidFill>
              </a:rPr>
              <a:t>能力</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smtClean="0"/>
              <a:t>在</a:t>
            </a:r>
            <a:r>
              <a:rPr lang="zh-CN" altLang="en-US" dirty="0" smtClean="0">
                <a:solidFill>
                  <a:srgbClr val="FF0000"/>
                </a:solidFill>
              </a:rPr>
              <a:t>未见过的数据分布</a:t>
            </a:r>
            <a:r>
              <a:rPr lang="en-US" altLang="zh-CN" dirty="0" smtClean="0">
                <a:solidFill>
                  <a:srgbClr val="FF0000"/>
                </a:solidFill>
              </a:rPr>
              <a:t>(OOD)</a:t>
            </a:r>
            <a:r>
              <a:rPr lang="zh-CN" altLang="en-US" dirty="0" smtClean="0"/>
              <a:t>上，</a:t>
            </a:r>
            <a:r>
              <a:rPr lang="en-US" altLang="zh-CN" dirty="0" smtClean="0"/>
              <a:t>IC-GNN+</a:t>
            </a:r>
            <a:r>
              <a:rPr lang="zh-CN" altLang="en-US" dirty="0" smtClean="0"/>
              <a:t>表现突出。</a:t>
            </a:r>
            <a:endParaRPr lang="zh-CN" altLang="en-US" dirty="0"/>
          </a:p>
        </p:txBody>
      </p:sp>
      <p:sp>
        <p:nvSpPr>
          <p:cNvPr id="13" name="矩形: 圆角 20"/>
          <p:cNvSpPr/>
          <p:nvPr>
            <p:custDataLst>
              <p:tags r:id="rId1"/>
            </p:custDataLst>
          </p:nvPr>
        </p:nvSpPr>
        <p:spPr>
          <a:xfrm>
            <a:off x="7833210" y="3313574"/>
            <a:ext cx="4358790" cy="294345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4008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6FF968E-D0A2-CD21-D944-19B9165D17BB}"/>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32E8D5FE-46C3-7C60-66D3-5522881B895B}"/>
              </a:ext>
            </a:extLst>
          </p:cNvPr>
          <p:cNvSpPr>
            <a:spLocks noGrp="1"/>
          </p:cNvSpPr>
          <p:nvPr>
            <p:ph type="dt" sz="half" idx="10"/>
          </p:nvPr>
        </p:nvSpPr>
        <p:spPr/>
        <p:txBody>
          <a:bodyPr/>
          <a:lstStyle/>
          <a:p>
            <a:fld id="{D9D1D52B-6186-554E-A845-BB28FE4E7843}"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A0CB5EAE-9C0C-89DA-A0AC-BA69621BCE73}"/>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9F9EF9E2-A698-8564-9417-14158FC407E1}"/>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分子数据集上的实验效果</a:t>
            </a:r>
            <a:endParaRPr lang="zh-CN" altLang="en-US" dirty="0">
              <a:solidFill>
                <a:schemeClr val="tx1">
                  <a:lumMod val="50000"/>
                  <a:lumOff val="50000"/>
                </a:schemeClr>
              </a:solidFill>
            </a:endParaRPr>
          </a:p>
        </p:txBody>
      </p:sp>
      <p:sp>
        <p:nvSpPr>
          <p:cNvPr id="8" name="矩形 7"/>
          <p:cNvSpPr/>
          <p:nvPr/>
        </p:nvSpPr>
        <p:spPr>
          <a:xfrm>
            <a:off x="332116" y="1428444"/>
            <a:ext cx="8363309" cy="923330"/>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小型分子数据集可能会导致</a:t>
            </a:r>
            <a:r>
              <a:rPr lang="en-US" altLang="zh-CN" dirty="0" smtClean="0"/>
              <a:t>IC-GNN+</a:t>
            </a:r>
            <a:r>
              <a:rPr lang="zh-CN" altLang="en-US" dirty="0" smtClean="0"/>
              <a:t>无法学习到有效地学习到等变性，导致泛化性能地严重衰退。</a:t>
            </a:r>
            <a:endParaRPr lang="zh-CN" altLang="en-US" dirty="0"/>
          </a:p>
        </p:txBody>
      </p:sp>
      <p:sp>
        <p:nvSpPr>
          <p:cNvPr id="10" name="文本框 9"/>
          <p:cNvSpPr txBox="1"/>
          <p:nvPr/>
        </p:nvSpPr>
        <p:spPr>
          <a:xfrm>
            <a:off x="2514402" y="2793324"/>
            <a:ext cx="2726342" cy="261610"/>
          </a:xfrm>
          <a:prstGeom prst="rect">
            <a:avLst/>
          </a:prstGeom>
          <a:noFill/>
        </p:spPr>
        <p:txBody>
          <a:bodyPr wrap="square" rtlCol="0">
            <a:spAutoFit/>
          </a:bodyPr>
          <a:lstStyle/>
          <a:p>
            <a:r>
              <a:rPr lang="zh-CN" altLang="en-US" sz="1100" dirty="0"/>
              <a:t>小型</a:t>
            </a:r>
            <a:r>
              <a:rPr lang="zh-CN" altLang="en-US" sz="1100" dirty="0" smtClean="0"/>
              <a:t>分子数据集：</a:t>
            </a:r>
            <a:r>
              <a:rPr lang="en-US" altLang="zh-CN" sz="1100" dirty="0" smtClean="0"/>
              <a:t>QM9</a:t>
            </a:r>
            <a:endParaRPr lang="zh-CN" altLang="en-US" sz="1100" dirty="0"/>
          </a:p>
        </p:txBody>
      </p:sp>
      <p:sp>
        <p:nvSpPr>
          <p:cNvPr id="12" name="矩形 11"/>
          <p:cNvSpPr/>
          <p:nvPr/>
        </p:nvSpPr>
        <p:spPr>
          <a:xfrm>
            <a:off x="7182126" y="2711423"/>
            <a:ext cx="4410548" cy="2585323"/>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对比方法皆满足</a:t>
            </a:r>
            <a:r>
              <a:rPr lang="zh-CN" altLang="en-US" dirty="0" smtClean="0">
                <a:solidFill>
                  <a:srgbClr val="FF0000"/>
                </a:solidFill>
              </a:rPr>
              <a:t>严格的等变性</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en-US" altLang="zh-CN" dirty="0" smtClean="0"/>
              <a:t>IC-GNN+</a:t>
            </a:r>
            <a:r>
              <a:rPr lang="zh-CN" altLang="en-US" dirty="0" smtClean="0"/>
              <a:t>在与严格等变模型对比中有</a:t>
            </a:r>
            <a:r>
              <a:rPr lang="zh-CN" altLang="en-US" dirty="0" smtClean="0">
                <a:solidFill>
                  <a:srgbClr val="FF0000"/>
                </a:solidFill>
              </a:rPr>
              <a:t>四项指标达到第一</a:t>
            </a:r>
            <a:r>
              <a:rPr lang="zh-CN" altLang="en-US" dirty="0" smtClean="0"/>
              <a:t>，且大部分指标都达到先进水平</a:t>
            </a:r>
            <a:endParaRPr lang="en-US" altLang="zh-CN" dirty="0" smtClean="0"/>
          </a:p>
          <a:p>
            <a:pPr marL="285750" indent="-285750" fontAlgn="auto">
              <a:lnSpc>
                <a:spcPct val="150000"/>
              </a:lnSpc>
              <a:buFont typeface="Wingdings" panose="05000000000000000000" charset="0"/>
              <a:buChar char="n"/>
            </a:pPr>
            <a:r>
              <a:rPr lang="zh-CN" altLang="en-US" dirty="0" smtClean="0"/>
              <a:t>小数据集可通过</a:t>
            </a:r>
            <a:r>
              <a:rPr lang="en-US" altLang="zh-CN" dirty="0" smtClean="0">
                <a:solidFill>
                  <a:srgbClr val="FF0000"/>
                </a:solidFill>
              </a:rPr>
              <a:t>SO(3)</a:t>
            </a:r>
            <a:r>
              <a:rPr lang="zh-CN" altLang="en-US" dirty="0" smtClean="0">
                <a:solidFill>
                  <a:srgbClr val="FF0000"/>
                </a:solidFill>
              </a:rPr>
              <a:t>数据增加</a:t>
            </a:r>
            <a:r>
              <a:rPr lang="zh-CN" altLang="en-US" dirty="0" smtClean="0"/>
              <a:t>提升</a:t>
            </a:r>
            <a:r>
              <a:rPr lang="en-US" altLang="zh-CN" dirty="0" smtClean="0"/>
              <a:t>IC-GNN+</a:t>
            </a:r>
            <a:r>
              <a:rPr lang="zh-CN" altLang="en-US" dirty="0" smtClean="0"/>
              <a:t>对等变性的学习能力</a:t>
            </a:r>
            <a:endParaRPr lang="zh-CN" altLang="en-US" dirty="0"/>
          </a:p>
        </p:txBody>
      </p:sp>
      <p:pic>
        <p:nvPicPr>
          <p:cNvPr id="13" name="图片 1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20" y="3007852"/>
            <a:ext cx="6433680" cy="2344743"/>
          </a:xfrm>
          <a:prstGeom prst="rect">
            <a:avLst/>
          </a:prstGeom>
        </p:spPr>
      </p:pic>
      <p:sp>
        <p:nvSpPr>
          <p:cNvPr id="14" name="矩形: 圆角 20"/>
          <p:cNvSpPr/>
          <p:nvPr>
            <p:custDataLst>
              <p:tags r:id="rId1"/>
            </p:custDataLst>
          </p:nvPr>
        </p:nvSpPr>
        <p:spPr>
          <a:xfrm>
            <a:off x="7108590" y="2532358"/>
            <a:ext cx="4484083" cy="294345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3003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6FF968E-D0A2-CD21-D944-19B9165D17BB}"/>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32E8D5FE-46C3-7C60-66D3-5522881B895B}"/>
              </a:ext>
            </a:extLst>
          </p:cNvPr>
          <p:cNvSpPr>
            <a:spLocks noGrp="1"/>
          </p:cNvSpPr>
          <p:nvPr>
            <p:ph type="dt" sz="half" idx="10"/>
          </p:nvPr>
        </p:nvSpPr>
        <p:spPr/>
        <p:txBody>
          <a:bodyPr/>
          <a:lstStyle/>
          <a:p>
            <a:fld id="{D9D1D52B-6186-554E-A845-BB28FE4E7843}"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A0CB5EAE-9C0C-89DA-A0AC-BA69621BCE73}"/>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9F9EF9E2-A698-8564-9417-14158FC407E1}"/>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点云</a:t>
            </a:r>
            <a:r>
              <a:rPr lang="zh-CN" altLang="en-US" dirty="0" smtClean="0"/>
              <a:t>数据集上的实验效果</a:t>
            </a:r>
            <a:endParaRPr lang="zh-CN" altLang="en-US" dirty="0">
              <a:solidFill>
                <a:schemeClr val="tx1">
                  <a:lumMod val="50000"/>
                  <a:lumOff val="50000"/>
                </a:schemeClr>
              </a:solidFill>
            </a:endParaRPr>
          </a:p>
        </p:txBody>
      </p:sp>
      <p:sp>
        <p:nvSpPr>
          <p:cNvPr id="8" name="矩形 7"/>
          <p:cNvSpPr/>
          <p:nvPr/>
        </p:nvSpPr>
        <p:spPr>
          <a:xfrm>
            <a:off x="360468" y="1428444"/>
            <a:ext cx="10993332" cy="2169825"/>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点云数据的输入也是</a:t>
            </a:r>
            <a:r>
              <a:rPr lang="en-US" altLang="zh-CN" dirty="0" smtClean="0"/>
              <a:t>3D</a:t>
            </a:r>
            <a:r>
              <a:rPr lang="zh-CN" altLang="en-US" dirty="0" smtClean="0"/>
              <a:t>结构，通过该结构判断点云的几何属性，并应用到下游任务，存在以下特性：</a:t>
            </a:r>
            <a:endParaRPr lang="en-US" altLang="zh-CN" dirty="0" smtClean="0"/>
          </a:p>
          <a:p>
            <a:pPr marL="742950" lvl="1" indent="-285750">
              <a:lnSpc>
                <a:spcPct val="150000"/>
              </a:lnSpc>
              <a:buFont typeface="Wingdings" panose="05000000000000000000" charset="0"/>
              <a:buChar char="n"/>
            </a:pPr>
            <a:r>
              <a:rPr lang="zh-CN" altLang="en-US" dirty="0" smtClean="0"/>
              <a:t>点集采集时存在误差，不满足严格的等变，点云数据更注重一篇区域的等变性。</a:t>
            </a:r>
            <a:endParaRPr lang="en-US" altLang="zh-CN" dirty="0" smtClean="0"/>
          </a:p>
          <a:p>
            <a:pPr marL="742950" lvl="1" indent="-285750">
              <a:lnSpc>
                <a:spcPct val="150000"/>
              </a:lnSpc>
              <a:buFont typeface="Wingdings" panose="05000000000000000000" charset="0"/>
              <a:buChar char="n"/>
            </a:pPr>
            <a:r>
              <a:rPr lang="zh-CN" altLang="en-US" dirty="0" smtClean="0"/>
              <a:t>点数较多，点集稠密</a:t>
            </a:r>
            <a:endParaRPr lang="en-US" altLang="zh-CN" dirty="0" smtClean="0"/>
          </a:p>
          <a:p>
            <a:pPr marL="742950" lvl="1" indent="-285750">
              <a:lnSpc>
                <a:spcPct val="150000"/>
              </a:lnSpc>
              <a:buFont typeface="Wingdings" panose="05000000000000000000" charset="0"/>
              <a:buChar char="n"/>
            </a:pPr>
            <a:r>
              <a:rPr lang="zh-CN" altLang="en-US" dirty="0"/>
              <a:t>所</a:t>
            </a:r>
            <a:r>
              <a:rPr lang="zh-CN" altLang="en-US" dirty="0" smtClean="0"/>
              <a:t>表示的几何特征比较浅显，容易学习到</a:t>
            </a:r>
            <a:endParaRPr lang="en-US" altLang="zh-CN" dirty="0" smtClean="0"/>
          </a:p>
          <a:p>
            <a:pPr marL="742950" lvl="1" indent="-285750">
              <a:lnSpc>
                <a:spcPct val="150000"/>
              </a:lnSpc>
              <a:buFont typeface="Wingdings" panose="05000000000000000000" charset="0"/>
              <a:buChar char="n"/>
            </a:pPr>
            <a:endParaRPr lang="zh-CN" altLang="en-US" dirty="0"/>
          </a:p>
        </p:txBody>
      </p:sp>
      <p:sp>
        <p:nvSpPr>
          <p:cNvPr id="10" name="文本框 9"/>
          <p:cNvSpPr txBox="1"/>
          <p:nvPr/>
        </p:nvSpPr>
        <p:spPr>
          <a:xfrm>
            <a:off x="1449477" y="3098318"/>
            <a:ext cx="2726342" cy="261610"/>
          </a:xfrm>
          <a:prstGeom prst="rect">
            <a:avLst/>
          </a:prstGeom>
          <a:noFill/>
        </p:spPr>
        <p:txBody>
          <a:bodyPr wrap="square" rtlCol="0">
            <a:spAutoFit/>
          </a:bodyPr>
          <a:lstStyle/>
          <a:p>
            <a:r>
              <a:rPr lang="zh-CN" altLang="en-US" sz="1100" dirty="0" smtClean="0"/>
              <a:t>点云数据集</a:t>
            </a:r>
            <a:r>
              <a:rPr lang="en-US" altLang="zh-CN" sz="1100" dirty="0" smtClean="0"/>
              <a:t>ModelNet40</a:t>
            </a:r>
            <a:endParaRPr lang="zh-CN" altLang="en-US" sz="1100" dirty="0"/>
          </a:p>
        </p:txBody>
      </p:sp>
      <p:sp>
        <p:nvSpPr>
          <p:cNvPr id="12" name="矩形 11"/>
          <p:cNvSpPr/>
          <p:nvPr/>
        </p:nvSpPr>
        <p:spPr>
          <a:xfrm>
            <a:off x="3962400" y="3664827"/>
            <a:ext cx="6491192" cy="2585323"/>
          </a:xfrm>
          <a:prstGeom prst="rect">
            <a:avLst/>
          </a:prstGeom>
        </p:spPr>
        <p:txBody>
          <a:bodyPr wrap="square">
            <a:spAutoFit/>
          </a:bodyPr>
          <a:lstStyle/>
          <a:p>
            <a:pPr marL="285750" indent="-285750" fontAlgn="auto">
              <a:lnSpc>
                <a:spcPct val="150000"/>
              </a:lnSpc>
              <a:buFont typeface="Wingdings" panose="05000000000000000000" charset="0"/>
              <a:buChar char="n"/>
            </a:pPr>
            <a:r>
              <a:rPr lang="en-US" altLang="zh-CN" dirty="0" smtClean="0"/>
              <a:t>IC-GNN+</a:t>
            </a:r>
            <a:r>
              <a:rPr lang="zh-CN" altLang="en-US" dirty="0" smtClean="0"/>
              <a:t>在点云分类中取得了</a:t>
            </a:r>
            <a:r>
              <a:rPr lang="zh-CN" altLang="en-US" dirty="0" smtClean="0">
                <a:solidFill>
                  <a:srgbClr val="FF0000"/>
                </a:solidFill>
              </a:rPr>
              <a:t>优于其它点云特征模型的性能</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smtClean="0"/>
              <a:t>由于点云几何特征更容易习得，大部分对比方法</a:t>
            </a:r>
            <a:r>
              <a:rPr lang="zh-CN" altLang="en-US" dirty="0" smtClean="0">
                <a:solidFill>
                  <a:srgbClr val="FF0000"/>
                </a:solidFill>
              </a:rPr>
              <a:t>不考虑等变性不变性约束</a:t>
            </a:r>
            <a:r>
              <a:rPr lang="zh-CN" altLang="en-US" dirty="0" smtClean="0"/>
              <a:t>。但在更复杂的点云体系中可能存在问题，复杂体系中</a:t>
            </a:r>
            <a:r>
              <a:rPr lang="en-US" altLang="zh-CN" dirty="0" smtClean="0"/>
              <a:t>IC-GNN+</a:t>
            </a:r>
            <a:r>
              <a:rPr lang="zh-CN" altLang="en-US" dirty="0" smtClean="0"/>
              <a:t>学习效果更好。</a:t>
            </a:r>
            <a:endParaRPr lang="en-US" altLang="zh-CN" dirty="0" smtClean="0"/>
          </a:p>
          <a:p>
            <a:pPr marL="285750" indent="-285750" fontAlgn="auto">
              <a:lnSpc>
                <a:spcPct val="150000"/>
              </a:lnSpc>
              <a:buFont typeface="Wingdings" panose="05000000000000000000" charset="0"/>
              <a:buChar char="n"/>
            </a:pPr>
            <a:r>
              <a:rPr lang="en-US" altLang="zh-CN" dirty="0" smtClean="0"/>
              <a:t>IC-GNN+</a:t>
            </a:r>
            <a:r>
              <a:rPr lang="zh-CN" altLang="en-US" dirty="0" smtClean="0"/>
              <a:t>中的近似等变性可能</a:t>
            </a:r>
            <a:r>
              <a:rPr lang="zh-CN" altLang="en-US" dirty="0" smtClean="0">
                <a:solidFill>
                  <a:srgbClr val="FF0000"/>
                </a:solidFill>
              </a:rPr>
              <a:t>契合点云数据的非严格等变性</a:t>
            </a:r>
            <a:r>
              <a:rPr lang="zh-CN" altLang="en-US" dirty="0" smtClean="0"/>
              <a:t>。</a:t>
            </a:r>
            <a:endParaRPr lang="en-US" altLang="zh-CN" dirty="0" smtClean="0"/>
          </a:p>
          <a:p>
            <a:pPr marL="285750" indent="-285750" fontAlgn="auto">
              <a:lnSpc>
                <a:spcPct val="150000"/>
              </a:lnSpc>
              <a:buFont typeface="Wingdings" panose="05000000000000000000" charset="0"/>
              <a:buChar char="n"/>
            </a:pPr>
            <a:endParaRPr lang="zh-CN" altLang="en-US" dirty="0"/>
          </a:p>
        </p:txBody>
      </p:sp>
      <p:pic>
        <p:nvPicPr>
          <p:cNvPr id="15" name="图片 14"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66" y="3359928"/>
            <a:ext cx="3071661" cy="2973153"/>
          </a:xfrm>
          <a:prstGeom prst="rect">
            <a:avLst/>
          </a:prstGeom>
        </p:spPr>
      </p:pic>
      <p:sp>
        <p:nvSpPr>
          <p:cNvPr id="14" name="矩形: 圆角 20"/>
          <p:cNvSpPr/>
          <p:nvPr>
            <p:custDataLst>
              <p:tags r:id="rId1"/>
            </p:custDataLst>
          </p:nvPr>
        </p:nvSpPr>
        <p:spPr>
          <a:xfrm>
            <a:off x="3935709" y="3562901"/>
            <a:ext cx="6544574" cy="2766453"/>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57" y="2315812"/>
            <a:ext cx="2681126" cy="1199241"/>
          </a:xfrm>
          <a:prstGeom prst="rect">
            <a:avLst/>
          </a:prstGeom>
        </p:spPr>
      </p:pic>
      <p:sp>
        <p:nvSpPr>
          <p:cNvPr id="16" name="文本框 15"/>
          <p:cNvSpPr txBox="1"/>
          <p:nvPr/>
        </p:nvSpPr>
        <p:spPr>
          <a:xfrm>
            <a:off x="5818793" y="2740797"/>
            <a:ext cx="2726342" cy="261610"/>
          </a:xfrm>
          <a:prstGeom prst="rect">
            <a:avLst/>
          </a:prstGeom>
          <a:noFill/>
        </p:spPr>
        <p:txBody>
          <a:bodyPr wrap="square" rtlCol="0">
            <a:spAutoFit/>
          </a:bodyPr>
          <a:lstStyle/>
          <a:p>
            <a:r>
              <a:rPr lang="zh-CN" altLang="en-US" sz="1100" dirty="0" smtClean="0"/>
              <a:t>点云数据的非严格等变性</a:t>
            </a:r>
            <a:endParaRPr lang="zh-CN" altLang="en-US" sz="1100" dirty="0"/>
          </a:p>
        </p:txBody>
      </p:sp>
      <p:sp>
        <p:nvSpPr>
          <p:cNvPr id="17" name="矩形: 圆角 20"/>
          <p:cNvSpPr/>
          <p:nvPr>
            <p:custDataLst>
              <p:tags r:id="rId2"/>
            </p:custDataLst>
          </p:nvPr>
        </p:nvSpPr>
        <p:spPr>
          <a:xfrm>
            <a:off x="5818793" y="2259678"/>
            <a:ext cx="4520719" cy="1247089"/>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7417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6FF968E-D0A2-CD21-D944-19B9165D17BB}"/>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32E8D5FE-46C3-7C60-66D3-5522881B895B}"/>
              </a:ext>
            </a:extLst>
          </p:cNvPr>
          <p:cNvSpPr>
            <a:spLocks noGrp="1"/>
          </p:cNvSpPr>
          <p:nvPr>
            <p:ph type="dt" sz="half" idx="10"/>
          </p:nvPr>
        </p:nvSpPr>
        <p:spPr/>
        <p:txBody>
          <a:bodyPr/>
          <a:lstStyle/>
          <a:p>
            <a:fld id="{D9D1D52B-6186-554E-A845-BB28FE4E7843}"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A0CB5EAE-9C0C-89DA-A0AC-BA69621BCE73}"/>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9F9EF9E2-A698-8564-9417-14158FC407E1}"/>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46731"/>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消融实验</a:t>
            </a:r>
            <a:endParaRPr lang="zh-CN" altLang="en-US" dirty="0">
              <a:solidFill>
                <a:schemeClr val="tx1">
                  <a:lumMod val="50000"/>
                  <a:lumOff val="50000"/>
                </a:schemeClr>
              </a:solidFill>
            </a:endParaRPr>
          </a:p>
        </p:txBody>
      </p:sp>
      <p:sp>
        <p:nvSpPr>
          <p:cNvPr id="8" name="矩形 7"/>
          <p:cNvSpPr/>
          <p:nvPr/>
        </p:nvSpPr>
        <p:spPr>
          <a:xfrm>
            <a:off x="814984" y="1470397"/>
            <a:ext cx="10993332" cy="507831"/>
          </a:xfrm>
          <a:prstGeom prst="rect">
            <a:avLst/>
          </a:prstGeom>
        </p:spPr>
        <p:txBody>
          <a:bodyPr wrap="square">
            <a:spAutoFit/>
          </a:bodyPr>
          <a:lstStyle/>
          <a:p>
            <a:pPr marL="285750" indent="-285750" fontAlgn="auto">
              <a:lnSpc>
                <a:spcPct val="150000"/>
              </a:lnSpc>
              <a:buFont typeface="Wingdings" panose="05000000000000000000" charset="0"/>
              <a:buChar char="n"/>
            </a:pPr>
            <a:r>
              <a:rPr lang="en-US" altLang="zh-CN" dirty="0" smtClean="0"/>
              <a:t>IC-GNN+</a:t>
            </a:r>
            <a:r>
              <a:rPr lang="zh-CN" altLang="en-US" dirty="0" smtClean="0"/>
              <a:t>中近似等变性是否是有效的？</a:t>
            </a:r>
            <a:endParaRPr lang="zh-CN" altLang="en-US" dirty="0"/>
          </a:p>
        </p:txBody>
      </p:sp>
      <p:sp>
        <p:nvSpPr>
          <p:cNvPr id="12" name="矩形 11"/>
          <p:cNvSpPr/>
          <p:nvPr/>
        </p:nvSpPr>
        <p:spPr>
          <a:xfrm>
            <a:off x="2850404" y="4941608"/>
            <a:ext cx="6491192" cy="133882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近似等变性通过一如更强的表达能力达到</a:t>
            </a:r>
            <a:r>
              <a:rPr lang="zh-CN" altLang="en-US" dirty="0" smtClean="0">
                <a:solidFill>
                  <a:srgbClr val="FF0000"/>
                </a:solidFill>
              </a:rPr>
              <a:t>最高的泛化能力</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smtClean="0"/>
              <a:t>近似等变性可以</a:t>
            </a:r>
            <a:r>
              <a:rPr lang="zh-CN" altLang="en-US" dirty="0" smtClean="0">
                <a:solidFill>
                  <a:srgbClr val="FF0000"/>
                </a:solidFill>
              </a:rPr>
              <a:t>提升特征在下游任务的可用性</a:t>
            </a:r>
            <a:r>
              <a:rPr lang="zh-CN" altLang="en-US" dirty="0" smtClean="0"/>
              <a:t>。</a:t>
            </a:r>
            <a:endParaRPr lang="en-US" altLang="zh-CN" dirty="0" smtClean="0"/>
          </a:p>
          <a:p>
            <a:pPr marL="285750" indent="-285750" fontAlgn="auto">
              <a:lnSpc>
                <a:spcPct val="150000"/>
              </a:lnSpc>
              <a:buFont typeface="Wingdings" panose="05000000000000000000" charset="0"/>
              <a:buChar char="n"/>
            </a:pPr>
            <a:endParaRPr lang="zh-CN" altLang="en-US" dirty="0"/>
          </a:p>
        </p:txBody>
      </p:sp>
      <p:sp>
        <p:nvSpPr>
          <p:cNvPr id="14" name="矩形: 圆角 20"/>
          <p:cNvSpPr/>
          <p:nvPr>
            <p:custDataLst>
              <p:tags r:id="rId1"/>
            </p:custDataLst>
          </p:nvPr>
        </p:nvSpPr>
        <p:spPr>
          <a:xfrm>
            <a:off x="2603715" y="4814014"/>
            <a:ext cx="6811505" cy="1466422"/>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224" y="2131369"/>
            <a:ext cx="5538264" cy="1175993"/>
          </a:xfrm>
          <a:prstGeom prst="rect">
            <a:avLst/>
          </a:prstGeom>
        </p:spPr>
      </p:pic>
      <p:pic>
        <p:nvPicPr>
          <p:cNvPr id="11" name="图片 10"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0549" y="3476124"/>
            <a:ext cx="3194214" cy="1079555"/>
          </a:xfrm>
          <a:prstGeom prst="rect">
            <a:avLst/>
          </a:prstGeom>
        </p:spPr>
      </p:pic>
      <p:sp>
        <p:nvSpPr>
          <p:cNvPr id="18" name="文本框 17"/>
          <p:cNvSpPr txBox="1"/>
          <p:nvPr/>
        </p:nvSpPr>
        <p:spPr>
          <a:xfrm>
            <a:off x="5525530" y="3214514"/>
            <a:ext cx="2726342" cy="261610"/>
          </a:xfrm>
          <a:prstGeom prst="rect">
            <a:avLst/>
          </a:prstGeom>
          <a:noFill/>
        </p:spPr>
        <p:txBody>
          <a:bodyPr wrap="square" rtlCol="0">
            <a:spAutoFit/>
          </a:bodyPr>
          <a:lstStyle/>
          <a:p>
            <a:r>
              <a:rPr lang="zh-CN" altLang="en-US" sz="1100" dirty="0"/>
              <a:t>等</a:t>
            </a:r>
            <a:r>
              <a:rPr lang="zh-CN" altLang="en-US" sz="1100" dirty="0" smtClean="0"/>
              <a:t>变性消融实验</a:t>
            </a:r>
            <a:endParaRPr lang="zh-CN" altLang="en-US" sz="1100" dirty="0"/>
          </a:p>
        </p:txBody>
      </p:sp>
      <p:sp>
        <p:nvSpPr>
          <p:cNvPr id="19" name="文本框 18"/>
          <p:cNvSpPr txBox="1"/>
          <p:nvPr/>
        </p:nvSpPr>
        <p:spPr>
          <a:xfrm>
            <a:off x="4837492" y="4536083"/>
            <a:ext cx="3195825" cy="261610"/>
          </a:xfrm>
          <a:prstGeom prst="rect">
            <a:avLst/>
          </a:prstGeom>
          <a:noFill/>
        </p:spPr>
        <p:txBody>
          <a:bodyPr wrap="square" rtlCol="0">
            <a:spAutoFit/>
          </a:bodyPr>
          <a:lstStyle/>
          <a:p>
            <a:r>
              <a:rPr lang="en-US" altLang="zh-CN" sz="1100" dirty="0" smtClean="0"/>
              <a:t>ModelNet40</a:t>
            </a:r>
            <a:r>
              <a:rPr lang="zh-CN" altLang="en-US" sz="1100" dirty="0" smtClean="0"/>
              <a:t>测试集旋转下，模型的性能变化</a:t>
            </a:r>
            <a:endParaRPr lang="zh-CN" altLang="en-US" sz="1100" dirty="0"/>
          </a:p>
        </p:txBody>
      </p:sp>
    </p:spTree>
    <p:extLst>
      <p:ext uri="{BB962C8B-B14F-4D97-AF65-F5344CB8AC3E}">
        <p14:creationId xmlns:p14="http://schemas.microsoft.com/office/powerpoint/2010/main" val="2155627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实验验证  </a:t>
            </a:r>
            <a:r>
              <a:rPr lang="zh-CN" altLang="en-US" dirty="0" smtClean="0"/>
              <a:t>分析总结 </a:t>
            </a:r>
            <a:endParaRPr lang="zh-CN" altLang="en-US" dirty="0"/>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grpSp>
        <p:nvGrpSpPr>
          <p:cNvPr id="16" name="Group 52">
            <a:extLst>
              <a:ext uri="{FF2B5EF4-FFF2-40B4-BE49-F238E27FC236}">
                <a16:creationId xmlns="" xmlns:a16="http://schemas.microsoft.com/office/drawing/2014/main" id="{DE2E6BAC-8B35-AD15-0241-96E5119259F4}"/>
              </a:ext>
            </a:extLst>
          </p:cNvPr>
          <p:cNvGrpSpPr/>
          <p:nvPr/>
        </p:nvGrpSpPr>
        <p:grpSpPr>
          <a:xfrm>
            <a:off x="853497" y="1265252"/>
            <a:ext cx="3200401" cy="4387722"/>
            <a:chOff x="8304205" y="1869476"/>
            <a:chExt cx="2743201" cy="4387722"/>
          </a:xfrm>
        </p:grpSpPr>
        <p:sp>
          <p:nvSpPr>
            <p:cNvPr id="17" name="矩形 24">
              <a:extLst>
                <a:ext uri="{FF2B5EF4-FFF2-40B4-BE49-F238E27FC236}">
                  <a16:creationId xmlns="" xmlns:a16="http://schemas.microsoft.com/office/drawing/2014/main" id="{380D578D-0D0B-C01D-64A4-22933CC6B5F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顶角 25">
              <a:extLst>
                <a:ext uri="{FF2B5EF4-FFF2-40B4-BE49-F238E27FC236}">
                  <a16:creationId xmlns="" xmlns:a16="http://schemas.microsoft.com/office/drawing/2014/main" id="{E938B4D7-1058-4D24-69C7-64E3C63C16A5}"/>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9" name="文本框 26">
              <a:extLst>
                <a:ext uri="{FF2B5EF4-FFF2-40B4-BE49-F238E27FC236}">
                  <a16:creationId xmlns="" xmlns:a16="http://schemas.microsoft.com/office/drawing/2014/main" id="{F2AB1E43-8A66-9B37-008C-07C2398DCDFF}"/>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grpSp>
        <p:nvGrpSpPr>
          <p:cNvPr id="20" name="Group 60">
            <a:extLst>
              <a:ext uri="{FF2B5EF4-FFF2-40B4-BE49-F238E27FC236}">
                <a16:creationId xmlns="" xmlns:a16="http://schemas.microsoft.com/office/drawing/2014/main" id="{925CD110-5DD1-8AA5-92F6-74E4F2A1EF56}"/>
              </a:ext>
            </a:extLst>
          </p:cNvPr>
          <p:cNvGrpSpPr/>
          <p:nvPr/>
        </p:nvGrpSpPr>
        <p:grpSpPr>
          <a:xfrm>
            <a:off x="4511099" y="1265252"/>
            <a:ext cx="3200398" cy="4387722"/>
            <a:chOff x="8304205" y="1869476"/>
            <a:chExt cx="2743201" cy="4387722"/>
          </a:xfrm>
        </p:grpSpPr>
        <p:sp>
          <p:nvSpPr>
            <p:cNvPr id="21"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23"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2087997" y="1589510"/>
            <a:ext cx="2793998" cy="400110"/>
          </a:xfrm>
          <a:prstGeom prst="rect">
            <a:avLst/>
          </a:prstGeom>
          <a:noFill/>
        </p:spPr>
        <p:txBody>
          <a:bodyPr wrap="square" rtlCol="0">
            <a:spAutoFit/>
          </a:bodyPr>
          <a:lstStyle/>
          <a:p>
            <a:r>
              <a:rPr lang="zh-CN" altLang="en-US" sz="2000" dirty="0">
                <a:solidFill>
                  <a:schemeClr val="bg1"/>
                </a:solidFill>
              </a:rPr>
              <a:t>动机</a:t>
            </a:r>
          </a:p>
        </p:txBody>
      </p:sp>
      <p:sp>
        <p:nvSpPr>
          <p:cNvPr id="25" name="文本框 24"/>
          <p:cNvSpPr txBox="1"/>
          <p:nvPr/>
        </p:nvSpPr>
        <p:spPr>
          <a:xfrm>
            <a:off x="853498" y="2425400"/>
            <a:ext cx="3200399" cy="1754326"/>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en-US" altLang="zh-CN" dirty="0" smtClean="0"/>
              <a:t>IC</a:t>
            </a:r>
            <a:r>
              <a:rPr lang="zh-CN" altLang="en-US" dirty="0" smtClean="0"/>
              <a:t>神经元虽然能提升模型的表达能力，但在</a:t>
            </a:r>
            <a:r>
              <a:rPr lang="en-US" altLang="zh-CN" dirty="0" smtClean="0"/>
              <a:t>3D</a:t>
            </a:r>
            <a:r>
              <a:rPr lang="zh-CN" altLang="en-US" dirty="0" smtClean="0"/>
              <a:t>任务中，它</a:t>
            </a:r>
            <a:r>
              <a:rPr lang="zh-CN" altLang="en-US" dirty="0" smtClean="0">
                <a:solidFill>
                  <a:srgbClr val="FF0000"/>
                </a:solidFill>
              </a:rPr>
              <a:t>不满足任务固有的等变性</a:t>
            </a:r>
            <a:r>
              <a:rPr lang="en-US" altLang="zh-CN" dirty="0" smtClean="0">
                <a:solidFill>
                  <a:srgbClr val="FF0000"/>
                </a:solidFill>
              </a:rPr>
              <a:t>/</a:t>
            </a:r>
            <a:r>
              <a:rPr lang="zh-CN" altLang="en-US" dirty="0" smtClean="0">
                <a:solidFill>
                  <a:srgbClr val="FF0000"/>
                </a:solidFill>
              </a:rPr>
              <a:t>不变性数学约束</a:t>
            </a:r>
            <a:r>
              <a:rPr lang="zh-CN" altLang="en-US" dirty="0" smtClean="0"/>
              <a:t>。</a:t>
            </a:r>
            <a:endParaRPr lang="en-US" altLang="zh-CN" dirty="0"/>
          </a:p>
        </p:txBody>
      </p:sp>
      <p:sp>
        <p:nvSpPr>
          <p:cNvPr id="26" name="文本框 25"/>
          <p:cNvSpPr txBox="1"/>
          <p:nvPr/>
        </p:nvSpPr>
        <p:spPr>
          <a:xfrm>
            <a:off x="5816602" y="1601711"/>
            <a:ext cx="2793998" cy="400110"/>
          </a:xfrm>
          <a:prstGeom prst="rect">
            <a:avLst/>
          </a:prstGeom>
          <a:noFill/>
        </p:spPr>
        <p:txBody>
          <a:bodyPr wrap="square" rtlCol="0">
            <a:spAutoFit/>
          </a:bodyPr>
          <a:lstStyle/>
          <a:p>
            <a:r>
              <a:rPr lang="zh-CN" altLang="en-US" sz="2000" dirty="0" smtClean="0">
                <a:solidFill>
                  <a:schemeClr val="bg1"/>
                </a:solidFill>
              </a:rPr>
              <a:t>模型</a:t>
            </a:r>
            <a:endParaRPr lang="zh-CN" altLang="en-US" sz="2000" dirty="0">
              <a:solidFill>
                <a:schemeClr val="bg1"/>
              </a:solidFill>
            </a:endParaRPr>
          </a:p>
        </p:txBody>
      </p:sp>
      <p:sp>
        <p:nvSpPr>
          <p:cNvPr id="27" name="文本框 26"/>
          <p:cNvSpPr txBox="1"/>
          <p:nvPr/>
        </p:nvSpPr>
        <p:spPr>
          <a:xfrm>
            <a:off x="4546601" y="2362512"/>
            <a:ext cx="3200399" cy="3416320"/>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本章将</a:t>
            </a:r>
            <a:r>
              <a:rPr lang="en-US" altLang="zh-CN" dirty="0" smtClean="0"/>
              <a:t>IC</a:t>
            </a:r>
            <a:r>
              <a:rPr lang="zh-CN" altLang="en-US" dirty="0" smtClean="0"/>
              <a:t>神经元与等变群表示技术进行结合。</a:t>
            </a:r>
            <a:endParaRPr lang="en-US" altLang="zh-CN" dirty="0" smtClean="0"/>
          </a:p>
          <a:p>
            <a:pPr marL="285750" indent="-285750" fontAlgn="auto">
              <a:lnSpc>
                <a:spcPct val="150000"/>
              </a:lnSpc>
              <a:buFont typeface="Wingdings" panose="05000000000000000000" charset="0"/>
              <a:buChar char="n"/>
            </a:pPr>
            <a:r>
              <a:rPr lang="en-US" altLang="zh-CN" dirty="0" smtClean="0"/>
              <a:t>IC</a:t>
            </a:r>
            <a:r>
              <a:rPr lang="zh-CN" altLang="en-US" dirty="0" smtClean="0"/>
              <a:t>神经元能够有效地</a:t>
            </a:r>
            <a:r>
              <a:rPr lang="zh-CN" altLang="en-US" dirty="0" smtClean="0">
                <a:solidFill>
                  <a:srgbClr val="FF0000"/>
                </a:solidFill>
              </a:rPr>
              <a:t>拓展了目前等变神经网络的表示能力</a:t>
            </a:r>
            <a:r>
              <a:rPr lang="zh-CN" altLang="en-US" dirty="0" smtClean="0"/>
              <a:t>。</a:t>
            </a:r>
            <a:endParaRPr lang="en-US" altLang="zh-CN" dirty="0" smtClean="0"/>
          </a:p>
          <a:p>
            <a:pPr marL="285750" indent="-285750" fontAlgn="auto">
              <a:lnSpc>
                <a:spcPct val="150000"/>
              </a:lnSpc>
              <a:buFont typeface="Wingdings" panose="05000000000000000000" charset="0"/>
              <a:buChar char="n"/>
            </a:pPr>
            <a:r>
              <a:rPr lang="zh-CN" altLang="en-US" dirty="0"/>
              <a:t>等</a:t>
            </a:r>
            <a:r>
              <a:rPr lang="zh-CN" altLang="en-US" dirty="0" smtClean="0"/>
              <a:t>变群表示对</a:t>
            </a:r>
            <a:r>
              <a:rPr lang="en-US" altLang="zh-CN" dirty="0" smtClean="0"/>
              <a:t>IC</a:t>
            </a:r>
            <a:r>
              <a:rPr lang="zh-CN" altLang="en-US" dirty="0" smtClean="0"/>
              <a:t>神经元添加数学约束，</a:t>
            </a:r>
            <a:r>
              <a:rPr lang="zh-CN" altLang="en-US" dirty="0" smtClean="0">
                <a:solidFill>
                  <a:srgbClr val="FF0000"/>
                </a:solidFill>
              </a:rPr>
              <a:t>促使其学习到近似的等变性</a:t>
            </a:r>
            <a:r>
              <a:rPr lang="zh-CN" altLang="en-US" dirty="0" smtClean="0"/>
              <a:t>。</a:t>
            </a:r>
            <a:endParaRPr lang="en-US" altLang="zh-CN" dirty="0"/>
          </a:p>
        </p:txBody>
      </p:sp>
      <p:grpSp>
        <p:nvGrpSpPr>
          <p:cNvPr id="28" name="Group 60">
            <a:extLst>
              <a:ext uri="{FF2B5EF4-FFF2-40B4-BE49-F238E27FC236}">
                <a16:creationId xmlns="" xmlns:a16="http://schemas.microsoft.com/office/drawing/2014/main" id="{925CD110-5DD1-8AA5-92F6-74E4F2A1EF56}"/>
              </a:ext>
            </a:extLst>
          </p:cNvPr>
          <p:cNvGrpSpPr/>
          <p:nvPr/>
        </p:nvGrpSpPr>
        <p:grpSpPr>
          <a:xfrm>
            <a:off x="8168697" y="1268939"/>
            <a:ext cx="3200398" cy="4387722"/>
            <a:chOff x="8304205" y="1869476"/>
            <a:chExt cx="2743201" cy="4387722"/>
          </a:xfrm>
        </p:grpSpPr>
        <p:sp>
          <p:nvSpPr>
            <p:cNvPr id="29"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31"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8204199" y="2366199"/>
            <a:ext cx="3200399" cy="1754326"/>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本章通过点云和分子上的实验证明了，</a:t>
            </a:r>
            <a:r>
              <a:rPr lang="en-US" altLang="zh-CN" dirty="0" smtClean="0"/>
              <a:t>IC</a:t>
            </a:r>
            <a:r>
              <a:rPr lang="zh-CN" altLang="en-US" dirty="0" smtClean="0"/>
              <a:t>神经元和</a:t>
            </a:r>
            <a:r>
              <a:rPr lang="zh-CN" altLang="en-US" dirty="0"/>
              <a:t>等变群</a:t>
            </a:r>
            <a:r>
              <a:rPr lang="zh-CN" altLang="en-US" dirty="0" smtClean="0"/>
              <a:t>表示的结合能</a:t>
            </a:r>
            <a:r>
              <a:rPr lang="zh-CN" altLang="en-US" dirty="0" smtClean="0">
                <a:solidFill>
                  <a:srgbClr val="FF0000"/>
                </a:solidFill>
              </a:rPr>
              <a:t>有效提升模型的泛化性能</a:t>
            </a:r>
            <a:r>
              <a:rPr lang="zh-CN" altLang="en-US" dirty="0" smtClean="0"/>
              <a:t>。</a:t>
            </a:r>
            <a:endParaRPr lang="en-US" altLang="zh-CN" dirty="0" smtClean="0"/>
          </a:p>
        </p:txBody>
      </p:sp>
      <p:sp>
        <p:nvSpPr>
          <p:cNvPr id="33" name="文本框 32"/>
          <p:cNvSpPr txBox="1"/>
          <p:nvPr/>
        </p:nvSpPr>
        <p:spPr>
          <a:xfrm>
            <a:off x="9398002" y="1601711"/>
            <a:ext cx="2793998" cy="400110"/>
          </a:xfrm>
          <a:prstGeom prst="rect">
            <a:avLst/>
          </a:prstGeom>
          <a:noFill/>
        </p:spPr>
        <p:txBody>
          <a:bodyPr wrap="square" rtlCol="0">
            <a:spAutoFit/>
          </a:bodyPr>
          <a:lstStyle/>
          <a:p>
            <a:r>
              <a:rPr lang="zh-CN" altLang="en-US" sz="2000" dirty="0">
                <a:solidFill>
                  <a:schemeClr val="bg1"/>
                </a:solidFill>
              </a:rPr>
              <a:t>实验</a:t>
            </a:r>
          </a:p>
        </p:txBody>
      </p:sp>
    </p:spTree>
    <p:extLst>
      <p:ext uri="{BB962C8B-B14F-4D97-AF65-F5344CB8AC3E}">
        <p14:creationId xmlns:p14="http://schemas.microsoft.com/office/powerpoint/2010/main" val="3514700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FDAF00-BAD5-1A9D-33A9-AB3A499190D7}"/>
              </a:ext>
            </a:extLst>
          </p:cNvPr>
          <p:cNvSpPr>
            <a:spLocks noGrp="1"/>
          </p:cNvSpPr>
          <p:nvPr>
            <p:ph type="ctrTitle"/>
          </p:nvPr>
        </p:nvSpPr>
        <p:spPr>
          <a:xfrm>
            <a:off x="1639239" y="2532857"/>
            <a:ext cx="8913523" cy="1792286"/>
          </a:xfrm>
        </p:spPr>
        <p:txBody>
          <a:bodyPr/>
          <a:lstStyle/>
          <a:p>
            <a:r>
              <a:rPr lang="zh-CN" altLang="en-US" sz="3600" dirty="0"/>
              <a:t>基于</a:t>
            </a:r>
            <a:r>
              <a:rPr lang="en-US" altLang="zh-CN" sz="3600" dirty="0"/>
              <a:t>IC</a:t>
            </a:r>
            <a:r>
              <a:rPr lang="zh-CN" altLang="en-US" sz="3600" dirty="0"/>
              <a:t>神经元</a:t>
            </a:r>
            <a:r>
              <a:rPr lang="zh-CN" altLang="en-US" sz="3600" dirty="0" smtClean="0"/>
              <a:t>的记忆型递归神经网络：</a:t>
            </a:r>
            <a:r>
              <a:rPr lang="en-US" altLang="zh-CN" sz="3600" dirty="0"/>
              <a:t/>
            </a:r>
            <a:br>
              <a:rPr lang="en-US" altLang="zh-CN" sz="3600" dirty="0"/>
            </a:br>
            <a:r>
              <a:rPr lang="en-US" altLang="zh-CN" sz="3600" dirty="0" smtClean="0"/>
              <a:t>IC-RNN</a:t>
            </a:r>
            <a:r>
              <a:rPr lang="en-US" altLang="zh-CN" sz="3600" dirty="0"/>
              <a:t>+</a:t>
            </a:r>
            <a:endParaRPr lang="x-none" sz="3600" dirty="0"/>
          </a:p>
        </p:txBody>
      </p:sp>
      <p:sp>
        <p:nvSpPr>
          <p:cNvPr id="3" name="Date Placeholder 2">
            <a:extLst>
              <a:ext uri="{FF2B5EF4-FFF2-40B4-BE49-F238E27FC236}">
                <a16:creationId xmlns="" xmlns:a16="http://schemas.microsoft.com/office/drawing/2014/main" id="{55CE5BDD-E101-DCC8-C899-EDEA9D466A7B}"/>
              </a:ext>
            </a:extLst>
          </p:cNvPr>
          <p:cNvSpPr>
            <a:spLocks noGrp="1"/>
          </p:cNvSpPr>
          <p:nvPr>
            <p:ph type="dt" sz="half" idx="10"/>
          </p:nvPr>
        </p:nvSpPr>
        <p:spPr/>
        <p:txBody>
          <a:bodyPr/>
          <a:lstStyle/>
          <a:p>
            <a:fld id="{06964DFC-D81E-F04B-A629-D42CEBBE3284}" type="datetime1">
              <a:rPr lang="en-US" altLang="zh-CN" smtClean="0"/>
              <a:t>5/23/2024</a:t>
            </a:fld>
            <a:endParaRPr lang="zh-CN" altLang="en-US"/>
          </a:p>
        </p:txBody>
      </p:sp>
      <p:sp>
        <p:nvSpPr>
          <p:cNvPr id="4" name="Footer Placeholder 3">
            <a:extLst>
              <a:ext uri="{FF2B5EF4-FFF2-40B4-BE49-F238E27FC236}">
                <a16:creationId xmlns="" xmlns:a16="http://schemas.microsoft.com/office/drawing/2014/main" id="{62BC9EE1-1FF7-131D-0169-5A7180C88521}"/>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8893513A-A04A-698B-440A-71D9EC9C58D9}"/>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359260122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20"/>
          <p:cNvSpPr/>
          <p:nvPr>
            <p:custDataLst>
              <p:tags r:id="rId1"/>
            </p:custDataLst>
          </p:nvPr>
        </p:nvSpPr>
        <p:spPr>
          <a:xfrm>
            <a:off x="6221831" y="2684512"/>
            <a:ext cx="4785885" cy="152280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a:t>
            </a:r>
            <a:r>
              <a:rPr lang="zh-CN" altLang="en-US" dirty="0" smtClean="0">
                <a:solidFill>
                  <a:schemeClr val="tx1">
                    <a:lumMod val="50000"/>
                    <a:lumOff val="50000"/>
                  </a:schemeClr>
                </a:solidFill>
              </a:rPr>
              <a:t>方法  </a:t>
            </a:r>
            <a:r>
              <a:rPr lang="zh-CN" altLang="en-US" dirty="0">
                <a:solidFill>
                  <a:schemeClr val="tx1">
                    <a:lumMod val="50000"/>
                    <a:lumOff val="50000"/>
                  </a:schemeClr>
                </a:solidFill>
              </a:rPr>
              <a:t>实验验证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IC</a:t>
            </a:r>
            <a:r>
              <a:rPr lang="zh-CN" altLang="en-US" dirty="0" smtClean="0"/>
              <a:t>神经元在时序任务中的瓶颈</a:t>
            </a:r>
            <a:endParaRPr lang="zh-CN" altLang="en-US" dirty="0">
              <a:solidFill>
                <a:schemeClr val="tx1">
                  <a:lumMod val="50000"/>
                  <a:lumOff val="50000"/>
                </a:schemeClr>
              </a:solidFill>
            </a:endParaRPr>
          </a:p>
        </p:txBody>
      </p:sp>
      <p:sp>
        <p:nvSpPr>
          <p:cNvPr id="90" name="矩形 89"/>
          <p:cNvSpPr/>
          <p:nvPr/>
        </p:nvSpPr>
        <p:spPr>
          <a:xfrm>
            <a:off x="2495757" y="3649137"/>
            <a:ext cx="2338074" cy="369332"/>
          </a:xfrm>
          <a:prstGeom prst="rect">
            <a:avLst/>
          </a:prstGeom>
        </p:spPr>
        <p:txBody>
          <a:bodyPr wrap="square">
            <a:spAutoFit/>
          </a:bodyPr>
          <a:lstStyle/>
          <a:p>
            <a:r>
              <a:rPr lang="zh-CN" altLang="en-US" dirty="0" smtClean="0"/>
              <a:t>长期依赖表示</a:t>
            </a:r>
            <a:endParaRPr lang="en-US" altLang="zh-CN" dirty="0"/>
          </a:p>
        </p:txBody>
      </p:sp>
      <p:sp>
        <p:nvSpPr>
          <p:cNvPr id="93" name="矩形 92"/>
          <p:cNvSpPr/>
          <p:nvPr/>
        </p:nvSpPr>
        <p:spPr>
          <a:xfrm>
            <a:off x="857885" y="4921158"/>
            <a:ext cx="4857950" cy="646331"/>
          </a:xfrm>
          <a:prstGeom prst="rect">
            <a:avLst/>
          </a:prstGeom>
        </p:spPr>
        <p:txBody>
          <a:bodyPr wrap="square">
            <a:spAutoFit/>
          </a:bodyPr>
          <a:lstStyle/>
          <a:p>
            <a:r>
              <a:rPr lang="zh-CN" altLang="en-US" dirty="0" smtClean="0">
                <a:latin typeface="+mj-ea"/>
              </a:rPr>
              <a:t>长期依赖表示</a:t>
            </a:r>
            <a:r>
              <a:rPr lang="zh-CN" altLang="en-US" dirty="0">
                <a:latin typeface="+mj-ea"/>
              </a:rPr>
              <a:t>对</a:t>
            </a:r>
            <a:r>
              <a:rPr lang="zh-CN" altLang="en-US" dirty="0" smtClean="0">
                <a:latin typeface="+mj-ea"/>
              </a:rPr>
              <a:t>时序数据中</a:t>
            </a:r>
            <a:r>
              <a:rPr lang="zh-CN" altLang="en-US" dirty="0" smtClean="0">
                <a:solidFill>
                  <a:srgbClr val="FF0000"/>
                </a:solidFill>
                <a:latin typeface="+mj-ea"/>
              </a:rPr>
              <a:t>长距离的单元进行建模</a:t>
            </a:r>
            <a:r>
              <a:rPr lang="zh-CN" altLang="en-US" dirty="0" smtClean="0">
                <a:latin typeface="+mj-ea"/>
              </a:rPr>
              <a:t>，该表示是很多时序任务的</a:t>
            </a:r>
            <a:r>
              <a:rPr lang="zh-CN" altLang="en-US" dirty="0" smtClean="0">
                <a:solidFill>
                  <a:srgbClr val="FF0000"/>
                </a:solidFill>
                <a:latin typeface="+mj-ea"/>
              </a:rPr>
              <a:t>基石</a:t>
            </a:r>
            <a:r>
              <a:rPr lang="zh-CN" altLang="en-US" dirty="0" smtClean="0">
                <a:latin typeface="+mj-ea"/>
              </a:rPr>
              <a:t>。</a:t>
            </a:r>
            <a:endParaRPr lang="en-US" altLang="zh-CN" dirty="0" smtClean="0">
              <a:solidFill>
                <a:srgbClr val="FF0000"/>
              </a:solidFill>
              <a:latin typeface="+mj-ea"/>
            </a:endParaRPr>
          </a:p>
        </p:txBody>
      </p:sp>
      <p:sp>
        <p:nvSpPr>
          <p:cNvPr id="97" name="矩形 96"/>
          <p:cNvSpPr/>
          <p:nvPr/>
        </p:nvSpPr>
        <p:spPr>
          <a:xfrm>
            <a:off x="8293585" y="2652973"/>
            <a:ext cx="645934" cy="369332"/>
          </a:xfrm>
          <a:prstGeom prst="rect">
            <a:avLst/>
          </a:prstGeom>
        </p:spPr>
        <p:txBody>
          <a:bodyPr wrap="square">
            <a:spAutoFit/>
          </a:bodyPr>
          <a:lstStyle/>
          <a:p>
            <a:r>
              <a:rPr lang="zh-CN" altLang="en-US" dirty="0"/>
              <a:t>瓶颈</a:t>
            </a:r>
            <a:endParaRPr lang="en-US" altLang="zh-CN" dirty="0"/>
          </a:p>
        </p:txBody>
      </p:sp>
      <p:sp>
        <p:nvSpPr>
          <p:cNvPr id="11" name="下箭头 10"/>
          <p:cNvSpPr/>
          <p:nvPr/>
        </p:nvSpPr>
        <p:spPr>
          <a:xfrm rot="18509235">
            <a:off x="5750456" y="2221518"/>
            <a:ext cx="366713" cy="453443"/>
          </a:xfrm>
          <a:prstGeom prst="downArrow">
            <a:avLst/>
          </a:prstGeom>
          <a:solidFill>
            <a:srgbClr val="6A0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下箭头 97"/>
          <p:cNvSpPr/>
          <p:nvPr/>
        </p:nvSpPr>
        <p:spPr>
          <a:xfrm rot="13732840">
            <a:off x="5747096" y="4374779"/>
            <a:ext cx="366713" cy="453443"/>
          </a:xfrm>
          <a:prstGeom prst="downArrow">
            <a:avLst/>
          </a:prstGeom>
          <a:solidFill>
            <a:srgbClr val="6A0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8321" y="1924996"/>
            <a:ext cx="1972420" cy="874491"/>
          </a:xfrm>
          <a:prstGeom prst="rect">
            <a:avLst/>
          </a:prstGeom>
        </p:spPr>
      </p:pic>
      <p:sp>
        <p:nvSpPr>
          <p:cNvPr id="122" name="矩形 121"/>
          <p:cNvSpPr/>
          <p:nvPr/>
        </p:nvSpPr>
        <p:spPr>
          <a:xfrm>
            <a:off x="6281247" y="2937706"/>
            <a:ext cx="4658706" cy="1200329"/>
          </a:xfrm>
          <a:prstGeom prst="rect">
            <a:avLst/>
          </a:prstGeom>
        </p:spPr>
        <p:txBody>
          <a:bodyPr wrap="square">
            <a:spAutoFit/>
          </a:bodyPr>
          <a:lstStyle/>
          <a:p>
            <a:r>
              <a:rPr lang="en-US" altLang="zh-CN" dirty="0" smtClean="0">
                <a:latin typeface="+mj-ea"/>
              </a:rPr>
              <a:t>IC</a:t>
            </a:r>
            <a:r>
              <a:rPr lang="zh-CN" altLang="en-US" dirty="0" smtClean="0">
                <a:latin typeface="+mj-ea"/>
              </a:rPr>
              <a:t>神经元与</a:t>
            </a:r>
            <a:r>
              <a:rPr lang="en-US" altLang="zh-CN" dirty="0" smtClean="0">
                <a:latin typeface="+mj-ea"/>
              </a:rPr>
              <a:t>RNN</a:t>
            </a:r>
            <a:r>
              <a:rPr lang="zh-CN" altLang="en-US" dirty="0" smtClean="0">
                <a:latin typeface="+mj-ea"/>
              </a:rPr>
              <a:t>的简单结合只能提升对每个时刻输入的表示能力，当</a:t>
            </a:r>
            <a:r>
              <a:rPr lang="en-US" altLang="zh-CN" dirty="0" smtClean="0">
                <a:solidFill>
                  <a:srgbClr val="FF0000"/>
                </a:solidFill>
                <a:latin typeface="+mj-ea"/>
              </a:rPr>
              <a:t>RNN</a:t>
            </a:r>
            <a:r>
              <a:rPr lang="zh-CN" altLang="en-US" dirty="0" smtClean="0">
                <a:solidFill>
                  <a:srgbClr val="FF0000"/>
                </a:solidFill>
                <a:latin typeface="+mj-ea"/>
              </a:rPr>
              <a:t>模型的性能受限于长期依赖表示时，引入</a:t>
            </a:r>
            <a:r>
              <a:rPr lang="en-US" altLang="zh-CN" dirty="0" smtClean="0">
                <a:solidFill>
                  <a:srgbClr val="FF0000"/>
                </a:solidFill>
                <a:latin typeface="+mj-ea"/>
              </a:rPr>
              <a:t>IC</a:t>
            </a:r>
            <a:r>
              <a:rPr lang="zh-CN" altLang="en-US" dirty="0" smtClean="0">
                <a:solidFill>
                  <a:srgbClr val="FF0000"/>
                </a:solidFill>
                <a:latin typeface="+mj-ea"/>
              </a:rPr>
              <a:t>神经元并不能有效提升性能。</a:t>
            </a:r>
            <a:endParaRPr lang="en-US" altLang="zh-CN" dirty="0" smtClean="0">
              <a:solidFill>
                <a:srgbClr val="FF0000"/>
              </a:solidFill>
              <a:latin typeface="+mj-ea"/>
            </a:endParaRPr>
          </a:p>
        </p:txBody>
      </p:sp>
      <p:sp>
        <p:nvSpPr>
          <p:cNvPr id="26" name="矩形 25"/>
          <p:cNvSpPr/>
          <p:nvPr/>
        </p:nvSpPr>
        <p:spPr>
          <a:xfrm>
            <a:off x="1351752" y="1459678"/>
            <a:ext cx="4044791" cy="369332"/>
          </a:xfrm>
          <a:prstGeom prst="rect">
            <a:avLst/>
          </a:prstGeom>
        </p:spPr>
        <p:txBody>
          <a:bodyPr wrap="square">
            <a:spAutoFit/>
          </a:bodyPr>
          <a:lstStyle/>
          <a:p>
            <a:r>
              <a:rPr lang="en-US" altLang="zh-CN" dirty="0" smtClean="0"/>
              <a:t>IC</a:t>
            </a:r>
            <a:r>
              <a:rPr lang="zh-CN" altLang="en-US" dirty="0" smtClean="0"/>
              <a:t>神经元不具备拟合时序特征的能力</a:t>
            </a:r>
            <a:endParaRPr lang="en-US" altLang="zh-CN" dirty="0"/>
          </a:p>
        </p:txBody>
      </p:sp>
      <p:sp>
        <p:nvSpPr>
          <p:cNvPr id="30" name="矩形 29"/>
          <p:cNvSpPr/>
          <p:nvPr/>
        </p:nvSpPr>
        <p:spPr>
          <a:xfrm>
            <a:off x="857885" y="2725521"/>
            <a:ext cx="4857950" cy="646331"/>
          </a:xfrm>
          <a:prstGeom prst="rect">
            <a:avLst/>
          </a:prstGeom>
        </p:spPr>
        <p:txBody>
          <a:bodyPr wrap="square">
            <a:spAutoFit/>
          </a:bodyPr>
          <a:lstStyle/>
          <a:p>
            <a:r>
              <a:rPr lang="en-US" altLang="zh-CN" dirty="0" smtClean="0">
                <a:latin typeface="+mj-ea"/>
              </a:rPr>
              <a:t>IC</a:t>
            </a:r>
            <a:r>
              <a:rPr lang="zh-CN" altLang="en-US" dirty="0" smtClean="0">
                <a:latin typeface="+mj-ea"/>
              </a:rPr>
              <a:t>神经元可以提高神经网络对</a:t>
            </a:r>
            <a:r>
              <a:rPr lang="zh-CN" altLang="en-US" dirty="0" smtClean="0">
                <a:solidFill>
                  <a:srgbClr val="FF0000"/>
                </a:solidFill>
                <a:latin typeface="+mj-ea"/>
              </a:rPr>
              <a:t>静态非线性</a:t>
            </a:r>
            <a:r>
              <a:rPr lang="zh-CN" altLang="en-US" dirty="0" smtClean="0">
                <a:latin typeface="+mj-ea"/>
              </a:rPr>
              <a:t>函数或分布的表示能力，</a:t>
            </a:r>
            <a:r>
              <a:rPr lang="zh-CN" altLang="en-US" dirty="0" smtClean="0">
                <a:solidFill>
                  <a:srgbClr val="FF0000"/>
                </a:solidFill>
                <a:latin typeface="+mj-ea"/>
              </a:rPr>
              <a:t>不擅长表示时序特征</a:t>
            </a:r>
            <a:r>
              <a:rPr lang="zh-CN" altLang="en-US" dirty="0" smtClean="0">
                <a:latin typeface="+mj-ea"/>
              </a:rPr>
              <a:t>。</a:t>
            </a:r>
            <a:endParaRPr lang="en-US" altLang="zh-CN" dirty="0" smtClean="0">
              <a:solidFill>
                <a:srgbClr val="FF0000"/>
              </a:solidFill>
              <a:latin typeface="+mj-ea"/>
            </a:endParaRPr>
          </a:p>
        </p:txBody>
      </p:sp>
      <p:sp>
        <p:nvSpPr>
          <p:cNvPr id="31" name="文本框 30"/>
          <p:cNvSpPr txBox="1"/>
          <p:nvPr/>
        </p:nvSpPr>
        <p:spPr>
          <a:xfrm>
            <a:off x="3255286" y="1732838"/>
            <a:ext cx="2726342" cy="261610"/>
          </a:xfrm>
          <a:prstGeom prst="rect">
            <a:avLst/>
          </a:prstGeom>
          <a:noFill/>
        </p:spPr>
        <p:txBody>
          <a:bodyPr wrap="square" rtlCol="0">
            <a:spAutoFit/>
          </a:bodyPr>
          <a:lstStyle/>
          <a:p>
            <a:r>
              <a:rPr lang="zh-CN" altLang="en-US" sz="1100" dirty="0" smtClean="0"/>
              <a:t>时间序列数据</a:t>
            </a:r>
            <a:endParaRPr lang="zh-CN" altLang="en-US" sz="1100" dirty="0"/>
          </a:p>
        </p:txBody>
      </p:sp>
      <p:pic>
        <p:nvPicPr>
          <p:cNvPr id="7" name="图片 6"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4765" y="4148301"/>
            <a:ext cx="2032000" cy="663259"/>
          </a:xfrm>
          <a:prstGeom prst="rect">
            <a:avLst/>
          </a:prstGeom>
        </p:spPr>
      </p:pic>
      <p:pic>
        <p:nvPicPr>
          <p:cNvPr id="10" name="图片 9"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0263" y="4160393"/>
            <a:ext cx="1564480" cy="656286"/>
          </a:xfrm>
          <a:prstGeom prst="rect">
            <a:avLst/>
          </a:prstGeom>
        </p:spPr>
      </p:pic>
      <p:sp>
        <p:nvSpPr>
          <p:cNvPr id="33" name="矩形: 圆角 20"/>
          <p:cNvSpPr/>
          <p:nvPr>
            <p:custDataLst>
              <p:tags r:id="rId2"/>
            </p:custDataLst>
          </p:nvPr>
        </p:nvSpPr>
        <p:spPr>
          <a:xfrm>
            <a:off x="857886" y="3619600"/>
            <a:ext cx="4766200" cy="2131956"/>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386915" y="3945703"/>
            <a:ext cx="1467828" cy="261610"/>
          </a:xfrm>
          <a:prstGeom prst="rect">
            <a:avLst/>
          </a:prstGeom>
          <a:noFill/>
        </p:spPr>
        <p:txBody>
          <a:bodyPr wrap="square" rtlCol="0">
            <a:spAutoFit/>
          </a:bodyPr>
          <a:lstStyle/>
          <a:p>
            <a:r>
              <a:rPr lang="zh-CN" altLang="en-US" sz="1100" dirty="0" smtClean="0"/>
              <a:t>时间跨度较小的依赖</a:t>
            </a:r>
            <a:endParaRPr lang="zh-CN" altLang="en-US" sz="1100" dirty="0"/>
          </a:p>
        </p:txBody>
      </p:sp>
      <p:sp>
        <p:nvSpPr>
          <p:cNvPr id="38" name="文本框 37"/>
          <p:cNvSpPr txBox="1"/>
          <p:nvPr/>
        </p:nvSpPr>
        <p:spPr>
          <a:xfrm>
            <a:off x="3562853" y="3948186"/>
            <a:ext cx="1467828" cy="261610"/>
          </a:xfrm>
          <a:prstGeom prst="rect">
            <a:avLst/>
          </a:prstGeom>
          <a:noFill/>
        </p:spPr>
        <p:txBody>
          <a:bodyPr wrap="square" rtlCol="0">
            <a:spAutoFit/>
          </a:bodyPr>
          <a:lstStyle/>
          <a:p>
            <a:r>
              <a:rPr lang="zh-CN" altLang="en-US" sz="1100" dirty="0" smtClean="0"/>
              <a:t>时间跨度较长的依赖</a:t>
            </a:r>
            <a:endParaRPr lang="zh-CN" altLang="en-US" sz="1100" dirty="0"/>
          </a:p>
        </p:txBody>
      </p:sp>
      <p:sp>
        <p:nvSpPr>
          <p:cNvPr id="23" name="矩形: 圆角 20"/>
          <p:cNvSpPr/>
          <p:nvPr>
            <p:custDataLst>
              <p:tags r:id="rId3"/>
            </p:custDataLst>
          </p:nvPr>
        </p:nvSpPr>
        <p:spPr>
          <a:xfrm>
            <a:off x="857885" y="1323351"/>
            <a:ext cx="4766200" cy="2131956"/>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94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0D18981-9E01-5F0A-4FD9-8831E46A820A}"/>
              </a:ext>
            </a:extLst>
          </p:cNvPr>
          <p:cNvSpPr>
            <a:spLocks noGrp="1"/>
          </p:cNvSpPr>
          <p:nvPr>
            <p:ph type="body" sz="quarter" idx="13"/>
          </p:nvPr>
        </p:nvSpPr>
        <p:spPr/>
        <p:txBody>
          <a:bodyPr/>
          <a:lstStyle/>
          <a:p>
            <a:r>
              <a:rPr lang="x-none" dirty="0">
                <a:solidFill>
                  <a:schemeClr val="tx1">
                    <a:lumMod val="50000"/>
                    <a:lumOff val="50000"/>
                  </a:schemeClr>
                </a:solidFill>
              </a:rPr>
              <a:t>研究背景</a:t>
            </a:r>
            <a:r>
              <a:rPr lang="zh-CN" altLang="en-US" dirty="0"/>
              <a:t>  </a:t>
            </a:r>
            <a:r>
              <a:rPr lang="zh-CN" altLang="en-US" dirty="0">
                <a:solidFill>
                  <a:schemeClr val="tx1">
                    <a:lumMod val="50000"/>
                    <a:lumOff val="50000"/>
                  </a:schemeClr>
                </a:solidFill>
              </a:rPr>
              <a:t>研究现状  </a:t>
            </a:r>
            <a:r>
              <a:rPr lang="zh-CN" altLang="en-US" dirty="0" smtClean="0"/>
              <a:t>困难</a:t>
            </a:r>
            <a:r>
              <a:rPr lang="zh-CN" altLang="en-US" dirty="0"/>
              <a:t>挑战  </a:t>
            </a:r>
            <a:r>
              <a:rPr lang="zh-CN" altLang="en-US" dirty="0">
                <a:solidFill>
                  <a:schemeClr val="tx1">
                    <a:lumMod val="50000"/>
                    <a:lumOff val="50000"/>
                  </a:schemeClr>
                </a:solidFill>
              </a:rPr>
              <a:t>研究方案 </a:t>
            </a:r>
            <a:endParaRPr lang="x-none" dirty="0"/>
          </a:p>
        </p:txBody>
      </p:sp>
      <p:sp>
        <p:nvSpPr>
          <p:cNvPr id="4" name="Date Placeholder 3">
            <a:extLst>
              <a:ext uri="{FF2B5EF4-FFF2-40B4-BE49-F238E27FC236}">
                <a16:creationId xmlns="" xmlns:a16="http://schemas.microsoft.com/office/drawing/2014/main" id="{90C2FAA1-BBD2-690A-3142-BDF638CF3CEC}"/>
              </a:ext>
            </a:extLst>
          </p:cNvPr>
          <p:cNvSpPr>
            <a:spLocks noGrp="1"/>
          </p:cNvSpPr>
          <p:nvPr>
            <p:ph type="dt" sz="half" idx="10"/>
          </p:nvPr>
        </p:nvSpPr>
        <p:spPr/>
        <p:txBody>
          <a:bodyPr/>
          <a:lstStyle/>
          <a:p>
            <a:fld id="{2E1029AA-86D3-8741-99DF-D03264A881E4}"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527319A0-8567-430F-E000-D5E814F38612}"/>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505DFBBB-A017-1564-EC5E-E06730082AF7}"/>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神经元模型设计面临的挑战</a:t>
            </a:r>
            <a:endParaRPr lang="zh-CN" altLang="en-US" dirty="0">
              <a:solidFill>
                <a:schemeClr val="tx1">
                  <a:lumMod val="50000"/>
                  <a:lumOff val="50000"/>
                </a:schemeClr>
              </a:solidFill>
            </a:endParaRPr>
          </a:p>
        </p:txBody>
      </p:sp>
      <p:grpSp>
        <p:nvGrpSpPr>
          <p:cNvPr id="21" name="组合 20"/>
          <p:cNvGrpSpPr/>
          <p:nvPr/>
        </p:nvGrpSpPr>
        <p:grpSpPr>
          <a:xfrm>
            <a:off x="4265444" y="1888797"/>
            <a:ext cx="3960287" cy="3166533"/>
            <a:chOff x="2590800" y="940403"/>
            <a:chExt cx="6565802" cy="5276282"/>
          </a:xfrm>
        </p:grpSpPr>
        <p:pic>
          <p:nvPicPr>
            <p:cNvPr id="22" name="图片 21"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940403"/>
              <a:ext cx="6565802" cy="5276282"/>
            </a:xfrm>
            <a:prstGeom prst="rect">
              <a:avLst/>
            </a:prstGeom>
          </p:spPr>
        </p:pic>
        <p:sp>
          <p:nvSpPr>
            <p:cNvPr id="23" name="矩形 22"/>
            <p:cNvSpPr/>
            <p:nvPr/>
          </p:nvSpPr>
          <p:spPr>
            <a:xfrm>
              <a:off x="3115733" y="3422293"/>
              <a:ext cx="829734" cy="8364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833481" y="3423087"/>
              <a:ext cx="829734" cy="8364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4575357" y="3304444"/>
            <a:ext cx="677334" cy="584775"/>
          </a:xfrm>
          <a:prstGeom prst="rect">
            <a:avLst/>
          </a:prstGeom>
          <a:noFill/>
        </p:spPr>
        <p:txBody>
          <a:bodyPr wrap="square" rtlCol="0">
            <a:spAutoFit/>
          </a:bodyPr>
          <a:lstStyle/>
          <a:p>
            <a:r>
              <a:rPr lang="zh-CN" altLang="en-US" sz="1600" dirty="0" smtClean="0">
                <a:solidFill>
                  <a:schemeClr val="bg1"/>
                </a:solidFill>
              </a:rPr>
              <a:t>表示能力</a:t>
            </a:r>
            <a:endParaRPr lang="zh-CN" altLang="en-US" sz="1600" dirty="0">
              <a:solidFill>
                <a:schemeClr val="bg1"/>
              </a:solidFill>
            </a:endParaRPr>
          </a:p>
        </p:txBody>
      </p:sp>
      <p:sp>
        <p:nvSpPr>
          <p:cNvPr id="26" name="文本框 25"/>
          <p:cNvSpPr txBox="1"/>
          <p:nvPr/>
        </p:nvSpPr>
        <p:spPr>
          <a:xfrm>
            <a:off x="7267256" y="3323049"/>
            <a:ext cx="839940" cy="584775"/>
          </a:xfrm>
          <a:prstGeom prst="rect">
            <a:avLst/>
          </a:prstGeom>
          <a:noFill/>
        </p:spPr>
        <p:txBody>
          <a:bodyPr wrap="square" rtlCol="0">
            <a:spAutoFit/>
          </a:bodyPr>
          <a:lstStyle/>
          <a:p>
            <a:pPr algn="ctr"/>
            <a:r>
              <a:rPr lang="zh-CN" altLang="en-US" sz="1600" dirty="0" smtClean="0">
                <a:solidFill>
                  <a:schemeClr val="bg1"/>
                </a:solidFill>
              </a:rPr>
              <a:t>计算可行性</a:t>
            </a:r>
            <a:endParaRPr lang="zh-CN" altLang="en-US" sz="1600" dirty="0">
              <a:solidFill>
                <a:schemeClr val="bg1"/>
              </a:solidFill>
            </a:endParaRPr>
          </a:p>
        </p:txBody>
      </p:sp>
      <p:sp>
        <p:nvSpPr>
          <p:cNvPr id="27" name="矩形: 圆角 20"/>
          <p:cNvSpPr/>
          <p:nvPr>
            <p:custDataLst>
              <p:tags r:id="rId1"/>
            </p:custDataLst>
          </p:nvPr>
        </p:nvSpPr>
        <p:spPr>
          <a:xfrm>
            <a:off x="1758619" y="3304444"/>
            <a:ext cx="2410336" cy="765528"/>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830985" y="3364042"/>
            <a:ext cx="2515770" cy="646331"/>
          </a:xfrm>
          <a:prstGeom prst="rect">
            <a:avLst/>
          </a:prstGeom>
        </p:spPr>
        <p:txBody>
          <a:bodyPr wrap="square">
            <a:spAutoFit/>
          </a:bodyPr>
          <a:lstStyle/>
          <a:p>
            <a:pPr marL="285750" indent="-285750">
              <a:buFont typeface="Wingdings" panose="05000000000000000000" charset="0"/>
              <a:buChar char="n"/>
            </a:pPr>
            <a:r>
              <a:rPr lang="zh-CN" altLang="en-US" b="1" dirty="0" smtClean="0">
                <a:latin typeface="+mj-ea"/>
              </a:rPr>
              <a:t>高效的非线性函数形式</a:t>
            </a:r>
            <a:endParaRPr lang="en-US" altLang="zh-CN" b="1" dirty="0">
              <a:latin typeface="+mj-ea"/>
            </a:endParaRPr>
          </a:p>
        </p:txBody>
      </p:sp>
      <p:sp>
        <p:nvSpPr>
          <p:cNvPr id="29" name="矩形: 圆角 20"/>
          <p:cNvSpPr/>
          <p:nvPr>
            <p:custDataLst>
              <p:tags r:id="rId2"/>
            </p:custDataLst>
          </p:nvPr>
        </p:nvSpPr>
        <p:spPr>
          <a:xfrm>
            <a:off x="8322220" y="3124658"/>
            <a:ext cx="2410336" cy="119730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387290" y="3221702"/>
            <a:ext cx="2345266" cy="923330"/>
          </a:xfrm>
          <a:prstGeom prst="rect">
            <a:avLst/>
          </a:prstGeom>
        </p:spPr>
        <p:txBody>
          <a:bodyPr wrap="square">
            <a:spAutoFit/>
          </a:bodyPr>
          <a:lstStyle/>
          <a:p>
            <a:pPr marL="285750" indent="-285750">
              <a:buFont typeface="Wingdings" panose="05000000000000000000" charset="0"/>
              <a:buChar char="n"/>
            </a:pPr>
            <a:r>
              <a:rPr lang="zh-CN" altLang="en-US" b="1" dirty="0" smtClean="0">
                <a:latin typeface="+mj-ea"/>
              </a:rPr>
              <a:t>轻量级的结构</a:t>
            </a:r>
            <a:endParaRPr lang="en-US" altLang="zh-CN" b="1" dirty="0" smtClean="0">
              <a:latin typeface="+mj-ea"/>
            </a:endParaRPr>
          </a:p>
          <a:p>
            <a:pPr marL="285750" indent="-285750">
              <a:buFont typeface="Wingdings" panose="05000000000000000000" charset="0"/>
              <a:buChar char="n"/>
            </a:pPr>
            <a:r>
              <a:rPr lang="zh-CN" altLang="en-US" b="1" dirty="0">
                <a:latin typeface="+mj-ea"/>
              </a:rPr>
              <a:t>可</a:t>
            </a:r>
            <a:r>
              <a:rPr lang="zh-CN" altLang="en-US" b="1" dirty="0" smtClean="0">
                <a:latin typeface="+mj-ea"/>
              </a:rPr>
              <a:t>拓展的结构</a:t>
            </a:r>
            <a:endParaRPr lang="en-US" altLang="zh-CN" b="1" dirty="0">
              <a:latin typeface="+mj-ea"/>
            </a:endParaRPr>
          </a:p>
          <a:p>
            <a:pPr marL="285750" indent="-285750">
              <a:buFont typeface="Wingdings" panose="05000000000000000000" charset="0"/>
              <a:buChar char="n"/>
            </a:pPr>
            <a:r>
              <a:rPr lang="zh-CN" altLang="en-US" b="1" dirty="0" smtClean="0">
                <a:latin typeface="+mj-ea"/>
              </a:rPr>
              <a:t>支持常见计算设备</a:t>
            </a:r>
            <a:endParaRPr lang="en-US" altLang="zh-CN" b="1" dirty="0">
              <a:latin typeface="+mj-ea"/>
            </a:endParaRPr>
          </a:p>
        </p:txBody>
      </p:sp>
    </p:spTree>
    <p:extLst>
      <p:ext uri="{BB962C8B-B14F-4D97-AF65-F5344CB8AC3E}">
        <p14:creationId xmlns:p14="http://schemas.microsoft.com/office/powerpoint/2010/main" val="3629461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a:t>
            </a:r>
            <a:r>
              <a:rPr lang="zh-CN" altLang="en-US" dirty="0" smtClean="0">
                <a:solidFill>
                  <a:schemeClr val="tx1">
                    <a:lumMod val="50000"/>
                    <a:lumOff val="50000"/>
                  </a:schemeClr>
                </a:solidFill>
              </a:rPr>
              <a:t>方法  </a:t>
            </a:r>
            <a:r>
              <a:rPr lang="zh-CN" altLang="en-US" dirty="0">
                <a:solidFill>
                  <a:schemeClr val="tx1">
                    <a:lumMod val="50000"/>
                    <a:lumOff val="50000"/>
                  </a:schemeClr>
                </a:solidFill>
              </a:rPr>
              <a:t>实验验证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经典长期依赖模型</a:t>
            </a:r>
            <a:endParaRPr lang="zh-CN" altLang="en-US" dirty="0">
              <a:solidFill>
                <a:schemeClr val="tx1">
                  <a:lumMod val="50000"/>
                  <a:lumOff val="50000"/>
                </a:schemeClr>
              </a:solidFill>
            </a:endParaRPr>
          </a:p>
        </p:txBody>
      </p:sp>
      <p:sp>
        <p:nvSpPr>
          <p:cNvPr id="23" name="文本框 22"/>
          <p:cNvSpPr txBox="1"/>
          <p:nvPr>
            <p:custDataLst>
              <p:tags r:id="rId1"/>
            </p:custDataLst>
          </p:nvPr>
        </p:nvSpPr>
        <p:spPr>
          <a:xfrm>
            <a:off x="4596389" y="2087480"/>
            <a:ext cx="65" cy="276999"/>
          </a:xfrm>
          <a:prstGeom prst="rect">
            <a:avLst/>
          </a:prstGeom>
          <a:noFill/>
        </p:spPr>
        <p:txBody>
          <a:bodyPr wrap="none" lIns="0" tIns="0" rIns="0" bIns="0" rtlCol="0">
            <a:spAutoFit/>
          </a:bodyPr>
          <a:lstStyle/>
          <a:p>
            <a:endParaRPr lang="zh-CN" altLang="en-US" dirty="0"/>
          </a:p>
        </p:txBody>
      </p:sp>
      <p:sp>
        <p:nvSpPr>
          <p:cNvPr id="35" name="文本框 34"/>
          <p:cNvSpPr txBox="1"/>
          <p:nvPr>
            <p:custDataLst>
              <p:tags r:id="rId2"/>
            </p:custDataLst>
          </p:nvPr>
        </p:nvSpPr>
        <p:spPr>
          <a:xfrm>
            <a:off x="640492" y="2499007"/>
            <a:ext cx="2886463" cy="830997"/>
          </a:xfrm>
          <a:prstGeom prst="rect">
            <a:avLst/>
          </a:prstGeom>
          <a:noFill/>
        </p:spPr>
        <p:txBody>
          <a:bodyPr wrap="square" rtlCol="0">
            <a:spAutoFit/>
          </a:bodyPr>
          <a:lstStyle/>
          <a:p>
            <a:pPr marL="285750" indent="-285750" algn="l">
              <a:buFont typeface="Wingdings" panose="05000000000000000000" charset="0"/>
              <a:buChar char="n"/>
            </a:pPr>
            <a:r>
              <a:rPr lang="en-US" altLang="zh-CN" sz="1600" dirty="0" smtClean="0">
                <a:solidFill>
                  <a:srgbClr val="7030A0"/>
                </a:solidFill>
                <a:latin typeface="+mj-ea"/>
                <a:ea typeface="+mj-ea"/>
              </a:rPr>
              <a:t>LSTM</a:t>
            </a:r>
          </a:p>
          <a:p>
            <a:pPr marL="285750" indent="-285750" algn="l">
              <a:buFont typeface="Wingdings" panose="05000000000000000000" charset="0"/>
              <a:buChar char="n"/>
            </a:pPr>
            <a:endParaRPr lang="en-US" altLang="zh-CN" sz="1600" dirty="0" smtClean="0">
              <a:solidFill>
                <a:srgbClr val="7030A0"/>
              </a:solidFill>
              <a:latin typeface="+mj-ea"/>
              <a:ea typeface="+mj-ea"/>
            </a:endParaRPr>
          </a:p>
          <a:p>
            <a:pPr marL="285750" indent="-285750" algn="l">
              <a:buFont typeface="Wingdings" panose="05000000000000000000" charset="0"/>
              <a:buChar char="n"/>
            </a:pPr>
            <a:r>
              <a:rPr lang="en-US" altLang="zh-CN" sz="1600" dirty="0" smtClean="0">
                <a:solidFill>
                  <a:srgbClr val="7030A0"/>
                </a:solidFill>
                <a:latin typeface="+mj-ea"/>
                <a:ea typeface="+mj-ea"/>
              </a:rPr>
              <a:t>GRU</a:t>
            </a:r>
            <a:endParaRPr lang="en-US" altLang="zh-CN" sz="1600" dirty="0">
              <a:solidFill>
                <a:srgbClr val="7030A0"/>
              </a:solidFill>
              <a:latin typeface="+mj-ea"/>
              <a:ea typeface="+mj-ea"/>
            </a:endParaRPr>
          </a:p>
        </p:txBody>
      </p:sp>
      <p:sp>
        <p:nvSpPr>
          <p:cNvPr id="36" name="文本框 35"/>
          <p:cNvSpPr txBox="1"/>
          <p:nvPr>
            <p:custDataLst>
              <p:tags r:id="rId3"/>
            </p:custDataLst>
          </p:nvPr>
        </p:nvSpPr>
        <p:spPr>
          <a:xfrm>
            <a:off x="640492" y="4268769"/>
            <a:ext cx="3890010" cy="338554"/>
          </a:xfrm>
          <a:prstGeom prst="rect">
            <a:avLst/>
          </a:prstGeom>
          <a:noFill/>
        </p:spPr>
        <p:txBody>
          <a:bodyPr wrap="square" rtlCol="0">
            <a:spAutoFit/>
          </a:bodyPr>
          <a:lstStyle/>
          <a:p>
            <a:pPr marL="285750" indent="-285750" algn="l">
              <a:buFont typeface="Wingdings" panose="05000000000000000000" charset="0"/>
              <a:buChar char="n"/>
            </a:pPr>
            <a:r>
              <a:rPr lang="en-US" altLang="zh-CN" sz="1600" dirty="0" smtClean="0">
                <a:solidFill>
                  <a:srgbClr val="00B050"/>
                </a:solidFill>
                <a:latin typeface="+mj-ea"/>
                <a:ea typeface="+mj-ea"/>
              </a:rPr>
              <a:t>Transformer</a:t>
            </a:r>
            <a:endParaRPr lang="en-US" altLang="zh-CN" dirty="0">
              <a:solidFill>
                <a:srgbClr val="00B050"/>
              </a:solidFill>
              <a:latin typeface="+mj-ea"/>
              <a:ea typeface="+mj-ea"/>
            </a:endParaRPr>
          </a:p>
        </p:txBody>
      </p:sp>
      <p:sp>
        <p:nvSpPr>
          <p:cNvPr id="37" name="右大括号 36"/>
          <p:cNvSpPr/>
          <p:nvPr/>
        </p:nvSpPr>
        <p:spPr>
          <a:xfrm>
            <a:off x="2218277" y="2364479"/>
            <a:ext cx="89189" cy="1150743"/>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8" name="文本框 37"/>
              <p:cNvSpPr txBox="1"/>
              <p:nvPr/>
            </p:nvSpPr>
            <p:spPr>
              <a:xfrm>
                <a:off x="2404374" y="1930903"/>
                <a:ext cx="5491588" cy="1754326"/>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通过记忆机制对长期依赖关系进行建模</a:t>
                </a:r>
                <a:endParaRPr lang="en-US" altLang="zh-CN" dirty="0"/>
              </a:p>
              <a:p>
                <a:pPr marL="285750" indent="-285750" fontAlgn="auto">
                  <a:lnSpc>
                    <a:spcPct val="150000"/>
                  </a:lnSpc>
                  <a:buFont typeface="Wingdings" panose="05000000000000000000" charset="0"/>
                  <a:buChar char="n"/>
                </a:pPr>
                <a:r>
                  <a:rPr lang="zh-CN" altLang="en-US" dirty="0" smtClean="0">
                    <a:solidFill>
                      <a:srgbClr val="5B9BD5"/>
                    </a:solidFill>
                  </a:rPr>
                  <a:t>能够学习到上下文之间的顺序关系</a:t>
                </a:r>
                <a:endParaRPr lang="en-US" altLang="zh-CN" dirty="0" smtClean="0">
                  <a:solidFill>
                    <a:srgbClr val="5B9BD5"/>
                  </a:solidFill>
                </a:endParaRPr>
              </a:p>
              <a:p>
                <a:pPr marL="285750" indent="-285750" fontAlgn="auto">
                  <a:lnSpc>
                    <a:spcPct val="150000"/>
                  </a:lnSpc>
                  <a:buFont typeface="Wingdings" panose="05000000000000000000" charset="0"/>
                  <a:buChar char="n"/>
                </a:pPr>
                <a:r>
                  <a:rPr lang="zh-CN" altLang="en-US" dirty="0" smtClean="0">
                    <a:solidFill>
                      <a:srgbClr val="5B9BD5"/>
                    </a:solidFill>
                  </a:rPr>
                  <a:t>复杂度为</a:t>
                </a:r>
                <a14:m>
                  <m:oMath xmlns:m="http://schemas.openxmlformats.org/officeDocument/2006/math">
                    <m:r>
                      <a:rPr lang="en-US" altLang="zh-CN" b="0" i="1" smtClean="0">
                        <a:solidFill>
                          <a:srgbClr val="5B9BD5"/>
                        </a:solidFill>
                        <a:latin typeface="Cambria Math" panose="02040503050406030204" pitchFamily="18" charset="0"/>
                      </a:rPr>
                      <m:t>𝑂</m:t>
                    </m:r>
                    <m:r>
                      <a:rPr lang="en-US" altLang="zh-CN" b="0" i="1" smtClean="0">
                        <a:solidFill>
                          <a:srgbClr val="5B9BD5"/>
                        </a:solidFill>
                        <a:latin typeface="Cambria Math" panose="02040503050406030204" pitchFamily="18" charset="0"/>
                      </a:rPr>
                      <m:t>(</m:t>
                    </m:r>
                    <m:r>
                      <a:rPr lang="en-US" altLang="zh-CN" b="0" i="1" smtClean="0">
                        <a:solidFill>
                          <a:srgbClr val="5B9BD5"/>
                        </a:solidFill>
                        <a:latin typeface="Cambria Math" panose="02040503050406030204" pitchFamily="18" charset="0"/>
                      </a:rPr>
                      <m:t>𝑛</m:t>
                    </m:r>
                    <m:r>
                      <a:rPr lang="en-US" altLang="zh-CN" b="0" i="1" smtClean="0">
                        <a:solidFill>
                          <a:srgbClr val="5B9BD5"/>
                        </a:solidFill>
                        <a:latin typeface="Cambria Math" panose="02040503050406030204" pitchFamily="18" charset="0"/>
                      </a:rPr>
                      <m:t>)</m:t>
                    </m:r>
                  </m:oMath>
                </a14:m>
                <a:r>
                  <a:rPr lang="zh-CN" altLang="en-US" dirty="0" smtClean="0">
                    <a:solidFill>
                      <a:srgbClr val="5B9BD5"/>
                    </a:solidFill>
                  </a:rPr>
                  <a:t>，其中</a:t>
                </a:r>
                <a14:m>
                  <m:oMath xmlns:m="http://schemas.openxmlformats.org/officeDocument/2006/math">
                    <m:r>
                      <a:rPr lang="en-US" altLang="zh-CN" i="1">
                        <a:solidFill>
                          <a:srgbClr val="5B9BD5"/>
                        </a:solidFill>
                        <a:latin typeface="Cambria Math" panose="02040503050406030204" pitchFamily="18" charset="0"/>
                      </a:rPr>
                      <m:t>𝑛</m:t>
                    </m:r>
                  </m:oMath>
                </a14:m>
                <a:r>
                  <a:rPr lang="zh-CN" altLang="en-US" dirty="0" smtClean="0">
                    <a:solidFill>
                      <a:srgbClr val="5B9BD5"/>
                    </a:solidFill>
                  </a:rPr>
                  <a:t>为序列长度</a:t>
                </a:r>
                <a:endParaRPr lang="en-US" altLang="zh-CN" dirty="0" smtClean="0">
                  <a:solidFill>
                    <a:srgbClr val="5B9BD5"/>
                  </a:solidFill>
                </a:endParaRPr>
              </a:p>
              <a:p>
                <a:pPr marL="285750" indent="-285750" fontAlgn="auto">
                  <a:lnSpc>
                    <a:spcPct val="150000"/>
                  </a:lnSpc>
                  <a:buFont typeface="Wingdings" panose="05000000000000000000" charset="0"/>
                  <a:buChar char="n"/>
                </a:pPr>
                <a:r>
                  <a:rPr lang="zh-CN" altLang="en-US" dirty="0" smtClean="0">
                    <a:solidFill>
                      <a:srgbClr val="FF0000"/>
                    </a:solidFill>
                  </a:rPr>
                  <a:t>在一些长序列中依然会遗忘长期依赖关系</a:t>
                </a:r>
                <a:endParaRPr lang="en-US" altLang="zh-CN" dirty="0">
                  <a:solidFill>
                    <a:srgbClr val="FF0000"/>
                  </a:solidFill>
                </a:endParaRPr>
              </a:p>
            </p:txBody>
          </p:sp>
        </mc:Choice>
        <mc:Fallback xmlns="">
          <p:sp>
            <p:nvSpPr>
              <p:cNvPr id="38" name="文本框 37"/>
              <p:cNvSpPr txBox="1">
                <a:spLocks noRot="1" noChangeAspect="1" noMove="1" noResize="1" noEditPoints="1" noAdjustHandles="1" noChangeArrowheads="1" noChangeShapeType="1" noTextEdit="1"/>
              </p:cNvSpPr>
              <p:nvPr/>
            </p:nvSpPr>
            <p:spPr>
              <a:xfrm>
                <a:off x="2404374" y="1930903"/>
                <a:ext cx="5491588" cy="1754326"/>
              </a:xfrm>
              <a:prstGeom prst="rect">
                <a:avLst/>
              </a:prstGeom>
              <a:blipFill rotWithShape="0">
                <a:blip r:embed="rId9"/>
                <a:stretch>
                  <a:fillRect l="-666" b="-694"/>
                </a:stretch>
              </a:blipFill>
            </p:spPr>
            <p:txBody>
              <a:bodyPr/>
              <a:lstStyle/>
              <a:p>
                <a:r>
                  <a:rPr lang="zh-CN" altLang="en-US">
                    <a:noFill/>
                  </a:rPr>
                  <a:t> </a:t>
                </a:r>
              </a:p>
            </p:txBody>
          </p:sp>
        </mc:Fallback>
      </mc:AlternateContent>
      <p:sp>
        <p:nvSpPr>
          <p:cNvPr id="39" name="右大括号 38"/>
          <p:cNvSpPr/>
          <p:nvPr>
            <p:custDataLst>
              <p:tags r:id="rId4"/>
            </p:custDataLst>
          </p:nvPr>
        </p:nvSpPr>
        <p:spPr>
          <a:xfrm>
            <a:off x="2230093" y="3778653"/>
            <a:ext cx="107189" cy="1523274"/>
          </a:xfrm>
          <a:prstGeom prst="righ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0" name="文本框 39"/>
              <p:cNvSpPr txBox="1"/>
              <p:nvPr>
                <p:custDataLst>
                  <p:tags r:id="rId5"/>
                </p:custDataLst>
              </p:nvPr>
            </p:nvSpPr>
            <p:spPr>
              <a:xfrm>
                <a:off x="2401330" y="3589186"/>
                <a:ext cx="5360498" cy="2352040"/>
              </a:xfrm>
              <a:prstGeom prst="rect">
                <a:avLst/>
              </a:prstGeom>
              <a:noFill/>
            </p:spPr>
            <p:txBody>
              <a:bodyPr wrap="square" rtlCol="0">
                <a:noAutofit/>
              </a:bodyPr>
              <a:lstStyle/>
              <a:p>
                <a:pPr marL="285750" indent="-285750" fontAlgn="auto">
                  <a:lnSpc>
                    <a:spcPct val="150000"/>
                  </a:lnSpc>
                  <a:buFont typeface="Wingdings" panose="05000000000000000000" charset="0"/>
                  <a:buChar char="n"/>
                </a:pPr>
                <a:r>
                  <a:rPr lang="zh-CN" altLang="en-US" dirty="0" smtClean="0"/>
                  <a:t>通过</a:t>
                </a:r>
                <a:r>
                  <a:rPr lang="en-US" altLang="zh-CN" dirty="0" smtClean="0"/>
                  <a:t>Self-attention</a:t>
                </a:r>
                <a:r>
                  <a:rPr lang="zh-CN" altLang="en-US" dirty="0" smtClean="0"/>
                  <a:t>对长期依赖关系建模</a:t>
                </a:r>
                <a:endParaRPr lang="en-US" altLang="zh-CN" dirty="0">
                  <a:solidFill>
                    <a:schemeClr val="accent5"/>
                  </a:solidFill>
                </a:endParaRPr>
              </a:p>
              <a:p>
                <a:pPr marL="285750" indent="-285750" fontAlgn="auto">
                  <a:lnSpc>
                    <a:spcPct val="150000"/>
                  </a:lnSpc>
                  <a:buFont typeface="Wingdings" panose="05000000000000000000" charset="0"/>
                  <a:buChar char="n"/>
                </a:pPr>
                <a:r>
                  <a:rPr lang="zh-CN" altLang="en-US" dirty="0" smtClean="0">
                    <a:solidFill>
                      <a:schemeClr val="accent5"/>
                    </a:solidFill>
                  </a:rPr>
                  <a:t>能够建模任意长的依赖关系</a:t>
                </a:r>
                <a:endParaRPr lang="en-US" altLang="zh-CN" dirty="0" smtClean="0">
                  <a:solidFill>
                    <a:schemeClr val="accent5"/>
                  </a:solidFill>
                </a:endParaRPr>
              </a:p>
              <a:p>
                <a:pPr marL="285750" indent="-285750" fontAlgn="auto">
                  <a:lnSpc>
                    <a:spcPct val="150000"/>
                  </a:lnSpc>
                  <a:buFont typeface="Wingdings" panose="05000000000000000000" charset="0"/>
                  <a:buChar char="n"/>
                </a:pPr>
                <a:r>
                  <a:rPr lang="zh-CN" altLang="en-US" dirty="0" smtClean="0">
                    <a:solidFill>
                      <a:srgbClr val="FF0000"/>
                    </a:solidFill>
                  </a:rPr>
                  <a:t>复杂度更高，</a:t>
                </a:r>
                <a:r>
                  <a:rPr lang="en-US" altLang="zh-CN" dirty="0" smtClean="0">
                    <a:solidFill>
                      <a:srgbClr val="FF0000"/>
                    </a:solidFill>
                  </a:rPr>
                  <a:t>Self-attention</a:t>
                </a:r>
                <a:r>
                  <a:rPr lang="zh-CN" altLang="en-US" dirty="0" smtClean="0">
                    <a:solidFill>
                      <a:srgbClr val="FF0000"/>
                    </a:solidFill>
                  </a:rPr>
                  <a:t>的复杂度为</a:t>
                </a:r>
                <a14:m>
                  <m:oMath xmlns:m="http://schemas.openxmlformats.org/officeDocument/2006/math">
                    <m:r>
                      <a:rPr lang="en-US" altLang="zh-CN" i="1" smtClean="0">
                        <a:solidFill>
                          <a:srgbClr val="FF0000"/>
                        </a:solidFill>
                        <a:latin typeface="Cambria Math" panose="02040503050406030204" pitchFamily="18" charset="0"/>
                      </a:rPr>
                      <m:t>𝑂</m:t>
                    </m:r>
                    <m:r>
                      <a:rPr lang="en-US" altLang="zh-CN" i="1" smtClean="0">
                        <a:solidFill>
                          <a:srgbClr val="FF0000"/>
                        </a:solidFill>
                        <a:latin typeface="Cambria Math" panose="02040503050406030204" pitchFamily="18" charset="0"/>
                      </a:rPr>
                      <m:t>(</m:t>
                    </m:r>
                    <m:sSup>
                      <m:sSupPr>
                        <m:ctrlPr>
                          <a:rPr lang="en-US" altLang="zh-CN" b="0" i="1" smtClean="0">
                            <a:solidFill>
                              <a:srgbClr val="FF0000"/>
                            </a:solidFill>
                            <a:latin typeface="Cambria Math" panose="02040503050406030204" pitchFamily="18" charset="0"/>
                          </a:rPr>
                        </m:ctrlPr>
                      </m:sSupPr>
                      <m:e>
                        <m:r>
                          <a:rPr lang="en-US" altLang="zh-CN" i="1">
                            <a:solidFill>
                              <a:srgbClr val="FF0000"/>
                            </a:solidFill>
                            <a:latin typeface="Cambria Math" panose="02040503050406030204" pitchFamily="18" charset="0"/>
                          </a:rPr>
                          <m:t>𝑛</m:t>
                        </m:r>
                      </m:e>
                      <m:sup>
                        <m:r>
                          <a:rPr lang="en-US" altLang="zh-CN" b="0" i="1" smtClean="0">
                            <a:solidFill>
                              <a:srgbClr val="FF0000"/>
                            </a:solidFill>
                            <a:latin typeface="Cambria Math" panose="02040503050406030204" pitchFamily="18" charset="0"/>
                          </a:rPr>
                          <m:t>2</m:t>
                        </m:r>
                      </m:sup>
                    </m:sSup>
                    <m:r>
                      <a:rPr lang="en-US" altLang="zh-CN" i="1">
                        <a:solidFill>
                          <a:srgbClr val="FF0000"/>
                        </a:solidFill>
                        <a:latin typeface="Cambria Math" panose="02040503050406030204" pitchFamily="18" charset="0"/>
                      </a:rPr>
                      <m:t>)</m:t>
                    </m:r>
                  </m:oMath>
                </a14:m>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smtClean="0">
                    <a:solidFill>
                      <a:srgbClr val="FF0000"/>
                    </a:solidFill>
                  </a:rPr>
                  <a:t>不能直接学习到上下文的顺序关系</a:t>
                </a:r>
                <a:endParaRPr lang="zh-CN" altLang="en-US" dirty="0">
                  <a:solidFill>
                    <a:srgbClr val="FF0000"/>
                  </a:solidFill>
                </a:endParaRPr>
              </a:p>
              <a:p>
                <a:pPr marL="285750" indent="-285750" fontAlgn="auto">
                  <a:lnSpc>
                    <a:spcPct val="150000"/>
                  </a:lnSpc>
                  <a:buFont typeface="Wingdings" panose="05000000000000000000" charset="0"/>
                  <a:buChar char="n"/>
                </a:pPr>
                <a:endParaRPr lang="zh-CN" altLang="en-US" dirty="0"/>
              </a:p>
              <a:p>
                <a:pPr marL="285750" indent="-285750" fontAlgn="auto">
                  <a:lnSpc>
                    <a:spcPct val="150000"/>
                  </a:lnSpc>
                  <a:buFont typeface="Wingdings" panose="05000000000000000000" charset="0"/>
                  <a:buChar char="n"/>
                </a:pPr>
                <a:endParaRPr lang="zh-CN" altLang="en-US" dirty="0">
                  <a:solidFill>
                    <a:srgbClr val="FF0000"/>
                  </a:solidFill>
                </a:endParaRPr>
              </a:p>
            </p:txBody>
          </p:sp>
        </mc:Choice>
        <mc:Fallback xmlns="">
          <p:sp>
            <p:nvSpPr>
              <p:cNvPr id="40" name="文本框 39"/>
              <p:cNvSpPr txBox="1">
                <a:spLocks noRot="1" noChangeAspect="1" noMove="1" noResize="1" noEditPoints="1" noAdjustHandles="1" noChangeArrowheads="1" noChangeShapeType="1" noTextEdit="1"/>
              </p:cNvSpPr>
              <p:nvPr>
                <p:custDataLst>
                  <p:tags r:id="rId10"/>
                </p:custDataLst>
              </p:nvPr>
            </p:nvSpPr>
            <p:spPr>
              <a:xfrm>
                <a:off x="2401330" y="3589186"/>
                <a:ext cx="5360498" cy="2352040"/>
              </a:xfrm>
              <a:prstGeom prst="rect">
                <a:avLst/>
              </a:prstGeom>
              <a:blipFill rotWithShape="0">
                <a:blip r:embed="rId11"/>
                <a:stretch>
                  <a:fillRect l="-796"/>
                </a:stretch>
              </a:blipFill>
            </p:spPr>
            <p:txBody>
              <a:bodyPr/>
              <a:lstStyle/>
              <a:p>
                <a:r>
                  <a:rPr lang="zh-CN" altLang="en-US">
                    <a:noFill/>
                  </a:rPr>
                  <a:t> </a:t>
                </a:r>
              </a:p>
            </p:txBody>
          </p:sp>
        </mc:Fallback>
      </mc:AlternateContent>
      <p:sp>
        <p:nvSpPr>
          <p:cNvPr id="32" name="椭圆形标注 31"/>
          <p:cNvSpPr/>
          <p:nvPr/>
        </p:nvSpPr>
        <p:spPr>
          <a:xfrm>
            <a:off x="7604598" y="2276073"/>
            <a:ext cx="3738113" cy="2478297"/>
          </a:xfrm>
          <a:prstGeom prst="wedgeEllipseCallout">
            <a:avLst>
              <a:gd name="adj1" fmla="val -31057"/>
              <a:gd name="adj2" fmla="val 603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内容占位符 2"/>
          <p:cNvSpPr txBox="1"/>
          <p:nvPr>
            <p:custDataLst>
              <p:tags r:id="rId6"/>
            </p:custDataLst>
          </p:nvPr>
        </p:nvSpPr>
        <p:spPr bwMode="auto">
          <a:xfrm>
            <a:off x="8086704" y="2614768"/>
            <a:ext cx="3065264" cy="12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2800">
                <a:solidFill>
                  <a:schemeClr val="tx1"/>
                </a:solidFill>
                <a:latin typeface="+mn-lt"/>
                <a:ea typeface="+mn-ea"/>
                <a:cs typeface="+mn-cs"/>
              </a:defRPr>
            </a:lvl1pPr>
            <a:lvl2pPr marL="889000" indent="-440055" algn="l" rtl="0" fontAlgn="base">
              <a:spcBef>
                <a:spcPct val="20000"/>
              </a:spcBef>
              <a:spcAft>
                <a:spcPct val="0"/>
              </a:spcAft>
              <a:buClr>
                <a:schemeClr val="hlink"/>
              </a:buClr>
              <a:buSzPct val="65000"/>
              <a:buFont typeface="Wingdings" panose="05000000000000000000" pitchFamily="2" charset="2"/>
              <a:buChar char="¡"/>
              <a:defRPr sz="2400">
                <a:solidFill>
                  <a:schemeClr val="tx1"/>
                </a:solidFill>
                <a:latin typeface="+mn-lt"/>
                <a:ea typeface="+mn-ea"/>
              </a:defRPr>
            </a:lvl2pPr>
            <a:lvl3pPr marL="1294130" indent="-403225" algn="l" rtl="0" fontAlgn="base">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ea typeface="+mn-ea"/>
              </a:defRPr>
            </a:lvl3pPr>
            <a:lvl4pPr marL="1681480" indent="-386080" algn="l" rtl="0" fontAlgn="base">
              <a:spcBef>
                <a:spcPct val="20000"/>
              </a:spcBef>
              <a:spcAft>
                <a:spcPct val="0"/>
              </a:spcAft>
              <a:buClr>
                <a:schemeClr val="hlink"/>
              </a:buClr>
              <a:buSzPct val="75000"/>
              <a:buFont typeface="Wingdings" panose="05000000000000000000" pitchFamily="2" charset="2"/>
              <a:buChar char="¡"/>
              <a:defRPr>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5pPr>
            <a:lvl6pPr marL="25273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anose="05000000000000000000" pitchFamily="2" charset="2"/>
              <a:buChar char="n"/>
              <a:defRPr sz="1600">
                <a:solidFill>
                  <a:schemeClr val="tx1"/>
                </a:solidFill>
                <a:latin typeface="+mn-lt"/>
                <a:ea typeface="+mn-ea"/>
              </a:defRPr>
            </a:lvl9pPr>
          </a:lstStyle>
          <a:p>
            <a:pPr marL="0" indent="0">
              <a:lnSpc>
                <a:spcPct val="150000"/>
              </a:lnSpc>
              <a:spcBef>
                <a:spcPts val="0"/>
              </a:spcBef>
              <a:buClr>
                <a:srgbClr val="000000"/>
              </a:buClr>
              <a:buSzPct val="100000"/>
              <a:buNone/>
            </a:pPr>
            <a:r>
              <a:rPr lang="zh-CN" altLang="en-US" sz="1800" dirty="0">
                <a:latin typeface="微软雅黑" panose="020B0503020204020204" pitchFamily="34" charset="-122"/>
                <a:ea typeface="微软雅黑" panose="020B0503020204020204" pitchFamily="34" charset="-122"/>
                <a:cs typeface="+mn-ea"/>
                <a:sym typeface="+mn-lt"/>
              </a:rPr>
              <a:t>是否</a:t>
            </a:r>
            <a:r>
              <a:rPr lang="zh-CN" altLang="en-US" sz="1800" dirty="0" smtClean="0">
                <a:latin typeface="微软雅黑" panose="020B0503020204020204" pitchFamily="34" charset="-122"/>
                <a:ea typeface="微软雅黑" panose="020B0503020204020204" pitchFamily="34" charset="-122"/>
                <a:cs typeface="+mn-ea"/>
                <a:sym typeface="+mn-lt"/>
              </a:rPr>
              <a:t>可以将解决长期依赖的思想引入</a:t>
            </a:r>
            <a:r>
              <a:rPr lang="en-US" altLang="zh-CN" sz="1800" dirty="0" smtClean="0">
                <a:latin typeface="微软雅黑" panose="020B0503020204020204" pitchFamily="34" charset="-122"/>
                <a:ea typeface="微软雅黑" panose="020B0503020204020204" pitchFamily="34" charset="-122"/>
                <a:cs typeface="+mn-ea"/>
                <a:sym typeface="+mn-lt"/>
              </a:rPr>
              <a:t>RNN</a:t>
            </a:r>
            <a:r>
              <a:rPr lang="zh-CN" altLang="en-US" sz="1800" dirty="0" smtClean="0">
                <a:latin typeface="微软雅黑" panose="020B0503020204020204" pitchFamily="34" charset="-122"/>
                <a:ea typeface="微软雅黑" panose="020B0503020204020204" pitchFamily="34" charset="-122"/>
                <a:cs typeface="+mn-ea"/>
                <a:sym typeface="+mn-lt"/>
              </a:rPr>
              <a:t>中的</a:t>
            </a:r>
            <a:r>
              <a:rPr lang="en-US" altLang="zh-CN" sz="1800" dirty="0" smtClean="0">
                <a:latin typeface="微软雅黑" panose="020B0503020204020204" pitchFamily="34" charset="-122"/>
                <a:ea typeface="微软雅黑" panose="020B0503020204020204" pitchFamily="34" charset="-122"/>
                <a:cs typeface="+mn-ea"/>
                <a:sym typeface="+mn-lt"/>
              </a:rPr>
              <a:t>IC</a:t>
            </a:r>
            <a:r>
              <a:rPr lang="zh-CN" altLang="en-US" sz="1800" dirty="0" smtClean="0">
                <a:latin typeface="微软雅黑" panose="020B0503020204020204" pitchFamily="34" charset="-122"/>
                <a:ea typeface="微软雅黑" panose="020B0503020204020204" pitchFamily="34" charset="-122"/>
                <a:cs typeface="+mn-ea"/>
                <a:sym typeface="+mn-lt"/>
              </a:rPr>
              <a:t>神经元，以提升</a:t>
            </a:r>
            <a:r>
              <a:rPr lang="en-US" altLang="zh-CN" sz="1800" dirty="0" smtClean="0">
                <a:latin typeface="微软雅黑" panose="020B0503020204020204" pitchFamily="34" charset="-122"/>
                <a:ea typeface="微软雅黑" panose="020B0503020204020204" pitchFamily="34" charset="-122"/>
                <a:cs typeface="+mn-ea"/>
                <a:sym typeface="+mn-lt"/>
              </a:rPr>
              <a:t>IC RNN</a:t>
            </a:r>
            <a:r>
              <a:rPr lang="zh-CN" altLang="en-US" sz="1800" dirty="0" smtClean="0">
                <a:latin typeface="微软雅黑" panose="020B0503020204020204" pitchFamily="34" charset="-122"/>
                <a:ea typeface="微软雅黑" panose="020B0503020204020204" pitchFamily="34" charset="-122"/>
                <a:cs typeface="+mn-ea"/>
                <a:sym typeface="+mn-lt"/>
              </a:rPr>
              <a:t>处理复杂时序任务的能力？</a:t>
            </a: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a:latin typeface="微软雅黑" panose="020B0503020204020204" pitchFamily="34" charset="-122"/>
              <a:ea typeface="微软雅黑" panose="020B0503020204020204" pitchFamily="34" charset="-122"/>
              <a:cs typeface="+mn-ea"/>
              <a:sym typeface="+mn-lt"/>
            </a:endParaRPr>
          </a:p>
          <a:p>
            <a:pPr>
              <a:lnSpc>
                <a:spcPct val="150000"/>
              </a:lnSpc>
              <a:spcBef>
                <a:spcPts val="0"/>
              </a:spcBef>
              <a:buClr>
                <a:srgbClr val="000000"/>
              </a:buClr>
              <a:buSzPct val="100000"/>
              <a:buFont typeface="Wingdings" panose="05000000000000000000" charset="0"/>
              <a:buChar char="n"/>
            </a:pPr>
            <a:endParaRPr lang="en-US" altLang="zh-CN" sz="1800" dirty="0" smtClean="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62514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A937296-EF43-F39A-DBA6-A36434A746D6}"/>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a:t>
            </a:r>
            <a:r>
              <a:rPr lang="zh-CN" altLang="en-US" dirty="0" smtClean="0"/>
              <a:t>方法</a:t>
            </a:r>
            <a:r>
              <a:rPr lang="zh-CN" altLang="en-US" dirty="0" smtClean="0">
                <a:solidFill>
                  <a:schemeClr val="tx1">
                    <a:lumMod val="50000"/>
                    <a:lumOff val="50000"/>
                  </a:schemeClr>
                </a:solidFill>
              </a:rPr>
              <a:t>  </a:t>
            </a:r>
            <a:r>
              <a:rPr lang="zh-CN" altLang="en-US" dirty="0">
                <a:solidFill>
                  <a:schemeClr val="tx1">
                    <a:lumMod val="50000"/>
                    <a:lumOff val="50000"/>
                  </a:schemeClr>
                </a:solidFill>
              </a:rPr>
              <a:t>实验验证  分析总结</a:t>
            </a:r>
          </a:p>
        </p:txBody>
      </p:sp>
      <p:sp>
        <p:nvSpPr>
          <p:cNvPr id="8" name="Date Placeholder 7">
            <a:extLst>
              <a:ext uri="{FF2B5EF4-FFF2-40B4-BE49-F238E27FC236}">
                <a16:creationId xmlns="" xmlns:a16="http://schemas.microsoft.com/office/drawing/2014/main" id="{E6EAA100-6F63-16AA-57D4-068D7632E9AF}"/>
              </a:ext>
            </a:extLst>
          </p:cNvPr>
          <p:cNvSpPr>
            <a:spLocks noGrp="1"/>
          </p:cNvSpPr>
          <p:nvPr>
            <p:ph type="dt" sz="half" idx="10"/>
          </p:nvPr>
        </p:nvSpPr>
        <p:spPr/>
        <p:txBody>
          <a:bodyPr/>
          <a:lstStyle/>
          <a:p>
            <a:fld id="{A5733993-8680-B440-A3C8-3074881E68FB}" type="datetime1">
              <a:rPr lang="en-US" altLang="zh-CN" smtClean="0"/>
              <a:t>5/23/2024</a:t>
            </a:fld>
            <a:endParaRPr lang="zh-CN" altLang="en-US"/>
          </a:p>
        </p:txBody>
      </p:sp>
      <p:sp>
        <p:nvSpPr>
          <p:cNvPr id="13" name="Footer Placeholder 12">
            <a:extLst>
              <a:ext uri="{FF2B5EF4-FFF2-40B4-BE49-F238E27FC236}">
                <a16:creationId xmlns="" xmlns:a16="http://schemas.microsoft.com/office/drawing/2014/main" id="{1E7E285B-AF0C-94D8-1CD7-52933CEE1642}"/>
              </a:ext>
            </a:extLst>
          </p:cNvPr>
          <p:cNvSpPr>
            <a:spLocks noGrp="1"/>
          </p:cNvSpPr>
          <p:nvPr>
            <p:ph type="ftr" sz="quarter" idx="11"/>
          </p:nvPr>
        </p:nvSpPr>
        <p:spPr/>
        <p:txBody>
          <a:bodyPr/>
          <a:lstStyle/>
          <a:p>
            <a:r>
              <a:rPr lang="zh-CN" altLang="en-US"/>
              <a:t>南京大学计算机科学与技术系</a:t>
            </a:r>
          </a:p>
        </p:txBody>
      </p:sp>
      <p:sp>
        <p:nvSpPr>
          <p:cNvPr id="16" name="Slide Number Placeholder 15">
            <a:extLst>
              <a:ext uri="{FF2B5EF4-FFF2-40B4-BE49-F238E27FC236}">
                <a16:creationId xmlns="" xmlns:a16="http://schemas.microsoft.com/office/drawing/2014/main" id="{3BB0E409-F0F3-5B35-B50F-CFE1411A2B80}"/>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9" name="文本框 8"/>
              <p:cNvSpPr txBox="1"/>
              <p:nvPr/>
            </p:nvSpPr>
            <p:spPr>
              <a:xfrm>
                <a:off x="1140147" y="1227322"/>
                <a:ext cx="6359826" cy="507831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基于</a:t>
                </a:r>
                <a:r>
                  <a:rPr lang="en-US" altLang="zh-CN" dirty="0" smtClean="0"/>
                  <a:t>IC</a:t>
                </a:r>
                <a:r>
                  <a:rPr lang="zh-CN" altLang="en-US" dirty="0" smtClean="0"/>
                  <a:t>神经元构建记忆</a:t>
                </a:r>
                <a:r>
                  <a:rPr lang="en-US" altLang="zh-CN" dirty="0"/>
                  <a:t>/</a:t>
                </a:r>
                <a:r>
                  <a:rPr lang="zh-CN" altLang="en-US" dirty="0" smtClean="0"/>
                  <a:t>遗忘单元：</a:t>
                </a:r>
                <a:endParaRPr lang="en-US" altLang="zh-CN" dirty="0" smtClean="0"/>
              </a:p>
              <a:p>
                <a:pPr marL="285750" indent="-285750" fontAlgn="auto">
                  <a:lnSpc>
                    <a:spcPct val="150000"/>
                  </a:lnSpc>
                  <a:buFont typeface="Wingdings" panose="05000000000000000000" charset="0"/>
                  <a:buChar char="n"/>
                </a:pPr>
                <a:endParaRPr lang="en-US" altLang="zh-CN" dirty="0"/>
              </a:p>
              <a:p>
                <a:pPr marL="285750" indent="-285750" fontAlgn="auto">
                  <a:lnSpc>
                    <a:spcPct val="150000"/>
                  </a:lnSpc>
                  <a:buFont typeface="Wingdings" panose="05000000000000000000" charset="0"/>
                  <a:buChar char="n"/>
                </a:pPr>
                <a:endParaRPr lang="en-US" altLang="zh-CN" dirty="0" smtClean="0"/>
              </a:p>
              <a:p>
                <a:pPr fontAlgn="auto">
                  <a:lnSpc>
                    <a:spcPct val="150000"/>
                  </a:lnSpc>
                </a:pPr>
                <a:endParaRPr lang="en-US" altLang="zh-CN" dirty="0" smtClean="0"/>
              </a:p>
              <a:p>
                <a:pPr marL="285750" indent="-285750" fontAlgn="auto">
                  <a:lnSpc>
                    <a:spcPct val="150000"/>
                  </a:lnSpc>
                  <a:buFont typeface="Wingdings" panose="05000000000000000000" charset="0"/>
                  <a:buChar char="n"/>
                </a:pPr>
                <a:endParaRPr lang="en-US" altLang="zh-CN" dirty="0" smtClean="0"/>
              </a:p>
              <a:p>
                <a:pPr marL="285750" indent="-285750" fontAlgn="auto">
                  <a:lnSpc>
                    <a:spcPct val="150000"/>
                  </a:lnSpc>
                  <a:buFont typeface="Wingdings" panose="05000000000000000000" charset="0"/>
                  <a:buChar char="n"/>
                </a:pPr>
                <a:endParaRPr lang="en-US" altLang="zh-CN" dirty="0"/>
              </a:p>
              <a:p>
                <a:pPr marL="285750" indent="-285750" fontAlgn="auto">
                  <a:lnSpc>
                    <a:spcPct val="150000"/>
                  </a:lnSpc>
                  <a:buFont typeface="Wingdings" panose="05000000000000000000" charset="0"/>
                  <a:buChar char="n"/>
                </a:pPr>
                <a:endParaRPr lang="en-US" altLang="zh-CN" dirty="0" smtClean="0"/>
              </a:p>
              <a:p>
                <a:pPr marL="285750" indent="-285750" fontAlgn="auto">
                  <a:lnSpc>
                    <a:spcPct val="150000"/>
                  </a:lnSpc>
                  <a:buFont typeface="Wingdings" panose="05000000000000000000" charset="0"/>
                  <a:buChar char="n"/>
                </a:pPr>
                <a:endParaRPr lang="en-US" altLang="zh-CN" dirty="0" smtClean="0"/>
              </a:p>
              <a:p>
                <a:pPr marL="285750" indent="-285750" fontAlgn="auto">
                  <a:lnSpc>
                    <a:spcPct val="150000"/>
                  </a:lnSpc>
                  <a:buFont typeface="Wingdings" panose="05000000000000000000" charset="0"/>
                  <a:buChar char="n"/>
                </a:pPr>
                <a:endParaRPr lang="en-US" altLang="zh-CN" dirty="0"/>
              </a:p>
              <a:p>
                <a:pPr marL="285750" indent="-285750" fontAlgn="auto">
                  <a:lnSpc>
                    <a:spcPct val="150000"/>
                  </a:lnSpc>
                  <a:buFont typeface="Wingdings" panose="05000000000000000000" charset="0"/>
                  <a:buChar char="n"/>
                </a:pPr>
                <a:endParaRPr lang="en-US" altLang="zh-CN" dirty="0" smtClean="0"/>
              </a:p>
              <a:p>
                <a:pPr marL="285750" indent="-285750" fontAlgn="auto">
                  <a:lnSpc>
                    <a:spcPct val="150000"/>
                  </a:lnSpc>
                  <a:buFont typeface="Wingdings" panose="05000000000000000000" charset="0"/>
                  <a:buChar char="n"/>
                </a:pPr>
                <a:r>
                  <a:rPr lang="zh-CN" altLang="en-US" dirty="0" smtClean="0"/>
                  <a:t>其中</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oMath>
                </a14:m>
                <a:r>
                  <a:rPr lang="zh-CN" altLang="en-US" dirty="0" smtClean="0"/>
                  <a:t>表示存储的历史信息，在</a:t>
                </a:r>
                <a:r>
                  <a:rPr lang="en-US" altLang="zh-CN" dirty="0" smtClean="0"/>
                  <a:t>RNN</a:t>
                </a:r>
                <a:r>
                  <a:rPr lang="zh-CN" altLang="en-US" dirty="0" smtClean="0"/>
                  <a:t>的更新中维护该向量</a:t>
                </a:r>
                <a:endParaRPr lang="en-US" altLang="zh-CN" dirty="0" smtClean="0"/>
              </a:p>
              <a:p>
                <a:pPr marL="285750" indent="-285750" fontAlgn="auto">
                  <a:lnSpc>
                    <a:spcPct val="150000"/>
                  </a:lnSpc>
                  <a:buFont typeface="Wingdings" panose="05000000000000000000" charset="0"/>
                  <a:buChar char="n"/>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oMath>
                </a14:m>
                <a:r>
                  <a:rPr lang="zh-CN" altLang="en-US" dirty="0" smtClean="0"/>
                  <a:t>表示历史信息能保持的时间，时间为</a:t>
                </a:r>
                <a:r>
                  <a:rPr lang="en-US" altLang="zh-CN" dirty="0" smtClean="0"/>
                  <a:t>0</a:t>
                </a:r>
                <a:r>
                  <a:rPr lang="zh-CN" altLang="en-US" dirty="0" smtClean="0"/>
                  <a:t>后重置历史信息</a:t>
                </a:r>
                <a:endParaRPr lang="en-US" altLang="zh-CN" dirty="0"/>
              </a:p>
            </p:txBody>
          </p:sp>
        </mc:Choice>
        <mc:Fallback xmlns="">
          <p:sp>
            <p:nvSpPr>
              <p:cNvPr id="9" name="文本框 8"/>
              <p:cNvSpPr txBox="1">
                <a:spLocks noRot="1" noChangeAspect="1" noMove="1" noResize="1" noEditPoints="1" noAdjustHandles="1" noChangeArrowheads="1" noChangeShapeType="1" noTextEdit="1"/>
              </p:cNvSpPr>
              <p:nvPr/>
            </p:nvSpPr>
            <p:spPr>
              <a:xfrm>
                <a:off x="1140147" y="1227322"/>
                <a:ext cx="6359826" cy="5078313"/>
              </a:xfrm>
              <a:prstGeom prst="rect">
                <a:avLst/>
              </a:prstGeom>
              <a:blipFill rotWithShape="0">
                <a:blip r:embed="rId5"/>
                <a:stretch>
                  <a:fillRect l="-575"/>
                </a:stretch>
              </a:blipFill>
            </p:spPr>
            <p:txBody>
              <a:bodyPr/>
              <a:lstStyle/>
              <a:p>
                <a:r>
                  <a:rPr lang="zh-CN" altLang="en-US">
                    <a:noFill/>
                  </a:rPr>
                  <a:t> </a:t>
                </a:r>
              </a:p>
            </p:txBody>
          </p:sp>
        </mc:Fallback>
      </mc:AlternateContent>
      <p:sp>
        <p:nvSpPr>
          <p:cNvPr id="11" name="Text Placeholder 2">
            <a:extLst>
              <a:ext uri="{FF2B5EF4-FFF2-40B4-BE49-F238E27FC236}">
                <a16:creationId xmlns="" xmlns:a16="http://schemas.microsoft.com/office/drawing/2014/main" id="{730F2951-5649-2475-3E76-687488076AA1}"/>
              </a:ext>
            </a:extLst>
          </p:cNvPr>
          <p:cNvSpPr txBox="1">
            <a:spLocks/>
          </p:cNvSpPr>
          <p:nvPr/>
        </p:nvSpPr>
        <p:spPr>
          <a:xfrm>
            <a:off x="1053850"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引入记忆机制的</a:t>
            </a:r>
            <a:r>
              <a:rPr lang="en-US" altLang="zh-CN" dirty="0" smtClean="0"/>
              <a:t>IC</a:t>
            </a:r>
            <a:r>
              <a:rPr lang="zh-CN" altLang="en-US" dirty="0" smtClean="0"/>
              <a:t>递归计算单元：</a:t>
            </a:r>
            <a:r>
              <a:rPr lang="en-US" altLang="zh-CN" dirty="0" smtClean="0"/>
              <a:t>IC-RNN+</a:t>
            </a:r>
            <a:endParaRPr lang="zh-CN" altLang="en-US" dirty="0">
              <a:solidFill>
                <a:schemeClr val="tx1">
                  <a:lumMod val="50000"/>
                  <a:lumOff val="50000"/>
                </a:schemeClr>
              </a:solidFill>
            </a:endParaRPr>
          </a:p>
        </p:txBody>
      </p:sp>
      <p:sp>
        <p:nvSpPr>
          <p:cNvPr id="14" name="矩形: 圆角 20"/>
          <p:cNvSpPr/>
          <p:nvPr>
            <p:custDataLst>
              <p:tags r:id="rId1"/>
            </p:custDataLst>
          </p:nvPr>
        </p:nvSpPr>
        <p:spPr>
          <a:xfrm>
            <a:off x="1053850" y="5228724"/>
            <a:ext cx="6295217" cy="107691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20"/>
          <p:cNvSpPr/>
          <p:nvPr>
            <p:custDataLst>
              <p:tags r:id="rId2"/>
            </p:custDataLst>
          </p:nvPr>
        </p:nvSpPr>
        <p:spPr>
          <a:xfrm>
            <a:off x="7803344" y="2386982"/>
            <a:ext cx="3719788" cy="2572476"/>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895769" y="2266068"/>
            <a:ext cx="3534939" cy="2585323"/>
          </a:xfrm>
          <a:prstGeom prst="rect">
            <a:avLst/>
          </a:prstGeom>
          <a:noFill/>
        </p:spPr>
        <p:txBody>
          <a:bodyPr wrap="square" rtlCol="0">
            <a:spAutoFit/>
          </a:bodyPr>
          <a:lstStyle/>
          <a:p>
            <a:pPr fontAlgn="auto">
              <a:lnSpc>
                <a:spcPct val="150000"/>
              </a:lnSpc>
            </a:pPr>
            <a:r>
              <a:rPr lang="zh-CN" altLang="en-US" dirty="0" smtClean="0"/>
              <a:t>                         特点</a:t>
            </a:r>
            <a:endParaRPr lang="en-US" altLang="zh-CN" dirty="0" smtClean="0"/>
          </a:p>
          <a:p>
            <a:pPr marL="285750" indent="-285750" fontAlgn="auto">
              <a:lnSpc>
                <a:spcPct val="150000"/>
              </a:lnSpc>
              <a:buFont typeface="Wingdings" panose="05000000000000000000" charset="0"/>
              <a:buChar char="n"/>
            </a:pPr>
            <a:r>
              <a:rPr lang="zh-CN" altLang="en-US" dirty="0" smtClean="0"/>
              <a:t>通过时间戳选择是否释放历史状态，</a:t>
            </a:r>
            <a:r>
              <a:rPr lang="zh-CN" altLang="en-US" dirty="0" smtClean="0">
                <a:solidFill>
                  <a:srgbClr val="FF0000"/>
                </a:solidFill>
              </a:rPr>
              <a:t>能够捕获更长的依赖关系</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smtClean="0"/>
              <a:t>神经元层面的操作，</a:t>
            </a:r>
            <a:r>
              <a:rPr lang="zh-CN" altLang="en-US" dirty="0" smtClean="0">
                <a:solidFill>
                  <a:srgbClr val="FF0000"/>
                </a:solidFill>
              </a:rPr>
              <a:t>结构更灵活</a:t>
            </a:r>
            <a:endParaRPr lang="en-US" altLang="zh-CN" dirty="0" smtClean="0">
              <a:solidFill>
                <a:srgbClr val="FF0000"/>
              </a:solidFill>
            </a:endParaRPr>
          </a:p>
        </p:txBody>
      </p:sp>
      <p:pic>
        <p:nvPicPr>
          <p:cNvPr id="2" name="图片 1"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842" y="1611518"/>
            <a:ext cx="3568883" cy="2349621"/>
          </a:xfrm>
          <a:prstGeom prst="rect">
            <a:avLst/>
          </a:prstGeom>
        </p:spPr>
      </p:pic>
      <p:pic>
        <p:nvPicPr>
          <p:cNvPr id="10" name="图片 9"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3868" y="3868340"/>
            <a:ext cx="2849577" cy="1217348"/>
          </a:xfrm>
          <a:prstGeom prst="rect">
            <a:avLst/>
          </a:prstGeom>
        </p:spPr>
      </p:pic>
    </p:spTree>
    <p:extLst>
      <p:ext uri="{BB962C8B-B14F-4D97-AF65-F5344CB8AC3E}">
        <p14:creationId xmlns:p14="http://schemas.microsoft.com/office/powerpoint/2010/main" val="471702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A937296-EF43-F39A-DBA6-A36434A746D6}"/>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a:t>
            </a:r>
            <a:r>
              <a:rPr lang="zh-CN" altLang="en-US" dirty="0"/>
              <a:t>提出</a:t>
            </a:r>
            <a:r>
              <a:rPr lang="zh-CN" altLang="en-US" dirty="0" smtClean="0"/>
              <a:t>方法</a:t>
            </a:r>
            <a:r>
              <a:rPr lang="zh-CN" altLang="en-US" dirty="0" smtClean="0">
                <a:solidFill>
                  <a:schemeClr val="tx1">
                    <a:lumMod val="50000"/>
                    <a:lumOff val="50000"/>
                  </a:schemeClr>
                </a:solidFill>
              </a:rPr>
              <a:t>  </a:t>
            </a:r>
            <a:r>
              <a:rPr lang="zh-CN" altLang="en-US" dirty="0">
                <a:solidFill>
                  <a:schemeClr val="tx1">
                    <a:lumMod val="50000"/>
                    <a:lumOff val="50000"/>
                  </a:schemeClr>
                </a:solidFill>
              </a:rPr>
              <a:t>实验验证  分析总结</a:t>
            </a:r>
          </a:p>
        </p:txBody>
      </p:sp>
      <p:sp>
        <p:nvSpPr>
          <p:cNvPr id="8" name="Date Placeholder 7">
            <a:extLst>
              <a:ext uri="{FF2B5EF4-FFF2-40B4-BE49-F238E27FC236}">
                <a16:creationId xmlns="" xmlns:a16="http://schemas.microsoft.com/office/drawing/2014/main" id="{E6EAA100-6F63-16AA-57D4-068D7632E9AF}"/>
              </a:ext>
            </a:extLst>
          </p:cNvPr>
          <p:cNvSpPr>
            <a:spLocks noGrp="1"/>
          </p:cNvSpPr>
          <p:nvPr>
            <p:ph type="dt" sz="half" idx="10"/>
          </p:nvPr>
        </p:nvSpPr>
        <p:spPr/>
        <p:txBody>
          <a:bodyPr/>
          <a:lstStyle/>
          <a:p>
            <a:fld id="{A5733993-8680-B440-A3C8-3074881E68FB}" type="datetime1">
              <a:rPr lang="en-US" altLang="zh-CN" smtClean="0"/>
              <a:t>5/23/2024</a:t>
            </a:fld>
            <a:endParaRPr lang="zh-CN" altLang="en-US"/>
          </a:p>
        </p:txBody>
      </p:sp>
      <p:sp>
        <p:nvSpPr>
          <p:cNvPr id="13" name="Footer Placeholder 12">
            <a:extLst>
              <a:ext uri="{FF2B5EF4-FFF2-40B4-BE49-F238E27FC236}">
                <a16:creationId xmlns="" xmlns:a16="http://schemas.microsoft.com/office/drawing/2014/main" id="{1E7E285B-AF0C-94D8-1CD7-52933CEE1642}"/>
              </a:ext>
            </a:extLst>
          </p:cNvPr>
          <p:cNvSpPr>
            <a:spLocks noGrp="1"/>
          </p:cNvSpPr>
          <p:nvPr>
            <p:ph type="ftr" sz="quarter" idx="11"/>
          </p:nvPr>
        </p:nvSpPr>
        <p:spPr/>
        <p:txBody>
          <a:bodyPr/>
          <a:lstStyle/>
          <a:p>
            <a:r>
              <a:rPr lang="zh-CN" altLang="en-US"/>
              <a:t>南京大学计算机科学与技术系</a:t>
            </a:r>
          </a:p>
        </p:txBody>
      </p:sp>
      <p:sp>
        <p:nvSpPr>
          <p:cNvPr id="16" name="Slide Number Placeholder 15">
            <a:extLst>
              <a:ext uri="{FF2B5EF4-FFF2-40B4-BE49-F238E27FC236}">
                <a16:creationId xmlns="" xmlns:a16="http://schemas.microsoft.com/office/drawing/2014/main" id="{3BB0E409-F0F3-5B35-B50F-CFE1411A2B80}"/>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chemeClr val="tx1">
                  <a:lumMod val="50000"/>
                  <a:lumOff val="50000"/>
                </a:schemeClr>
              </a:solidFill>
            </a:endParaRPr>
          </a:p>
        </p:txBody>
      </p:sp>
      <p:sp>
        <p:nvSpPr>
          <p:cNvPr id="11" name="Text Placeholder 2">
            <a:extLst>
              <a:ext uri="{FF2B5EF4-FFF2-40B4-BE49-F238E27FC236}">
                <a16:creationId xmlns="" xmlns:a16="http://schemas.microsoft.com/office/drawing/2014/main" id="{730F2951-5649-2475-3E76-687488076AA1}"/>
              </a:ext>
            </a:extLst>
          </p:cNvPr>
          <p:cNvSpPr txBox="1">
            <a:spLocks/>
          </p:cNvSpPr>
          <p:nvPr/>
        </p:nvSpPr>
        <p:spPr>
          <a:xfrm>
            <a:off x="1053850"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引入记忆机制的</a:t>
            </a:r>
            <a:r>
              <a:rPr lang="en-US" altLang="zh-CN" dirty="0" smtClean="0"/>
              <a:t>IC</a:t>
            </a:r>
            <a:r>
              <a:rPr lang="zh-CN" altLang="en-US" dirty="0" smtClean="0"/>
              <a:t>递归计算单元：</a:t>
            </a:r>
            <a:r>
              <a:rPr lang="en-US" altLang="zh-CN" dirty="0" smtClean="0"/>
              <a:t>IC-RNN+</a:t>
            </a:r>
            <a:endParaRPr lang="zh-CN" altLang="en-US" dirty="0">
              <a:solidFill>
                <a:schemeClr val="tx1">
                  <a:lumMod val="50000"/>
                  <a:lumOff val="50000"/>
                </a:schemeClr>
              </a:solidFill>
            </a:endParaRPr>
          </a:p>
        </p:txBody>
      </p:sp>
      <p:sp>
        <p:nvSpPr>
          <p:cNvPr id="14" name="矩形: 圆角 20"/>
          <p:cNvSpPr/>
          <p:nvPr>
            <p:custDataLst>
              <p:tags r:id="rId1"/>
            </p:custDataLst>
          </p:nvPr>
        </p:nvSpPr>
        <p:spPr>
          <a:xfrm>
            <a:off x="1876391" y="5140366"/>
            <a:ext cx="7860276" cy="107691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p:cNvSpPr txBox="1"/>
              <p:nvPr/>
            </p:nvSpPr>
            <p:spPr>
              <a:xfrm>
                <a:off x="1965786" y="5154874"/>
                <a:ext cx="7652348" cy="923330"/>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将</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oMath>
                </a14:m>
                <a:r>
                  <a:rPr lang="zh-CN" altLang="en-US" dirty="0" smtClean="0"/>
                  <a:t>作为</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oMath>
                </a14:m>
                <a:r>
                  <a:rPr lang="zh-CN" altLang="en-US" dirty="0" smtClean="0"/>
                  <a:t>和</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h</m:t>
                        </m:r>
                      </m:e>
                      <m:sub>
                        <m:r>
                          <a:rPr lang="en-US" altLang="zh-CN" i="1" dirty="0">
                            <a:latin typeface="Cambria Math" panose="02040503050406030204" pitchFamily="18" charset="0"/>
                          </a:rPr>
                          <m:t>𝑡</m:t>
                        </m:r>
                        <m:r>
                          <a:rPr lang="en-US" altLang="zh-CN" b="0" i="1" dirty="0" smtClean="0">
                            <a:latin typeface="Cambria Math" panose="02040503050406030204" pitchFamily="18" charset="0"/>
                          </a:rPr>
                          <m:t>−1</m:t>
                        </m:r>
                      </m:sub>
                    </m:sSub>
                  </m:oMath>
                </a14:m>
                <a:r>
                  <a:rPr lang="zh-CN" altLang="en-US" dirty="0" smtClean="0"/>
                  <a:t>平级的输入提取特征；</a:t>
                </a:r>
                <a:endParaRPr lang="en-US" altLang="zh-CN" dirty="0" smtClean="0"/>
              </a:p>
              <a:p>
                <a:pPr marL="285750" indent="-285750" fontAlgn="auto">
                  <a:lnSpc>
                    <a:spcPct val="150000"/>
                  </a:lnSpc>
                  <a:buFont typeface="Wingdings" panose="05000000000000000000" charset="0"/>
                  <a:buChar char="n"/>
                </a:pPr>
                <a:r>
                  <a:rPr lang="zh-CN" altLang="en-US" dirty="0" smtClean="0"/>
                  <a:t>在超平面项中引入</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a14:m>
                <a:r>
                  <a:rPr lang="zh-CN" altLang="en-US" dirty="0" smtClean="0"/>
                  <a:t>，使其能够感知到历史信息。</a:t>
                </a:r>
                <a:endParaRPr lang="en-US" altLang="zh-CN" dirty="0" smtClean="0"/>
              </a:p>
            </p:txBody>
          </p:sp>
        </mc:Choice>
        <mc:Fallback xmlns="">
          <p:sp>
            <p:nvSpPr>
              <p:cNvPr id="30" name="文本框 29"/>
              <p:cNvSpPr txBox="1">
                <a:spLocks noRot="1" noChangeAspect="1" noMove="1" noResize="1" noEditPoints="1" noAdjustHandles="1" noChangeArrowheads="1" noChangeShapeType="1" noTextEdit="1"/>
              </p:cNvSpPr>
              <p:nvPr/>
            </p:nvSpPr>
            <p:spPr>
              <a:xfrm>
                <a:off x="1965786" y="5154874"/>
                <a:ext cx="7652348" cy="923330"/>
              </a:xfrm>
              <a:prstGeom prst="rect">
                <a:avLst/>
              </a:prstGeom>
              <a:blipFill rotWithShape="0">
                <a:blip r:embed="rId4"/>
                <a:stretch>
                  <a:fillRect l="-478" b="-2649"/>
                </a:stretch>
              </a:blipFill>
            </p:spPr>
            <p:txBody>
              <a:bodyPr/>
              <a:lstStyle/>
              <a:p>
                <a:r>
                  <a:rPr lang="zh-CN" altLang="en-US">
                    <a:noFill/>
                  </a:rPr>
                  <a:t> </a:t>
                </a:r>
              </a:p>
            </p:txBody>
          </p:sp>
        </mc:Fallback>
      </mc:AlternateContent>
      <p:pic>
        <p:nvPicPr>
          <p:cNvPr id="2" name="图片 1"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913" y="1350406"/>
            <a:ext cx="3290192" cy="2228389"/>
          </a:xfrm>
          <a:prstGeom prst="rect">
            <a:avLst/>
          </a:prstGeom>
        </p:spPr>
      </p:pic>
      <p:pic>
        <p:nvPicPr>
          <p:cNvPr id="18" name="图片 17"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6391" y="1350406"/>
            <a:ext cx="3568883" cy="2349621"/>
          </a:xfrm>
          <a:prstGeom prst="rect">
            <a:avLst/>
          </a:prstGeom>
        </p:spPr>
      </p:pic>
      <p:pic>
        <p:nvPicPr>
          <p:cNvPr id="4" name="图片 3"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3006" y="3593303"/>
            <a:ext cx="4122160" cy="1469474"/>
          </a:xfrm>
          <a:prstGeom prst="rect">
            <a:avLst/>
          </a:prstGeom>
        </p:spPr>
      </p:pic>
    </p:spTree>
    <p:extLst>
      <p:ext uri="{BB962C8B-B14F-4D97-AF65-F5344CB8AC3E}">
        <p14:creationId xmlns:p14="http://schemas.microsoft.com/office/powerpoint/2010/main" val="3929585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39ED3A0-A8A1-7681-3D39-D6719246BF1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a:t>
            </a:r>
            <a:r>
              <a:rPr lang="zh-CN" altLang="en-US" dirty="0" smtClean="0">
                <a:solidFill>
                  <a:schemeClr val="tx1">
                    <a:lumMod val="50000"/>
                    <a:lumOff val="50000"/>
                  </a:schemeClr>
                </a:solidFill>
              </a:rPr>
              <a:t>方法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89FD35E7-5142-115E-E031-2F34F197D5F3}"/>
              </a:ext>
            </a:extLst>
          </p:cNvPr>
          <p:cNvSpPr>
            <a:spLocks noGrp="1"/>
          </p:cNvSpPr>
          <p:nvPr>
            <p:ph type="dt" sz="half" idx="10"/>
          </p:nvPr>
        </p:nvSpPr>
        <p:spPr/>
        <p:txBody>
          <a:bodyPr/>
          <a:lstStyle/>
          <a:p>
            <a:fld id="{1EAC142D-0263-2B49-841F-4F7B037A1DCE}"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1EEC4F5E-8470-2C65-D4E2-CD8BF264F9FA}"/>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5B3449A6-A2B4-B7C2-7118-E79E04EC78B2}"/>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053850"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与经典长期依赖模型的对比</a:t>
            </a:r>
            <a:endParaRPr lang="zh-CN" altLang="en-US" dirty="0">
              <a:solidFill>
                <a:schemeClr val="tx1">
                  <a:lumMod val="50000"/>
                  <a:lumOff val="50000"/>
                </a:schemeClr>
              </a:solidFill>
            </a:endParaRPr>
          </a:p>
        </p:txBody>
      </p:sp>
      <p:sp>
        <p:nvSpPr>
          <p:cNvPr id="9" name="矩形 8"/>
          <p:cNvSpPr/>
          <p:nvPr/>
        </p:nvSpPr>
        <p:spPr>
          <a:xfrm>
            <a:off x="1019982" y="1293235"/>
            <a:ext cx="10993332" cy="133882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文本分类任务反映了模型对文本的理解</a:t>
            </a:r>
            <a:endParaRPr lang="en-US" altLang="zh-CN" dirty="0" smtClean="0"/>
          </a:p>
          <a:p>
            <a:pPr marL="742950" lvl="1" indent="-285750">
              <a:lnSpc>
                <a:spcPct val="150000"/>
              </a:lnSpc>
              <a:buFont typeface="Wingdings" panose="05000000000000000000" charset="0"/>
              <a:buChar char="n"/>
            </a:pPr>
            <a:r>
              <a:rPr lang="zh-CN" altLang="en-US" dirty="0" smtClean="0"/>
              <a:t>以下任务中，</a:t>
            </a:r>
            <a:r>
              <a:rPr lang="en-US" altLang="zh-CN" dirty="0" smtClean="0"/>
              <a:t>IMDB</a:t>
            </a:r>
            <a:r>
              <a:rPr lang="zh-CN" altLang="en-US" dirty="0" smtClean="0"/>
              <a:t>是评论数据集，文本相对较短，且格式随意</a:t>
            </a:r>
            <a:endParaRPr lang="en-US" altLang="zh-CN" dirty="0" smtClean="0"/>
          </a:p>
          <a:p>
            <a:pPr marL="742950" lvl="1" indent="-285750">
              <a:lnSpc>
                <a:spcPct val="150000"/>
              </a:lnSpc>
              <a:buFont typeface="Wingdings" panose="05000000000000000000" charset="0"/>
              <a:buChar char="n"/>
            </a:pPr>
            <a:r>
              <a:rPr lang="en-US" altLang="zh-CN" dirty="0" err="1" smtClean="0"/>
              <a:t>Arxiv</a:t>
            </a:r>
            <a:r>
              <a:rPr lang="zh-CN" altLang="en-US" dirty="0" smtClean="0"/>
              <a:t>包含长文本数据，更注重长期依赖关系。</a:t>
            </a:r>
            <a:endParaRPr lang="zh-CN" altLang="en-US" dirty="0"/>
          </a:p>
        </p:txBody>
      </p:sp>
      <p:sp>
        <p:nvSpPr>
          <p:cNvPr id="10" name="矩形: 圆角 20"/>
          <p:cNvSpPr/>
          <p:nvPr>
            <p:custDataLst>
              <p:tags r:id="rId1"/>
            </p:custDataLst>
          </p:nvPr>
        </p:nvSpPr>
        <p:spPr>
          <a:xfrm>
            <a:off x="7882466" y="2580761"/>
            <a:ext cx="3719788" cy="3684572"/>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116913" y="2532789"/>
            <a:ext cx="3090333" cy="383181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基础</a:t>
            </a:r>
            <a:r>
              <a:rPr lang="en-US" altLang="zh-CN" dirty="0" smtClean="0"/>
              <a:t>IC-RNN</a:t>
            </a:r>
            <a:r>
              <a:rPr lang="zh-CN" altLang="en-US" dirty="0" smtClean="0">
                <a:solidFill>
                  <a:srgbClr val="FF0000"/>
                </a:solidFill>
              </a:rPr>
              <a:t>不能捕获长期依赖关系，效果较差</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smtClean="0"/>
              <a:t>在与其它基础模型对比中，</a:t>
            </a:r>
            <a:r>
              <a:rPr lang="en-US" altLang="zh-CN" dirty="0" smtClean="0"/>
              <a:t>IC-RNN+</a:t>
            </a:r>
            <a:r>
              <a:rPr lang="zh-CN" altLang="en-US" dirty="0" smtClean="0"/>
              <a:t>在三项任务中取得最好效果，间接</a:t>
            </a:r>
            <a:r>
              <a:rPr lang="zh-CN" altLang="en-US" dirty="0" smtClean="0">
                <a:solidFill>
                  <a:srgbClr val="FF0000"/>
                </a:solidFill>
              </a:rPr>
              <a:t>验证了记忆模块的有效性</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en-US" altLang="zh-CN" dirty="0" smtClean="0"/>
              <a:t>IC-RNN+</a:t>
            </a:r>
            <a:r>
              <a:rPr lang="zh-CN" altLang="en-US" dirty="0" smtClean="0"/>
              <a:t>在一些任务上能取得</a:t>
            </a:r>
            <a:r>
              <a:rPr lang="zh-CN" altLang="en-US" dirty="0" smtClean="0">
                <a:solidFill>
                  <a:srgbClr val="FF0000"/>
                </a:solidFill>
              </a:rPr>
              <a:t>与</a:t>
            </a:r>
            <a:r>
              <a:rPr lang="en-US" altLang="zh-CN" dirty="0" smtClean="0">
                <a:solidFill>
                  <a:srgbClr val="FF0000"/>
                </a:solidFill>
              </a:rPr>
              <a:t>Transformer</a:t>
            </a:r>
            <a:r>
              <a:rPr lang="zh-CN" altLang="en-US" dirty="0" smtClean="0">
                <a:solidFill>
                  <a:srgbClr val="FF0000"/>
                </a:solidFill>
              </a:rPr>
              <a:t>媲美的结果</a:t>
            </a:r>
            <a:endParaRPr lang="en-US" altLang="zh-CN" dirty="0" smtClean="0">
              <a:solidFill>
                <a:srgbClr val="FF0000"/>
              </a:solidFill>
            </a:endParaRPr>
          </a:p>
        </p:txBody>
      </p:sp>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195" y="3047561"/>
            <a:ext cx="6585288" cy="2590933"/>
          </a:xfrm>
          <a:prstGeom prst="rect">
            <a:avLst/>
          </a:prstGeom>
        </p:spPr>
      </p:pic>
    </p:spTree>
    <p:extLst>
      <p:ext uri="{BB962C8B-B14F-4D97-AF65-F5344CB8AC3E}">
        <p14:creationId xmlns:p14="http://schemas.microsoft.com/office/powerpoint/2010/main" val="1301832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39ED3A0-A8A1-7681-3D39-D6719246BF1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89FD35E7-5142-115E-E031-2F34F197D5F3}"/>
              </a:ext>
            </a:extLst>
          </p:cNvPr>
          <p:cNvSpPr>
            <a:spLocks noGrp="1"/>
          </p:cNvSpPr>
          <p:nvPr>
            <p:ph type="dt" sz="half" idx="10"/>
          </p:nvPr>
        </p:nvSpPr>
        <p:spPr/>
        <p:txBody>
          <a:bodyPr/>
          <a:lstStyle/>
          <a:p>
            <a:fld id="{1EAC142D-0263-2B49-841F-4F7B037A1DCE}"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1EEC4F5E-8470-2C65-D4E2-CD8BF264F9FA}"/>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5B3449A6-A2B4-B7C2-7118-E79E04EC78B2}"/>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053850"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与经典长期依赖模型的对比</a:t>
            </a:r>
            <a:endParaRPr lang="zh-CN" altLang="en-US" dirty="0">
              <a:solidFill>
                <a:schemeClr val="tx1">
                  <a:lumMod val="50000"/>
                  <a:lumOff val="50000"/>
                </a:schemeClr>
              </a:solidFill>
            </a:endParaRPr>
          </a:p>
        </p:txBody>
      </p:sp>
      <p:sp>
        <p:nvSpPr>
          <p:cNvPr id="9" name="矩形 8"/>
          <p:cNvSpPr/>
          <p:nvPr/>
        </p:nvSpPr>
        <p:spPr>
          <a:xfrm>
            <a:off x="1019982" y="1404243"/>
            <a:ext cx="10993332" cy="507831"/>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时间序列数据通常具有周期性，其结果反映了模型对周期特征的拟合程度</a:t>
            </a:r>
            <a:endParaRPr lang="en-US" altLang="zh-CN" dirty="0" smtClean="0"/>
          </a:p>
        </p:txBody>
      </p:sp>
      <p:sp>
        <p:nvSpPr>
          <p:cNvPr id="10" name="矩形: 圆角 20"/>
          <p:cNvSpPr/>
          <p:nvPr>
            <p:custDataLst>
              <p:tags r:id="rId1"/>
            </p:custDataLst>
          </p:nvPr>
        </p:nvSpPr>
        <p:spPr>
          <a:xfrm>
            <a:off x="8018456" y="1912074"/>
            <a:ext cx="3719788" cy="3855994"/>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153400" y="2005243"/>
            <a:ext cx="3090333" cy="3416320"/>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一些长周期数据也需要捕捉</a:t>
            </a:r>
            <a:r>
              <a:rPr lang="zh-CN" altLang="en-US" dirty="0" smtClean="0">
                <a:solidFill>
                  <a:srgbClr val="FF0000"/>
                </a:solidFill>
              </a:rPr>
              <a:t>长期依赖关系</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smtClean="0"/>
              <a:t>在周期性时序数据上，</a:t>
            </a:r>
            <a:r>
              <a:rPr lang="en-US" altLang="zh-CN" dirty="0" smtClean="0"/>
              <a:t>IC-RNN+</a:t>
            </a:r>
            <a:r>
              <a:rPr lang="zh-CN" altLang="en-US" dirty="0" smtClean="0"/>
              <a:t>表现出</a:t>
            </a:r>
            <a:r>
              <a:rPr lang="zh-CN" altLang="en-US" dirty="0" smtClean="0">
                <a:solidFill>
                  <a:srgbClr val="FF0000"/>
                </a:solidFill>
              </a:rPr>
              <a:t>比</a:t>
            </a:r>
            <a:r>
              <a:rPr lang="en-US" altLang="zh-CN" dirty="0" smtClean="0">
                <a:solidFill>
                  <a:srgbClr val="FF0000"/>
                </a:solidFill>
              </a:rPr>
              <a:t>LSTM</a:t>
            </a:r>
            <a:r>
              <a:rPr lang="zh-CN" altLang="en-US" dirty="0" smtClean="0">
                <a:solidFill>
                  <a:srgbClr val="FF0000"/>
                </a:solidFill>
              </a:rPr>
              <a:t>和</a:t>
            </a:r>
            <a:r>
              <a:rPr lang="en-US" altLang="zh-CN" dirty="0" smtClean="0">
                <a:solidFill>
                  <a:srgbClr val="FF0000"/>
                </a:solidFill>
              </a:rPr>
              <a:t>GRU</a:t>
            </a:r>
            <a:r>
              <a:rPr lang="zh-CN" altLang="en-US" dirty="0" smtClean="0">
                <a:solidFill>
                  <a:srgbClr val="FF0000"/>
                </a:solidFill>
              </a:rPr>
              <a:t>更好的泛化能力</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en-US" altLang="zh-CN" dirty="0" smtClean="0"/>
              <a:t>IC-RNN+</a:t>
            </a:r>
            <a:r>
              <a:rPr lang="zh-CN" altLang="en-US" dirty="0"/>
              <a:t>有望</a:t>
            </a:r>
            <a:r>
              <a:rPr lang="zh-CN" altLang="en-US" dirty="0" smtClean="0"/>
              <a:t>与一些</a:t>
            </a:r>
            <a:r>
              <a:rPr lang="zh-CN" altLang="en-US" dirty="0" smtClean="0">
                <a:solidFill>
                  <a:srgbClr val="FF0000"/>
                </a:solidFill>
              </a:rPr>
              <a:t>时间序列预测的技巧结合</a:t>
            </a:r>
            <a:r>
              <a:rPr lang="zh-CN" altLang="en-US" dirty="0" smtClean="0"/>
              <a:t>，取得更好效果</a:t>
            </a:r>
            <a:endParaRPr lang="zh-CN" altLang="en-US" dirty="0"/>
          </a:p>
        </p:txBody>
      </p:sp>
      <p:pic>
        <p:nvPicPr>
          <p:cNvPr id="2" name="图片 1"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22" y="2602096"/>
            <a:ext cx="7906156" cy="2222614"/>
          </a:xfrm>
          <a:prstGeom prst="rect">
            <a:avLst/>
          </a:prstGeom>
        </p:spPr>
      </p:pic>
    </p:spTree>
    <p:extLst>
      <p:ext uri="{BB962C8B-B14F-4D97-AF65-F5344CB8AC3E}">
        <p14:creationId xmlns:p14="http://schemas.microsoft.com/office/powerpoint/2010/main" val="2596549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39ED3A0-A8A1-7681-3D39-D6719246BF1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核心贡献  </a:t>
            </a:r>
            <a:r>
              <a:rPr lang="zh-CN" altLang="en-US" dirty="0"/>
              <a:t>实验验证  </a:t>
            </a:r>
            <a:r>
              <a:rPr lang="zh-CN" altLang="en-US" dirty="0">
                <a:solidFill>
                  <a:schemeClr val="tx1">
                    <a:lumMod val="50000"/>
                    <a:lumOff val="50000"/>
                  </a:schemeClr>
                </a:solidFill>
              </a:rPr>
              <a:t>分析总结</a:t>
            </a:r>
          </a:p>
        </p:txBody>
      </p:sp>
      <p:sp>
        <p:nvSpPr>
          <p:cNvPr id="4" name="Date Placeholder 3">
            <a:extLst>
              <a:ext uri="{FF2B5EF4-FFF2-40B4-BE49-F238E27FC236}">
                <a16:creationId xmlns="" xmlns:a16="http://schemas.microsoft.com/office/drawing/2014/main" id="{89FD35E7-5142-115E-E031-2F34F197D5F3}"/>
              </a:ext>
            </a:extLst>
          </p:cNvPr>
          <p:cNvSpPr>
            <a:spLocks noGrp="1"/>
          </p:cNvSpPr>
          <p:nvPr>
            <p:ph type="dt" sz="half" idx="10"/>
          </p:nvPr>
        </p:nvSpPr>
        <p:spPr/>
        <p:txBody>
          <a:bodyPr/>
          <a:lstStyle/>
          <a:p>
            <a:fld id="{1EAC142D-0263-2B49-841F-4F7B037A1DCE}"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1EEC4F5E-8470-2C65-D4E2-CD8BF264F9FA}"/>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5B3449A6-A2B4-B7C2-7118-E79E04EC78B2}"/>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053850"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消融实验：记忆</a:t>
            </a:r>
            <a:r>
              <a:rPr lang="en-US" altLang="zh-CN" dirty="0" smtClean="0"/>
              <a:t>/</a:t>
            </a:r>
            <a:r>
              <a:rPr lang="zh-CN" altLang="en-US" dirty="0" smtClean="0"/>
              <a:t>遗忘单元模块</a:t>
            </a:r>
            <a:endParaRPr lang="zh-CN" altLang="en-US" dirty="0">
              <a:solidFill>
                <a:schemeClr val="tx1">
                  <a:lumMod val="50000"/>
                  <a:lumOff val="50000"/>
                </a:schemeClr>
              </a:solidFill>
            </a:endParaRPr>
          </a:p>
        </p:txBody>
      </p:sp>
      <p:sp>
        <p:nvSpPr>
          <p:cNvPr id="9" name="矩形 8"/>
          <p:cNvSpPr/>
          <p:nvPr/>
        </p:nvSpPr>
        <p:spPr>
          <a:xfrm>
            <a:off x="1019982" y="1404243"/>
            <a:ext cx="10993332" cy="507831"/>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记忆</a:t>
            </a:r>
            <a:r>
              <a:rPr lang="en-US" altLang="zh-CN" dirty="0"/>
              <a:t>/</a:t>
            </a:r>
            <a:r>
              <a:rPr lang="zh-CN" altLang="en-US" dirty="0" smtClean="0"/>
              <a:t>遗忘单元是捕获长程依赖关系的核心</a:t>
            </a:r>
            <a:endParaRPr lang="en-US" altLang="zh-CN" dirty="0" smtClean="0"/>
          </a:p>
        </p:txBody>
      </p:sp>
      <p:sp>
        <p:nvSpPr>
          <p:cNvPr id="10" name="矩形: 圆角 20"/>
          <p:cNvSpPr/>
          <p:nvPr>
            <p:custDataLst>
              <p:tags r:id="rId1"/>
            </p:custDataLst>
          </p:nvPr>
        </p:nvSpPr>
        <p:spPr>
          <a:xfrm>
            <a:off x="2950963" y="3913173"/>
            <a:ext cx="6480982" cy="2062686"/>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94067" y="4111277"/>
            <a:ext cx="6435165" cy="1338828"/>
          </a:xfrm>
          <a:prstGeom prst="rect">
            <a:avLst/>
          </a:prstGeom>
        </p:spPr>
        <p:txBody>
          <a:bodyPr wrap="square">
            <a:spAutoFit/>
          </a:bodyPr>
          <a:lstStyle/>
          <a:p>
            <a:pPr marL="285750" indent="-285750" fontAlgn="auto">
              <a:lnSpc>
                <a:spcPct val="150000"/>
              </a:lnSpc>
              <a:buFont typeface="Wingdings" panose="05000000000000000000" charset="0"/>
              <a:buChar char="n"/>
            </a:pPr>
            <a:r>
              <a:rPr lang="zh-CN" altLang="en-US" dirty="0" smtClean="0"/>
              <a:t>缺少</a:t>
            </a:r>
            <a:r>
              <a:rPr lang="zh-CN" altLang="en-US" dirty="0" smtClean="0"/>
              <a:t>遗忘模块可能会使</a:t>
            </a:r>
            <a:r>
              <a:rPr lang="zh-CN" altLang="en-US" dirty="0" smtClean="0">
                <a:solidFill>
                  <a:srgbClr val="FF0000"/>
                </a:solidFill>
              </a:rPr>
              <a:t>历史信息冗余</a:t>
            </a:r>
            <a:r>
              <a:rPr lang="zh-CN" altLang="en-US" dirty="0" smtClean="0"/>
              <a:t>，干扰模型</a:t>
            </a:r>
            <a:endParaRPr lang="en-US" altLang="zh-CN" dirty="0" smtClean="0"/>
          </a:p>
          <a:p>
            <a:pPr marL="285750" indent="-285750" fontAlgn="auto">
              <a:lnSpc>
                <a:spcPct val="150000"/>
              </a:lnSpc>
              <a:buFont typeface="Wingdings" panose="05000000000000000000" charset="0"/>
              <a:buChar char="n"/>
            </a:pPr>
            <a:r>
              <a:rPr lang="zh-CN" altLang="en-US" dirty="0" smtClean="0"/>
              <a:t>动态遗忘时间有利于</a:t>
            </a:r>
            <a:r>
              <a:rPr lang="zh-CN" altLang="en-US" dirty="0" smtClean="0">
                <a:solidFill>
                  <a:srgbClr val="FF0000"/>
                </a:solidFill>
              </a:rPr>
              <a:t>捕获不同长度依赖关系</a:t>
            </a:r>
            <a:endParaRPr lang="en-US" altLang="zh-CN" dirty="0" smtClean="0">
              <a:solidFill>
                <a:srgbClr val="FF0000"/>
              </a:solidFill>
            </a:endParaRPr>
          </a:p>
          <a:p>
            <a:pPr marL="285750" indent="-285750" fontAlgn="auto">
              <a:lnSpc>
                <a:spcPct val="150000"/>
              </a:lnSpc>
              <a:buFont typeface="Wingdings" panose="05000000000000000000" charset="0"/>
              <a:buChar char="n"/>
            </a:pPr>
            <a:r>
              <a:rPr lang="zh-CN" altLang="en-US" dirty="0" smtClean="0"/>
              <a:t>隐藏状态</a:t>
            </a:r>
            <a:r>
              <a:rPr lang="zh-CN" altLang="en-US" dirty="0" smtClean="0">
                <a:solidFill>
                  <a:srgbClr val="FF0000"/>
                </a:solidFill>
              </a:rPr>
              <a:t>对历史状态的贡献也很重要</a:t>
            </a:r>
            <a:endParaRPr lang="zh-CN" altLang="en-US" dirty="0">
              <a:solidFill>
                <a:srgbClr val="FF0000"/>
              </a:solidFill>
            </a:endParaRPr>
          </a:p>
        </p:txBody>
      </p:sp>
      <p:pic>
        <p:nvPicPr>
          <p:cNvPr id="2" name="图片 1"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259" y="1912074"/>
            <a:ext cx="6407479" cy="1879697"/>
          </a:xfrm>
          <a:prstGeom prst="rect">
            <a:avLst/>
          </a:prstGeom>
        </p:spPr>
      </p:pic>
    </p:spTree>
    <p:extLst>
      <p:ext uri="{BB962C8B-B14F-4D97-AF65-F5344CB8AC3E}">
        <p14:creationId xmlns:p14="http://schemas.microsoft.com/office/powerpoint/2010/main" val="2332046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E75B8B-9F55-0843-719F-C7E221A426EF}"/>
              </a:ext>
            </a:extLst>
          </p:cNvPr>
          <p:cNvSpPr>
            <a:spLocks noGrp="1"/>
          </p:cNvSpPr>
          <p:nvPr>
            <p:ph type="body" sz="quarter" idx="13"/>
          </p:nvPr>
        </p:nvSpPr>
        <p:spPr/>
        <p:txBody>
          <a:bodyPr/>
          <a:lstStyle/>
          <a:p>
            <a:r>
              <a:rPr lang="x-none" dirty="0">
                <a:solidFill>
                  <a:schemeClr val="tx1">
                    <a:lumMod val="50000"/>
                    <a:lumOff val="50000"/>
                  </a:schemeClr>
                </a:solidFill>
              </a:rPr>
              <a:t>工作动机</a:t>
            </a:r>
            <a:r>
              <a:rPr lang="zh-CN" altLang="en-US" dirty="0">
                <a:solidFill>
                  <a:schemeClr val="tx1">
                    <a:lumMod val="50000"/>
                    <a:lumOff val="50000"/>
                  </a:schemeClr>
                </a:solidFill>
              </a:rPr>
              <a:t>  提出方法  实验验证  </a:t>
            </a:r>
            <a:r>
              <a:rPr lang="zh-CN" altLang="en-US" dirty="0" smtClean="0"/>
              <a:t>分析总结 </a:t>
            </a:r>
            <a:endParaRPr lang="zh-CN" altLang="en-US" dirty="0"/>
          </a:p>
        </p:txBody>
      </p:sp>
      <p:sp>
        <p:nvSpPr>
          <p:cNvPr id="4" name="Date Placeholder 3">
            <a:extLst>
              <a:ext uri="{FF2B5EF4-FFF2-40B4-BE49-F238E27FC236}">
                <a16:creationId xmlns="" xmlns:a16="http://schemas.microsoft.com/office/drawing/2014/main" id="{55CFE35C-6BAA-98E5-4398-1EFE978767D0}"/>
              </a:ext>
            </a:extLst>
          </p:cNvPr>
          <p:cNvSpPr>
            <a:spLocks noGrp="1"/>
          </p:cNvSpPr>
          <p:nvPr>
            <p:ph type="dt" sz="half" idx="10"/>
          </p:nvPr>
        </p:nvSpPr>
        <p:spPr/>
        <p:txBody>
          <a:bodyPr/>
          <a:lstStyle/>
          <a:p>
            <a:fld id="{F4C70ECF-816E-8A48-8653-108B7DCC49B0}"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1FB42E4-E9F5-5BD3-9BB0-A2951283DCD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F71D55DD-9996-17D2-3BFC-0F24A22D67D3}"/>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grpSp>
        <p:nvGrpSpPr>
          <p:cNvPr id="16" name="Group 52">
            <a:extLst>
              <a:ext uri="{FF2B5EF4-FFF2-40B4-BE49-F238E27FC236}">
                <a16:creationId xmlns="" xmlns:a16="http://schemas.microsoft.com/office/drawing/2014/main" id="{DE2E6BAC-8B35-AD15-0241-96E5119259F4}"/>
              </a:ext>
            </a:extLst>
          </p:cNvPr>
          <p:cNvGrpSpPr/>
          <p:nvPr/>
        </p:nvGrpSpPr>
        <p:grpSpPr>
          <a:xfrm>
            <a:off x="853497" y="1265252"/>
            <a:ext cx="3200401" cy="4387722"/>
            <a:chOff x="8304205" y="1869476"/>
            <a:chExt cx="2743201" cy="4387722"/>
          </a:xfrm>
        </p:grpSpPr>
        <p:sp>
          <p:nvSpPr>
            <p:cNvPr id="17" name="矩形 24">
              <a:extLst>
                <a:ext uri="{FF2B5EF4-FFF2-40B4-BE49-F238E27FC236}">
                  <a16:creationId xmlns="" xmlns:a16="http://schemas.microsoft.com/office/drawing/2014/main" id="{380D578D-0D0B-C01D-64A4-22933CC6B5F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顶角 25">
              <a:extLst>
                <a:ext uri="{FF2B5EF4-FFF2-40B4-BE49-F238E27FC236}">
                  <a16:creationId xmlns="" xmlns:a16="http://schemas.microsoft.com/office/drawing/2014/main" id="{E938B4D7-1058-4D24-69C7-64E3C63C16A5}"/>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9" name="文本框 26">
              <a:extLst>
                <a:ext uri="{FF2B5EF4-FFF2-40B4-BE49-F238E27FC236}">
                  <a16:creationId xmlns="" xmlns:a16="http://schemas.microsoft.com/office/drawing/2014/main" id="{F2AB1E43-8A66-9B37-008C-07C2398DCDFF}"/>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grpSp>
        <p:nvGrpSpPr>
          <p:cNvPr id="20" name="Group 60">
            <a:extLst>
              <a:ext uri="{FF2B5EF4-FFF2-40B4-BE49-F238E27FC236}">
                <a16:creationId xmlns="" xmlns:a16="http://schemas.microsoft.com/office/drawing/2014/main" id="{925CD110-5DD1-8AA5-92F6-74E4F2A1EF56}"/>
              </a:ext>
            </a:extLst>
          </p:cNvPr>
          <p:cNvGrpSpPr/>
          <p:nvPr/>
        </p:nvGrpSpPr>
        <p:grpSpPr>
          <a:xfrm>
            <a:off x="4511099" y="1265252"/>
            <a:ext cx="3200398" cy="4387722"/>
            <a:chOff x="8304205" y="1869476"/>
            <a:chExt cx="2743201" cy="4387722"/>
          </a:xfrm>
        </p:grpSpPr>
        <p:sp>
          <p:nvSpPr>
            <p:cNvPr id="21"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23"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2087997" y="1589510"/>
            <a:ext cx="2793998" cy="400110"/>
          </a:xfrm>
          <a:prstGeom prst="rect">
            <a:avLst/>
          </a:prstGeom>
          <a:noFill/>
        </p:spPr>
        <p:txBody>
          <a:bodyPr wrap="square" rtlCol="0">
            <a:spAutoFit/>
          </a:bodyPr>
          <a:lstStyle/>
          <a:p>
            <a:r>
              <a:rPr lang="zh-CN" altLang="en-US" sz="2000" dirty="0">
                <a:solidFill>
                  <a:schemeClr val="bg1"/>
                </a:solidFill>
              </a:rPr>
              <a:t>动机</a:t>
            </a:r>
          </a:p>
        </p:txBody>
      </p:sp>
      <p:sp>
        <p:nvSpPr>
          <p:cNvPr id="25" name="文本框 24"/>
          <p:cNvSpPr txBox="1"/>
          <p:nvPr/>
        </p:nvSpPr>
        <p:spPr>
          <a:xfrm>
            <a:off x="853498" y="2425400"/>
            <a:ext cx="3200399"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en-US" altLang="zh-CN" dirty="0" smtClean="0"/>
              <a:t>IC</a:t>
            </a:r>
            <a:r>
              <a:rPr lang="zh-CN" altLang="en-US" dirty="0" smtClean="0"/>
              <a:t>不具备时空表示能力，</a:t>
            </a:r>
            <a:r>
              <a:rPr lang="zh-CN" altLang="en-US" dirty="0" smtClean="0">
                <a:solidFill>
                  <a:srgbClr val="FF0000"/>
                </a:solidFill>
              </a:rPr>
              <a:t>它与</a:t>
            </a:r>
            <a:r>
              <a:rPr lang="en-US" altLang="zh-CN" dirty="0" smtClean="0">
                <a:solidFill>
                  <a:srgbClr val="FF0000"/>
                </a:solidFill>
              </a:rPr>
              <a:t>RNN</a:t>
            </a:r>
            <a:r>
              <a:rPr lang="zh-CN" altLang="en-US" dirty="0" smtClean="0">
                <a:solidFill>
                  <a:srgbClr val="FF0000"/>
                </a:solidFill>
              </a:rPr>
              <a:t>的简单结合不能提取长期依赖关系</a:t>
            </a:r>
            <a:r>
              <a:rPr lang="zh-CN" altLang="en-US" dirty="0" smtClean="0"/>
              <a:t>，而长期依赖是自然语言处理或者时间序列处理中很常见的问题。</a:t>
            </a:r>
            <a:endParaRPr lang="en-US" altLang="zh-CN" dirty="0"/>
          </a:p>
        </p:txBody>
      </p:sp>
      <p:sp>
        <p:nvSpPr>
          <p:cNvPr id="26" name="文本框 25"/>
          <p:cNvSpPr txBox="1"/>
          <p:nvPr/>
        </p:nvSpPr>
        <p:spPr>
          <a:xfrm>
            <a:off x="5816602" y="1601711"/>
            <a:ext cx="2793998" cy="400110"/>
          </a:xfrm>
          <a:prstGeom prst="rect">
            <a:avLst/>
          </a:prstGeom>
          <a:noFill/>
        </p:spPr>
        <p:txBody>
          <a:bodyPr wrap="square" rtlCol="0">
            <a:spAutoFit/>
          </a:bodyPr>
          <a:lstStyle/>
          <a:p>
            <a:r>
              <a:rPr lang="zh-CN" altLang="en-US" sz="2000" dirty="0" smtClean="0">
                <a:solidFill>
                  <a:schemeClr val="bg1"/>
                </a:solidFill>
              </a:rPr>
              <a:t>模型</a:t>
            </a:r>
            <a:endParaRPr lang="zh-CN" altLang="en-US" sz="2000" dirty="0">
              <a:solidFill>
                <a:schemeClr val="bg1"/>
              </a:solidFill>
            </a:endParaRPr>
          </a:p>
        </p:txBody>
      </p:sp>
      <p:sp>
        <p:nvSpPr>
          <p:cNvPr id="27" name="文本框 26"/>
          <p:cNvSpPr txBox="1"/>
          <p:nvPr/>
        </p:nvSpPr>
        <p:spPr>
          <a:xfrm>
            <a:off x="4546601" y="2362512"/>
            <a:ext cx="3200399" cy="2169825"/>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本章提出</a:t>
            </a:r>
            <a:r>
              <a:rPr lang="zh-CN" altLang="en-US" dirty="0"/>
              <a:t>一</a:t>
            </a:r>
            <a:r>
              <a:rPr lang="zh-CN" altLang="en-US" dirty="0" smtClean="0"/>
              <a:t>种新型记忆</a:t>
            </a:r>
            <a:r>
              <a:rPr lang="en-US" altLang="zh-CN" dirty="0"/>
              <a:t>/</a:t>
            </a:r>
            <a:r>
              <a:rPr lang="zh-CN" altLang="en-US" dirty="0" smtClean="0"/>
              <a:t>遗忘单元，并将其植入到</a:t>
            </a:r>
            <a:r>
              <a:rPr lang="en-US" altLang="zh-CN" dirty="0" smtClean="0"/>
              <a:t>IC</a:t>
            </a:r>
            <a:r>
              <a:rPr lang="zh-CN" altLang="en-US" dirty="0" smtClean="0"/>
              <a:t>神经元内部，使其能够提取到相聚较远的历史信息。</a:t>
            </a:r>
            <a:endParaRPr lang="en-US" altLang="zh-CN" dirty="0" smtClean="0"/>
          </a:p>
          <a:p>
            <a:pPr marL="285750" indent="-285750" fontAlgn="auto">
              <a:lnSpc>
                <a:spcPct val="150000"/>
              </a:lnSpc>
              <a:buFont typeface="Wingdings" panose="05000000000000000000" charset="0"/>
              <a:buChar char="n"/>
            </a:pPr>
            <a:endParaRPr lang="en-US" altLang="zh-CN" dirty="0"/>
          </a:p>
        </p:txBody>
      </p:sp>
      <p:grpSp>
        <p:nvGrpSpPr>
          <p:cNvPr id="28" name="Group 60">
            <a:extLst>
              <a:ext uri="{FF2B5EF4-FFF2-40B4-BE49-F238E27FC236}">
                <a16:creationId xmlns="" xmlns:a16="http://schemas.microsoft.com/office/drawing/2014/main" id="{925CD110-5DD1-8AA5-92F6-74E4F2A1EF56}"/>
              </a:ext>
            </a:extLst>
          </p:cNvPr>
          <p:cNvGrpSpPr/>
          <p:nvPr/>
        </p:nvGrpSpPr>
        <p:grpSpPr>
          <a:xfrm>
            <a:off x="8168697" y="1268939"/>
            <a:ext cx="3200398" cy="4387722"/>
            <a:chOff x="8304205" y="1869476"/>
            <a:chExt cx="2743201" cy="4387722"/>
          </a:xfrm>
        </p:grpSpPr>
        <p:sp>
          <p:nvSpPr>
            <p:cNvPr id="29"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31"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8204199" y="2366199"/>
            <a:ext cx="3200399"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本章通过文本分类和时间序列预测的实验验证了</a:t>
            </a:r>
            <a:r>
              <a:rPr lang="en-US" altLang="zh-CN" dirty="0" smtClean="0"/>
              <a:t>IC-RNN+</a:t>
            </a:r>
            <a:r>
              <a:rPr lang="zh-CN" altLang="en-US" dirty="0" smtClean="0"/>
              <a:t>能够学习到长期依赖，在一些有挑战的任务中，与主流的</a:t>
            </a:r>
            <a:r>
              <a:rPr lang="en-US" altLang="zh-CN" dirty="0" smtClean="0"/>
              <a:t>Transformer</a:t>
            </a:r>
            <a:r>
              <a:rPr lang="zh-CN" altLang="en-US" dirty="0" smtClean="0"/>
              <a:t>模型效果不相上下。</a:t>
            </a:r>
            <a:endParaRPr lang="en-US" altLang="zh-CN" dirty="0" smtClean="0"/>
          </a:p>
        </p:txBody>
      </p:sp>
      <p:sp>
        <p:nvSpPr>
          <p:cNvPr id="33" name="文本框 32"/>
          <p:cNvSpPr txBox="1"/>
          <p:nvPr/>
        </p:nvSpPr>
        <p:spPr>
          <a:xfrm>
            <a:off x="9398002" y="1601711"/>
            <a:ext cx="2793998" cy="400110"/>
          </a:xfrm>
          <a:prstGeom prst="rect">
            <a:avLst/>
          </a:prstGeom>
          <a:noFill/>
        </p:spPr>
        <p:txBody>
          <a:bodyPr wrap="square" rtlCol="0">
            <a:spAutoFit/>
          </a:bodyPr>
          <a:lstStyle/>
          <a:p>
            <a:r>
              <a:rPr lang="zh-CN" altLang="en-US" sz="2000" dirty="0">
                <a:solidFill>
                  <a:schemeClr val="bg1"/>
                </a:solidFill>
              </a:rPr>
              <a:t>实验</a:t>
            </a:r>
          </a:p>
        </p:txBody>
      </p:sp>
    </p:spTree>
    <p:extLst>
      <p:ext uri="{BB962C8B-B14F-4D97-AF65-F5344CB8AC3E}">
        <p14:creationId xmlns:p14="http://schemas.microsoft.com/office/powerpoint/2010/main" val="80902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AE101E-062D-8B22-DD54-A9598AE07B0C}"/>
              </a:ext>
            </a:extLst>
          </p:cNvPr>
          <p:cNvSpPr>
            <a:spLocks noGrp="1"/>
          </p:cNvSpPr>
          <p:nvPr>
            <p:ph type="ctrTitle"/>
          </p:nvPr>
        </p:nvSpPr>
        <p:spPr>
          <a:xfrm>
            <a:off x="2699330" y="2532857"/>
            <a:ext cx="6793340" cy="1792286"/>
          </a:xfrm>
        </p:spPr>
        <p:txBody>
          <a:bodyPr/>
          <a:lstStyle/>
          <a:p>
            <a:r>
              <a:rPr lang="x-none" sz="3600" dirty="0"/>
              <a:t>总结与展望</a:t>
            </a:r>
          </a:p>
        </p:txBody>
      </p:sp>
      <p:sp>
        <p:nvSpPr>
          <p:cNvPr id="3" name="Date Placeholder 2">
            <a:extLst>
              <a:ext uri="{FF2B5EF4-FFF2-40B4-BE49-F238E27FC236}">
                <a16:creationId xmlns="" xmlns:a16="http://schemas.microsoft.com/office/drawing/2014/main" id="{2AD662DF-C92B-BC6B-32D8-A7C013B46A97}"/>
              </a:ext>
            </a:extLst>
          </p:cNvPr>
          <p:cNvSpPr>
            <a:spLocks noGrp="1"/>
          </p:cNvSpPr>
          <p:nvPr>
            <p:ph type="dt" sz="half" idx="10"/>
          </p:nvPr>
        </p:nvSpPr>
        <p:spPr/>
        <p:txBody>
          <a:bodyPr/>
          <a:lstStyle/>
          <a:p>
            <a:fld id="{2A037329-C964-6C45-9508-457333990906}" type="datetime1">
              <a:rPr lang="en-US" altLang="zh-CN" smtClean="0"/>
              <a:t>5/23/2024</a:t>
            </a:fld>
            <a:endParaRPr lang="zh-CN" altLang="en-US"/>
          </a:p>
        </p:txBody>
      </p:sp>
      <p:sp>
        <p:nvSpPr>
          <p:cNvPr id="4" name="Footer Placeholder 3">
            <a:extLst>
              <a:ext uri="{FF2B5EF4-FFF2-40B4-BE49-F238E27FC236}">
                <a16:creationId xmlns="" xmlns:a16="http://schemas.microsoft.com/office/drawing/2014/main" id="{543F3680-BC92-A89A-ED9A-7D3FFE855F47}"/>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5E95C86C-FE5B-6A50-4E75-B471BD9B49C2}"/>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spTree>
    <p:extLst>
      <p:ext uri="{BB962C8B-B14F-4D97-AF65-F5344CB8AC3E}">
        <p14:creationId xmlns:p14="http://schemas.microsoft.com/office/powerpoint/2010/main" val="31842377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8">
            <a:extLst>
              <a:ext uri="{FF2B5EF4-FFF2-40B4-BE49-F238E27FC236}">
                <a16:creationId xmlns="" xmlns:a16="http://schemas.microsoft.com/office/drawing/2014/main" id="{67C119EE-94CB-9FCF-97FA-92FC89992E81}"/>
              </a:ext>
            </a:extLst>
          </p:cNvPr>
          <p:cNvGrpSpPr/>
          <p:nvPr/>
        </p:nvGrpSpPr>
        <p:grpSpPr>
          <a:xfrm>
            <a:off x="6237527" y="3761223"/>
            <a:ext cx="5520882" cy="2504126"/>
            <a:chOff x="8304205" y="1869478"/>
            <a:chExt cx="2743201" cy="3981004"/>
          </a:xfrm>
        </p:grpSpPr>
        <p:sp>
          <p:nvSpPr>
            <p:cNvPr id="330" name="矩形 24">
              <a:extLst>
                <a:ext uri="{FF2B5EF4-FFF2-40B4-BE49-F238E27FC236}">
                  <a16:creationId xmlns="" xmlns:a16="http://schemas.microsoft.com/office/drawing/2014/main" id="{D38F1ACA-06C8-C554-0F6B-5EF48338603F}"/>
                </a:ext>
              </a:extLst>
            </p:cNvPr>
            <p:cNvSpPr/>
            <p:nvPr/>
          </p:nvSpPr>
          <p:spPr>
            <a:xfrm>
              <a:off x="8304206" y="2702033"/>
              <a:ext cx="2743200" cy="3148449"/>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1" name="矩形: 圆顶角 25">
              <a:extLst>
                <a:ext uri="{FF2B5EF4-FFF2-40B4-BE49-F238E27FC236}">
                  <a16:creationId xmlns="" xmlns:a16="http://schemas.microsoft.com/office/drawing/2014/main" id="{E07569C1-D758-F926-817C-398FB38B4716}"/>
                </a:ext>
              </a:extLst>
            </p:cNvPr>
            <p:cNvSpPr/>
            <p:nvPr/>
          </p:nvSpPr>
          <p:spPr>
            <a:xfrm>
              <a:off x="8304205" y="1869478"/>
              <a:ext cx="2743200" cy="832555"/>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defRPr/>
              </a:pPr>
              <a:endParaRPr lang="zh-CN" altLang="en-US" sz="2000" dirty="0">
                <a:latin typeface="微软雅黑"/>
                <a:ea typeface="微软雅黑"/>
              </a:endParaRPr>
            </a:p>
          </p:txBody>
        </p:sp>
      </p:grpSp>
      <p:sp>
        <p:nvSpPr>
          <p:cNvPr id="3" name="Text Placeholder 2">
            <a:extLst>
              <a:ext uri="{FF2B5EF4-FFF2-40B4-BE49-F238E27FC236}">
                <a16:creationId xmlns="" xmlns:a16="http://schemas.microsoft.com/office/drawing/2014/main" id="{CBACBDC0-6AF2-3400-4950-236FBE14536B}"/>
              </a:ext>
            </a:extLst>
          </p:cNvPr>
          <p:cNvSpPr>
            <a:spLocks noGrp="1"/>
          </p:cNvSpPr>
          <p:nvPr>
            <p:ph type="body" sz="quarter" idx="13"/>
          </p:nvPr>
        </p:nvSpPr>
        <p:spPr/>
        <p:txBody>
          <a:bodyPr/>
          <a:lstStyle/>
          <a:p>
            <a:r>
              <a:rPr lang="x-none" dirty="0"/>
              <a:t>工作总结</a:t>
            </a:r>
            <a:r>
              <a:rPr lang="zh-CN" altLang="en-US" dirty="0"/>
              <a:t>  </a:t>
            </a:r>
            <a:r>
              <a:rPr lang="zh-CN" altLang="en-US" dirty="0">
                <a:solidFill>
                  <a:schemeClr val="tx1">
                    <a:lumMod val="50000"/>
                    <a:lumOff val="50000"/>
                  </a:schemeClr>
                </a:solidFill>
              </a:rPr>
              <a:t>未来展望  研究成果</a:t>
            </a:r>
          </a:p>
        </p:txBody>
      </p:sp>
      <p:sp>
        <p:nvSpPr>
          <p:cNvPr id="4" name="Date Placeholder 3">
            <a:extLst>
              <a:ext uri="{FF2B5EF4-FFF2-40B4-BE49-F238E27FC236}">
                <a16:creationId xmlns="" xmlns:a16="http://schemas.microsoft.com/office/drawing/2014/main" id="{B4C152D4-7AD4-CBD8-390D-00C464D53C0F}"/>
              </a:ext>
            </a:extLst>
          </p:cNvPr>
          <p:cNvSpPr>
            <a:spLocks noGrp="1"/>
          </p:cNvSpPr>
          <p:nvPr>
            <p:ph type="dt" sz="half" idx="10"/>
          </p:nvPr>
        </p:nvSpPr>
        <p:spPr/>
        <p:txBody>
          <a:bodyPr/>
          <a:lstStyle/>
          <a:p>
            <a:fld id="{BE648639-E1DF-DE48-8F82-A3212CD9664F}"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682FE743-18DE-4F83-6116-2685A0D3B447}"/>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1009C7A7-91FC-99D2-A3A0-B101B7A7BF3C}"/>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grpSp>
        <p:nvGrpSpPr>
          <p:cNvPr id="317" name="Group 316">
            <a:extLst>
              <a:ext uri="{FF2B5EF4-FFF2-40B4-BE49-F238E27FC236}">
                <a16:creationId xmlns="" xmlns:a16="http://schemas.microsoft.com/office/drawing/2014/main" id="{F408C56A-E34E-959F-1BD0-33FB00113629}"/>
              </a:ext>
            </a:extLst>
          </p:cNvPr>
          <p:cNvGrpSpPr/>
          <p:nvPr/>
        </p:nvGrpSpPr>
        <p:grpSpPr>
          <a:xfrm>
            <a:off x="423993" y="1161584"/>
            <a:ext cx="5520879" cy="2504126"/>
            <a:chOff x="8304205" y="1869478"/>
            <a:chExt cx="2743201" cy="3981004"/>
          </a:xfrm>
        </p:grpSpPr>
        <p:sp>
          <p:nvSpPr>
            <p:cNvPr id="318" name="矩形 24">
              <a:extLst>
                <a:ext uri="{FF2B5EF4-FFF2-40B4-BE49-F238E27FC236}">
                  <a16:creationId xmlns="" xmlns:a16="http://schemas.microsoft.com/office/drawing/2014/main" id="{D4B2DB86-B2C7-F2C3-5C6B-073012930CDF}"/>
                </a:ext>
              </a:extLst>
            </p:cNvPr>
            <p:cNvSpPr/>
            <p:nvPr/>
          </p:nvSpPr>
          <p:spPr>
            <a:xfrm>
              <a:off x="8304206" y="2702033"/>
              <a:ext cx="2743200" cy="3148449"/>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矩形: 圆顶角 25">
              <a:extLst>
                <a:ext uri="{FF2B5EF4-FFF2-40B4-BE49-F238E27FC236}">
                  <a16:creationId xmlns="" xmlns:a16="http://schemas.microsoft.com/office/drawing/2014/main" id="{452EA4BB-063E-C3D0-016B-FB411854F6CB}"/>
                </a:ext>
              </a:extLst>
            </p:cNvPr>
            <p:cNvSpPr/>
            <p:nvPr/>
          </p:nvSpPr>
          <p:spPr>
            <a:xfrm>
              <a:off x="8304205" y="1869478"/>
              <a:ext cx="2743200" cy="832555"/>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321" name="Group 320">
            <a:extLst>
              <a:ext uri="{FF2B5EF4-FFF2-40B4-BE49-F238E27FC236}">
                <a16:creationId xmlns="" xmlns:a16="http://schemas.microsoft.com/office/drawing/2014/main" id="{F202F04E-905E-FFC4-1544-BCC3645F8A8B}"/>
              </a:ext>
            </a:extLst>
          </p:cNvPr>
          <p:cNvGrpSpPr/>
          <p:nvPr/>
        </p:nvGrpSpPr>
        <p:grpSpPr>
          <a:xfrm>
            <a:off x="6237529" y="1160743"/>
            <a:ext cx="5520882" cy="2504126"/>
            <a:chOff x="8304205" y="1869478"/>
            <a:chExt cx="2743201" cy="3981004"/>
          </a:xfrm>
        </p:grpSpPr>
        <p:sp>
          <p:nvSpPr>
            <p:cNvPr id="322" name="矩形 24">
              <a:extLst>
                <a:ext uri="{FF2B5EF4-FFF2-40B4-BE49-F238E27FC236}">
                  <a16:creationId xmlns="" xmlns:a16="http://schemas.microsoft.com/office/drawing/2014/main" id="{417ABEF5-416D-9B7F-F956-6D7DF2FC80B7}"/>
                </a:ext>
              </a:extLst>
            </p:cNvPr>
            <p:cNvSpPr/>
            <p:nvPr/>
          </p:nvSpPr>
          <p:spPr>
            <a:xfrm>
              <a:off x="8304206" y="2702033"/>
              <a:ext cx="2743200" cy="3148449"/>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3" name="矩形: 圆顶角 25">
              <a:extLst>
                <a:ext uri="{FF2B5EF4-FFF2-40B4-BE49-F238E27FC236}">
                  <a16:creationId xmlns="" xmlns:a16="http://schemas.microsoft.com/office/drawing/2014/main" id="{2589BB26-1413-0469-EFFE-338836B29866}"/>
                </a:ext>
              </a:extLst>
            </p:cNvPr>
            <p:cNvSpPr/>
            <p:nvPr/>
          </p:nvSpPr>
          <p:spPr>
            <a:xfrm>
              <a:off x="8304205" y="1869478"/>
              <a:ext cx="2743200" cy="832555"/>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325" name="Group 324">
            <a:extLst>
              <a:ext uri="{FF2B5EF4-FFF2-40B4-BE49-F238E27FC236}">
                <a16:creationId xmlns="" xmlns:a16="http://schemas.microsoft.com/office/drawing/2014/main" id="{C45ED173-2010-31AA-6509-784BD53BC4BC}"/>
              </a:ext>
            </a:extLst>
          </p:cNvPr>
          <p:cNvGrpSpPr/>
          <p:nvPr/>
        </p:nvGrpSpPr>
        <p:grpSpPr>
          <a:xfrm>
            <a:off x="423991" y="3762064"/>
            <a:ext cx="5520879" cy="2504126"/>
            <a:chOff x="8304205" y="1869478"/>
            <a:chExt cx="2743201" cy="3981004"/>
          </a:xfrm>
        </p:grpSpPr>
        <p:sp>
          <p:nvSpPr>
            <p:cNvPr id="326" name="矩形 24">
              <a:extLst>
                <a:ext uri="{FF2B5EF4-FFF2-40B4-BE49-F238E27FC236}">
                  <a16:creationId xmlns="" xmlns:a16="http://schemas.microsoft.com/office/drawing/2014/main" id="{CC2CB8B8-5322-BD70-6248-8CDEAC07A32D}"/>
                </a:ext>
              </a:extLst>
            </p:cNvPr>
            <p:cNvSpPr/>
            <p:nvPr/>
          </p:nvSpPr>
          <p:spPr>
            <a:xfrm>
              <a:off x="8304206" y="2702033"/>
              <a:ext cx="2743200" cy="3148449"/>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7" name="矩形: 圆顶角 25">
              <a:extLst>
                <a:ext uri="{FF2B5EF4-FFF2-40B4-BE49-F238E27FC236}">
                  <a16:creationId xmlns="" xmlns:a16="http://schemas.microsoft.com/office/drawing/2014/main" id="{5E5232FF-3AE6-B4C6-35CA-13054B1B5150}"/>
                </a:ext>
              </a:extLst>
            </p:cNvPr>
            <p:cNvSpPr/>
            <p:nvPr/>
          </p:nvSpPr>
          <p:spPr>
            <a:xfrm>
              <a:off x="8304205" y="1869478"/>
              <a:ext cx="2743200" cy="832555"/>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854200" y="1210270"/>
            <a:ext cx="3403600" cy="400110"/>
          </a:xfrm>
          <a:prstGeom prst="rect">
            <a:avLst/>
          </a:prstGeom>
          <a:noFill/>
        </p:spPr>
        <p:txBody>
          <a:bodyPr wrap="square" rtlCol="0">
            <a:spAutoFit/>
          </a:bodyPr>
          <a:lstStyle/>
          <a:p>
            <a:r>
              <a:rPr lang="zh-CN" altLang="en-US" sz="2000" dirty="0" smtClean="0">
                <a:solidFill>
                  <a:schemeClr val="bg1"/>
                </a:solidFill>
              </a:rPr>
              <a:t>通用神经元：</a:t>
            </a:r>
            <a:r>
              <a:rPr lang="en-US" altLang="zh-CN" sz="2000" dirty="0" smtClean="0">
                <a:solidFill>
                  <a:schemeClr val="bg1"/>
                </a:solidFill>
              </a:rPr>
              <a:t>IC</a:t>
            </a:r>
            <a:r>
              <a:rPr lang="zh-CN" altLang="en-US" sz="2000" dirty="0" smtClean="0">
                <a:solidFill>
                  <a:schemeClr val="bg1"/>
                </a:solidFill>
              </a:rPr>
              <a:t>神经元</a:t>
            </a:r>
            <a:endParaRPr lang="zh-CN" altLang="en-US" sz="2000" dirty="0">
              <a:solidFill>
                <a:schemeClr val="bg1"/>
              </a:solidFill>
            </a:endParaRPr>
          </a:p>
        </p:txBody>
      </p:sp>
      <p:sp>
        <p:nvSpPr>
          <p:cNvPr id="19" name="文本框 18"/>
          <p:cNvSpPr txBox="1"/>
          <p:nvPr/>
        </p:nvSpPr>
        <p:spPr>
          <a:xfrm>
            <a:off x="6603999" y="1210270"/>
            <a:ext cx="5808133" cy="400110"/>
          </a:xfrm>
          <a:prstGeom prst="rect">
            <a:avLst/>
          </a:prstGeom>
          <a:noFill/>
        </p:spPr>
        <p:txBody>
          <a:bodyPr wrap="square" rtlCol="0">
            <a:spAutoFit/>
          </a:bodyPr>
          <a:lstStyle/>
          <a:p>
            <a:r>
              <a:rPr lang="en-US" altLang="zh-CN" sz="2000" dirty="0" smtClean="0">
                <a:solidFill>
                  <a:schemeClr val="bg1"/>
                </a:solidFill>
              </a:rPr>
              <a:t>IC</a:t>
            </a:r>
            <a:r>
              <a:rPr lang="zh-CN" altLang="en-US" sz="2000" dirty="0" smtClean="0">
                <a:solidFill>
                  <a:schemeClr val="bg1"/>
                </a:solidFill>
              </a:rPr>
              <a:t>神经元与深度卷积网络的结合</a:t>
            </a:r>
            <a:r>
              <a:rPr lang="en-US" altLang="zh-CN" sz="2000" dirty="0" smtClean="0">
                <a:solidFill>
                  <a:schemeClr val="bg1"/>
                </a:solidFill>
              </a:rPr>
              <a:t>IC-CNN+</a:t>
            </a:r>
            <a:endParaRPr lang="zh-CN" altLang="en-US" sz="2000" dirty="0">
              <a:solidFill>
                <a:schemeClr val="bg1"/>
              </a:solidFill>
            </a:endParaRPr>
          </a:p>
        </p:txBody>
      </p:sp>
      <p:sp>
        <p:nvSpPr>
          <p:cNvPr id="20" name="文本框 19"/>
          <p:cNvSpPr txBox="1"/>
          <p:nvPr/>
        </p:nvSpPr>
        <p:spPr>
          <a:xfrm>
            <a:off x="804333" y="3820338"/>
            <a:ext cx="5808133" cy="400110"/>
          </a:xfrm>
          <a:prstGeom prst="rect">
            <a:avLst/>
          </a:prstGeom>
          <a:noFill/>
        </p:spPr>
        <p:txBody>
          <a:bodyPr wrap="square" rtlCol="0">
            <a:spAutoFit/>
          </a:bodyPr>
          <a:lstStyle/>
          <a:p>
            <a:r>
              <a:rPr lang="en-US" altLang="zh-CN" sz="2000" dirty="0" smtClean="0">
                <a:solidFill>
                  <a:schemeClr val="bg1"/>
                </a:solidFill>
              </a:rPr>
              <a:t>IC</a:t>
            </a:r>
            <a:r>
              <a:rPr lang="zh-CN" altLang="en-US" sz="2000" dirty="0" smtClean="0">
                <a:solidFill>
                  <a:schemeClr val="bg1"/>
                </a:solidFill>
              </a:rPr>
              <a:t>神经元与等变图网络的结合</a:t>
            </a:r>
            <a:r>
              <a:rPr lang="en-US" altLang="zh-CN" sz="2000" dirty="0" smtClean="0">
                <a:solidFill>
                  <a:schemeClr val="bg1"/>
                </a:solidFill>
              </a:rPr>
              <a:t>IC-GNN+</a:t>
            </a:r>
            <a:endParaRPr lang="zh-CN" altLang="en-US" sz="2000" dirty="0">
              <a:solidFill>
                <a:schemeClr val="bg1"/>
              </a:solidFill>
            </a:endParaRPr>
          </a:p>
        </p:txBody>
      </p:sp>
      <p:sp>
        <p:nvSpPr>
          <p:cNvPr id="21" name="文本框 20"/>
          <p:cNvSpPr txBox="1"/>
          <p:nvPr/>
        </p:nvSpPr>
        <p:spPr>
          <a:xfrm>
            <a:off x="6392333" y="3835059"/>
            <a:ext cx="5808133" cy="400110"/>
          </a:xfrm>
          <a:prstGeom prst="rect">
            <a:avLst/>
          </a:prstGeom>
          <a:noFill/>
        </p:spPr>
        <p:txBody>
          <a:bodyPr wrap="square" rtlCol="0">
            <a:spAutoFit/>
          </a:bodyPr>
          <a:lstStyle/>
          <a:p>
            <a:r>
              <a:rPr lang="en-US" altLang="zh-CN" sz="2000" dirty="0" smtClean="0">
                <a:solidFill>
                  <a:schemeClr val="bg1"/>
                </a:solidFill>
              </a:rPr>
              <a:t>IC</a:t>
            </a:r>
            <a:r>
              <a:rPr lang="zh-CN" altLang="en-US" sz="2000" dirty="0" smtClean="0">
                <a:solidFill>
                  <a:schemeClr val="bg1"/>
                </a:solidFill>
              </a:rPr>
              <a:t>神经元与长期依赖递归网络的结合</a:t>
            </a:r>
            <a:r>
              <a:rPr lang="en-US" altLang="zh-CN" sz="2000" dirty="0" smtClean="0">
                <a:solidFill>
                  <a:schemeClr val="bg1"/>
                </a:solidFill>
              </a:rPr>
              <a:t>IC-RNN+</a:t>
            </a:r>
            <a:endParaRPr lang="zh-CN" altLang="en-US" sz="2000" dirty="0">
              <a:solidFill>
                <a:schemeClr val="bg1"/>
              </a:solidFill>
            </a:endParaRPr>
          </a:p>
        </p:txBody>
      </p:sp>
      <p:sp>
        <p:nvSpPr>
          <p:cNvPr id="22" name="文本框 21"/>
          <p:cNvSpPr txBox="1"/>
          <p:nvPr/>
        </p:nvSpPr>
        <p:spPr>
          <a:xfrm>
            <a:off x="642461" y="1687803"/>
            <a:ext cx="5191072" cy="1754326"/>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本章提出了一种通用的</a:t>
            </a:r>
            <a:r>
              <a:rPr lang="en-US" altLang="zh-CN" dirty="0" smtClean="0"/>
              <a:t>IC</a:t>
            </a:r>
            <a:r>
              <a:rPr lang="zh-CN" altLang="en-US" dirty="0" smtClean="0"/>
              <a:t>神经元结构</a:t>
            </a:r>
            <a:endParaRPr lang="en-US" altLang="zh-CN" dirty="0" smtClean="0"/>
          </a:p>
          <a:p>
            <a:pPr marL="285750" indent="-285750" fontAlgn="auto">
              <a:lnSpc>
                <a:spcPct val="150000"/>
              </a:lnSpc>
              <a:buFont typeface="Wingdings" panose="05000000000000000000" charset="0"/>
              <a:buChar char="n"/>
            </a:pPr>
            <a:r>
              <a:rPr lang="zh-CN" altLang="en-US" dirty="0">
                <a:solidFill>
                  <a:schemeClr val="accent5"/>
                </a:solidFill>
              </a:rPr>
              <a:t>对</a:t>
            </a:r>
            <a:r>
              <a:rPr lang="en-US" altLang="zh-CN" dirty="0">
                <a:solidFill>
                  <a:schemeClr val="accent5"/>
                </a:solidFill>
              </a:rPr>
              <a:t>IC</a:t>
            </a:r>
            <a:r>
              <a:rPr lang="zh-CN" altLang="en-US" dirty="0">
                <a:solidFill>
                  <a:schemeClr val="accent5"/>
                </a:solidFill>
              </a:rPr>
              <a:t>神经元表达能力进行了分析</a:t>
            </a:r>
            <a:endParaRPr lang="en-US" altLang="zh-CN" dirty="0">
              <a:solidFill>
                <a:schemeClr val="accent5"/>
              </a:solidFill>
            </a:endParaRPr>
          </a:p>
          <a:p>
            <a:pPr marL="285750" indent="-285750" fontAlgn="auto">
              <a:lnSpc>
                <a:spcPct val="150000"/>
              </a:lnSpc>
              <a:buFont typeface="Wingdings" panose="05000000000000000000" charset="0"/>
              <a:buChar char="n"/>
            </a:pPr>
            <a:r>
              <a:rPr lang="zh-CN" altLang="en-US" dirty="0">
                <a:solidFill>
                  <a:schemeClr val="accent5"/>
                </a:solidFill>
              </a:rPr>
              <a:t>将</a:t>
            </a:r>
            <a:r>
              <a:rPr lang="en-US" altLang="zh-CN" dirty="0">
                <a:solidFill>
                  <a:schemeClr val="accent5"/>
                </a:solidFill>
              </a:rPr>
              <a:t>IC</a:t>
            </a:r>
            <a:r>
              <a:rPr lang="zh-CN" altLang="en-US" dirty="0">
                <a:solidFill>
                  <a:schemeClr val="accent5"/>
                </a:solidFill>
              </a:rPr>
              <a:t>神经元初步应用到主流的网络框架中并验证其性能</a:t>
            </a:r>
            <a:endParaRPr lang="en-US" altLang="zh-CN" dirty="0">
              <a:solidFill>
                <a:schemeClr val="accent5"/>
              </a:solidFill>
            </a:endParaRPr>
          </a:p>
        </p:txBody>
      </p:sp>
      <p:sp>
        <p:nvSpPr>
          <p:cNvPr id="23" name="文本框 22"/>
          <p:cNvSpPr txBox="1"/>
          <p:nvPr/>
        </p:nvSpPr>
        <p:spPr>
          <a:xfrm>
            <a:off x="6392333" y="1623158"/>
            <a:ext cx="5191072" cy="2169825"/>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本章将</a:t>
            </a:r>
            <a:r>
              <a:rPr lang="en-US" altLang="zh-CN" dirty="0" smtClean="0"/>
              <a:t>IC</a:t>
            </a:r>
            <a:r>
              <a:rPr lang="zh-CN" altLang="en-US" dirty="0" smtClean="0"/>
              <a:t>神经元应用到高维图像数据或者深度卷积网络中</a:t>
            </a:r>
            <a:endParaRPr lang="en-US" altLang="zh-CN" dirty="0"/>
          </a:p>
          <a:p>
            <a:pPr marL="285750" indent="-285750" fontAlgn="auto">
              <a:lnSpc>
                <a:spcPct val="150000"/>
              </a:lnSpc>
              <a:buFont typeface="Wingdings" panose="05000000000000000000" charset="0"/>
              <a:buChar char="n"/>
            </a:pPr>
            <a:r>
              <a:rPr lang="zh-CN" altLang="en-US" dirty="0">
                <a:solidFill>
                  <a:schemeClr val="accent5"/>
                </a:solidFill>
              </a:rPr>
              <a:t>利用动态化方法解决了</a:t>
            </a:r>
            <a:r>
              <a:rPr lang="en-US" altLang="zh-CN" dirty="0">
                <a:solidFill>
                  <a:schemeClr val="accent5"/>
                </a:solidFill>
              </a:rPr>
              <a:t>IC</a:t>
            </a:r>
            <a:r>
              <a:rPr lang="zh-CN" altLang="en-US" dirty="0">
                <a:solidFill>
                  <a:schemeClr val="accent5"/>
                </a:solidFill>
              </a:rPr>
              <a:t>神经元在高维数据中表达受限的问题</a:t>
            </a:r>
            <a:endParaRPr lang="en-US" altLang="zh-CN" dirty="0">
              <a:solidFill>
                <a:schemeClr val="accent5"/>
              </a:solidFill>
            </a:endParaRPr>
          </a:p>
          <a:p>
            <a:pPr marL="285750" indent="-285750" fontAlgn="auto">
              <a:lnSpc>
                <a:spcPct val="150000"/>
              </a:lnSpc>
              <a:buFont typeface="Wingdings" panose="05000000000000000000" charset="0"/>
              <a:buChar char="n"/>
            </a:pPr>
            <a:endParaRPr lang="en-US" altLang="zh-CN" dirty="0" smtClean="0">
              <a:solidFill>
                <a:srgbClr val="FF0000"/>
              </a:solidFill>
            </a:endParaRPr>
          </a:p>
        </p:txBody>
      </p:sp>
      <p:sp>
        <p:nvSpPr>
          <p:cNvPr id="24" name="文本框 23"/>
          <p:cNvSpPr txBox="1"/>
          <p:nvPr/>
        </p:nvSpPr>
        <p:spPr>
          <a:xfrm>
            <a:off x="650927" y="4310608"/>
            <a:ext cx="5191072" cy="2169825"/>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本章将</a:t>
            </a:r>
            <a:r>
              <a:rPr lang="en-US" altLang="zh-CN" dirty="0" smtClean="0"/>
              <a:t>IC</a:t>
            </a:r>
            <a:r>
              <a:rPr lang="zh-CN" altLang="en-US" dirty="0" smtClean="0"/>
              <a:t>神经元应用到</a:t>
            </a:r>
            <a:r>
              <a:rPr lang="en-US" altLang="zh-CN" dirty="0" smtClean="0"/>
              <a:t>3D</a:t>
            </a:r>
            <a:r>
              <a:rPr lang="zh-CN" altLang="en-US" dirty="0" smtClean="0"/>
              <a:t>数据或者等变图神经网络中</a:t>
            </a:r>
            <a:endParaRPr lang="en-US" altLang="zh-CN" dirty="0"/>
          </a:p>
          <a:p>
            <a:pPr marL="285750" indent="-285750">
              <a:lnSpc>
                <a:spcPct val="150000"/>
              </a:lnSpc>
              <a:buFont typeface="Wingdings" panose="05000000000000000000" charset="0"/>
              <a:buChar char="n"/>
            </a:pPr>
            <a:r>
              <a:rPr lang="zh-CN" altLang="en-US" dirty="0">
                <a:solidFill>
                  <a:schemeClr val="accent5"/>
                </a:solidFill>
              </a:rPr>
              <a:t>结合了</a:t>
            </a:r>
            <a:r>
              <a:rPr lang="en-US" altLang="zh-CN" dirty="0">
                <a:solidFill>
                  <a:schemeClr val="accent5"/>
                </a:solidFill>
              </a:rPr>
              <a:t>IC</a:t>
            </a:r>
            <a:r>
              <a:rPr lang="zh-CN" altLang="en-US" dirty="0">
                <a:solidFill>
                  <a:schemeClr val="accent5"/>
                </a:solidFill>
              </a:rPr>
              <a:t>神经元与等变操作，突破了传统图神经网络表达能力上限，并保持了近似等变性</a:t>
            </a:r>
            <a:endParaRPr lang="en-US" altLang="zh-CN" dirty="0">
              <a:solidFill>
                <a:schemeClr val="accent5"/>
              </a:solidFill>
            </a:endParaRPr>
          </a:p>
          <a:p>
            <a:pPr marL="285750" indent="-285750" fontAlgn="auto">
              <a:lnSpc>
                <a:spcPct val="150000"/>
              </a:lnSpc>
              <a:buFont typeface="Wingdings" panose="05000000000000000000" charset="0"/>
              <a:buChar char="n"/>
            </a:pPr>
            <a:endParaRPr lang="en-US" altLang="zh-CN" dirty="0" smtClean="0">
              <a:solidFill>
                <a:srgbClr val="FF0000"/>
              </a:solidFill>
            </a:endParaRPr>
          </a:p>
        </p:txBody>
      </p:sp>
      <p:sp>
        <p:nvSpPr>
          <p:cNvPr id="25" name="文本框 24"/>
          <p:cNvSpPr txBox="1"/>
          <p:nvPr/>
        </p:nvSpPr>
        <p:spPr>
          <a:xfrm>
            <a:off x="6392333" y="4276833"/>
            <a:ext cx="5191072" cy="2169825"/>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本章将</a:t>
            </a:r>
            <a:r>
              <a:rPr lang="en-US" altLang="zh-CN" dirty="0" smtClean="0"/>
              <a:t>IC</a:t>
            </a:r>
            <a:r>
              <a:rPr lang="zh-CN" altLang="en-US" dirty="0" smtClean="0"/>
              <a:t>神经元应用到序列数据或者长期依赖递归神经网络中</a:t>
            </a:r>
            <a:endParaRPr lang="en-US" altLang="zh-CN" dirty="0" smtClean="0"/>
          </a:p>
          <a:p>
            <a:pPr marL="285750" indent="-285750" fontAlgn="auto">
              <a:lnSpc>
                <a:spcPct val="150000"/>
              </a:lnSpc>
              <a:buFont typeface="Wingdings" panose="05000000000000000000" charset="0"/>
              <a:buChar char="n"/>
            </a:pPr>
            <a:r>
              <a:rPr lang="zh-CN" altLang="en-US" dirty="0">
                <a:solidFill>
                  <a:schemeClr val="accent5"/>
                </a:solidFill>
              </a:rPr>
              <a:t>结合了</a:t>
            </a:r>
            <a:r>
              <a:rPr lang="en-US" altLang="zh-CN" dirty="0">
                <a:solidFill>
                  <a:schemeClr val="accent5"/>
                </a:solidFill>
              </a:rPr>
              <a:t>IC</a:t>
            </a:r>
            <a:r>
              <a:rPr lang="zh-CN" altLang="en-US" dirty="0">
                <a:solidFill>
                  <a:schemeClr val="accent5"/>
                </a:solidFill>
              </a:rPr>
              <a:t>神经元与记忆遗忘机制，使得</a:t>
            </a:r>
            <a:r>
              <a:rPr lang="en-US" altLang="zh-CN" dirty="0">
                <a:solidFill>
                  <a:schemeClr val="accent5"/>
                </a:solidFill>
              </a:rPr>
              <a:t>IC-RNN</a:t>
            </a:r>
            <a:r>
              <a:rPr lang="zh-CN" altLang="en-US" dirty="0">
                <a:solidFill>
                  <a:schemeClr val="accent5"/>
                </a:solidFill>
              </a:rPr>
              <a:t>能够学习长期依赖，适用与广泛的序列任务</a:t>
            </a:r>
            <a:endParaRPr lang="en-US" altLang="zh-CN" dirty="0">
              <a:solidFill>
                <a:schemeClr val="accent5"/>
              </a:solidFill>
            </a:endParaRPr>
          </a:p>
          <a:p>
            <a:pPr marL="285750" indent="-285750" fontAlgn="auto">
              <a:lnSpc>
                <a:spcPct val="150000"/>
              </a:lnSpc>
              <a:buFont typeface="Wingdings" panose="05000000000000000000" charset="0"/>
              <a:buChar char="n"/>
            </a:pPr>
            <a:endParaRPr lang="en-US" altLang="zh-CN" dirty="0" smtClean="0">
              <a:solidFill>
                <a:srgbClr val="FF0000"/>
              </a:solidFill>
            </a:endParaRPr>
          </a:p>
        </p:txBody>
      </p:sp>
    </p:spTree>
    <p:extLst>
      <p:ext uri="{BB962C8B-B14F-4D97-AF65-F5344CB8AC3E}">
        <p14:creationId xmlns:p14="http://schemas.microsoft.com/office/powerpoint/2010/main" val="2494596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EF20801-0302-D8FF-7ED6-78CC1E60793A}"/>
              </a:ext>
            </a:extLst>
          </p:cNvPr>
          <p:cNvSpPr>
            <a:spLocks noGrp="1"/>
          </p:cNvSpPr>
          <p:nvPr>
            <p:ph type="body" sz="quarter" idx="13"/>
          </p:nvPr>
        </p:nvSpPr>
        <p:spPr/>
        <p:txBody>
          <a:bodyPr/>
          <a:lstStyle/>
          <a:p>
            <a:r>
              <a:rPr lang="x-none" dirty="0">
                <a:solidFill>
                  <a:schemeClr val="tx1">
                    <a:lumMod val="50000"/>
                    <a:lumOff val="50000"/>
                  </a:schemeClr>
                </a:solidFill>
              </a:rPr>
              <a:t>工作总结</a:t>
            </a:r>
            <a:r>
              <a:rPr lang="zh-CN" altLang="en-US" dirty="0"/>
              <a:t>  未来展望  </a:t>
            </a:r>
            <a:r>
              <a:rPr lang="zh-CN" altLang="en-US" dirty="0">
                <a:solidFill>
                  <a:schemeClr val="tx1">
                    <a:lumMod val="50000"/>
                    <a:lumOff val="50000"/>
                  </a:schemeClr>
                </a:solidFill>
              </a:rPr>
              <a:t>研究成果</a:t>
            </a:r>
          </a:p>
        </p:txBody>
      </p:sp>
      <p:sp>
        <p:nvSpPr>
          <p:cNvPr id="4" name="Date Placeholder 3">
            <a:extLst>
              <a:ext uri="{FF2B5EF4-FFF2-40B4-BE49-F238E27FC236}">
                <a16:creationId xmlns="" xmlns:a16="http://schemas.microsoft.com/office/drawing/2014/main" id="{333336A9-4A8C-3905-BD9D-92F801262790}"/>
              </a:ext>
            </a:extLst>
          </p:cNvPr>
          <p:cNvSpPr>
            <a:spLocks noGrp="1"/>
          </p:cNvSpPr>
          <p:nvPr>
            <p:ph type="dt" sz="half" idx="10"/>
          </p:nvPr>
        </p:nvSpPr>
        <p:spPr/>
        <p:txBody>
          <a:bodyPr/>
          <a:lstStyle/>
          <a:p>
            <a:fld id="{2E1029AA-86D3-8741-99DF-D03264A881E4}"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1A5E0D9B-0A1D-55BD-97AF-24D8CCA1B76F}"/>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71A415F5-55B2-1601-10ED-B4B44EEB7347}"/>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grpSp>
        <p:nvGrpSpPr>
          <p:cNvPr id="53" name="Group 52">
            <a:extLst>
              <a:ext uri="{FF2B5EF4-FFF2-40B4-BE49-F238E27FC236}">
                <a16:creationId xmlns="" xmlns:a16="http://schemas.microsoft.com/office/drawing/2014/main" id="{DE2E6BAC-8B35-AD15-0241-96E5119259F4}"/>
              </a:ext>
            </a:extLst>
          </p:cNvPr>
          <p:cNvGrpSpPr/>
          <p:nvPr/>
        </p:nvGrpSpPr>
        <p:grpSpPr>
          <a:xfrm>
            <a:off x="838199" y="1332985"/>
            <a:ext cx="3200401" cy="4387722"/>
            <a:chOff x="8304205" y="1869476"/>
            <a:chExt cx="2743201" cy="4387722"/>
          </a:xfrm>
        </p:grpSpPr>
        <p:sp>
          <p:nvSpPr>
            <p:cNvPr id="54" name="矩形 24">
              <a:extLst>
                <a:ext uri="{FF2B5EF4-FFF2-40B4-BE49-F238E27FC236}">
                  <a16:creationId xmlns="" xmlns:a16="http://schemas.microsoft.com/office/drawing/2014/main" id="{380D578D-0D0B-C01D-64A4-22933CC6B5F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矩形: 圆顶角 25">
              <a:extLst>
                <a:ext uri="{FF2B5EF4-FFF2-40B4-BE49-F238E27FC236}">
                  <a16:creationId xmlns="" xmlns:a16="http://schemas.microsoft.com/office/drawing/2014/main" id="{E938B4D7-1058-4D24-69C7-64E3C63C16A5}"/>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56" name="文本框 26">
              <a:extLst>
                <a:ext uri="{FF2B5EF4-FFF2-40B4-BE49-F238E27FC236}">
                  <a16:creationId xmlns="" xmlns:a16="http://schemas.microsoft.com/office/drawing/2014/main" id="{F2AB1E43-8A66-9B37-008C-07C2398DCDFF}"/>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grpSp>
        <p:nvGrpSpPr>
          <p:cNvPr id="65" name="Group 64">
            <a:extLst>
              <a:ext uri="{FF2B5EF4-FFF2-40B4-BE49-F238E27FC236}">
                <a16:creationId xmlns="" xmlns:a16="http://schemas.microsoft.com/office/drawing/2014/main" id="{7BF608A2-2904-33B3-BD65-A12952E583A3}"/>
              </a:ext>
            </a:extLst>
          </p:cNvPr>
          <p:cNvGrpSpPr/>
          <p:nvPr/>
        </p:nvGrpSpPr>
        <p:grpSpPr>
          <a:xfrm>
            <a:off x="8153399" y="1332985"/>
            <a:ext cx="3200400" cy="4387722"/>
            <a:chOff x="8304205" y="1869476"/>
            <a:chExt cx="2743201" cy="4387722"/>
          </a:xfrm>
        </p:grpSpPr>
        <p:sp>
          <p:nvSpPr>
            <p:cNvPr id="66" name="矩形 24">
              <a:extLst>
                <a:ext uri="{FF2B5EF4-FFF2-40B4-BE49-F238E27FC236}">
                  <a16:creationId xmlns="" xmlns:a16="http://schemas.microsoft.com/office/drawing/2014/main" id="{8B49EF98-8732-BA92-A91E-E097D3CFF2E7}"/>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矩形: 圆顶角 25">
              <a:extLst>
                <a:ext uri="{FF2B5EF4-FFF2-40B4-BE49-F238E27FC236}">
                  <a16:creationId xmlns="" xmlns:a16="http://schemas.microsoft.com/office/drawing/2014/main" id="{623687F5-DE1A-893E-2611-E9652809C2E0}"/>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68" name="文本框 26">
              <a:extLst>
                <a:ext uri="{FF2B5EF4-FFF2-40B4-BE49-F238E27FC236}">
                  <a16:creationId xmlns="" xmlns:a16="http://schemas.microsoft.com/office/drawing/2014/main" id="{A9CFADC8-109D-8876-D1CF-3718919FA899}"/>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grpSp>
        <p:nvGrpSpPr>
          <p:cNvPr id="61" name="Group 60">
            <a:extLst>
              <a:ext uri="{FF2B5EF4-FFF2-40B4-BE49-F238E27FC236}">
                <a16:creationId xmlns="" xmlns:a16="http://schemas.microsoft.com/office/drawing/2014/main" id="{925CD110-5DD1-8AA5-92F6-74E4F2A1EF56}"/>
              </a:ext>
            </a:extLst>
          </p:cNvPr>
          <p:cNvGrpSpPr/>
          <p:nvPr/>
        </p:nvGrpSpPr>
        <p:grpSpPr>
          <a:xfrm>
            <a:off x="4495801" y="1332985"/>
            <a:ext cx="3200398" cy="4387722"/>
            <a:chOff x="8304205" y="1869476"/>
            <a:chExt cx="2743201" cy="4387722"/>
          </a:xfrm>
        </p:grpSpPr>
        <p:sp>
          <p:nvSpPr>
            <p:cNvPr id="62" name="矩形 24">
              <a:extLst>
                <a:ext uri="{FF2B5EF4-FFF2-40B4-BE49-F238E27FC236}">
                  <a16:creationId xmlns="" xmlns:a16="http://schemas.microsoft.com/office/drawing/2014/main" id="{CB898ED7-F5BF-72B0-0DAA-A8882785D4E2}"/>
                </a:ext>
              </a:extLst>
            </p:cNvPr>
            <p:cNvSpPr/>
            <p:nvPr/>
          </p:nvSpPr>
          <p:spPr>
            <a:xfrm>
              <a:off x="8304206" y="2967235"/>
              <a:ext cx="2743200" cy="3289963"/>
            </a:xfrm>
            <a:prstGeom prst="rect">
              <a:avLst/>
            </a:prstGeom>
            <a:solidFill>
              <a:srgbClr val="F0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矩形: 圆顶角 25">
              <a:extLst>
                <a:ext uri="{FF2B5EF4-FFF2-40B4-BE49-F238E27FC236}">
                  <a16:creationId xmlns="" xmlns:a16="http://schemas.microsoft.com/office/drawing/2014/main" id="{067CAD05-BE7B-3D41-6E52-7F2DB1806813}"/>
                </a:ext>
              </a:extLst>
            </p:cNvPr>
            <p:cNvSpPr/>
            <p:nvPr/>
          </p:nvSpPr>
          <p:spPr>
            <a:xfrm>
              <a:off x="8304205" y="1869476"/>
              <a:ext cx="2743200" cy="1097260"/>
            </a:xfrm>
            <a:prstGeom prst="round2SameRect">
              <a:avLst/>
            </a:prstGeom>
            <a:solidFill>
              <a:srgbClr val="6A0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64" name="文本框 26">
              <a:extLst>
                <a:ext uri="{FF2B5EF4-FFF2-40B4-BE49-F238E27FC236}">
                  <a16:creationId xmlns="" xmlns:a16="http://schemas.microsoft.com/office/drawing/2014/main" id="{A935010C-64C4-9BE9-8827-9350C27BCE0B}"/>
                </a:ext>
              </a:extLst>
            </p:cNvPr>
            <p:cNvSpPr txBox="1"/>
            <p:nvPr/>
          </p:nvSpPr>
          <p:spPr>
            <a:xfrm>
              <a:off x="8334635" y="3118953"/>
              <a:ext cx="2682339" cy="45890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1092202" y="1690860"/>
            <a:ext cx="2793998" cy="400110"/>
          </a:xfrm>
          <a:prstGeom prst="rect">
            <a:avLst/>
          </a:prstGeom>
          <a:noFill/>
        </p:spPr>
        <p:txBody>
          <a:bodyPr wrap="square" rtlCol="0">
            <a:spAutoFit/>
          </a:bodyPr>
          <a:lstStyle/>
          <a:p>
            <a:r>
              <a:rPr lang="en-US" altLang="zh-CN" sz="2000" dirty="0" smtClean="0">
                <a:solidFill>
                  <a:schemeClr val="bg1"/>
                </a:solidFill>
              </a:rPr>
              <a:t>Transformer</a:t>
            </a:r>
            <a:r>
              <a:rPr lang="zh-CN" altLang="en-US" sz="2000" dirty="0" smtClean="0">
                <a:solidFill>
                  <a:schemeClr val="bg1"/>
                </a:solidFill>
              </a:rPr>
              <a:t>架构中应用</a:t>
            </a:r>
            <a:endParaRPr lang="zh-CN" altLang="en-US" sz="2000" dirty="0">
              <a:solidFill>
                <a:schemeClr val="bg1"/>
              </a:solidFill>
            </a:endParaRPr>
          </a:p>
        </p:txBody>
      </p:sp>
      <p:sp>
        <p:nvSpPr>
          <p:cNvPr id="19" name="文本框 18"/>
          <p:cNvSpPr txBox="1"/>
          <p:nvPr/>
        </p:nvSpPr>
        <p:spPr>
          <a:xfrm>
            <a:off x="838200" y="2493133"/>
            <a:ext cx="3200399" cy="2169825"/>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en-US" altLang="zh-CN" dirty="0" smtClean="0"/>
              <a:t>Transformer</a:t>
            </a:r>
            <a:r>
              <a:rPr lang="zh-CN" altLang="en-US" dirty="0" smtClean="0"/>
              <a:t>也是当今主流的神经网络计算模块，将</a:t>
            </a:r>
            <a:r>
              <a:rPr lang="en-US" altLang="zh-CN" dirty="0" smtClean="0"/>
              <a:t>IC</a:t>
            </a:r>
            <a:r>
              <a:rPr lang="zh-CN" altLang="en-US" dirty="0" smtClean="0"/>
              <a:t>神经元与</a:t>
            </a:r>
            <a:r>
              <a:rPr lang="en-US" altLang="zh-CN" dirty="0" smtClean="0"/>
              <a:t>Transformer</a:t>
            </a:r>
            <a:r>
              <a:rPr lang="zh-CN" altLang="en-US" dirty="0" smtClean="0"/>
              <a:t>中的核心组件结合是未来的一个研究点</a:t>
            </a:r>
            <a:endParaRPr lang="en-US" altLang="zh-CN" dirty="0"/>
          </a:p>
        </p:txBody>
      </p:sp>
      <p:sp>
        <p:nvSpPr>
          <p:cNvPr id="20" name="文本框 19"/>
          <p:cNvSpPr txBox="1"/>
          <p:nvPr/>
        </p:nvSpPr>
        <p:spPr>
          <a:xfrm>
            <a:off x="4866697" y="1696020"/>
            <a:ext cx="2793998" cy="400110"/>
          </a:xfrm>
          <a:prstGeom prst="rect">
            <a:avLst/>
          </a:prstGeom>
          <a:noFill/>
        </p:spPr>
        <p:txBody>
          <a:bodyPr wrap="square" rtlCol="0">
            <a:spAutoFit/>
          </a:bodyPr>
          <a:lstStyle/>
          <a:p>
            <a:r>
              <a:rPr lang="zh-CN" altLang="en-US" sz="2000" dirty="0" smtClean="0">
                <a:solidFill>
                  <a:schemeClr val="bg1"/>
                </a:solidFill>
              </a:rPr>
              <a:t>优化</a:t>
            </a:r>
            <a:r>
              <a:rPr lang="en-US" altLang="zh-CN" sz="2000" dirty="0" smtClean="0">
                <a:solidFill>
                  <a:schemeClr val="bg1"/>
                </a:solidFill>
              </a:rPr>
              <a:t>IC</a:t>
            </a:r>
            <a:r>
              <a:rPr lang="zh-CN" altLang="en-US" sz="2000" dirty="0" smtClean="0">
                <a:solidFill>
                  <a:schemeClr val="bg1"/>
                </a:solidFill>
              </a:rPr>
              <a:t>神经元的结构</a:t>
            </a:r>
            <a:endParaRPr lang="zh-CN" altLang="en-US" sz="2000" dirty="0">
              <a:solidFill>
                <a:schemeClr val="bg1"/>
              </a:solidFill>
            </a:endParaRPr>
          </a:p>
        </p:txBody>
      </p:sp>
      <p:sp>
        <p:nvSpPr>
          <p:cNvPr id="21" name="文本框 20"/>
          <p:cNvSpPr txBox="1"/>
          <p:nvPr/>
        </p:nvSpPr>
        <p:spPr>
          <a:xfrm>
            <a:off x="4531303" y="2430245"/>
            <a:ext cx="3200399" cy="1754326"/>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en-US" altLang="zh-CN" dirty="0" smtClean="0"/>
              <a:t>IC</a:t>
            </a:r>
            <a:r>
              <a:rPr lang="zh-CN" altLang="en-US" dirty="0" smtClean="0"/>
              <a:t>神经元通过将线性空间划分来增强表示能力，优化这一过程可能会进一步提升</a:t>
            </a:r>
            <a:r>
              <a:rPr lang="en-US" altLang="zh-CN" dirty="0" smtClean="0"/>
              <a:t>IC</a:t>
            </a:r>
            <a:r>
              <a:rPr lang="zh-CN" altLang="en-US" dirty="0" smtClean="0"/>
              <a:t>神经元的表示能力。</a:t>
            </a:r>
            <a:endParaRPr lang="en-US" altLang="zh-CN" dirty="0"/>
          </a:p>
        </p:txBody>
      </p:sp>
      <p:sp>
        <p:nvSpPr>
          <p:cNvPr id="22" name="文本框 21"/>
          <p:cNvSpPr txBox="1"/>
          <p:nvPr/>
        </p:nvSpPr>
        <p:spPr>
          <a:xfrm>
            <a:off x="8610600" y="1687112"/>
            <a:ext cx="2793998" cy="400110"/>
          </a:xfrm>
          <a:prstGeom prst="rect">
            <a:avLst/>
          </a:prstGeom>
          <a:noFill/>
        </p:spPr>
        <p:txBody>
          <a:bodyPr wrap="square" rtlCol="0">
            <a:spAutoFit/>
          </a:bodyPr>
          <a:lstStyle/>
          <a:p>
            <a:r>
              <a:rPr lang="zh-CN" altLang="en-US" sz="2000" dirty="0">
                <a:solidFill>
                  <a:schemeClr val="bg1"/>
                </a:solidFill>
              </a:rPr>
              <a:t>应用</a:t>
            </a:r>
            <a:r>
              <a:rPr lang="zh-CN" altLang="en-US" sz="2000" dirty="0" smtClean="0">
                <a:solidFill>
                  <a:schemeClr val="bg1"/>
                </a:solidFill>
              </a:rPr>
              <a:t>于</a:t>
            </a:r>
            <a:r>
              <a:rPr lang="zh-CN" altLang="en-US" sz="2000" dirty="0">
                <a:solidFill>
                  <a:schemeClr val="bg1"/>
                </a:solidFill>
              </a:rPr>
              <a:t>具体</a:t>
            </a:r>
            <a:r>
              <a:rPr lang="zh-CN" altLang="en-US" sz="2000" dirty="0" smtClean="0">
                <a:solidFill>
                  <a:schemeClr val="bg1"/>
                </a:solidFill>
              </a:rPr>
              <a:t>的</a:t>
            </a:r>
            <a:r>
              <a:rPr lang="zh-CN" altLang="en-US" sz="2000" dirty="0" smtClean="0">
                <a:solidFill>
                  <a:schemeClr val="bg1"/>
                </a:solidFill>
              </a:rPr>
              <a:t>任务</a:t>
            </a:r>
            <a:endParaRPr lang="zh-CN" altLang="en-US" sz="2000" dirty="0">
              <a:solidFill>
                <a:schemeClr val="bg1"/>
              </a:solidFill>
            </a:endParaRPr>
          </a:p>
        </p:txBody>
      </p:sp>
      <p:sp>
        <p:nvSpPr>
          <p:cNvPr id="23" name="文本框 22"/>
          <p:cNvSpPr txBox="1"/>
          <p:nvPr/>
        </p:nvSpPr>
        <p:spPr>
          <a:xfrm>
            <a:off x="8153401" y="2322755"/>
            <a:ext cx="3200399"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dirty="0" smtClean="0"/>
              <a:t>本文给出了</a:t>
            </a:r>
            <a:r>
              <a:rPr lang="en-US" altLang="zh-CN" dirty="0" smtClean="0"/>
              <a:t>IC</a:t>
            </a:r>
            <a:r>
              <a:rPr lang="zh-CN" altLang="en-US" dirty="0" smtClean="0"/>
              <a:t>神经元及其变体在多个领域中的核心任务上</a:t>
            </a:r>
            <a:r>
              <a:rPr lang="en-US" altLang="zh-CN" dirty="0" smtClean="0"/>
              <a:t>(</a:t>
            </a:r>
            <a:r>
              <a:rPr lang="zh-CN" altLang="en-US" dirty="0" smtClean="0"/>
              <a:t>分类，预测</a:t>
            </a:r>
            <a:r>
              <a:rPr lang="en-US" altLang="zh-CN" dirty="0" smtClean="0"/>
              <a:t>)</a:t>
            </a:r>
            <a:r>
              <a:rPr lang="zh-CN" altLang="en-US" dirty="0" smtClean="0"/>
              <a:t>的表现。未来可以将</a:t>
            </a:r>
            <a:r>
              <a:rPr lang="en-US" altLang="zh-CN" dirty="0" smtClean="0"/>
              <a:t>IC</a:t>
            </a:r>
            <a:r>
              <a:rPr lang="zh-CN" altLang="en-US" dirty="0" smtClean="0"/>
              <a:t>神经元应用到更具体的任务上，验证其应用价值。</a:t>
            </a:r>
            <a:endParaRPr lang="en-US" altLang="zh-CN" dirty="0"/>
          </a:p>
        </p:txBody>
      </p:sp>
    </p:spTree>
    <p:extLst>
      <p:ext uri="{BB962C8B-B14F-4D97-AF65-F5344CB8AC3E}">
        <p14:creationId xmlns:p14="http://schemas.microsoft.com/office/powerpoint/2010/main" val="400192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0D18981-9E01-5F0A-4FD9-8831E46A820A}"/>
              </a:ext>
            </a:extLst>
          </p:cNvPr>
          <p:cNvSpPr>
            <a:spLocks noGrp="1"/>
          </p:cNvSpPr>
          <p:nvPr>
            <p:ph type="body" sz="quarter" idx="13"/>
          </p:nvPr>
        </p:nvSpPr>
        <p:spPr/>
        <p:txBody>
          <a:bodyPr/>
          <a:lstStyle/>
          <a:p>
            <a:r>
              <a:rPr lang="x-none" dirty="0">
                <a:solidFill>
                  <a:schemeClr val="tx1">
                    <a:lumMod val="50000"/>
                    <a:lumOff val="50000"/>
                  </a:schemeClr>
                </a:solidFill>
              </a:rPr>
              <a:t>研究背景</a:t>
            </a:r>
            <a:r>
              <a:rPr lang="zh-CN" altLang="en-US" dirty="0"/>
              <a:t>  </a:t>
            </a:r>
            <a:r>
              <a:rPr lang="zh-CN" altLang="en-US" dirty="0">
                <a:solidFill>
                  <a:schemeClr val="tx1">
                    <a:lumMod val="50000"/>
                    <a:lumOff val="50000"/>
                  </a:schemeClr>
                </a:solidFill>
              </a:rPr>
              <a:t>研究现状  </a:t>
            </a:r>
            <a:r>
              <a:rPr lang="zh-CN" altLang="en-US" dirty="0" smtClean="0"/>
              <a:t>困难</a:t>
            </a:r>
            <a:r>
              <a:rPr lang="zh-CN" altLang="en-US" dirty="0"/>
              <a:t>挑战  </a:t>
            </a:r>
            <a:r>
              <a:rPr lang="zh-CN" altLang="en-US" dirty="0">
                <a:solidFill>
                  <a:schemeClr val="tx1">
                    <a:lumMod val="50000"/>
                    <a:lumOff val="50000"/>
                  </a:schemeClr>
                </a:solidFill>
              </a:rPr>
              <a:t>研究</a:t>
            </a:r>
            <a:r>
              <a:rPr lang="zh-CN" altLang="en-US" dirty="0" smtClean="0">
                <a:solidFill>
                  <a:schemeClr val="tx1">
                    <a:lumMod val="50000"/>
                    <a:lumOff val="50000"/>
                  </a:schemeClr>
                </a:solidFill>
              </a:rPr>
              <a:t>方案</a:t>
            </a:r>
            <a:endParaRPr lang="x-none" dirty="0"/>
          </a:p>
        </p:txBody>
      </p:sp>
      <p:sp>
        <p:nvSpPr>
          <p:cNvPr id="4" name="Date Placeholder 3">
            <a:extLst>
              <a:ext uri="{FF2B5EF4-FFF2-40B4-BE49-F238E27FC236}">
                <a16:creationId xmlns="" xmlns:a16="http://schemas.microsoft.com/office/drawing/2014/main" id="{90C2FAA1-BBD2-690A-3142-BDF638CF3CEC}"/>
              </a:ext>
            </a:extLst>
          </p:cNvPr>
          <p:cNvSpPr>
            <a:spLocks noGrp="1"/>
          </p:cNvSpPr>
          <p:nvPr>
            <p:ph type="dt" sz="half" idx="10"/>
          </p:nvPr>
        </p:nvSpPr>
        <p:spPr/>
        <p:txBody>
          <a:bodyPr/>
          <a:lstStyle/>
          <a:p>
            <a:fld id="{2E1029AA-86D3-8741-99DF-D03264A881E4}"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527319A0-8567-430F-E000-D5E814F38612}"/>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505DFBBB-A017-1564-EC5E-E06730082AF7}"/>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神经元模型设计的意义</a:t>
            </a:r>
            <a:endParaRPr lang="zh-CN" altLang="en-US" dirty="0">
              <a:solidFill>
                <a:schemeClr val="tx1">
                  <a:lumMod val="50000"/>
                  <a:lumOff val="50000"/>
                </a:schemeClr>
              </a:solidFill>
            </a:endParaRPr>
          </a:p>
        </p:txBody>
      </p:sp>
      <p:sp>
        <p:nvSpPr>
          <p:cNvPr id="31" name="矩形 30"/>
          <p:cNvSpPr/>
          <p:nvPr/>
        </p:nvSpPr>
        <p:spPr>
          <a:xfrm>
            <a:off x="905862" y="2170367"/>
            <a:ext cx="5682309" cy="923330"/>
          </a:xfrm>
          <a:prstGeom prst="rect">
            <a:avLst/>
          </a:prstGeom>
        </p:spPr>
        <p:txBody>
          <a:bodyPr wrap="square">
            <a:spAutoFit/>
          </a:bodyPr>
          <a:lstStyle/>
          <a:p>
            <a:pPr marL="285750" indent="-285750">
              <a:buFont typeface="Wingdings" panose="05000000000000000000" charset="0"/>
              <a:buChar char="n"/>
            </a:pPr>
            <a:r>
              <a:rPr lang="zh-CN" altLang="en-US" b="1" dirty="0" smtClean="0">
                <a:latin typeface="+mj-ea"/>
              </a:rPr>
              <a:t>目前大部分神经网络模型设计的工作都是基于高层次的模块，针对神经元的研究较少，</a:t>
            </a:r>
            <a:r>
              <a:rPr lang="zh-CN" altLang="en-US" b="1" dirty="0" smtClean="0">
                <a:solidFill>
                  <a:srgbClr val="FF0000"/>
                </a:solidFill>
                <a:latin typeface="+mj-ea"/>
              </a:rPr>
              <a:t>大部分工作依然基于</a:t>
            </a:r>
            <a:r>
              <a:rPr lang="en-US" altLang="zh-CN" b="1" dirty="0" smtClean="0">
                <a:solidFill>
                  <a:srgbClr val="FF0000"/>
                </a:solidFill>
                <a:latin typeface="+mj-ea"/>
              </a:rPr>
              <a:t>MP</a:t>
            </a:r>
            <a:r>
              <a:rPr lang="zh-CN" altLang="en-US" b="1" dirty="0" smtClean="0">
                <a:solidFill>
                  <a:srgbClr val="FF0000"/>
                </a:solidFill>
                <a:latin typeface="+mj-ea"/>
              </a:rPr>
              <a:t>神经元</a:t>
            </a:r>
            <a:endParaRPr lang="en-US" altLang="zh-CN" dirty="0" smtClean="0">
              <a:solidFill>
                <a:srgbClr val="FF0000"/>
              </a:solidFill>
              <a:latin typeface="+mj-ea"/>
            </a:endParaRPr>
          </a:p>
        </p:txBody>
      </p:sp>
      <p:pic>
        <p:nvPicPr>
          <p:cNvPr id="38" name="图片 37"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412" y="3444159"/>
            <a:ext cx="3425290" cy="1368599"/>
          </a:xfrm>
          <a:prstGeom prst="rect">
            <a:avLst/>
          </a:prstGeom>
        </p:spPr>
      </p:pic>
      <p:sp>
        <p:nvSpPr>
          <p:cNvPr id="39" name="椭圆形标注 38"/>
          <p:cNvSpPr/>
          <p:nvPr/>
        </p:nvSpPr>
        <p:spPr>
          <a:xfrm>
            <a:off x="1175507" y="3514258"/>
            <a:ext cx="1124558" cy="1228399"/>
          </a:xfrm>
          <a:prstGeom prst="wedgeEllipseCallout">
            <a:avLst>
              <a:gd name="adj1" fmla="val 61089"/>
              <a:gd name="adj2" fmla="val -6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317201" y="3759125"/>
            <a:ext cx="1043025" cy="738664"/>
          </a:xfrm>
          <a:prstGeom prst="rect">
            <a:avLst/>
          </a:prstGeom>
          <a:noFill/>
        </p:spPr>
        <p:txBody>
          <a:bodyPr wrap="square" rtlCol="0">
            <a:spAutoFit/>
          </a:bodyPr>
          <a:lstStyle/>
          <a:p>
            <a:pPr fontAlgn="auto">
              <a:lnSpc>
                <a:spcPct val="150000"/>
              </a:lnSpc>
            </a:pPr>
            <a:r>
              <a:rPr lang="zh-CN" altLang="en-US" sz="1400" dirty="0">
                <a:solidFill>
                  <a:srgbClr val="FF0000"/>
                </a:solidFill>
              </a:rPr>
              <a:t>多数</a:t>
            </a:r>
            <a:r>
              <a:rPr lang="zh-CN" altLang="en-US" sz="1400" dirty="0" smtClean="0">
                <a:solidFill>
                  <a:srgbClr val="FF0000"/>
                </a:solidFill>
              </a:rPr>
              <a:t>研究的方向</a:t>
            </a:r>
            <a:endParaRPr lang="zh-CN" altLang="en-US" sz="1400" dirty="0">
              <a:solidFill>
                <a:srgbClr val="FF0000"/>
              </a:solidFill>
            </a:endParaRPr>
          </a:p>
        </p:txBody>
      </p:sp>
      <p:sp>
        <p:nvSpPr>
          <p:cNvPr id="41" name="圆角矩形 40"/>
          <p:cNvSpPr/>
          <p:nvPr/>
        </p:nvSpPr>
        <p:spPr>
          <a:xfrm>
            <a:off x="2430090" y="3357136"/>
            <a:ext cx="2655926" cy="158928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20"/>
          <p:cNvSpPr/>
          <p:nvPr>
            <p:custDataLst>
              <p:tags r:id="rId1"/>
            </p:custDataLst>
          </p:nvPr>
        </p:nvSpPr>
        <p:spPr>
          <a:xfrm>
            <a:off x="524604" y="1771789"/>
            <a:ext cx="6005333" cy="368921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029051" y="3016228"/>
            <a:ext cx="4605939" cy="1200329"/>
          </a:xfrm>
          <a:prstGeom prst="rect">
            <a:avLst/>
          </a:prstGeom>
        </p:spPr>
        <p:txBody>
          <a:bodyPr wrap="square">
            <a:spAutoFit/>
          </a:bodyPr>
          <a:lstStyle/>
          <a:p>
            <a:r>
              <a:rPr lang="zh-CN" altLang="en-US" b="1" dirty="0" smtClean="0">
                <a:latin typeface="+mj-ea"/>
              </a:rPr>
              <a:t>新型神经元设计的意义在于：</a:t>
            </a:r>
          </a:p>
          <a:p>
            <a:pPr marL="285750" indent="-285750">
              <a:buFont typeface="Wingdings" panose="05000000000000000000" charset="0"/>
              <a:buChar char="n"/>
            </a:pPr>
            <a:r>
              <a:rPr lang="zh-CN" altLang="en-US" b="1" dirty="0" smtClean="0">
                <a:latin typeface="+mj-ea"/>
              </a:rPr>
              <a:t>广泛提升已有网络模型的性能</a:t>
            </a:r>
            <a:endParaRPr lang="en-US" altLang="zh-CN" b="1" dirty="0" smtClean="0">
              <a:latin typeface="+mj-ea"/>
            </a:endParaRPr>
          </a:p>
          <a:p>
            <a:pPr marL="285750" indent="-285750">
              <a:buFont typeface="Wingdings" panose="05000000000000000000" charset="0"/>
              <a:buChar char="n"/>
            </a:pPr>
            <a:r>
              <a:rPr lang="zh-CN" altLang="en-US" b="1" dirty="0" smtClean="0">
                <a:latin typeface="+mj-ea"/>
              </a:rPr>
              <a:t>广泛应用于基于网络的学习任务</a:t>
            </a:r>
            <a:endParaRPr lang="en-US" altLang="zh-CN" b="1" dirty="0" smtClean="0">
              <a:latin typeface="+mj-ea"/>
            </a:endParaRPr>
          </a:p>
          <a:p>
            <a:pPr marL="285750" indent="-285750">
              <a:buFont typeface="Wingdings" panose="05000000000000000000" charset="0"/>
              <a:buChar char="n"/>
            </a:pPr>
            <a:r>
              <a:rPr lang="zh-CN" altLang="en-US" b="1" dirty="0" smtClean="0">
                <a:latin typeface="+mj-ea"/>
              </a:rPr>
              <a:t>促进神经网络上层模块的设计和研究</a:t>
            </a:r>
            <a:endParaRPr lang="en-US" altLang="zh-CN" b="1" dirty="0">
              <a:latin typeface="+mj-ea"/>
            </a:endParaRPr>
          </a:p>
        </p:txBody>
      </p:sp>
      <p:sp>
        <p:nvSpPr>
          <p:cNvPr id="44" name="矩形: 圆角 20"/>
          <p:cNvSpPr/>
          <p:nvPr>
            <p:custDataLst>
              <p:tags r:id="rId2"/>
            </p:custDataLst>
          </p:nvPr>
        </p:nvSpPr>
        <p:spPr>
          <a:xfrm>
            <a:off x="6911193" y="2816344"/>
            <a:ext cx="4841653" cy="1600095"/>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7565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3">
            <a:extLst>
              <a:ext uri="{FF2B5EF4-FFF2-40B4-BE49-F238E27FC236}">
                <a16:creationId xmlns="" xmlns:a16="http://schemas.microsoft.com/office/drawing/2014/main" id="{CB4BC6E4-0ED4-319A-CFDE-D1696B9F24A1}"/>
              </a:ext>
            </a:extLst>
          </p:cNvPr>
          <p:cNvGraphicFramePr>
            <a:graphicFrameLocks/>
          </p:cNvGraphicFramePr>
          <p:nvPr>
            <p:extLst>
              <p:ext uri="{D42A27DB-BD31-4B8C-83A1-F6EECF244321}">
                <p14:modId xmlns:p14="http://schemas.microsoft.com/office/powerpoint/2010/main" val="654611384"/>
              </p:ext>
            </p:extLst>
          </p:nvPr>
        </p:nvGraphicFramePr>
        <p:xfrm>
          <a:off x="838200" y="848260"/>
          <a:ext cx="10515595" cy="741680"/>
        </p:xfrm>
        <a:graphic>
          <a:graphicData uri="http://schemas.openxmlformats.org/drawingml/2006/table">
            <a:tbl>
              <a:tblPr bandRow="1">
                <a:tableStyleId>{5C22544A-7EE6-4342-B048-85BDC9FD1C3A}</a:tableStyleId>
              </a:tblPr>
              <a:tblGrid>
                <a:gridCol w="10515595">
                  <a:extLst>
                    <a:ext uri="{9D8B030D-6E8A-4147-A177-3AD203B41FA5}">
                      <a16:colId xmlns="" xmlns:a16="http://schemas.microsoft.com/office/drawing/2014/main" val="7756918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已发表论文</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53986560"/>
                  </a:ext>
                </a:extLst>
              </a:tr>
              <a:tr h="370840">
                <a:tc>
                  <a:txBody>
                    <a:bodyPr/>
                    <a:lstStyle/>
                    <a:p>
                      <a:pPr marL="230400" marR="0" lvl="0" indent="-230400" algn="just" defTabSz="914400" rtl="0" eaLnBrk="1" fontAlgn="auto" latinLnBrk="0" hangingPunct="1">
                        <a:lnSpc>
                          <a:spcPct val="90000"/>
                        </a:lnSpc>
                        <a:spcBef>
                          <a:spcPts val="1000"/>
                        </a:spcBef>
                        <a:spcAft>
                          <a:spcPts val="0"/>
                        </a:spcAft>
                        <a:buClrTx/>
                        <a:buSzTx/>
                        <a:buFont typeface="+mj-lt"/>
                        <a:buAutoNum type="arabicPeriod"/>
                        <a:tabLst/>
                        <a:defRPr/>
                      </a:pPr>
                      <a:endParaRPr kumimoji="0" lang="en-US" altLang="zh-CN" sz="1400" b="0" i="0" u="none" strike="noStrike" kern="1200" cap="none" spc="0" normalizeH="0" baseline="0" noProof="0" dirty="0">
                        <a:ln>
                          <a:noFill/>
                        </a:ln>
                        <a:solidFill>
                          <a:prstClr val="black"/>
                        </a:solidFill>
                        <a:effectLst/>
                        <a:uLnTx/>
                        <a:uFillTx/>
                        <a:latin typeface="宋体"/>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97396364"/>
                  </a:ext>
                </a:extLst>
              </a:tr>
            </a:tbl>
          </a:graphicData>
        </a:graphic>
      </p:graphicFrame>
      <p:sp>
        <p:nvSpPr>
          <p:cNvPr id="5" name="Text Placeholder 4">
            <a:extLst>
              <a:ext uri="{FF2B5EF4-FFF2-40B4-BE49-F238E27FC236}">
                <a16:creationId xmlns="" xmlns:a16="http://schemas.microsoft.com/office/drawing/2014/main" id="{4BA59C04-044C-44D3-FFDC-8C670E749D72}"/>
              </a:ext>
            </a:extLst>
          </p:cNvPr>
          <p:cNvSpPr>
            <a:spLocks noGrp="1"/>
          </p:cNvSpPr>
          <p:nvPr>
            <p:ph type="body" sz="quarter" idx="13"/>
          </p:nvPr>
        </p:nvSpPr>
        <p:spPr/>
        <p:txBody>
          <a:bodyPr/>
          <a:lstStyle/>
          <a:p>
            <a:r>
              <a:rPr lang="x-none" dirty="0">
                <a:solidFill>
                  <a:schemeClr val="tx1">
                    <a:lumMod val="50000"/>
                    <a:lumOff val="50000"/>
                  </a:schemeClr>
                </a:solidFill>
              </a:rPr>
              <a:t>工作总结</a:t>
            </a:r>
            <a:r>
              <a:rPr lang="zh-CN" altLang="en-US" dirty="0"/>
              <a:t>  </a:t>
            </a:r>
            <a:r>
              <a:rPr lang="zh-CN" altLang="en-US" dirty="0">
                <a:solidFill>
                  <a:schemeClr val="tx1">
                    <a:lumMod val="50000"/>
                    <a:lumOff val="50000"/>
                  </a:schemeClr>
                </a:solidFill>
              </a:rPr>
              <a:t>未来展望  </a:t>
            </a:r>
            <a:r>
              <a:rPr lang="zh-CN" altLang="en-US" dirty="0"/>
              <a:t>研究成果</a:t>
            </a:r>
          </a:p>
        </p:txBody>
      </p:sp>
      <p:cxnSp>
        <p:nvCxnSpPr>
          <p:cNvPr id="7" name="直接连接符 8">
            <a:extLst>
              <a:ext uri="{FF2B5EF4-FFF2-40B4-BE49-F238E27FC236}">
                <a16:creationId xmlns="" xmlns:a16="http://schemas.microsoft.com/office/drawing/2014/main" id="{ED9218DD-F11C-4087-6849-7903CD052A62}"/>
              </a:ext>
            </a:extLst>
          </p:cNvPr>
          <p:cNvCxnSpPr/>
          <p:nvPr/>
        </p:nvCxnSpPr>
        <p:spPr>
          <a:xfrm>
            <a:off x="1147779" y="848260"/>
            <a:ext cx="10738786" cy="0"/>
          </a:xfrm>
          <a:prstGeom prst="line">
            <a:avLst/>
          </a:prstGeom>
          <a:ln w="28575" cmpd="sng">
            <a:solidFill>
              <a:srgbClr val="6A016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8">
            <a:extLst>
              <a:ext uri="{FF2B5EF4-FFF2-40B4-BE49-F238E27FC236}">
                <a16:creationId xmlns="" xmlns:a16="http://schemas.microsoft.com/office/drawing/2014/main" id="{F18B0DDC-8122-0632-B0DE-FCC6CF6EDC3B}"/>
              </a:ext>
            </a:extLst>
          </p:cNvPr>
          <p:cNvCxnSpPr>
            <a:cxnSpLocks/>
          </p:cNvCxnSpPr>
          <p:nvPr/>
        </p:nvCxnSpPr>
        <p:spPr>
          <a:xfrm>
            <a:off x="726607" y="6341029"/>
            <a:ext cx="10738786" cy="0"/>
          </a:xfrm>
          <a:prstGeom prst="line">
            <a:avLst/>
          </a:prstGeom>
          <a:ln w="28575" cmpd="sng">
            <a:solidFill>
              <a:srgbClr val="6A0160"/>
            </a:solidFill>
            <a:prstDash val="solid"/>
          </a:ln>
        </p:spPr>
        <p:style>
          <a:lnRef idx="1">
            <a:schemeClr val="accent1"/>
          </a:lnRef>
          <a:fillRef idx="0">
            <a:schemeClr val="accent1"/>
          </a:fillRef>
          <a:effectRef idx="0">
            <a:schemeClr val="accent1"/>
          </a:effectRef>
          <a:fontRef idx="minor">
            <a:schemeClr val="tx1"/>
          </a:fontRef>
        </p:style>
      </p:cxnSp>
      <p:sp>
        <p:nvSpPr>
          <p:cNvPr id="12" name="Date Placeholder 5">
            <a:extLst>
              <a:ext uri="{FF2B5EF4-FFF2-40B4-BE49-F238E27FC236}">
                <a16:creationId xmlns="" xmlns:a16="http://schemas.microsoft.com/office/drawing/2014/main" id="{E1BD6674-D119-17B9-28AA-8840098AAC05}"/>
              </a:ext>
            </a:extLst>
          </p:cNvPr>
          <p:cNvSpPr>
            <a:spLocks noGrp="1"/>
          </p:cNvSpPr>
          <p:nvPr>
            <p:ph type="dt" sz="half" idx="10"/>
          </p:nvPr>
        </p:nvSpPr>
        <p:spPr/>
        <p:txBody>
          <a:bodyPr/>
          <a:lstStyle/>
          <a:p>
            <a:fld id="{9592BA8A-6C62-C34B-8243-9E274BFA8345}" type="datetime1">
              <a:rPr lang="en-US" altLang="zh-CN" smtClean="0"/>
              <a:t>5/23/2024</a:t>
            </a:fld>
            <a:endParaRPr lang="zh-CN" altLang="en-US"/>
          </a:p>
        </p:txBody>
      </p:sp>
      <p:sp>
        <p:nvSpPr>
          <p:cNvPr id="13" name="Footer Placeholder 6">
            <a:extLst>
              <a:ext uri="{FF2B5EF4-FFF2-40B4-BE49-F238E27FC236}">
                <a16:creationId xmlns="" xmlns:a16="http://schemas.microsoft.com/office/drawing/2014/main" id="{AEE2BC24-6831-A0B3-9A87-D2B8311E95E2}"/>
              </a:ext>
            </a:extLst>
          </p:cNvPr>
          <p:cNvSpPr>
            <a:spLocks noGrp="1"/>
          </p:cNvSpPr>
          <p:nvPr>
            <p:ph type="ftr" sz="quarter" idx="11"/>
          </p:nvPr>
        </p:nvSpPr>
        <p:spPr/>
        <p:txBody>
          <a:bodyPr/>
          <a:lstStyle/>
          <a:p>
            <a:r>
              <a:rPr lang="zh-CN" altLang="en-US"/>
              <a:t>南京大学计算机科学与技术系</a:t>
            </a:r>
          </a:p>
        </p:txBody>
      </p:sp>
      <p:sp>
        <p:nvSpPr>
          <p:cNvPr id="14" name="Slide Number Placeholder 7">
            <a:extLst>
              <a:ext uri="{FF2B5EF4-FFF2-40B4-BE49-F238E27FC236}">
                <a16:creationId xmlns="" xmlns:a16="http://schemas.microsoft.com/office/drawing/2014/main" id="{41EDAC05-3DCE-6257-CCC9-81F40D2130C1}"/>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graphicFrame>
        <p:nvGraphicFramePr>
          <p:cNvPr id="3" name="Table 2">
            <a:extLst>
              <a:ext uri="{FF2B5EF4-FFF2-40B4-BE49-F238E27FC236}">
                <a16:creationId xmlns="" xmlns:a16="http://schemas.microsoft.com/office/drawing/2014/main" id="{08948BF3-9E9A-947E-E52D-BA5E7BD299F2}"/>
              </a:ext>
            </a:extLst>
          </p:cNvPr>
          <p:cNvGraphicFramePr>
            <a:graphicFrameLocks/>
          </p:cNvGraphicFramePr>
          <p:nvPr>
            <p:extLst>
              <p:ext uri="{D42A27DB-BD31-4B8C-83A1-F6EECF244321}">
                <p14:modId xmlns:p14="http://schemas.microsoft.com/office/powerpoint/2010/main" val="2247025979"/>
              </p:ext>
            </p:extLst>
          </p:nvPr>
        </p:nvGraphicFramePr>
        <p:xfrm>
          <a:off x="838199" y="3520921"/>
          <a:ext cx="10515595" cy="741680"/>
        </p:xfrm>
        <a:graphic>
          <a:graphicData uri="http://schemas.openxmlformats.org/drawingml/2006/table">
            <a:tbl>
              <a:tblPr bandRow="1">
                <a:tableStyleId>{5C22544A-7EE6-4342-B048-85BDC9FD1C3A}</a:tableStyleId>
              </a:tblPr>
              <a:tblGrid>
                <a:gridCol w="10515595">
                  <a:extLst>
                    <a:ext uri="{9D8B030D-6E8A-4147-A177-3AD203B41FA5}">
                      <a16:colId xmlns="" xmlns:a16="http://schemas.microsoft.com/office/drawing/2014/main" val="7756918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在投论文</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53986560"/>
                  </a:ext>
                </a:extLst>
              </a:tr>
              <a:tr h="370840">
                <a:tc>
                  <a:txBody>
                    <a:bodyPr/>
                    <a:lstStyle/>
                    <a:p>
                      <a:pPr marL="230400" marR="0" lvl="1" indent="-230400" algn="just" defTabSz="914400" rtl="0" eaLnBrk="1" fontAlgn="auto" latinLnBrk="0" hangingPunct="1">
                        <a:lnSpc>
                          <a:spcPct val="90000"/>
                        </a:lnSpc>
                        <a:spcBef>
                          <a:spcPts val="1000"/>
                        </a:spcBef>
                        <a:spcAft>
                          <a:spcPts val="0"/>
                        </a:spcAft>
                        <a:buClrTx/>
                        <a:buSzTx/>
                        <a:buFont typeface="+mj-lt"/>
                        <a:buAutoNum type="arabicPeriod"/>
                        <a:tabLst/>
                        <a:defRPr/>
                      </a:pPr>
                      <a:endParaRPr kumimoji="0" lang="en-US" altLang="zh-CN" sz="1400" b="0" i="0" u="none" strike="noStrike" kern="1200" cap="none" spc="0" normalizeH="0" baseline="0" noProof="0" dirty="0">
                        <a:ln>
                          <a:noFill/>
                        </a:ln>
                        <a:solidFill>
                          <a:prstClr val="black"/>
                        </a:solidFill>
                        <a:effectLst/>
                        <a:uLnTx/>
                        <a:uFillTx/>
                        <a:latin typeface="宋体"/>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97396364"/>
                  </a:ext>
                </a:extLst>
              </a:tr>
            </a:tbl>
          </a:graphicData>
        </a:graphic>
      </p:graphicFrame>
      <p:sp>
        <p:nvSpPr>
          <p:cNvPr id="10" name="文本框 9"/>
          <p:cNvSpPr txBox="1"/>
          <p:nvPr/>
        </p:nvSpPr>
        <p:spPr>
          <a:xfrm>
            <a:off x="726607" y="1098333"/>
            <a:ext cx="10879667"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en-US" altLang="zh-CN" b="1" dirty="0"/>
              <a:t>Junyi An</a:t>
            </a:r>
            <a:r>
              <a:rPr lang="en-US" altLang="zh-CN" dirty="0"/>
              <a:t>, Chao Qu, </a:t>
            </a:r>
            <a:r>
              <a:rPr lang="en-US" altLang="zh-CN" dirty="0" err="1"/>
              <a:t>Zhipeng</a:t>
            </a:r>
            <a:r>
              <a:rPr lang="en-US" altLang="zh-CN" dirty="0"/>
              <a:t> Zhou, </a:t>
            </a:r>
            <a:r>
              <a:rPr lang="en-US" altLang="zh-CN" dirty="0" err="1"/>
              <a:t>Fenglei</a:t>
            </a:r>
            <a:r>
              <a:rPr lang="en-US" altLang="zh-CN" dirty="0"/>
              <a:t> Cao, </a:t>
            </a:r>
            <a:r>
              <a:rPr lang="en-US" altLang="zh-CN" dirty="0" err="1"/>
              <a:t>Yinghui</a:t>
            </a:r>
            <a:r>
              <a:rPr lang="en-US" altLang="zh-CN" dirty="0"/>
              <a:t> Xu, Yuan Qi, </a:t>
            </a:r>
            <a:r>
              <a:rPr lang="en-US" altLang="zh-CN" dirty="0" err="1"/>
              <a:t>Furao</a:t>
            </a:r>
            <a:r>
              <a:rPr lang="en-US" altLang="zh-CN" dirty="0"/>
              <a:t> Shen. Hybrid Directional Graph Neural Network for Molecules. International Conference on Learning Representations, 2024. </a:t>
            </a:r>
            <a:r>
              <a:rPr lang="en-US" altLang="zh-CN" dirty="0" smtClean="0"/>
              <a:t>(Spotlight)</a:t>
            </a:r>
          </a:p>
          <a:p>
            <a:pPr marL="285750" indent="-285750" fontAlgn="auto">
              <a:lnSpc>
                <a:spcPct val="150000"/>
              </a:lnSpc>
              <a:buFont typeface="Wingdings" panose="05000000000000000000" charset="0"/>
              <a:buChar char="n"/>
            </a:pPr>
            <a:r>
              <a:rPr lang="en-US" altLang="zh-CN" b="1" dirty="0"/>
              <a:t>Junyi An</a:t>
            </a:r>
            <a:r>
              <a:rPr lang="en-US" altLang="zh-CN" dirty="0"/>
              <a:t>, </a:t>
            </a:r>
            <a:r>
              <a:rPr lang="en-US" altLang="zh-CN" dirty="0" err="1"/>
              <a:t>Fengshan</a:t>
            </a:r>
            <a:r>
              <a:rPr lang="en-US" altLang="zh-CN" dirty="0"/>
              <a:t> Liu, </a:t>
            </a:r>
            <a:r>
              <a:rPr lang="en-US" altLang="zh-CN" dirty="0" err="1"/>
              <a:t>Furao</a:t>
            </a:r>
            <a:r>
              <a:rPr lang="en-US" altLang="zh-CN" dirty="0"/>
              <a:t> Shen, Jian Zhao, </a:t>
            </a:r>
            <a:r>
              <a:rPr lang="en-US" altLang="zh-CN" dirty="0" err="1"/>
              <a:t>Ruotong</a:t>
            </a:r>
            <a:r>
              <a:rPr lang="en-US" altLang="zh-CN" dirty="0"/>
              <a:t> Li, </a:t>
            </a:r>
            <a:r>
              <a:rPr lang="en-US" altLang="zh-CN" dirty="0" err="1"/>
              <a:t>Kepan</a:t>
            </a:r>
            <a:r>
              <a:rPr lang="en-US" altLang="zh-CN" dirty="0"/>
              <a:t> Gao. IC neuron: An efficient unit to construct neural networks. Neural Networks, 2023. </a:t>
            </a:r>
            <a:endParaRPr lang="en-US" altLang="zh-CN" dirty="0" smtClean="0"/>
          </a:p>
          <a:p>
            <a:pPr marL="285750" indent="-285750" fontAlgn="auto">
              <a:lnSpc>
                <a:spcPct val="150000"/>
              </a:lnSpc>
              <a:buFont typeface="Wingdings" panose="05000000000000000000" charset="0"/>
              <a:buChar char="n"/>
            </a:pPr>
            <a:r>
              <a:rPr lang="en-US" altLang="zh-CN" dirty="0" err="1"/>
              <a:t>Yuanjie</a:t>
            </a:r>
            <a:r>
              <a:rPr lang="en-US" altLang="zh-CN" dirty="0"/>
              <a:t> Yan, </a:t>
            </a:r>
            <a:r>
              <a:rPr lang="en-US" altLang="zh-CN" b="1" dirty="0"/>
              <a:t>Junyi An</a:t>
            </a:r>
            <a:r>
              <a:rPr lang="en-US" altLang="zh-CN" dirty="0"/>
              <a:t>, Jian Zhao, </a:t>
            </a:r>
            <a:r>
              <a:rPr lang="en-US" altLang="zh-CN" dirty="0" err="1"/>
              <a:t>Furao</a:t>
            </a:r>
            <a:r>
              <a:rPr lang="en-US" altLang="zh-CN" dirty="0"/>
              <a:t> Shen. Hybrid optimization with unconstrained variables on partial point cloud registration. Pattern Recognition, 2023</a:t>
            </a:r>
            <a:r>
              <a:rPr lang="en-US" altLang="zh-CN" dirty="0" smtClean="0"/>
              <a:t>.</a:t>
            </a:r>
            <a:endParaRPr lang="en-US" altLang="zh-CN" dirty="0"/>
          </a:p>
        </p:txBody>
      </p:sp>
      <p:sp>
        <p:nvSpPr>
          <p:cNvPr id="15" name="文本框 14"/>
          <p:cNvSpPr txBox="1"/>
          <p:nvPr/>
        </p:nvSpPr>
        <p:spPr>
          <a:xfrm>
            <a:off x="713589" y="3823178"/>
            <a:ext cx="10879667" cy="2585323"/>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en-US" altLang="zh-CN" b="1" dirty="0"/>
              <a:t>Junyi An</a:t>
            </a:r>
            <a:r>
              <a:rPr lang="en-US" altLang="zh-CN" dirty="0"/>
              <a:t>, </a:t>
            </a:r>
            <a:r>
              <a:rPr lang="en-US" altLang="zh-CN" dirty="0" err="1"/>
              <a:t>Qianwei</a:t>
            </a:r>
            <a:r>
              <a:rPr lang="en-US" altLang="zh-CN" dirty="0"/>
              <a:t> Tang, Chao Qu, </a:t>
            </a:r>
            <a:r>
              <a:rPr lang="en-US" altLang="zh-CN" dirty="0" err="1"/>
              <a:t>Yujin</a:t>
            </a:r>
            <a:r>
              <a:rPr lang="en-US" altLang="zh-CN" dirty="0"/>
              <a:t> Lu, </a:t>
            </a:r>
            <a:r>
              <a:rPr lang="en-US" altLang="zh-CN" dirty="0" err="1"/>
              <a:t>Hongyuan</a:t>
            </a:r>
            <a:r>
              <a:rPr lang="en-US" altLang="zh-CN" dirty="0"/>
              <a:t> Mei, </a:t>
            </a:r>
            <a:r>
              <a:rPr lang="en-US" altLang="zh-CN" dirty="0" err="1"/>
              <a:t>Furao</a:t>
            </a:r>
            <a:r>
              <a:rPr lang="en-US" altLang="zh-CN" dirty="0"/>
              <a:t> Shen, Jian Zhao. Group </a:t>
            </a:r>
            <a:r>
              <a:rPr lang="en-US" altLang="zh-CN" dirty="0" err="1"/>
              <a:t>Equivariant</a:t>
            </a:r>
            <a:r>
              <a:rPr lang="en-US" altLang="zh-CN" dirty="0"/>
              <a:t> Network for 3D Point Cloud </a:t>
            </a:r>
            <a:r>
              <a:rPr lang="en-US" altLang="zh-CN" dirty="0" smtClean="0"/>
              <a:t>Registration. </a:t>
            </a:r>
            <a:endParaRPr lang="en-US" altLang="zh-CN" dirty="0" smtClean="0"/>
          </a:p>
          <a:p>
            <a:pPr marL="285750" indent="-285750" fontAlgn="auto">
              <a:lnSpc>
                <a:spcPct val="150000"/>
              </a:lnSpc>
              <a:buFont typeface="Wingdings" panose="05000000000000000000" charset="0"/>
              <a:buChar char="n"/>
            </a:pPr>
            <a:r>
              <a:rPr lang="en-US" altLang="zh-CN" b="1" dirty="0"/>
              <a:t>Junyi An</a:t>
            </a:r>
            <a:r>
              <a:rPr lang="en-US" altLang="zh-CN" dirty="0"/>
              <a:t>, </a:t>
            </a:r>
            <a:r>
              <a:rPr lang="en-US" altLang="zh-CN" dirty="0" err="1"/>
              <a:t>Yujin</a:t>
            </a:r>
            <a:r>
              <a:rPr lang="en-US" altLang="zh-CN" dirty="0"/>
              <a:t> Lu, </a:t>
            </a:r>
            <a:r>
              <a:rPr lang="en-US" altLang="zh-CN" dirty="0" err="1"/>
              <a:t>Lingming</a:t>
            </a:r>
            <a:r>
              <a:rPr lang="en-US" altLang="zh-CN" dirty="0"/>
              <a:t> Zhang, Jian Zhao, </a:t>
            </a:r>
            <a:r>
              <a:rPr lang="en-US" altLang="zh-CN" dirty="0" err="1"/>
              <a:t>Hongyuan</a:t>
            </a:r>
            <a:r>
              <a:rPr lang="en-US" altLang="zh-CN" dirty="0"/>
              <a:t> Mei, </a:t>
            </a:r>
            <a:r>
              <a:rPr lang="en-US" altLang="zh-CN" dirty="0" err="1"/>
              <a:t>Baile</a:t>
            </a:r>
            <a:r>
              <a:rPr lang="en-US" altLang="zh-CN" dirty="0"/>
              <a:t> Xu, and </a:t>
            </a:r>
            <a:r>
              <a:rPr lang="en-US" altLang="zh-CN" dirty="0" err="1"/>
              <a:t>Furao</a:t>
            </a:r>
            <a:r>
              <a:rPr lang="en-US" altLang="zh-CN" dirty="0"/>
              <a:t> Shen. local-Aware Dynamic </a:t>
            </a:r>
            <a:r>
              <a:rPr lang="en-US" altLang="zh-CN" dirty="0" smtClean="0"/>
              <a:t>Convolution.</a:t>
            </a:r>
          </a:p>
          <a:p>
            <a:pPr marL="285750" indent="-285750" fontAlgn="auto">
              <a:lnSpc>
                <a:spcPct val="150000"/>
              </a:lnSpc>
              <a:buFont typeface="Wingdings" panose="05000000000000000000" charset="0"/>
              <a:buChar char="n"/>
            </a:pPr>
            <a:r>
              <a:rPr lang="en-US" altLang="zh-CN" b="1" dirty="0" smtClean="0"/>
              <a:t>Junyi An</a:t>
            </a:r>
            <a:r>
              <a:rPr lang="en-US" altLang="zh-CN" dirty="0" smtClean="0"/>
              <a:t>, </a:t>
            </a:r>
            <a:r>
              <a:rPr lang="en-US" altLang="zh-CN" dirty="0" err="1"/>
              <a:t>Fengshan</a:t>
            </a:r>
            <a:r>
              <a:rPr lang="en-US" altLang="zh-CN" dirty="0"/>
              <a:t> Liu, Jian Zhao and </a:t>
            </a:r>
            <a:r>
              <a:rPr lang="en-US" altLang="zh-CN" dirty="0" err="1"/>
              <a:t>Furao</a:t>
            </a:r>
            <a:r>
              <a:rPr lang="en-US" altLang="zh-CN" dirty="0"/>
              <a:t> Shen. IC Networks: Remodeling the Basic Unit for Convolutional Neural Networks. </a:t>
            </a:r>
            <a:endParaRPr lang="en-US" altLang="zh-CN" dirty="0"/>
          </a:p>
        </p:txBody>
      </p:sp>
    </p:spTree>
    <p:extLst>
      <p:ext uri="{BB962C8B-B14F-4D97-AF65-F5344CB8AC3E}">
        <p14:creationId xmlns:p14="http://schemas.microsoft.com/office/powerpoint/2010/main" val="1903411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74E029A-8172-D2D9-F931-70C521C9EFA6}"/>
              </a:ext>
            </a:extLst>
          </p:cNvPr>
          <p:cNvSpPr>
            <a:spLocks noGrp="1"/>
          </p:cNvSpPr>
          <p:nvPr>
            <p:ph type="body" sz="quarter" idx="13"/>
          </p:nvPr>
        </p:nvSpPr>
        <p:spPr/>
        <p:txBody>
          <a:bodyPr/>
          <a:lstStyle/>
          <a:p>
            <a:r>
              <a:rPr lang="x-none" dirty="0">
                <a:solidFill>
                  <a:schemeClr val="tx1">
                    <a:lumMod val="50000"/>
                    <a:lumOff val="50000"/>
                  </a:schemeClr>
                </a:solidFill>
              </a:rPr>
              <a:t>工作总结</a:t>
            </a:r>
            <a:r>
              <a:rPr lang="zh-CN" altLang="en-US" dirty="0"/>
              <a:t>  </a:t>
            </a:r>
            <a:r>
              <a:rPr lang="zh-CN" altLang="en-US" dirty="0">
                <a:solidFill>
                  <a:schemeClr val="tx1">
                    <a:lumMod val="50000"/>
                    <a:lumOff val="50000"/>
                  </a:schemeClr>
                </a:solidFill>
              </a:rPr>
              <a:t>未来展望  </a:t>
            </a:r>
            <a:r>
              <a:rPr lang="zh-CN" altLang="en-US" dirty="0"/>
              <a:t>研究成果</a:t>
            </a:r>
          </a:p>
        </p:txBody>
      </p:sp>
      <p:sp>
        <p:nvSpPr>
          <p:cNvPr id="4" name="Date Placeholder 3">
            <a:extLst>
              <a:ext uri="{FF2B5EF4-FFF2-40B4-BE49-F238E27FC236}">
                <a16:creationId xmlns="" xmlns:a16="http://schemas.microsoft.com/office/drawing/2014/main" id="{DB42832A-C7E1-7DDD-4E94-0596350F0EDE}"/>
              </a:ext>
            </a:extLst>
          </p:cNvPr>
          <p:cNvSpPr>
            <a:spLocks noGrp="1"/>
          </p:cNvSpPr>
          <p:nvPr>
            <p:ph type="dt" sz="half" idx="10"/>
          </p:nvPr>
        </p:nvSpPr>
        <p:spPr/>
        <p:txBody>
          <a:bodyPr/>
          <a:lstStyle/>
          <a:p>
            <a:fld id="{2E1029AA-86D3-8741-99DF-D03264A881E4}"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456F3BD6-51A9-6236-9BE2-91DF7A71074D}"/>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91ADDCBC-0E21-EF9F-991C-165F3B8B6D01}"/>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graphicFrame>
        <p:nvGraphicFramePr>
          <p:cNvPr id="7" name="Table 13">
            <a:extLst>
              <a:ext uri="{FF2B5EF4-FFF2-40B4-BE49-F238E27FC236}">
                <a16:creationId xmlns="" xmlns:a16="http://schemas.microsoft.com/office/drawing/2014/main" id="{3BD1939D-D83D-5CC5-52FE-B1C618259321}"/>
              </a:ext>
            </a:extLst>
          </p:cNvPr>
          <p:cNvGraphicFramePr>
            <a:graphicFrameLocks/>
          </p:cNvGraphicFramePr>
          <p:nvPr>
            <p:extLst>
              <p:ext uri="{D42A27DB-BD31-4B8C-83A1-F6EECF244321}">
                <p14:modId xmlns:p14="http://schemas.microsoft.com/office/powerpoint/2010/main" val="2967086611"/>
              </p:ext>
            </p:extLst>
          </p:nvPr>
        </p:nvGraphicFramePr>
        <p:xfrm>
          <a:off x="838197" y="1057914"/>
          <a:ext cx="10515595" cy="1456944"/>
        </p:xfrm>
        <a:graphic>
          <a:graphicData uri="http://schemas.openxmlformats.org/drawingml/2006/table">
            <a:tbl>
              <a:tblPr bandRow="1">
                <a:tableStyleId>{5C22544A-7EE6-4342-B048-85BDC9FD1C3A}</a:tableStyleId>
              </a:tblPr>
              <a:tblGrid>
                <a:gridCol w="10515595">
                  <a:extLst>
                    <a:ext uri="{9D8B030D-6E8A-4147-A177-3AD203B41FA5}">
                      <a16:colId xmlns="" xmlns:a16="http://schemas.microsoft.com/office/drawing/2014/main" val="7756918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发明专利</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53986560"/>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zh-CN" altLang="en-US" sz="1800" b="1" i="0" kern="1200" dirty="0" smtClean="0">
                          <a:solidFill>
                            <a:schemeClr val="dk1"/>
                          </a:solidFill>
                          <a:effectLst/>
                          <a:latin typeface="+mn-lt"/>
                          <a:ea typeface="+mn-ea"/>
                          <a:cs typeface="+mn-cs"/>
                        </a:rPr>
                        <a:t>一种基于静态求解和粒子滤波的鲁棒</a:t>
                      </a:r>
                      <a:r>
                        <a:rPr lang="en-US" altLang="zh-CN" sz="1800" b="1" i="0" kern="1200" dirty="0" err="1" smtClean="0">
                          <a:solidFill>
                            <a:schemeClr val="dk1"/>
                          </a:solidFill>
                          <a:effectLst/>
                          <a:latin typeface="+mn-lt"/>
                          <a:ea typeface="+mn-ea"/>
                          <a:cs typeface="+mn-cs"/>
                        </a:rPr>
                        <a:t>tdoa</a:t>
                      </a:r>
                      <a:r>
                        <a:rPr lang="zh-CN" altLang="en-US" sz="1800" b="1" i="0" kern="1200" dirty="0" smtClean="0">
                          <a:solidFill>
                            <a:schemeClr val="dk1"/>
                          </a:solidFill>
                          <a:effectLst/>
                          <a:latin typeface="+mn-lt"/>
                          <a:ea typeface="+mn-ea"/>
                          <a:cs typeface="+mn-cs"/>
                        </a:rPr>
                        <a:t>定位方法 </a:t>
                      </a:r>
                      <a:r>
                        <a:rPr lang="en-US" altLang="zh-CN" sz="1800" b="0" i="0" kern="1200" dirty="0" err="1" smtClean="0">
                          <a:solidFill>
                            <a:schemeClr val="dk1"/>
                          </a:solidFill>
                          <a:effectLst/>
                          <a:latin typeface="+mn-lt"/>
                          <a:ea typeface="+mn-ea"/>
                          <a:cs typeface="+mn-cs"/>
                        </a:rPr>
                        <a:t>Furao</a:t>
                      </a:r>
                      <a:r>
                        <a:rPr lang="en-US" altLang="zh-CN" sz="1800" b="0" i="0" kern="1200" dirty="0" smtClean="0">
                          <a:solidFill>
                            <a:schemeClr val="dk1"/>
                          </a:solidFill>
                          <a:effectLst/>
                          <a:latin typeface="+mn-lt"/>
                          <a:ea typeface="+mn-ea"/>
                          <a:cs typeface="+mn-cs"/>
                        </a:rPr>
                        <a:t> Shen, </a:t>
                      </a:r>
                      <a:r>
                        <a:rPr lang="en-US" altLang="zh-CN" sz="1800" b="0" i="0" kern="1200" dirty="0" err="1" smtClean="0">
                          <a:solidFill>
                            <a:schemeClr val="dk1"/>
                          </a:solidFill>
                          <a:effectLst/>
                          <a:latin typeface="+mn-lt"/>
                          <a:ea typeface="+mn-ea"/>
                          <a:cs typeface="+mn-cs"/>
                        </a:rPr>
                        <a:t>Zhi</a:t>
                      </a:r>
                      <a:r>
                        <a:rPr lang="en-US" altLang="zh-CN" sz="1800" b="0" i="0" kern="1200" dirty="0" smtClean="0">
                          <a:solidFill>
                            <a:schemeClr val="dk1"/>
                          </a:solidFill>
                          <a:effectLst/>
                          <a:latin typeface="+mn-lt"/>
                          <a:ea typeface="+mn-ea"/>
                          <a:cs typeface="+mn-cs"/>
                        </a:rPr>
                        <a:t> Zhou, Jun Li, </a:t>
                      </a:r>
                      <a:r>
                        <a:rPr lang="en-US" altLang="zh-CN" sz="1800" b="1" i="0" kern="1200" dirty="0" smtClean="0">
                          <a:solidFill>
                            <a:schemeClr val="dk1"/>
                          </a:solidFill>
                          <a:effectLst/>
                          <a:latin typeface="+mn-lt"/>
                          <a:ea typeface="+mn-ea"/>
                          <a:cs typeface="+mn-cs"/>
                        </a:rPr>
                        <a:t>Junyi An.</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zh-CN" altLang="en-US" sz="1800" b="1" i="0" kern="1200" noProof="0" dirty="0" smtClean="0">
                          <a:solidFill>
                            <a:schemeClr val="dk1"/>
                          </a:solidFill>
                          <a:effectLst/>
                          <a:latin typeface="+mn-lt"/>
                          <a:ea typeface="+mn-ea"/>
                          <a:cs typeface="+mn-cs"/>
                        </a:rPr>
                        <a:t>一种复杂环境下的</a:t>
                      </a:r>
                      <a:r>
                        <a:rPr lang="en-US" altLang="zh-CN" sz="1800" b="1" i="0" kern="1200" noProof="0" dirty="0" smtClean="0">
                          <a:solidFill>
                            <a:schemeClr val="dk1"/>
                          </a:solidFill>
                          <a:effectLst/>
                          <a:latin typeface="+mn-lt"/>
                          <a:ea typeface="+mn-ea"/>
                          <a:cs typeface="+mn-cs"/>
                        </a:rPr>
                        <a:t>TDOA</a:t>
                      </a:r>
                      <a:r>
                        <a:rPr lang="zh-CN" altLang="en-US" sz="1800" b="1" i="0" kern="1200" noProof="0" dirty="0" smtClean="0">
                          <a:solidFill>
                            <a:schemeClr val="dk1"/>
                          </a:solidFill>
                          <a:effectLst/>
                          <a:latin typeface="+mn-lt"/>
                          <a:ea typeface="+mn-ea"/>
                          <a:cs typeface="+mn-cs"/>
                        </a:rPr>
                        <a:t>定位追踪方法 </a:t>
                      </a:r>
                      <a:r>
                        <a:rPr lang="en-US" altLang="zh-CN" sz="1800" b="0" i="0" kern="1200" noProof="0" dirty="0" err="1" smtClean="0">
                          <a:solidFill>
                            <a:schemeClr val="dk1"/>
                          </a:solidFill>
                          <a:effectLst/>
                          <a:latin typeface="+mn-lt"/>
                          <a:ea typeface="+mn-ea"/>
                          <a:cs typeface="+mn-cs"/>
                        </a:rPr>
                        <a:t>Furao</a:t>
                      </a:r>
                      <a:r>
                        <a:rPr lang="en-US" altLang="zh-CN" sz="1800" b="0" i="0" kern="1200" noProof="0" dirty="0" smtClean="0">
                          <a:solidFill>
                            <a:schemeClr val="dk1"/>
                          </a:solidFill>
                          <a:effectLst/>
                          <a:latin typeface="+mn-lt"/>
                          <a:ea typeface="+mn-ea"/>
                          <a:cs typeface="+mn-cs"/>
                        </a:rPr>
                        <a:t> Shen, </a:t>
                      </a:r>
                      <a:r>
                        <a:rPr lang="en-US" altLang="zh-CN" sz="1800" b="0" i="0" kern="1200" noProof="0" dirty="0" err="1" smtClean="0">
                          <a:solidFill>
                            <a:schemeClr val="dk1"/>
                          </a:solidFill>
                          <a:effectLst/>
                          <a:latin typeface="+mn-lt"/>
                          <a:ea typeface="+mn-ea"/>
                          <a:cs typeface="+mn-cs"/>
                        </a:rPr>
                        <a:t>Zhi</a:t>
                      </a:r>
                      <a:r>
                        <a:rPr lang="en-US" altLang="zh-CN" sz="1800" b="0" i="0" kern="1200" noProof="0" dirty="0" smtClean="0">
                          <a:solidFill>
                            <a:schemeClr val="dk1"/>
                          </a:solidFill>
                          <a:effectLst/>
                          <a:latin typeface="+mn-lt"/>
                          <a:ea typeface="+mn-ea"/>
                          <a:cs typeface="+mn-cs"/>
                        </a:rPr>
                        <a:t> Zhou, </a:t>
                      </a:r>
                      <a:r>
                        <a:rPr lang="en-US" altLang="zh-CN" sz="1800" b="0" i="0" kern="1200" noProof="0" dirty="0" err="1" smtClean="0">
                          <a:solidFill>
                            <a:schemeClr val="dk1"/>
                          </a:solidFill>
                          <a:effectLst/>
                          <a:latin typeface="+mn-lt"/>
                          <a:ea typeface="+mn-ea"/>
                          <a:cs typeface="+mn-cs"/>
                        </a:rPr>
                        <a:t>Feiyan</a:t>
                      </a:r>
                      <a:r>
                        <a:rPr lang="en-US" altLang="zh-CN" sz="1800" b="0" i="0" kern="1200" noProof="0" dirty="0" smtClean="0">
                          <a:solidFill>
                            <a:schemeClr val="dk1"/>
                          </a:solidFill>
                          <a:effectLst/>
                          <a:latin typeface="+mn-lt"/>
                          <a:ea typeface="+mn-ea"/>
                          <a:cs typeface="+mn-cs"/>
                        </a:rPr>
                        <a:t> Yu, </a:t>
                      </a:r>
                      <a:r>
                        <a:rPr lang="en-US" altLang="zh-CN" sz="1800" b="1" i="0" kern="1200" noProof="0" dirty="0" smtClean="0">
                          <a:solidFill>
                            <a:schemeClr val="dk1"/>
                          </a:solidFill>
                          <a:effectLst/>
                          <a:latin typeface="+mn-lt"/>
                          <a:ea typeface="+mn-ea"/>
                          <a:cs typeface="+mn-cs"/>
                        </a:rPr>
                        <a:t>Junyi An</a:t>
                      </a:r>
                      <a:r>
                        <a:rPr lang="en-US" altLang="zh-CN" sz="1800" b="0" i="0" kern="1200" noProof="0" dirty="0" smtClean="0">
                          <a:solidFill>
                            <a:schemeClr val="dk1"/>
                          </a:solidFill>
                          <a:effectLst/>
                          <a:latin typeface="+mn-lt"/>
                          <a:ea typeface="+mn-ea"/>
                          <a:cs typeface="+mn-cs"/>
                        </a:rPr>
                        <a:t>, Jun Li</a:t>
                      </a:r>
                      <a:r>
                        <a:rPr lang="en-US" altLang="zh-CN" sz="1800" b="1" i="0" kern="1200" noProof="0" dirty="0" smtClean="0">
                          <a:solidFill>
                            <a:schemeClr val="dk1"/>
                          </a:solidFill>
                          <a:effectLst/>
                          <a:latin typeface="+mn-lt"/>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zh-CN" altLang="en-US" sz="1800" b="1" i="0" kern="1200" noProof="0" dirty="0" smtClean="0">
                          <a:solidFill>
                            <a:schemeClr val="dk1"/>
                          </a:solidFill>
                          <a:effectLst/>
                          <a:latin typeface="+mn-lt"/>
                          <a:ea typeface="+mn-ea"/>
                          <a:cs typeface="+mn-cs"/>
                        </a:rPr>
                        <a:t>一种复杂环境下的三维定位追踪方法  </a:t>
                      </a:r>
                      <a:r>
                        <a:rPr lang="en-US" altLang="zh-CN" sz="1800" b="0" i="0" kern="1200" dirty="0" err="1" smtClean="0">
                          <a:solidFill>
                            <a:schemeClr val="dk1"/>
                          </a:solidFill>
                          <a:effectLst/>
                          <a:latin typeface="+mn-lt"/>
                          <a:ea typeface="+mn-ea"/>
                          <a:cs typeface="+mn-cs"/>
                        </a:rPr>
                        <a:t>Furao</a:t>
                      </a:r>
                      <a:r>
                        <a:rPr lang="en-US" altLang="zh-CN" sz="1800" b="0" i="0" kern="1200" dirty="0" smtClean="0">
                          <a:solidFill>
                            <a:schemeClr val="dk1"/>
                          </a:solidFill>
                          <a:effectLst/>
                          <a:latin typeface="+mn-lt"/>
                          <a:ea typeface="+mn-ea"/>
                          <a:cs typeface="+mn-cs"/>
                        </a:rPr>
                        <a:t> Shen,</a:t>
                      </a:r>
                      <a:r>
                        <a:rPr lang="zh-CN" altLang="en-US" sz="1800" b="1" i="0" kern="1200" baseline="0" noProof="0" dirty="0" smtClean="0">
                          <a:solidFill>
                            <a:schemeClr val="dk1"/>
                          </a:solidFill>
                          <a:effectLst/>
                          <a:latin typeface="+mn-lt"/>
                          <a:ea typeface="+mn-ea"/>
                          <a:cs typeface="+mn-cs"/>
                        </a:rPr>
                        <a:t> </a:t>
                      </a:r>
                      <a:r>
                        <a:rPr lang="en-US" altLang="zh-CN" sz="1800" b="0" i="0" kern="1200" baseline="0" noProof="0" dirty="0" err="1" smtClean="0">
                          <a:solidFill>
                            <a:schemeClr val="dk1"/>
                          </a:solidFill>
                          <a:effectLst/>
                          <a:latin typeface="+mn-lt"/>
                          <a:ea typeface="+mn-ea"/>
                          <a:cs typeface="+mn-cs"/>
                        </a:rPr>
                        <a:t>Bilan</a:t>
                      </a:r>
                      <a:r>
                        <a:rPr lang="en-US" altLang="zh-CN" sz="1800" b="0" i="0" kern="1200" baseline="0" noProof="0" dirty="0" smtClean="0">
                          <a:solidFill>
                            <a:schemeClr val="dk1"/>
                          </a:solidFill>
                          <a:effectLst/>
                          <a:latin typeface="+mn-lt"/>
                          <a:ea typeface="+mn-ea"/>
                          <a:cs typeface="+mn-cs"/>
                        </a:rPr>
                        <a:t> Lai, </a:t>
                      </a:r>
                      <a:r>
                        <a:rPr lang="en-US" altLang="zh-CN" sz="1800" b="1" i="0" kern="1200" baseline="0" noProof="0" dirty="0" smtClean="0">
                          <a:solidFill>
                            <a:schemeClr val="dk1"/>
                          </a:solidFill>
                          <a:effectLst/>
                          <a:latin typeface="+mn-lt"/>
                          <a:ea typeface="+mn-ea"/>
                          <a:cs typeface="+mn-cs"/>
                        </a:rPr>
                        <a:t>Junyi An</a:t>
                      </a:r>
                      <a:r>
                        <a:rPr lang="en-US" altLang="zh-CN" sz="1800" b="0" i="0" kern="1200" baseline="0" noProof="0" dirty="0" smtClean="0">
                          <a:solidFill>
                            <a:schemeClr val="dk1"/>
                          </a:solidFill>
                          <a:effectLst/>
                          <a:latin typeface="+mn-lt"/>
                          <a:ea typeface="+mn-ea"/>
                          <a:cs typeface="+mn-cs"/>
                        </a:rPr>
                        <a:t>, Jian Zhao.</a:t>
                      </a:r>
                      <a:endParaRPr lang="en-US" altLang="zh-CN" sz="1800" b="0" i="0" kern="1200" noProof="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97396364"/>
                  </a:ext>
                </a:extLst>
              </a:tr>
            </a:tbl>
          </a:graphicData>
        </a:graphic>
      </p:graphicFrame>
      <p:graphicFrame>
        <p:nvGraphicFramePr>
          <p:cNvPr id="8" name="Table 13">
            <a:extLst>
              <a:ext uri="{FF2B5EF4-FFF2-40B4-BE49-F238E27FC236}">
                <a16:creationId xmlns="" xmlns:a16="http://schemas.microsoft.com/office/drawing/2014/main" id="{C93DAC9B-1423-BECF-385A-235BD7EDD3FC}"/>
              </a:ext>
            </a:extLst>
          </p:cNvPr>
          <p:cNvGraphicFramePr>
            <a:graphicFrameLocks/>
          </p:cNvGraphicFramePr>
          <p:nvPr>
            <p:extLst>
              <p:ext uri="{D42A27DB-BD31-4B8C-83A1-F6EECF244321}">
                <p14:modId xmlns:p14="http://schemas.microsoft.com/office/powerpoint/2010/main" val="1227030492"/>
              </p:ext>
            </p:extLst>
          </p:nvPr>
        </p:nvGraphicFramePr>
        <p:xfrm>
          <a:off x="838195" y="2564157"/>
          <a:ext cx="10515595" cy="1830832"/>
        </p:xfrm>
        <a:graphic>
          <a:graphicData uri="http://schemas.openxmlformats.org/drawingml/2006/table">
            <a:tbl>
              <a:tblPr bandRow="1">
                <a:tableStyleId>{5C22544A-7EE6-4342-B048-85BDC9FD1C3A}</a:tableStyleId>
              </a:tblPr>
              <a:tblGrid>
                <a:gridCol w="10515595">
                  <a:extLst>
                    <a:ext uri="{9D8B030D-6E8A-4147-A177-3AD203B41FA5}">
                      <a16:colId xmlns="" xmlns:a16="http://schemas.microsoft.com/office/drawing/2014/main" val="7756918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科研课题</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53986560"/>
                  </a:ext>
                </a:extLst>
              </a:tr>
              <a:tr h="370840">
                <a:tc>
                  <a: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zh-CN" altLang="en-US" sz="1800" b="1" i="0" kern="1200" noProof="0" dirty="0" smtClean="0">
                          <a:solidFill>
                            <a:schemeClr val="dk1"/>
                          </a:solidFill>
                          <a:effectLst/>
                          <a:latin typeface="+mn-lt"/>
                          <a:ea typeface="+mn-ea"/>
                          <a:cs typeface="+mn-cs"/>
                        </a:rPr>
                        <a:t>参与科技部创新</a:t>
                      </a:r>
                      <a:r>
                        <a:rPr lang="en-US" altLang="zh-CN" sz="1800" b="1" i="0" kern="1200" noProof="0" dirty="0" smtClean="0">
                          <a:solidFill>
                            <a:schemeClr val="dk1"/>
                          </a:solidFill>
                          <a:effectLst/>
                          <a:latin typeface="+mn-lt"/>
                          <a:ea typeface="+mn-ea"/>
                          <a:cs typeface="+mn-cs"/>
                        </a:rPr>
                        <a:t>2030</a:t>
                      </a:r>
                      <a:r>
                        <a:rPr lang="zh-CN" altLang="en-US" sz="1800" b="1" i="0" kern="1200" noProof="0" dirty="0" smtClean="0">
                          <a:solidFill>
                            <a:schemeClr val="dk1"/>
                          </a:solidFill>
                          <a:effectLst/>
                          <a:latin typeface="+mn-lt"/>
                          <a:ea typeface="+mn-ea"/>
                          <a:cs typeface="+mn-cs"/>
                        </a:rPr>
                        <a:t>重大项目一项。：“基于神经可塑性的脉冲网络高效学习机制与类脑智能系统” </a:t>
                      </a:r>
                      <a:endParaRPr lang="en-US" altLang="zh-CN" sz="1800" b="1" i="0" kern="1200" noProof="0" dirty="0" smtClean="0">
                        <a:solidFill>
                          <a:schemeClr val="dk1"/>
                        </a:solidFill>
                        <a:effectLst/>
                        <a:latin typeface="+mn-lt"/>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zh-CN" altLang="en-US" sz="1800" b="1" i="0" kern="1200" noProof="0" dirty="0" smtClean="0">
                          <a:solidFill>
                            <a:schemeClr val="dk1"/>
                          </a:solidFill>
                          <a:effectLst/>
                          <a:latin typeface="+mn-lt"/>
                          <a:ea typeface="+mn-ea"/>
                          <a:cs typeface="+mn-cs"/>
                        </a:rPr>
                        <a:t>参与国家自然科学基金面上项目两项：</a:t>
                      </a:r>
                      <a:endParaRPr lang="en-US" altLang="zh-CN" sz="1800" b="1" i="0" kern="1200" noProof="0" dirty="0" smtClean="0">
                        <a:solidFill>
                          <a:schemeClr val="dk1"/>
                        </a:solidFill>
                        <a:effectLst/>
                        <a:latin typeface="+mn-lt"/>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arenBoth"/>
                        <a:tabLst/>
                        <a:defRPr/>
                      </a:pPr>
                      <a:r>
                        <a:rPr lang="zh-CN" altLang="en-US" sz="1800" b="1" i="0" kern="1200" noProof="0" dirty="0" smtClean="0">
                          <a:solidFill>
                            <a:schemeClr val="dk1"/>
                          </a:solidFill>
                          <a:effectLst/>
                          <a:latin typeface="+mn-lt"/>
                          <a:ea typeface="+mn-ea"/>
                          <a:cs typeface="+mn-cs"/>
                        </a:rPr>
                        <a:t>“基于深度感知增量式联想记忆神经网络的信息融合系统研究”</a:t>
                      </a:r>
                      <a:endParaRPr lang="en-US" altLang="zh-CN" sz="1800" b="1" i="0" kern="1200" noProof="0" dirty="0" smtClean="0">
                        <a:solidFill>
                          <a:schemeClr val="dk1"/>
                        </a:solidFill>
                        <a:effectLst/>
                        <a:latin typeface="+mn-lt"/>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arenBoth"/>
                        <a:tabLst/>
                        <a:defRPr/>
                      </a:pPr>
                      <a:r>
                        <a:rPr lang="zh-CN" altLang="en-US" sz="1800" b="1" i="0" kern="1200" noProof="0" dirty="0" smtClean="0">
                          <a:solidFill>
                            <a:schemeClr val="dk1"/>
                          </a:solidFill>
                          <a:effectLst/>
                          <a:latin typeface="+mn-lt"/>
                          <a:ea typeface="+mn-ea"/>
                          <a:cs typeface="+mn-cs"/>
                        </a:rPr>
                        <a:t>“面向增量式无监督学习的新型神经网络研究”</a:t>
                      </a:r>
                      <a:endParaRPr lang="en-US" altLang="zh-CN" sz="1800" b="1" i="0" kern="1200" noProof="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97396364"/>
                  </a:ext>
                </a:extLst>
              </a:tr>
            </a:tbl>
          </a:graphicData>
        </a:graphic>
      </p:graphicFrame>
      <p:graphicFrame>
        <p:nvGraphicFramePr>
          <p:cNvPr id="9" name="Table 13">
            <a:extLst>
              <a:ext uri="{FF2B5EF4-FFF2-40B4-BE49-F238E27FC236}">
                <a16:creationId xmlns="" xmlns:a16="http://schemas.microsoft.com/office/drawing/2014/main" id="{9975D729-548F-C567-677B-F075A586327D}"/>
              </a:ext>
            </a:extLst>
          </p:cNvPr>
          <p:cNvGraphicFramePr>
            <a:graphicFrameLocks/>
          </p:cNvGraphicFramePr>
          <p:nvPr>
            <p:extLst>
              <p:ext uri="{D42A27DB-BD31-4B8C-83A1-F6EECF244321}">
                <p14:modId xmlns:p14="http://schemas.microsoft.com/office/powerpoint/2010/main" val="2172722263"/>
              </p:ext>
            </p:extLst>
          </p:nvPr>
        </p:nvGraphicFramePr>
        <p:xfrm>
          <a:off x="838205" y="5302451"/>
          <a:ext cx="10515595" cy="1236462"/>
        </p:xfrm>
        <a:graphic>
          <a:graphicData uri="http://schemas.openxmlformats.org/drawingml/2006/table">
            <a:tbl>
              <a:tblPr bandRow="1">
                <a:tableStyleId>{5C22544A-7EE6-4342-B048-85BDC9FD1C3A}</a:tableStyleId>
              </a:tblPr>
              <a:tblGrid>
                <a:gridCol w="10515595">
                  <a:extLst>
                    <a:ext uri="{9D8B030D-6E8A-4147-A177-3AD203B41FA5}">
                      <a16:colId xmlns="" xmlns:a16="http://schemas.microsoft.com/office/drawing/2014/main" val="775691842"/>
                    </a:ext>
                  </a:extLst>
                </a:gridCol>
              </a:tblGrid>
              <a:tr h="344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获奖情况 </a:t>
                      </a:r>
                      <a:endParaRPr lang="zh-CN" altLang="en-US" b="1"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53986560"/>
                  </a:ext>
                </a:extLst>
              </a:tr>
              <a:tr h="870702">
                <a:tc>
                  <a: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ltLang="zh-CN" sz="1800" b="1" i="0" kern="1200" noProof="0" dirty="0" smtClean="0">
                          <a:solidFill>
                            <a:schemeClr val="dk1"/>
                          </a:solidFill>
                          <a:effectLst/>
                          <a:latin typeface="+mn-lt"/>
                          <a:ea typeface="+mn-ea"/>
                          <a:cs typeface="+mn-cs"/>
                        </a:rPr>
                        <a:t>ICCV</a:t>
                      </a:r>
                      <a:r>
                        <a:rPr lang="zh-CN" altLang="en-US" sz="1800" b="1" i="0" kern="1200" noProof="0" dirty="0" smtClean="0">
                          <a:solidFill>
                            <a:schemeClr val="dk1"/>
                          </a:solidFill>
                          <a:effectLst/>
                          <a:latin typeface="+mn-lt"/>
                          <a:ea typeface="+mn-ea"/>
                          <a:cs typeface="+mn-cs"/>
                        </a:rPr>
                        <a:t> </a:t>
                      </a:r>
                      <a:r>
                        <a:rPr lang="en-US" altLang="zh-CN" sz="1800" b="1" i="0" kern="1200" noProof="0" dirty="0" smtClean="0">
                          <a:solidFill>
                            <a:schemeClr val="dk1"/>
                          </a:solidFill>
                          <a:effectLst/>
                          <a:latin typeface="+mn-lt"/>
                          <a:ea typeface="+mn-ea"/>
                          <a:cs typeface="+mn-cs"/>
                        </a:rPr>
                        <a:t>MVP</a:t>
                      </a:r>
                      <a:r>
                        <a:rPr lang="zh-CN" altLang="en-US" sz="1800" b="1" i="0" kern="1200" noProof="0" dirty="0" smtClean="0">
                          <a:solidFill>
                            <a:schemeClr val="dk1"/>
                          </a:solidFill>
                          <a:effectLst/>
                          <a:latin typeface="+mn-lt"/>
                          <a:ea typeface="+mn-ea"/>
                          <a:cs typeface="+mn-cs"/>
                        </a:rPr>
                        <a:t>点云配准比赛第一名，</a:t>
                      </a:r>
                      <a:r>
                        <a:rPr lang="en-US" altLang="zh-CN" sz="1800" b="1" i="0" kern="1200" noProof="0" dirty="0" smtClean="0">
                          <a:solidFill>
                            <a:schemeClr val="dk1"/>
                          </a:solidFill>
                          <a:effectLst/>
                          <a:latin typeface="+mn-lt"/>
                          <a:ea typeface="+mn-ea"/>
                          <a:cs typeface="+mn-cs"/>
                        </a:rPr>
                        <a:t>2021</a:t>
                      </a:r>
                      <a:r>
                        <a:rPr lang="zh-CN" altLang="en-US" sz="1800" b="1" i="0" kern="1200" noProof="0" dirty="0" smtClean="0">
                          <a:solidFill>
                            <a:schemeClr val="dk1"/>
                          </a:solidFill>
                          <a:effectLst/>
                          <a:latin typeface="+mn-lt"/>
                          <a:ea typeface="+mn-ea"/>
                          <a:cs typeface="+mn-cs"/>
                        </a:rPr>
                        <a:t>年</a:t>
                      </a:r>
                      <a:endParaRPr lang="en-US" altLang="zh-CN" sz="1800" b="1" i="0" kern="1200" noProof="0" dirty="0" smtClean="0">
                        <a:solidFill>
                          <a:schemeClr val="dk1"/>
                        </a:solidFill>
                        <a:effectLst/>
                        <a:latin typeface="+mn-lt"/>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zh-CN" altLang="en-US" sz="1800" b="1" i="0" kern="1200" noProof="0" dirty="0" smtClean="0">
                          <a:solidFill>
                            <a:schemeClr val="dk1"/>
                          </a:solidFill>
                          <a:effectLst/>
                          <a:latin typeface="+mn-lt"/>
                          <a:ea typeface="+mn-ea"/>
                          <a:cs typeface="+mn-cs"/>
                        </a:rPr>
                        <a:t>博士英才奖学金一等奖，优秀研究生，</a:t>
                      </a:r>
                      <a:r>
                        <a:rPr lang="en-US" altLang="zh-CN" sz="1800" b="1" i="0" kern="1200" noProof="0" dirty="0" smtClean="0">
                          <a:solidFill>
                            <a:schemeClr val="dk1"/>
                          </a:solidFill>
                          <a:effectLst/>
                          <a:latin typeface="+mn-lt"/>
                          <a:ea typeface="+mn-ea"/>
                          <a:cs typeface="+mn-cs"/>
                        </a:rPr>
                        <a:t>2021</a:t>
                      </a:r>
                      <a:r>
                        <a:rPr lang="zh-CN" altLang="en-US" sz="1800" b="1" i="0" kern="1200" noProof="0" dirty="0" smtClean="0">
                          <a:solidFill>
                            <a:schemeClr val="dk1"/>
                          </a:solidFill>
                          <a:effectLst/>
                          <a:latin typeface="+mn-lt"/>
                          <a:ea typeface="+mn-ea"/>
                          <a:cs typeface="+mn-cs"/>
                        </a:rPr>
                        <a:t>年</a:t>
                      </a:r>
                      <a:endParaRPr lang="en-US" altLang="zh-CN" sz="1800" b="1" i="0" kern="1200" noProof="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97396364"/>
                  </a:ext>
                </a:extLst>
              </a:tr>
            </a:tbl>
          </a:graphicData>
        </a:graphic>
      </p:graphicFrame>
      <p:graphicFrame>
        <p:nvGraphicFramePr>
          <p:cNvPr id="10" name="Table 13">
            <a:extLst>
              <a:ext uri="{FF2B5EF4-FFF2-40B4-BE49-F238E27FC236}">
                <a16:creationId xmlns="" xmlns:a16="http://schemas.microsoft.com/office/drawing/2014/main" id="{9975D729-548F-C567-677B-F075A586327D}"/>
              </a:ext>
            </a:extLst>
          </p:cNvPr>
          <p:cNvGraphicFramePr>
            <a:graphicFrameLocks/>
          </p:cNvGraphicFramePr>
          <p:nvPr>
            <p:extLst>
              <p:ext uri="{D42A27DB-BD31-4B8C-83A1-F6EECF244321}">
                <p14:modId xmlns:p14="http://schemas.microsoft.com/office/powerpoint/2010/main" val="1597703541"/>
              </p:ext>
            </p:extLst>
          </p:nvPr>
        </p:nvGraphicFramePr>
        <p:xfrm>
          <a:off x="838205" y="4444288"/>
          <a:ext cx="10515595" cy="1236462"/>
        </p:xfrm>
        <a:graphic>
          <a:graphicData uri="http://schemas.openxmlformats.org/drawingml/2006/table">
            <a:tbl>
              <a:tblPr bandRow="1">
                <a:tableStyleId>{5C22544A-7EE6-4342-B048-85BDC9FD1C3A}</a:tableStyleId>
              </a:tblPr>
              <a:tblGrid>
                <a:gridCol w="10515595">
                  <a:extLst>
                    <a:ext uri="{9D8B030D-6E8A-4147-A177-3AD203B41FA5}">
                      <a16:colId xmlns="" xmlns:a16="http://schemas.microsoft.com/office/drawing/2014/main" val="775691842"/>
                    </a:ext>
                  </a:extLst>
                </a:gridCol>
              </a:tblGrid>
              <a:tr h="344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专著 </a:t>
                      </a:r>
                      <a:endParaRPr lang="zh-CN" altLang="en-US" b="1"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53986560"/>
                  </a:ext>
                </a:extLst>
              </a:tr>
              <a:tr h="870702">
                <a:tc>
                  <a: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zh-CN" altLang="en-US" sz="1800" b="1" i="0" kern="1200" noProof="0" dirty="0" smtClean="0">
                          <a:solidFill>
                            <a:schemeClr val="dk1"/>
                          </a:solidFill>
                          <a:effectLst/>
                          <a:latin typeface="+mn-lt"/>
                          <a:ea typeface="+mn-ea"/>
                          <a:cs typeface="+mn-cs"/>
                        </a:rPr>
                        <a:t>自组织增量学习神经网络</a:t>
                      </a:r>
                      <a:r>
                        <a:rPr lang="en-US" altLang="zh-CN" sz="1800" b="1" i="0" kern="1200" noProof="0" dirty="0" smtClean="0">
                          <a:solidFill>
                            <a:schemeClr val="dk1"/>
                          </a:solidFill>
                          <a:effectLst/>
                          <a:latin typeface="+mn-lt"/>
                          <a:ea typeface="+mn-ea"/>
                          <a:cs typeface="+mn-cs"/>
                        </a:rPr>
                        <a:t>[M].</a:t>
                      </a:r>
                      <a:r>
                        <a:rPr lang="zh-CN" altLang="en-US" sz="1800" b="1" i="0" kern="1200" noProof="0" dirty="0" smtClean="0">
                          <a:solidFill>
                            <a:schemeClr val="dk1"/>
                          </a:solidFill>
                          <a:effectLst/>
                          <a:latin typeface="+mn-lt"/>
                          <a:ea typeface="+mn-ea"/>
                          <a:cs typeface="+mn-cs"/>
                        </a:rPr>
                        <a:t>电子工业出版社</a:t>
                      </a:r>
                      <a:r>
                        <a:rPr lang="en-US" altLang="zh-CN" sz="1800" b="1" i="0" kern="1200" noProof="0" dirty="0" smtClean="0">
                          <a:solidFill>
                            <a:schemeClr val="dk1"/>
                          </a:solidFill>
                          <a:effectLst/>
                          <a:latin typeface="+mn-lt"/>
                          <a:ea typeface="+mn-ea"/>
                          <a:cs typeface="+mn-cs"/>
                        </a:rPr>
                        <a:t>.</a:t>
                      </a:r>
                      <a:r>
                        <a:rPr lang="zh-CN" altLang="en-US" sz="1800" b="1" i="0" kern="1200" noProof="0" dirty="0" smtClean="0">
                          <a:solidFill>
                            <a:schemeClr val="dk1"/>
                          </a:solidFill>
                          <a:effectLst/>
                          <a:latin typeface="+mn-lt"/>
                          <a:ea typeface="+mn-ea"/>
                          <a:cs typeface="+mn-cs"/>
                        </a:rPr>
                        <a:t>申富饶</a:t>
                      </a:r>
                      <a:r>
                        <a:rPr lang="en-US" altLang="zh-CN" sz="1800" b="1" i="0" kern="1200" noProof="0" dirty="0" smtClean="0">
                          <a:solidFill>
                            <a:schemeClr val="dk1"/>
                          </a:solidFill>
                          <a:effectLst/>
                          <a:latin typeface="+mn-lt"/>
                          <a:ea typeface="+mn-ea"/>
                          <a:cs typeface="+mn-cs"/>
                        </a:rPr>
                        <a:t>.  </a:t>
                      </a:r>
                      <a:r>
                        <a:rPr lang="zh-CN" altLang="en-US" sz="1800" b="1" i="0" kern="1200" noProof="0" dirty="0" smtClean="0">
                          <a:solidFill>
                            <a:schemeClr val="dk1"/>
                          </a:solidFill>
                          <a:effectLst/>
                          <a:latin typeface="+mn-lt"/>
                          <a:ea typeface="+mn-ea"/>
                          <a:cs typeface="+mn-cs"/>
                        </a:rPr>
                        <a:t>参与该书第四章写作。</a:t>
                      </a:r>
                      <a:endParaRPr lang="en-US" altLang="zh-CN" sz="1800" b="1" i="0" kern="1200" noProof="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97396364"/>
                  </a:ext>
                </a:extLst>
              </a:tr>
            </a:tbl>
          </a:graphicData>
        </a:graphic>
      </p:graphicFrame>
    </p:spTree>
    <p:extLst>
      <p:ext uri="{BB962C8B-B14F-4D97-AF65-F5344CB8AC3E}">
        <p14:creationId xmlns:p14="http://schemas.microsoft.com/office/powerpoint/2010/main" val="491744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EF5A080-FC7E-400A-9ABD-B47333DD805F}"/>
              </a:ext>
            </a:extLst>
          </p:cNvPr>
          <p:cNvPicPr>
            <a:picLocks noChangeAspect="1"/>
          </p:cNvPicPr>
          <p:nvPr/>
        </p:nvPicPr>
        <p:blipFill>
          <a:blip r:embed="rId3">
            <a:extLst>
              <a:ext uri="{28A0092B-C50C-407E-A947-70E740481C1C}">
                <a14:useLocalDpi xmlns:a14="http://schemas.microsoft.com/office/drawing/2010/main" val="0"/>
              </a:ext>
            </a:extLst>
          </a:blip>
          <a:srcRect l="20909" t="16678" r="5909" b="21508"/>
          <a:stretch>
            <a:fillRect/>
          </a:stretch>
        </p:blipFill>
        <p:spPr>
          <a:xfrm>
            <a:off x="9243267" y="157018"/>
            <a:ext cx="2715491" cy="899542"/>
          </a:xfrm>
          <a:prstGeom prst="rect">
            <a:avLst/>
          </a:prstGeom>
        </p:spPr>
      </p:pic>
      <p:sp>
        <p:nvSpPr>
          <p:cNvPr id="6" name="矩形 5">
            <a:extLst>
              <a:ext uri="{FF2B5EF4-FFF2-40B4-BE49-F238E27FC236}">
                <a16:creationId xmlns="" xmlns:a16="http://schemas.microsoft.com/office/drawing/2014/main" id="{ECF80C19-D34C-44B2-A1C1-D336F369952D}"/>
              </a:ext>
            </a:extLst>
          </p:cNvPr>
          <p:cNvSpPr/>
          <p:nvPr/>
        </p:nvSpPr>
        <p:spPr>
          <a:xfrm>
            <a:off x="0" y="2423693"/>
            <a:ext cx="12192000" cy="1634837"/>
          </a:xfrm>
          <a:prstGeom prst="rect">
            <a:avLst/>
          </a:prstGeom>
          <a:solidFill>
            <a:srgbClr val="6A0160"/>
          </a:solidFill>
          <a:ln>
            <a:solidFill>
              <a:srgbClr val="6A0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4" descr="https://ss1.bdstatic.com/70cFuXSh_Q1YnxGkpoWK1HF6hhy/it/u=895424434,4021804793&amp;fm=27&amp;gp=0.jpg">
            <a:extLst>
              <a:ext uri="{FF2B5EF4-FFF2-40B4-BE49-F238E27FC236}">
                <a16:creationId xmlns="" xmlns:a16="http://schemas.microsoft.com/office/drawing/2014/main" id="{CF47D2C6-6205-4F95-B315-0CF63C559FA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71" b="97927" l="1200" r="97600">
                        <a14:foregroundMark x1="25000" y1="57416" x2="44800" y2="80223"/>
                        <a14:foregroundMark x1="44800" y1="80223" x2="65200" y2="62679"/>
                        <a14:foregroundMark x1="65200" y1="62679" x2="69000" y2="43062"/>
                        <a14:foregroundMark x1="69000" y1="43062" x2="65800" y2="25997"/>
                        <a14:foregroundMark x1="65800" y1="25997" x2="46600" y2="17703"/>
                        <a14:foregroundMark x1="46600" y1="17703" x2="45600" y2="17703"/>
                        <a14:foregroundMark x1="42800" y1="20415" x2="32600" y2="35247"/>
                        <a14:foregroundMark x1="32600" y1="35247" x2="41400" y2="57257"/>
                        <a14:foregroundMark x1="41400" y1="57257" x2="59200" y2="48485"/>
                        <a14:foregroundMark x1="59200" y1="48485" x2="68200" y2="34769"/>
                        <a14:foregroundMark x1="68200" y1="36683" x2="1200" y2="24242"/>
                        <a14:foregroundMark x1="1600" y1="46093" x2="23600" y2="76715"/>
                        <a14:foregroundMark x1="23600" y1="76715" x2="42800" y2="88517"/>
                        <a14:foregroundMark x1="42800" y1="88517" x2="62400" y2="80542"/>
                        <a14:foregroundMark x1="62400" y1="80542" x2="87200" y2="28389"/>
                        <a14:foregroundMark x1="87200" y1="28389" x2="68400" y2="20734"/>
                        <a14:foregroundMark x1="68400" y1="20734" x2="24600" y2="18979"/>
                        <a14:foregroundMark x1="24600" y1="18979" x2="3200" y2="51515"/>
                        <a14:foregroundMark x1="40400" y1="62520" x2="77200" y2="53429"/>
                        <a14:foregroundMark x1="77200" y1="53429" x2="50400" y2="35726"/>
                        <a14:foregroundMark x1="50400" y1="35726" x2="69000" y2="24880"/>
                        <a14:foregroundMark x1="69000" y1="24880" x2="39400" y2="37640"/>
                        <a14:foregroundMark x1="39400" y1="37640" x2="33000" y2="28070"/>
                        <a14:foregroundMark x1="42400" y1="64434" x2="31400" y2="47209"/>
                        <a14:foregroundMark x1="31400" y1="47209" x2="43400" y2="32855"/>
                        <a14:foregroundMark x1="43400" y1="32855" x2="64400" y2="29506"/>
                        <a14:foregroundMark x1="64400" y1="29506" x2="50800" y2="43222"/>
                        <a14:foregroundMark x1="50800" y1="43222" x2="24200" y2="41627"/>
                        <a14:foregroundMark x1="24200" y1="41627" x2="34800" y2="19936"/>
                        <a14:foregroundMark x1="34800" y1="19936" x2="38200" y2="18660"/>
                        <a14:foregroundMark x1="43200" y1="47687" x2="37400" y2="29825"/>
                        <a14:foregroundMark x1="37400" y1="29825" x2="58400" y2="38278"/>
                        <a14:foregroundMark x1="58400" y1="38278" x2="37200" y2="45136"/>
                        <a14:foregroundMark x1="37200" y1="45136" x2="43000" y2="28070"/>
                        <a14:foregroundMark x1="43000" y1="28070" x2="44800" y2="27751"/>
                        <a14:foregroundMark x1="23400" y1="15789" x2="78000" y2="11643"/>
                        <a14:foregroundMark x1="78000" y1="11643" x2="85200" y2="11643"/>
                        <a14:foregroundMark x1="48400" y1="2711" x2="70200" y2="8134"/>
                        <a14:foregroundMark x1="70200" y1="8134" x2="91800" y2="6380"/>
                        <a14:foregroundMark x1="91800" y1="6380" x2="94400" y2="4944"/>
                        <a14:foregroundMark x1="94800" y1="8772" x2="90800" y2="44338"/>
                        <a14:foregroundMark x1="90800" y1="44338" x2="70400" y2="78947"/>
                        <a14:foregroundMark x1="70400" y1="78947" x2="60800" y2="84370"/>
                        <a14:foregroundMark x1="86800" y1="66667" x2="73400" y2="80702"/>
                        <a14:foregroundMark x1="73400" y1="80702" x2="56000" y2="90431"/>
                        <a14:foregroundMark x1="56000" y1="90431" x2="40000" y2="91388"/>
                        <a14:foregroundMark x1="49600" y1="97927" x2="86000" y2="78947"/>
                        <a14:foregroundMark x1="3200" y1="4306" x2="25800" y2="8453"/>
                        <a14:foregroundMark x1="25800" y1="8453" x2="46200" y2="4625"/>
                        <a14:foregroundMark x1="46200" y1="4625" x2="50000" y2="3030"/>
                        <a14:foregroundMark x1="51200" y1="3030" x2="73000" y2="10686"/>
                        <a14:foregroundMark x1="73000" y1="10686" x2="93200" y2="6858"/>
                        <a14:foregroundMark x1="97600" y1="3349" x2="77400" y2="8134"/>
                        <a14:foregroundMark x1="77400" y1="8134" x2="70600" y2="6539"/>
                      </a14:backgroundRemoval>
                    </a14:imgEffect>
                  </a14:imgLayer>
                </a14:imgProps>
              </a:ext>
              <a:ext uri="{28A0092B-C50C-407E-A947-70E740481C1C}">
                <a14:useLocalDpi xmlns:a14="http://schemas.microsoft.com/office/drawing/2010/main" val="0"/>
              </a:ext>
            </a:extLst>
          </a:blip>
          <a:stretch>
            <a:fillRect/>
          </a:stretch>
        </p:blipFill>
        <p:spPr bwMode="auto">
          <a:xfrm>
            <a:off x="881280" y="794598"/>
            <a:ext cx="2288886" cy="287026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 xmlns:a16="http://schemas.microsoft.com/office/drawing/2014/main" id="{D3A9E491-26BF-4C3E-B19B-F7735BACC03D}"/>
              </a:ext>
            </a:extLst>
          </p:cNvPr>
          <p:cNvSpPr/>
          <p:nvPr/>
        </p:nvSpPr>
        <p:spPr>
          <a:xfrm>
            <a:off x="0" y="4132421"/>
            <a:ext cx="12192000" cy="73892"/>
          </a:xfrm>
          <a:prstGeom prst="rect">
            <a:avLst/>
          </a:prstGeom>
          <a:solidFill>
            <a:srgbClr val="6A0160"/>
          </a:solidFill>
          <a:ln>
            <a:solidFill>
              <a:srgbClr val="6A0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 xmlns:a16="http://schemas.microsoft.com/office/drawing/2014/main" id="{79A22214-06BE-419A-9AAF-B646F32BA887}"/>
              </a:ext>
            </a:extLst>
          </p:cNvPr>
          <p:cNvSpPr txBox="1"/>
          <p:nvPr/>
        </p:nvSpPr>
        <p:spPr>
          <a:xfrm>
            <a:off x="4260747" y="2640946"/>
            <a:ext cx="3670506" cy="1200329"/>
          </a:xfrm>
          <a:prstGeom prst="rect">
            <a:avLst/>
          </a:prstGeom>
          <a:noFill/>
        </p:spPr>
        <p:txBody>
          <a:bodyPr wrap="squar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谢谢</a:t>
            </a:r>
            <a:r>
              <a:rPr lang="zh-CN" altLang="en-US" sz="3600" b="1" dirty="0" smtClean="0">
                <a:solidFill>
                  <a:schemeClr val="bg1"/>
                </a:solidFill>
                <a:latin typeface="微软雅黑" panose="020B0503020204020204" pitchFamily="34" charset="-122"/>
                <a:ea typeface="微软雅黑" panose="020B0503020204020204" pitchFamily="34" charset="-122"/>
              </a:rPr>
              <a:t>各位老师</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3600" b="1" dirty="0" smtClean="0">
                <a:solidFill>
                  <a:schemeClr val="bg1"/>
                </a:solidFill>
                <a:latin typeface="微软雅黑" panose="020B0503020204020204" pitchFamily="34" charset="-122"/>
                <a:ea typeface="微软雅黑" panose="020B0503020204020204" pitchFamily="34" charset="-122"/>
              </a:rPr>
              <a:t>敬请</a:t>
            </a:r>
            <a:r>
              <a:rPr lang="zh-CN" altLang="en-US" sz="3600" b="1" dirty="0">
                <a:solidFill>
                  <a:schemeClr val="bg1"/>
                </a:solidFill>
                <a:latin typeface="微软雅黑" panose="020B0503020204020204" pitchFamily="34" charset="-122"/>
                <a:ea typeface="微软雅黑" panose="020B0503020204020204" pitchFamily="34" charset="-122"/>
              </a:rPr>
              <a:t>批评指正</a:t>
            </a:r>
          </a:p>
        </p:txBody>
      </p:sp>
      <p:pic>
        <p:nvPicPr>
          <p:cNvPr id="15" name="图片 20" descr="logo_画板 1 副本 3">
            <a:extLst>
              <a:ext uri="{FF2B5EF4-FFF2-40B4-BE49-F238E27FC236}">
                <a16:creationId xmlns="" xmlns:a16="http://schemas.microsoft.com/office/drawing/2014/main" id="{42203530-81EC-F004-608A-7DC68F1E89D2}"/>
              </a:ext>
            </a:extLst>
          </p:cNvPr>
          <p:cNvPicPr>
            <a:picLocks noChangeAspect="1"/>
          </p:cNvPicPr>
          <p:nvPr/>
        </p:nvPicPr>
        <p:blipFill>
          <a:blip r:embed="rId6"/>
          <a:stretch>
            <a:fillRect/>
          </a:stretch>
        </p:blipFill>
        <p:spPr>
          <a:xfrm>
            <a:off x="-20955" y="4988560"/>
            <a:ext cx="12233910" cy="1869440"/>
          </a:xfrm>
          <a:prstGeom prst="rect">
            <a:avLst/>
          </a:prstGeom>
        </p:spPr>
      </p:pic>
    </p:spTree>
    <p:extLst>
      <p:ext uri="{BB962C8B-B14F-4D97-AF65-F5344CB8AC3E}">
        <p14:creationId xmlns:p14="http://schemas.microsoft.com/office/powerpoint/2010/main" val="49158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598" y="919227"/>
            <a:ext cx="8883071" cy="5363060"/>
          </a:xfrm>
          <a:prstGeom prst="rect">
            <a:avLst/>
          </a:prstGeom>
        </p:spPr>
      </p:pic>
      <p:sp>
        <p:nvSpPr>
          <p:cNvPr id="3" name="Text Placeholder 2">
            <a:extLst>
              <a:ext uri="{FF2B5EF4-FFF2-40B4-BE49-F238E27FC236}">
                <a16:creationId xmlns="" xmlns:a16="http://schemas.microsoft.com/office/drawing/2014/main" id="{064D1307-76FC-9BDF-DEC6-EB607893A053}"/>
              </a:ext>
            </a:extLst>
          </p:cNvPr>
          <p:cNvSpPr>
            <a:spLocks noGrp="1"/>
          </p:cNvSpPr>
          <p:nvPr>
            <p:ph type="body" sz="quarter" idx="13"/>
          </p:nvPr>
        </p:nvSpPr>
        <p:spPr/>
        <p:txBody>
          <a:bodyPr/>
          <a:lstStyle/>
          <a:p>
            <a:r>
              <a:rPr lang="x-none" dirty="0">
                <a:solidFill>
                  <a:schemeClr val="tx1">
                    <a:lumMod val="50000"/>
                    <a:lumOff val="50000"/>
                  </a:schemeClr>
                </a:solidFill>
              </a:rPr>
              <a:t>研究背景</a:t>
            </a:r>
            <a:r>
              <a:rPr lang="zh-CN" altLang="en-US" dirty="0"/>
              <a:t>  </a:t>
            </a:r>
            <a:r>
              <a:rPr lang="zh-CN" altLang="en-US" dirty="0">
                <a:solidFill>
                  <a:schemeClr val="tx1">
                    <a:lumMod val="50000"/>
                    <a:lumOff val="50000"/>
                  </a:schemeClr>
                </a:solidFill>
              </a:rPr>
              <a:t>研究现状  相关工作  困难挑战  </a:t>
            </a:r>
            <a:r>
              <a:rPr lang="zh-CN" altLang="en-US" dirty="0"/>
              <a:t>研究</a:t>
            </a:r>
            <a:r>
              <a:rPr lang="zh-CN" altLang="en-US" dirty="0" smtClean="0"/>
              <a:t>方案</a:t>
            </a:r>
            <a:endParaRPr lang="x-none" dirty="0"/>
          </a:p>
        </p:txBody>
      </p:sp>
      <p:sp>
        <p:nvSpPr>
          <p:cNvPr id="4" name="Date Placeholder 3">
            <a:extLst>
              <a:ext uri="{FF2B5EF4-FFF2-40B4-BE49-F238E27FC236}">
                <a16:creationId xmlns="" xmlns:a16="http://schemas.microsoft.com/office/drawing/2014/main" id="{E1ACFCF0-16F9-43B0-0551-194FD09F0ACD}"/>
              </a:ext>
            </a:extLst>
          </p:cNvPr>
          <p:cNvSpPr>
            <a:spLocks noGrp="1"/>
          </p:cNvSpPr>
          <p:nvPr>
            <p:ph type="dt" sz="half" idx="10"/>
          </p:nvPr>
        </p:nvSpPr>
        <p:spPr/>
        <p:txBody>
          <a:bodyPr/>
          <a:lstStyle/>
          <a:p>
            <a:fld id="{2E1029AA-86D3-8741-99DF-D03264A881E4}" type="datetime1">
              <a:rPr lang="en-US" altLang="zh-CN" smtClean="0"/>
              <a:t>5/23/2024</a:t>
            </a:fld>
            <a:endParaRPr lang="zh-CN" altLang="en-US"/>
          </a:p>
        </p:txBody>
      </p:sp>
      <p:sp>
        <p:nvSpPr>
          <p:cNvPr id="5" name="Footer Placeholder 4">
            <a:extLst>
              <a:ext uri="{FF2B5EF4-FFF2-40B4-BE49-F238E27FC236}">
                <a16:creationId xmlns="" xmlns:a16="http://schemas.microsoft.com/office/drawing/2014/main" id="{7FCC0FEB-FE34-5328-12A2-42E37EFDA243}"/>
              </a:ext>
            </a:extLst>
          </p:cNvPr>
          <p:cNvSpPr>
            <a:spLocks noGrp="1"/>
          </p:cNvSpPr>
          <p:nvPr>
            <p:ph type="ftr" sz="quarter" idx="11"/>
          </p:nvPr>
        </p:nvSpPr>
        <p:spPr/>
        <p:txBody>
          <a:bodyPr/>
          <a:lstStyle/>
          <a:p>
            <a:r>
              <a:rPr lang="zh-CN" altLang="en-US"/>
              <a:t>南京大学计算机科学与技术系</a:t>
            </a:r>
          </a:p>
        </p:txBody>
      </p:sp>
      <p:sp>
        <p:nvSpPr>
          <p:cNvPr id="6" name="Slide Number Placeholder 5">
            <a:extLst>
              <a:ext uri="{FF2B5EF4-FFF2-40B4-BE49-F238E27FC236}">
                <a16:creationId xmlns="" xmlns:a16="http://schemas.microsoft.com/office/drawing/2014/main" id="{9997782F-081D-334F-EE1E-0C79582C540D}"/>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
        <p:nvSpPr>
          <p:cNvPr id="7"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神经元模型设计的意义</a:t>
            </a:r>
            <a:endParaRPr lang="zh-CN" altLang="en-US" dirty="0">
              <a:solidFill>
                <a:schemeClr val="tx1">
                  <a:lumMod val="50000"/>
                  <a:lumOff val="50000"/>
                </a:schemeClr>
              </a:solidFill>
            </a:endParaRPr>
          </a:p>
        </p:txBody>
      </p:sp>
      <p:sp>
        <p:nvSpPr>
          <p:cNvPr id="9" name="矩形: 圆角 20"/>
          <p:cNvSpPr/>
          <p:nvPr>
            <p:custDataLst>
              <p:tags r:id="rId1"/>
            </p:custDataLst>
          </p:nvPr>
        </p:nvSpPr>
        <p:spPr>
          <a:xfrm>
            <a:off x="445185" y="1532230"/>
            <a:ext cx="4677148" cy="2060060"/>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2584" y="1666208"/>
            <a:ext cx="4214215" cy="1754326"/>
          </a:xfrm>
          <a:prstGeom prst="rect">
            <a:avLst/>
          </a:prstGeom>
        </p:spPr>
        <p:txBody>
          <a:bodyPr wrap="square">
            <a:spAutoFit/>
          </a:bodyPr>
          <a:lstStyle/>
          <a:p>
            <a:pPr marL="285750" indent="-285750">
              <a:buFont typeface="Wingdings" panose="05000000000000000000" charset="0"/>
              <a:buChar char="n"/>
            </a:pPr>
            <a:r>
              <a:rPr lang="zh-CN" altLang="en-US" b="1" dirty="0" smtClean="0">
                <a:latin typeface="+mj-ea"/>
              </a:rPr>
              <a:t>针对神经元设计的困难，本文探索和设计</a:t>
            </a:r>
            <a:r>
              <a:rPr lang="zh-CN" altLang="en-US" b="1" dirty="0" smtClean="0">
                <a:solidFill>
                  <a:srgbClr val="FF0000"/>
                </a:solidFill>
                <a:latin typeface="+mj-ea"/>
              </a:rPr>
              <a:t>高性能的神经元结构</a:t>
            </a:r>
            <a:endParaRPr lang="en-US" altLang="zh-CN" b="1" dirty="0" smtClean="0">
              <a:solidFill>
                <a:srgbClr val="FF0000"/>
              </a:solidFill>
              <a:latin typeface="+mj-ea"/>
            </a:endParaRPr>
          </a:p>
          <a:p>
            <a:pPr marL="285750" indent="-285750">
              <a:buFont typeface="Wingdings" panose="05000000000000000000" charset="0"/>
              <a:buChar char="n"/>
            </a:pPr>
            <a:endParaRPr lang="en-US" altLang="zh-CN" b="1" dirty="0">
              <a:latin typeface="+mj-ea"/>
            </a:endParaRPr>
          </a:p>
          <a:p>
            <a:pPr marL="285750" indent="-285750">
              <a:buFont typeface="Wingdings" panose="05000000000000000000" charset="0"/>
              <a:buChar char="n"/>
            </a:pPr>
            <a:r>
              <a:rPr lang="zh-CN" altLang="en-US" b="1" dirty="0" smtClean="0">
                <a:latin typeface="+mj-ea"/>
              </a:rPr>
              <a:t>从实用性角度出发，本文将提出的神经元结构</a:t>
            </a:r>
            <a:r>
              <a:rPr lang="zh-CN" altLang="en-US" b="1" dirty="0" smtClean="0">
                <a:solidFill>
                  <a:srgbClr val="FF0000"/>
                </a:solidFill>
                <a:latin typeface="+mj-ea"/>
              </a:rPr>
              <a:t>应用到多种主流网络架构</a:t>
            </a:r>
            <a:r>
              <a:rPr lang="zh-CN" altLang="en-US" b="1" dirty="0" smtClean="0">
                <a:latin typeface="+mj-ea"/>
              </a:rPr>
              <a:t>中，探索专用计算结构</a:t>
            </a:r>
            <a:endParaRPr lang="en-US" altLang="zh-CN" b="1" dirty="0">
              <a:latin typeface="+mj-ea"/>
            </a:endParaRPr>
          </a:p>
        </p:txBody>
      </p:sp>
    </p:spTree>
    <p:extLst>
      <p:ext uri="{BB962C8B-B14F-4D97-AF65-F5344CB8AC3E}">
        <p14:creationId xmlns:p14="http://schemas.microsoft.com/office/powerpoint/2010/main" val="62523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B4FA3C-E117-BA2B-EB28-34FFBFDAE13E}"/>
              </a:ext>
            </a:extLst>
          </p:cNvPr>
          <p:cNvSpPr>
            <a:spLocks noGrp="1"/>
          </p:cNvSpPr>
          <p:nvPr>
            <p:ph type="ctrTitle"/>
          </p:nvPr>
        </p:nvSpPr>
        <p:spPr>
          <a:xfrm>
            <a:off x="2094058" y="2532857"/>
            <a:ext cx="8003885" cy="1792286"/>
          </a:xfrm>
        </p:spPr>
        <p:txBody>
          <a:bodyPr/>
          <a:lstStyle/>
          <a:p>
            <a:r>
              <a:rPr lang="zh-CN" altLang="en-US" sz="3600" dirty="0"/>
              <a:t>基于物理模型的通用神经元</a:t>
            </a:r>
            <a:r>
              <a:rPr lang="zh-CN" altLang="en-US" sz="3600" dirty="0" smtClean="0"/>
              <a:t>模型</a:t>
            </a:r>
            <a:r>
              <a:rPr lang="en-US" altLang="zh-CN" sz="3600" dirty="0" smtClean="0"/>
              <a:t/>
            </a:r>
            <a:br>
              <a:rPr lang="en-US" altLang="zh-CN" sz="3600" dirty="0" smtClean="0"/>
            </a:br>
            <a:r>
              <a:rPr lang="en-US" sz="3600" dirty="0" smtClean="0"/>
              <a:t>IC Neuron</a:t>
            </a:r>
            <a:endParaRPr lang="x-none" sz="3600" dirty="0"/>
          </a:p>
        </p:txBody>
      </p:sp>
      <p:sp>
        <p:nvSpPr>
          <p:cNvPr id="3" name="Date Placeholder 2">
            <a:extLst>
              <a:ext uri="{FF2B5EF4-FFF2-40B4-BE49-F238E27FC236}">
                <a16:creationId xmlns="" xmlns:a16="http://schemas.microsoft.com/office/drawing/2014/main" id="{D4AED52D-E632-2447-C06A-ECAADCA4358A}"/>
              </a:ext>
            </a:extLst>
          </p:cNvPr>
          <p:cNvSpPr>
            <a:spLocks noGrp="1"/>
          </p:cNvSpPr>
          <p:nvPr>
            <p:ph type="dt" sz="half" idx="10"/>
          </p:nvPr>
        </p:nvSpPr>
        <p:spPr/>
        <p:txBody>
          <a:bodyPr/>
          <a:lstStyle/>
          <a:p>
            <a:fld id="{18182247-340C-3B4D-A180-8EC156966852}" type="datetime1">
              <a:rPr lang="en-US" altLang="zh-CN" smtClean="0"/>
              <a:t>5/23/2024</a:t>
            </a:fld>
            <a:endParaRPr lang="zh-CN" altLang="en-US"/>
          </a:p>
        </p:txBody>
      </p:sp>
      <p:sp>
        <p:nvSpPr>
          <p:cNvPr id="4" name="Footer Placeholder 3">
            <a:extLst>
              <a:ext uri="{FF2B5EF4-FFF2-40B4-BE49-F238E27FC236}">
                <a16:creationId xmlns="" xmlns:a16="http://schemas.microsoft.com/office/drawing/2014/main" id="{C92C0DE1-32F3-0106-389A-1860CFCCEC9F}"/>
              </a:ext>
            </a:extLst>
          </p:cNvPr>
          <p:cNvSpPr>
            <a:spLocks noGrp="1"/>
          </p:cNvSpPr>
          <p:nvPr>
            <p:ph type="ftr" sz="quarter" idx="11"/>
          </p:nvPr>
        </p:nvSpPr>
        <p:spPr/>
        <p:txBody>
          <a:bodyPr/>
          <a:lstStyle/>
          <a:p>
            <a:r>
              <a:rPr lang="zh-CN" altLang="en-US"/>
              <a:t>南京大学计算机科学与技术系</a:t>
            </a:r>
          </a:p>
        </p:txBody>
      </p:sp>
      <p:sp>
        <p:nvSpPr>
          <p:cNvPr id="5" name="Slide Number Placeholder 4">
            <a:extLst>
              <a:ext uri="{FF2B5EF4-FFF2-40B4-BE49-F238E27FC236}">
                <a16:creationId xmlns="" xmlns:a16="http://schemas.microsoft.com/office/drawing/2014/main" id="{13D16F5E-BF53-CAF8-D1CF-AC80FF79ADA0}"/>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spTree>
    <p:extLst>
      <p:ext uri="{BB962C8B-B14F-4D97-AF65-F5344CB8AC3E}">
        <p14:creationId xmlns:p14="http://schemas.microsoft.com/office/powerpoint/2010/main" val="19938840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30F2951-5649-2475-3E76-687488076AA1}"/>
              </a:ext>
            </a:extLst>
          </p:cNvPr>
          <p:cNvSpPr>
            <a:spLocks noGrp="1"/>
          </p:cNvSpPr>
          <p:nvPr>
            <p:ph type="body" sz="quarter" idx="13"/>
          </p:nvPr>
        </p:nvSpPr>
        <p:spPr/>
        <p:txBody>
          <a:bodyPr/>
          <a:lstStyle/>
          <a:p>
            <a:r>
              <a:rPr lang="x-none" dirty="0"/>
              <a:t>工作动机</a:t>
            </a:r>
            <a:r>
              <a:rPr lang="zh-CN" altLang="en-US" dirty="0">
                <a:solidFill>
                  <a:schemeClr val="tx1">
                    <a:lumMod val="50000"/>
                    <a:lumOff val="50000"/>
                  </a:schemeClr>
                </a:solidFill>
              </a:rPr>
              <a:t>  提出方法  </a:t>
            </a:r>
            <a:r>
              <a:rPr lang="zh-CN" altLang="en-US" dirty="0" smtClean="0">
                <a:solidFill>
                  <a:schemeClr val="tx1">
                    <a:lumMod val="50000"/>
                    <a:lumOff val="50000"/>
                  </a:schemeClr>
                </a:solidFill>
              </a:rPr>
              <a:t>实验</a:t>
            </a:r>
            <a:r>
              <a:rPr lang="zh-CN" altLang="en-US" dirty="0">
                <a:solidFill>
                  <a:schemeClr val="tx1">
                    <a:lumMod val="50000"/>
                    <a:lumOff val="50000"/>
                  </a:schemeClr>
                </a:solidFill>
              </a:rPr>
              <a:t>验证  分析</a:t>
            </a:r>
            <a:r>
              <a:rPr lang="zh-CN" altLang="en-US" dirty="0" smtClean="0">
                <a:solidFill>
                  <a:schemeClr val="tx1">
                    <a:lumMod val="50000"/>
                    <a:lumOff val="50000"/>
                  </a:schemeClr>
                </a:solidFill>
              </a:rPr>
              <a:t>总结</a:t>
            </a:r>
            <a:endParaRPr lang="zh-CN" altLang="en-US" dirty="0">
              <a:solidFill>
                <a:schemeClr val="tx1">
                  <a:lumMod val="50000"/>
                  <a:lumOff val="50000"/>
                </a:schemeClr>
              </a:solidFill>
            </a:endParaRPr>
          </a:p>
        </p:txBody>
      </p:sp>
      <p:sp>
        <p:nvSpPr>
          <p:cNvPr id="57" name="Date Placeholder 56">
            <a:extLst>
              <a:ext uri="{FF2B5EF4-FFF2-40B4-BE49-F238E27FC236}">
                <a16:creationId xmlns="" xmlns:a16="http://schemas.microsoft.com/office/drawing/2014/main" id="{98E581BC-D7C2-716A-7B86-293A0AFA8D1C}"/>
              </a:ext>
            </a:extLst>
          </p:cNvPr>
          <p:cNvSpPr>
            <a:spLocks noGrp="1"/>
          </p:cNvSpPr>
          <p:nvPr>
            <p:ph type="dt" sz="half" idx="10"/>
          </p:nvPr>
        </p:nvSpPr>
        <p:spPr/>
        <p:txBody>
          <a:bodyPr/>
          <a:lstStyle/>
          <a:p>
            <a:fld id="{EFD6208D-E1C6-F340-A2BA-817919D1FFCB}" type="datetime1">
              <a:rPr lang="en-US" altLang="zh-CN" smtClean="0"/>
              <a:t>5/23/2024</a:t>
            </a:fld>
            <a:endParaRPr lang="zh-CN" altLang="en-US"/>
          </a:p>
        </p:txBody>
      </p:sp>
      <p:sp>
        <p:nvSpPr>
          <p:cNvPr id="58" name="Footer Placeholder 57">
            <a:extLst>
              <a:ext uri="{FF2B5EF4-FFF2-40B4-BE49-F238E27FC236}">
                <a16:creationId xmlns="" xmlns:a16="http://schemas.microsoft.com/office/drawing/2014/main" id="{D54354EE-F6A1-5A0F-0B8D-726FD48B95A1}"/>
              </a:ext>
            </a:extLst>
          </p:cNvPr>
          <p:cNvSpPr>
            <a:spLocks noGrp="1"/>
          </p:cNvSpPr>
          <p:nvPr>
            <p:ph type="ftr" sz="quarter" idx="11"/>
          </p:nvPr>
        </p:nvSpPr>
        <p:spPr/>
        <p:txBody>
          <a:bodyPr/>
          <a:lstStyle/>
          <a:p>
            <a:r>
              <a:rPr lang="zh-CN" altLang="en-US"/>
              <a:t>南京大学计算机科学与技术系</a:t>
            </a:r>
          </a:p>
        </p:txBody>
      </p:sp>
      <p:sp>
        <p:nvSpPr>
          <p:cNvPr id="61" name="Slide Number Placeholder 60">
            <a:extLst>
              <a:ext uri="{FF2B5EF4-FFF2-40B4-BE49-F238E27FC236}">
                <a16:creationId xmlns="" xmlns:a16="http://schemas.microsoft.com/office/drawing/2014/main" id="{6B908BAE-7166-4C2F-F268-6BB2A020689E}"/>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
        <p:nvSpPr>
          <p:cNvPr id="7" name="矩形: 圆角 20"/>
          <p:cNvSpPr/>
          <p:nvPr>
            <p:custDataLst>
              <p:tags r:id="rId1"/>
            </p:custDataLst>
          </p:nvPr>
        </p:nvSpPr>
        <p:spPr>
          <a:xfrm>
            <a:off x="963269" y="1459678"/>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55099" y="1422555"/>
            <a:ext cx="1107996" cy="369332"/>
          </a:xfrm>
          <a:prstGeom prst="rect">
            <a:avLst/>
          </a:prstGeom>
        </p:spPr>
        <p:txBody>
          <a:bodyPr wrap="none">
            <a:spAutoFit/>
          </a:bodyPr>
          <a:lstStyle/>
          <a:p>
            <a:r>
              <a:rPr lang="zh-CN" altLang="en-US" dirty="0" smtClean="0">
                <a:latin typeface="+mj-ea"/>
              </a:rPr>
              <a:t>可扩展性</a:t>
            </a:r>
            <a:endParaRPr lang="zh-CN" altLang="en-US" dirty="0"/>
          </a:p>
        </p:txBody>
      </p:sp>
      <p:sp>
        <p:nvSpPr>
          <p:cNvPr id="15" name="Text Placeholder 2">
            <a:extLst>
              <a:ext uri="{FF2B5EF4-FFF2-40B4-BE49-F238E27FC236}">
                <a16:creationId xmlns="" xmlns:a16="http://schemas.microsoft.com/office/drawing/2014/main" id="{730F2951-5649-2475-3E76-687488076AA1}"/>
              </a:ext>
            </a:extLst>
          </p:cNvPr>
          <p:cNvSpPr txBox="1">
            <a:spLocks/>
          </p:cNvSpPr>
          <p:nvPr/>
        </p:nvSpPr>
        <p:spPr>
          <a:xfrm>
            <a:off x="1175507" y="953327"/>
            <a:ext cx="10084299" cy="468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spc="300" dirty="0" smtClean="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通用神经元设计面临的挑战</a:t>
            </a:r>
            <a:endParaRPr lang="zh-CN" altLang="en-US" dirty="0">
              <a:solidFill>
                <a:schemeClr val="tx1">
                  <a:lumMod val="50000"/>
                  <a:lumOff val="50000"/>
                </a:schemeClr>
              </a:solidFill>
            </a:endParaRPr>
          </a:p>
        </p:txBody>
      </p:sp>
      <p:sp>
        <p:nvSpPr>
          <p:cNvPr id="16" name="矩形 15"/>
          <p:cNvSpPr/>
          <p:nvPr/>
        </p:nvSpPr>
        <p:spPr>
          <a:xfrm>
            <a:off x="967407" y="2677193"/>
            <a:ext cx="4857950" cy="646331"/>
          </a:xfrm>
          <a:prstGeom prst="rect">
            <a:avLst/>
          </a:prstGeom>
        </p:spPr>
        <p:txBody>
          <a:bodyPr wrap="square">
            <a:spAutoFit/>
          </a:bodyPr>
          <a:lstStyle/>
          <a:p>
            <a:r>
              <a:rPr lang="zh-CN" altLang="en-US" dirty="0" smtClean="0">
                <a:latin typeface="+mj-ea"/>
              </a:rPr>
              <a:t>通过增加神经元，神经网络可以获得更大的</a:t>
            </a:r>
            <a:r>
              <a:rPr lang="zh-CN" altLang="en-US" dirty="0" smtClean="0">
                <a:solidFill>
                  <a:srgbClr val="FF0000"/>
                </a:solidFill>
                <a:latin typeface="+mj-ea"/>
              </a:rPr>
              <a:t>模型容量</a:t>
            </a:r>
            <a:r>
              <a:rPr lang="zh-CN" altLang="en-US" dirty="0" smtClean="0">
                <a:latin typeface="+mj-ea"/>
              </a:rPr>
              <a:t>，解决更复杂的现实问题。</a:t>
            </a:r>
            <a:endParaRPr lang="zh-CN" altLang="en-US" dirty="0"/>
          </a:p>
        </p:txBody>
      </p:sp>
      <p:grpSp>
        <p:nvGrpSpPr>
          <p:cNvPr id="34" name="组合 33"/>
          <p:cNvGrpSpPr/>
          <p:nvPr/>
        </p:nvGrpSpPr>
        <p:grpSpPr>
          <a:xfrm>
            <a:off x="3018653" y="1881435"/>
            <a:ext cx="574800" cy="610830"/>
            <a:chOff x="1458410" y="1876554"/>
            <a:chExt cx="574800" cy="610830"/>
          </a:xfrm>
        </p:grpSpPr>
        <p:sp>
          <p:nvSpPr>
            <p:cNvPr id="2" name="椭圆 1"/>
            <p:cNvSpPr/>
            <p:nvPr/>
          </p:nvSpPr>
          <p:spPr>
            <a:xfrm>
              <a:off x="1458410" y="187655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58410" y="209490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458410" y="230738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853210" y="197843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853210" y="220032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2" idx="6"/>
              <a:endCxn id="20" idx="2"/>
            </p:cNvCxnSpPr>
            <p:nvPr/>
          </p:nvCxnSpPr>
          <p:spPr>
            <a:xfrm>
              <a:off x="1638410" y="1966554"/>
              <a:ext cx="214800" cy="101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6"/>
              <a:endCxn id="20" idx="2"/>
            </p:cNvCxnSpPr>
            <p:nvPr/>
          </p:nvCxnSpPr>
          <p:spPr>
            <a:xfrm flipV="1">
              <a:off x="1638410" y="2068436"/>
              <a:ext cx="214800" cy="116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6"/>
              <a:endCxn id="20" idx="2"/>
            </p:cNvCxnSpPr>
            <p:nvPr/>
          </p:nvCxnSpPr>
          <p:spPr>
            <a:xfrm flipV="1">
              <a:off x="1638410" y="2068436"/>
              <a:ext cx="214800" cy="328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 idx="6"/>
              <a:endCxn id="21" idx="2"/>
            </p:cNvCxnSpPr>
            <p:nvPr/>
          </p:nvCxnSpPr>
          <p:spPr>
            <a:xfrm>
              <a:off x="1638410" y="1966554"/>
              <a:ext cx="214800" cy="323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8" idx="6"/>
              <a:endCxn id="21" idx="2"/>
            </p:cNvCxnSpPr>
            <p:nvPr/>
          </p:nvCxnSpPr>
          <p:spPr>
            <a:xfrm>
              <a:off x="1638410" y="2184905"/>
              <a:ext cx="214800" cy="105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9" idx="6"/>
              <a:endCxn id="21" idx="2"/>
            </p:cNvCxnSpPr>
            <p:nvPr/>
          </p:nvCxnSpPr>
          <p:spPr>
            <a:xfrm flipV="1">
              <a:off x="1638410" y="2290328"/>
              <a:ext cx="214800" cy="1070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椭圆 40"/>
          <p:cNvSpPr/>
          <p:nvPr/>
        </p:nvSpPr>
        <p:spPr>
          <a:xfrm>
            <a:off x="4105081" y="18794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105081" y="209784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105081" y="23103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499881" y="198137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499881" y="22032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41" idx="6"/>
            <a:endCxn id="44" idx="2"/>
          </p:cNvCxnSpPr>
          <p:nvPr/>
        </p:nvCxnSpPr>
        <p:spPr>
          <a:xfrm>
            <a:off x="4285081" y="1969490"/>
            <a:ext cx="214800" cy="101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2" idx="6"/>
            <a:endCxn id="44" idx="2"/>
          </p:cNvCxnSpPr>
          <p:nvPr/>
        </p:nvCxnSpPr>
        <p:spPr>
          <a:xfrm flipV="1">
            <a:off x="4285081" y="2071372"/>
            <a:ext cx="214800" cy="116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3" idx="6"/>
            <a:endCxn id="44" idx="2"/>
          </p:cNvCxnSpPr>
          <p:nvPr/>
        </p:nvCxnSpPr>
        <p:spPr>
          <a:xfrm flipV="1">
            <a:off x="4285081" y="2071372"/>
            <a:ext cx="214800" cy="328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6"/>
            <a:endCxn id="45" idx="2"/>
          </p:cNvCxnSpPr>
          <p:nvPr/>
        </p:nvCxnSpPr>
        <p:spPr>
          <a:xfrm>
            <a:off x="4285081" y="1969490"/>
            <a:ext cx="214800" cy="323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2" idx="6"/>
            <a:endCxn id="45" idx="2"/>
          </p:cNvCxnSpPr>
          <p:nvPr/>
        </p:nvCxnSpPr>
        <p:spPr>
          <a:xfrm>
            <a:off x="4285081" y="2187841"/>
            <a:ext cx="214800" cy="105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3" idx="6"/>
            <a:endCxn id="45" idx="2"/>
          </p:cNvCxnSpPr>
          <p:nvPr/>
        </p:nvCxnSpPr>
        <p:spPr>
          <a:xfrm flipV="1">
            <a:off x="4285081" y="2293264"/>
            <a:ext cx="214800" cy="107056"/>
          </a:xfrm>
          <a:prstGeom prst="line">
            <a:avLst/>
          </a:prstGeom>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030580" y="210072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p:cNvCxnSpPr/>
          <p:nvPr/>
        </p:nvCxnSpPr>
        <p:spPr>
          <a:xfrm>
            <a:off x="1774453" y="1834313"/>
            <a:ext cx="288000" cy="28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1763641" y="2241515"/>
            <a:ext cx="288000" cy="28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endCxn id="53" idx="2"/>
          </p:cNvCxnSpPr>
          <p:nvPr/>
        </p:nvCxnSpPr>
        <p:spPr>
          <a:xfrm>
            <a:off x="1714166" y="2177989"/>
            <a:ext cx="3164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3" idx="6"/>
          </p:cNvCxnSpPr>
          <p:nvPr/>
        </p:nvCxnSpPr>
        <p:spPr>
          <a:xfrm flipV="1">
            <a:off x="2210580" y="2190092"/>
            <a:ext cx="240200" cy="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右箭头 67"/>
          <p:cNvSpPr/>
          <p:nvPr/>
        </p:nvSpPr>
        <p:spPr>
          <a:xfrm>
            <a:off x="2522845" y="2085546"/>
            <a:ext cx="407062" cy="184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4899395" y="187214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899395" y="209049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899395" y="230297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2450780" y="1901707"/>
            <a:ext cx="1167284" cy="261610"/>
          </a:xfrm>
          <a:prstGeom prst="rect">
            <a:avLst/>
          </a:prstGeom>
          <a:noFill/>
        </p:spPr>
        <p:txBody>
          <a:bodyPr wrap="square" rtlCol="0">
            <a:spAutoFit/>
          </a:bodyPr>
          <a:lstStyle/>
          <a:p>
            <a:r>
              <a:rPr lang="zh-CN" altLang="en-US" sz="1100" dirty="0" smtClean="0"/>
              <a:t>构建</a:t>
            </a:r>
            <a:endParaRPr lang="zh-CN" altLang="en-US" sz="1100" dirty="0"/>
          </a:p>
        </p:txBody>
      </p:sp>
      <p:sp>
        <p:nvSpPr>
          <p:cNvPr id="73" name="右箭头 72"/>
          <p:cNvSpPr/>
          <p:nvPr/>
        </p:nvSpPr>
        <p:spPr>
          <a:xfrm>
            <a:off x="3661247" y="2080785"/>
            <a:ext cx="407062" cy="184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3589182" y="1896946"/>
            <a:ext cx="596755" cy="261610"/>
          </a:xfrm>
          <a:prstGeom prst="rect">
            <a:avLst/>
          </a:prstGeom>
          <a:noFill/>
        </p:spPr>
        <p:txBody>
          <a:bodyPr wrap="square" rtlCol="0">
            <a:spAutoFit/>
          </a:bodyPr>
          <a:lstStyle/>
          <a:p>
            <a:r>
              <a:rPr lang="zh-CN" altLang="en-US" sz="1100" dirty="0"/>
              <a:t>拓展</a:t>
            </a:r>
          </a:p>
        </p:txBody>
      </p:sp>
      <p:cxnSp>
        <p:nvCxnSpPr>
          <p:cNvPr id="75" name="直接连接符 74"/>
          <p:cNvCxnSpPr>
            <a:stCxn id="69" idx="2"/>
            <a:endCxn id="44" idx="6"/>
          </p:cNvCxnSpPr>
          <p:nvPr/>
        </p:nvCxnSpPr>
        <p:spPr>
          <a:xfrm flipH="1">
            <a:off x="4679881" y="1962140"/>
            <a:ext cx="219514" cy="10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44" idx="6"/>
            <a:endCxn id="70" idx="2"/>
          </p:cNvCxnSpPr>
          <p:nvPr/>
        </p:nvCxnSpPr>
        <p:spPr>
          <a:xfrm>
            <a:off x="4679881" y="2071372"/>
            <a:ext cx="219514" cy="109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44" idx="6"/>
            <a:endCxn id="71" idx="2"/>
          </p:cNvCxnSpPr>
          <p:nvPr/>
        </p:nvCxnSpPr>
        <p:spPr>
          <a:xfrm>
            <a:off x="4679881" y="2071372"/>
            <a:ext cx="219514" cy="321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45" idx="6"/>
            <a:endCxn id="69" idx="2"/>
          </p:cNvCxnSpPr>
          <p:nvPr/>
        </p:nvCxnSpPr>
        <p:spPr>
          <a:xfrm flipV="1">
            <a:off x="4679881" y="1962140"/>
            <a:ext cx="219514" cy="331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45" idx="6"/>
            <a:endCxn id="70" idx="2"/>
          </p:cNvCxnSpPr>
          <p:nvPr/>
        </p:nvCxnSpPr>
        <p:spPr>
          <a:xfrm flipV="1">
            <a:off x="4679881" y="2180491"/>
            <a:ext cx="219514" cy="112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45" idx="6"/>
            <a:endCxn id="71" idx="2"/>
          </p:cNvCxnSpPr>
          <p:nvPr/>
        </p:nvCxnSpPr>
        <p:spPr>
          <a:xfrm>
            <a:off x="4679881" y="2293264"/>
            <a:ext cx="219514" cy="99706"/>
          </a:xfrm>
          <a:prstGeom prst="line">
            <a:avLst/>
          </a:prstGeom>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1854758" y="2516454"/>
            <a:ext cx="1167284" cy="261610"/>
          </a:xfrm>
          <a:prstGeom prst="rect">
            <a:avLst/>
          </a:prstGeom>
          <a:noFill/>
        </p:spPr>
        <p:txBody>
          <a:bodyPr wrap="square" rtlCol="0">
            <a:spAutoFit/>
          </a:bodyPr>
          <a:lstStyle/>
          <a:p>
            <a:r>
              <a:rPr lang="zh-CN" altLang="en-US" sz="1100" dirty="0"/>
              <a:t>神经元</a:t>
            </a:r>
          </a:p>
        </p:txBody>
      </p:sp>
      <p:sp>
        <p:nvSpPr>
          <p:cNvPr id="100" name="文本框 99"/>
          <p:cNvSpPr txBox="1"/>
          <p:nvPr/>
        </p:nvSpPr>
        <p:spPr>
          <a:xfrm>
            <a:off x="2917582" y="2500098"/>
            <a:ext cx="1167284" cy="261610"/>
          </a:xfrm>
          <a:prstGeom prst="rect">
            <a:avLst/>
          </a:prstGeom>
          <a:noFill/>
        </p:spPr>
        <p:txBody>
          <a:bodyPr wrap="square" rtlCol="0">
            <a:spAutoFit/>
          </a:bodyPr>
          <a:lstStyle/>
          <a:p>
            <a:r>
              <a:rPr lang="zh-CN" altLang="en-US" sz="1100" dirty="0" smtClean="0"/>
              <a:t>浅层模型</a:t>
            </a:r>
            <a:endParaRPr lang="zh-CN" altLang="en-US" sz="1100" dirty="0"/>
          </a:p>
        </p:txBody>
      </p:sp>
      <p:sp>
        <p:nvSpPr>
          <p:cNvPr id="101" name="文本框 100"/>
          <p:cNvSpPr txBox="1"/>
          <p:nvPr/>
        </p:nvSpPr>
        <p:spPr>
          <a:xfrm>
            <a:off x="4232480" y="2505583"/>
            <a:ext cx="1167284" cy="261610"/>
          </a:xfrm>
          <a:prstGeom prst="rect">
            <a:avLst/>
          </a:prstGeom>
          <a:noFill/>
        </p:spPr>
        <p:txBody>
          <a:bodyPr wrap="square" rtlCol="0">
            <a:spAutoFit/>
          </a:bodyPr>
          <a:lstStyle/>
          <a:p>
            <a:r>
              <a:rPr lang="zh-CN" altLang="en-US" sz="1100" dirty="0"/>
              <a:t>深</a:t>
            </a:r>
            <a:r>
              <a:rPr lang="zh-CN" altLang="en-US" sz="1100" dirty="0" smtClean="0"/>
              <a:t>层模型</a:t>
            </a:r>
            <a:endParaRPr lang="zh-CN" altLang="en-US" sz="1100" dirty="0"/>
          </a:p>
        </p:txBody>
      </p:sp>
      <p:sp>
        <p:nvSpPr>
          <p:cNvPr id="102" name="矩形: 圆角 20"/>
          <p:cNvSpPr/>
          <p:nvPr>
            <p:custDataLst>
              <p:tags r:id="rId2"/>
            </p:custDataLst>
          </p:nvPr>
        </p:nvSpPr>
        <p:spPr>
          <a:xfrm>
            <a:off x="6357728" y="1459678"/>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8056602" y="1507222"/>
            <a:ext cx="1569660" cy="369332"/>
          </a:xfrm>
          <a:prstGeom prst="rect">
            <a:avLst/>
          </a:prstGeom>
        </p:spPr>
        <p:txBody>
          <a:bodyPr wrap="none">
            <a:spAutoFit/>
          </a:bodyPr>
          <a:lstStyle/>
          <a:p>
            <a:r>
              <a:rPr lang="zh-CN" altLang="en-US" dirty="0" smtClean="0">
                <a:latin typeface="+mj-ea"/>
              </a:rPr>
              <a:t>高效处理效率</a:t>
            </a:r>
            <a:endParaRPr lang="zh-CN" altLang="en-US" dirty="0"/>
          </a:p>
        </p:txBody>
      </p:sp>
      <p:sp>
        <p:nvSpPr>
          <p:cNvPr id="104" name="矩形: 圆角 20"/>
          <p:cNvSpPr/>
          <p:nvPr>
            <p:custDataLst>
              <p:tags r:id="rId3"/>
            </p:custDataLst>
          </p:nvPr>
        </p:nvSpPr>
        <p:spPr>
          <a:xfrm>
            <a:off x="927236" y="3878752"/>
            <a:ext cx="4785885" cy="1965631"/>
          </a:xfrm>
          <a:prstGeom prst="roundRect">
            <a:avLst/>
          </a:prstGeom>
          <a:solidFill>
            <a:srgbClr val="6A01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2554655" y="3840478"/>
            <a:ext cx="1107996" cy="369332"/>
          </a:xfrm>
          <a:prstGeom prst="rect">
            <a:avLst/>
          </a:prstGeom>
        </p:spPr>
        <p:txBody>
          <a:bodyPr wrap="none">
            <a:spAutoFit/>
          </a:bodyPr>
          <a:lstStyle/>
          <a:p>
            <a:r>
              <a:rPr lang="zh-CN" altLang="en-US" dirty="0" smtClean="0"/>
              <a:t>表达能力</a:t>
            </a:r>
            <a:endParaRPr lang="zh-CN" altLang="en-US" dirty="0"/>
          </a:p>
        </p:txBody>
      </p:sp>
      <p:pic>
        <p:nvPicPr>
          <p:cNvPr id="107" name="图片 106" descr="屏幕剪辑"/>
          <p:cNvPicPr>
            <a:picLocks noChangeAspect="1"/>
          </p:cNvPicPr>
          <p:nvPr/>
        </p:nvPicPr>
        <p:blipFill rotWithShape="1">
          <a:blip r:embed="rId12">
            <a:extLst>
              <a:ext uri="{28A0092B-C50C-407E-A947-70E740481C1C}">
                <a14:useLocalDpi xmlns:a14="http://schemas.microsoft.com/office/drawing/2010/main" val="0"/>
              </a:ext>
            </a:extLst>
          </a:blip>
          <a:srcRect r="50807" b="285"/>
          <a:stretch/>
        </p:blipFill>
        <p:spPr>
          <a:xfrm>
            <a:off x="1714166" y="4167090"/>
            <a:ext cx="940933" cy="778075"/>
          </a:xfrm>
          <a:prstGeom prst="rect">
            <a:avLst/>
          </a:prstGeom>
        </p:spPr>
      </p:pic>
      <p:pic>
        <p:nvPicPr>
          <p:cNvPr id="108" name="图片 107" descr="屏幕剪辑"/>
          <p:cNvPicPr>
            <a:picLocks noChangeAspect="1"/>
          </p:cNvPicPr>
          <p:nvPr/>
        </p:nvPicPr>
        <p:blipFill rotWithShape="1">
          <a:blip r:embed="rId12">
            <a:extLst>
              <a:ext uri="{28A0092B-C50C-407E-A947-70E740481C1C}">
                <a14:useLocalDpi xmlns:a14="http://schemas.microsoft.com/office/drawing/2010/main" val="0"/>
              </a:ext>
            </a:extLst>
          </a:blip>
          <a:srcRect l="49193" t="1" b="3"/>
          <a:stretch/>
        </p:blipFill>
        <p:spPr>
          <a:xfrm>
            <a:off x="3713720" y="4166008"/>
            <a:ext cx="966162" cy="775759"/>
          </a:xfrm>
          <a:prstGeom prst="rect">
            <a:avLst/>
          </a:prstGeom>
        </p:spPr>
      </p:pic>
      <p:sp>
        <p:nvSpPr>
          <p:cNvPr id="109" name="文本框 108"/>
          <p:cNvSpPr txBox="1"/>
          <p:nvPr/>
        </p:nvSpPr>
        <p:spPr>
          <a:xfrm>
            <a:off x="1763706" y="4930917"/>
            <a:ext cx="1167284" cy="261610"/>
          </a:xfrm>
          <a:prstGeom prst="rect">
            <a:avLst/>
          </a:prstGeom>
          <a:noFill/>
        </p:spPr>
        <p:txBody>
          <a:bodyPr wrap="square" rtlCol="0">
            <a:spAutoFit/>
          </a:bodyPr>
          <a:lstStyle/>
          <a:p>
            <a:r>
              <a:rPr lang="zh-CN" altLang="en-US" sz="1100" dirty="0" smtClean="0"/>
              <a:t>线性神经元</a:t>
            </a:r>
            <a:endParaRPr lang="zh-CN" altLang="en-US" sz="1100" dirty="0"/>
          </a:p>
        </p:txBody>
      </p:sp>
      <p:sp>
        <p:nvSpPr>
          <p:cNvPr id="110" name="文本框 109"/>
          <p:cNvSpPr txBox="1"/>
          <p:nvPr/>
        </p:nvSpPr>
        <p:spPr>
          <a:xfrm>
            <a:off x="3411848" y="4930917"/>
            <a:ext cx="1965690" cy="261610"/>
          </a:xfrm>
          <a:prstGeom prst="rect">
            <a:avLst/>
          </a:prstGeom>
          <a:noFill/>
        </p:spPr>
        <p:txBody>
          <a:bodyPr wrap="square" rtlCol="0">
            <a:spAutoFit/>
          </a:bodyPr>
          <a:lstStyle/>
          <a:p>
            <a:r>
              <a:rPr lang="zh-CN" altLang="en-US" sz="1100" dirty="0" smtClean="0"/>
              <a:t>带有激活函数的神经元</a:t>
            </a:r>
            <a:endParaRPr lang="zh-CN" altLang="en-US" sz="1100" dirty="0"/>
          </a:p>
        </p:txBody>
      </p:sp>
      <p:sp>
        <p:nvSpPr>
          <p:cNvPr id="111" name="矩形 110"/>
          <p:cNvSpPr/>
          <p:nvPr/>
        </p:nvSpPr>
        <p:spPr>
          <a:xfrm>
            <a:off x="984478" y="5140795"/>
            <a:ext cx="4857950" cy="646331"/>
          </a:xfrm>
          <a:prstGeom prst="rect">
            <a:avLst/>
          </a:prstGeom>
        </p:spPr>
        <p:txBody>
          <a:bodyPr wrap="square">
            <a:spAutoFit/>
          </a:bodyPr>
          <a:lstStyle/>
          <a:p>
            <a:r>
              <a:rPr lang="zh-CN" altLang="en-US" dirty="0" smtClean="0">
                <a:latin typeface="+mj-ea"/>
              </a:rPr>
              <a:t>表达能力：神经网络</a:t>
            </a:r>
            <a:r>
              <a:rPr lang="zh-CN" altLang="en-US" dirty="0">
                <a:solidFill>
                  <a:srgbClr val="FF0000"/>
                </a:solidFill>
                <a:latin typeface="+mj-ea"/>
              </a:rPr>
              <a:t>表示</a:t>
            </a:r>
            <a:r>
              <a:rPr lang="zh-CN" altLang="en-US" dirty="0" smtClean="0">
                <a:solidFill>
                  <a:srgbClr val="FF0000"/>
                </a:solidFill>
                <a:latin typeface="+mj-ea"/>
              </a:rPr>
              <a:t>未知分布</a:t>
            </a:r>
            <a:r>
              <a:rPr lang="zh-CN" altLang="en-US" dirty="0" smtClean="0">
                <a:latin typeface="+mj-ea"/>
              </a:rPr>
              <a:t>的能力，这种能力依赖于基础神经元的</a:t>
            </a:r>
            <a:r>
              <a:rPr lang="zh-CN" altLang="en-US" dirty="0" smtClean="0">
                <a:solidFill>
                  <a:srgbClr val="FF0000"/>
                </a:solidFill>
                <a:latin typeface="+mj-ea"/>
              </a:rPr>
              <a:t>非线性函数</a:t>
            </a:r>
            <a:r>
              <a:rPr lang="zh-CN" altLang="en-US" dirty="0" smtClean="0">
                <a:latin typeface="+mj-ea"/>
              </a:rPr>
              <a:t>形式。</a:t>
            </a:r>
            <a:endParaRPr lang="zh-CN" altLang="en-US" dirty="0"/>
          </a:p>
        </p:txBody>
      </p:sp>
      <p:sp>
        <p:nvSpPr>
          <p:cNvPr id="112" name="圆角矩形 111"/>
          <p:cNvSpPr/>
          <p:nvPr/>
        </p:nvSpPr>
        <p:spPr>
          <a:xfrm>
            <a:off x="8534401" y="1872140"/>
            <a:ext cx="880533" cy="513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DNN</a:t>
            </a:r>
            <a:endParaRPr lang="zh-CN" altLang="en-US" dirty="0"/>
          </a:p>
        </p:txBody>
      </p:sp>
      <p:pic>
        <p:nvPicPr>
          <p:cNvPr id="113" name="图片 1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57537" y="1761709"/>
            <a:ext cx="925903" cy="548734"/>
          </a:xfrm>
          <a:prstGeom prst="rect">
            <a:avLst/>
          </a:prstGeom>
        </p:spPr>
      </p:pic>
      <p:sp>
        <p:nvSpPr>
          <p:cNvPr id="117" name="右箭头 116"/>
          <p:cNvSpPr/>
          <p:nvPr/>
        </p:nvSpPr>
        <p:spPr>
          <a:xfrm>
            <a:off x="8000795" y="2043213"/>
            <a:ext cx="407062" cy="184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文本框 117"/>
          <p:cNvSpPr txBox="1"/>
          <p:nvPr/>
        </p:nvSpPr>
        <p:spPr>
          <a:xfrm>
            <a:off x="7928730" y="1859374"/>
            <a:ext cx="1167284" cy="261610"/>
          </a:xfrm>
          <a:prstGeom prst="rect">
            <a:avLst/>
          </a:prstGeom>
          <a:noFill/>
        </p:spPr>
        <p:txBody>
          <a:bodyPr wrap="square" rtlCol="0">
            <a:spAutoFit/>
          </a:bodyPr>
          <a:lstStyle/>
          <a:p>
            <a:r>
              <a:rPr lang="zh-CN" altLang="en-US" sz="1100" dirty="0"/>
              <a:t>输入</a:t>
            </a:r>
          </a:p>
        </p:txBody>
      </p:sp>
      <p:sp>
        <p:nvSpPr>
          <p:cNvPr id="119" name="右箭头 118"/>
          <p:cNvSpPr/>
          <p:nvPr/>
        </p:nvSpPr>
        <p:spPr>
          <a:xfrm>
            <a:off x="9506621" y="2068899"/>
            <a:ext cx="407062" cy="184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文本框 119"/>
          <p:cNvSpPr txBox="1"/>
          <p:nvPr/>
        </p:nvSpPr>
        <p:spPr>
          <a:xfrm>
            <a:off x="9434556" y="1885060"/>
            <a:ext cx="1167284" cy="261610"/>
          </a:xfrm>
          <a:prstGeom prst="rect">
            <a:avLst/>
          </a:prstGeom>
          <a:noFill/>
        </p:spPr>
        <p:txBody>
          <a:bodyPr wrap="square" rtlCol="0">
            <a:spAutoFit/>
          </a:bodyPr>
          <a:lstStyle/>
          <a:p>
            <a:r>
              <a:rPr lang="zh-CN" altLang="en-US" sz="1100" dirty="0" smtClean="0"/>
              <a:t>输出</a:t>
            </a:r>
            <a:endParaRPr lang="zh-CN" altLang="en-US" sz="1100" dirty="0"/>
          </a:p>
        </p:txBody>
      </p:sp>
      <p:sp>
        <p:nvSpPr>
          <p:cNvPr id="121" name="矩形 120"/>
          <p:cNvSpPr/>
          <p:nvPr/>
        </p:nvSpPr>
        <p:spPr>
          <a:xfrm>
            <a:off x="9908697" y="1937647"/>
            <a:ext cx="966931" cy="369332"/>
          </a:xfrm>
          <a:prstGeom prst="rect">
            <a:avLst/>
          </a:prstGeom>
        </p:spPr>
        <p:txBody>
          <a:bodyPr wrap="none">
            <a:spAutoFit/>
          </a:bodyPr>
          <a:lstStyle/>
          <a:p>
            <a:r>
              <a:rPr lang="zh-CN" altLang="en-US" dirty="0" smtClean="0"/>
              <a:t>“</a:t>
            </a:r>
            <a:r>
              <a:rPr lang="en-US" altLang="zh-CN" dirty="0" smtClean="0"/>
              <a:t>Cat</a:t>
            </a:r>
            <a:r>
              <a:rPr lang="zh-CN" altLang="en-US" dirty="0" smtClean="0"/>
              <a:t>”</a:t>
            </a:r>
            <a:endParaRPr lang="zh-CN" altLang="en-US" dirty="0"/>
          </a:p>
        </p:txBody>
      </p:sp>
      <p:sp>
        <p:nvSpPr>
          <p:cNvPr id="4" name="右大括号 3"/>
          <p:cNvSpPr/>
          <p:nvPr/>
        </p:nvSpPr>
        <p:spPr>
          <a:xfrm rot="5400000">
            <a:off x="8779229" y="1023661"/>
            <a:ext cx="127657" cy="28705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文本框 75"/>
          <p:cNvSpPr txBox="1"/>
          <p:nvPr/>
        </p:nvSpPr>
        <p:spPr>
          <a:xfrm>
            <a:off x="8610600" y="2477465"/>
            <a:ext cx="1167284" cy="261610"/>
          </a:xfrm>
          <a:prstGeom prst="rect">
            <a:avLst/>
          </a:prstGeom>
          <a:noFill/>
        </p:spPr>
        <p:txBody>
          <a:bodyPr wrap="square" rtlCol="0">
            <a:spAutoFit/>
          </a:bodyPr>
          <a:lstStyle/>
          <a:p>
            <a:r>
              <a:rPr lang="en-US" altLang="zh-CN" sz="1100" dirty="0" smtClean="0"/>
              <a:t>0.01ms</a:t>
            </a:r>
            <a:endParaRPr lang="zh-CN" altLang="en-US" sz="1100" dirty="0"/>
          </a:p>
        </p:txBody>
      </p:sp>
      <p:sp>
        <p:nvSpPr>
          <p:cNvPr id="77" name="矩形 76"/>
          <p:cNvSpPr/>
          <p:nvPr/>
        </p:nvSpPr>
        <p:spPr>
          <a:xfrm>
            <a:off x="6391885" y="2643879"/>
            <a:ext cx="4857950" cy="646331"/>
          </a:xfrm>
          <a:prstGeom prst="rect">
            <a:avLst/>
          </a:prstGeom>
        </p:spPr>
        <p:txBody>
          <a:bodyPr wrap="square">
            <a:spAutoFit/>
          </a:bodyPr>
          <a:lstStyle/>
          <a:p>
            <a:r>
              <a:rPr lang="zh-CN" altLang="en-US" dirty="0" smtClean="0">
                <a:latin typeface="+mj-ea"/>
              </a:rPr>
              <a:t>神经网络由若干神经元组成，其计算消耗取决于神经元的计算量和参数量。</a:t>
            </a:r>
            <a:endParaRPr lang="zh-CN" altLang="en-US" dirty="0"/>
          </a:p>
        </p:txBody>
      </p:sp>
      <p:sp>
        <p:nvSpPr>
          <p:cNvPr id="78" name="圆角矩形 77"/>
          <p:cNvSpPr/>
          <p:nvPr>
            <p:custDataLst>
              <p:tags r:id="rId4"/>
            </p:custDataLst>
          </p:nvPr>
        </p:nvSpPr>
        <p:spPr>
          <a:xfrm>
            <a:off x="6383418" y="4858128"/>
            <a:ext cx="1477645" cy="72326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dirty="0" smtClean="0"/>
              <a:t>脉冲神经元</a:t>
            </a:r>
            <a:endParaRPr lang="zh-CN" altLang="en-US" dirty="0"/>
          </a:p>
        </p:txBody>
      </p:sp>
      <p:sp>
        <p:nvSpPr>
          <p:cNvPr id="79" name="圆角矩形 78"/>
          <p:cNvSpPr/>
          <p:nvPr>
            <p:custDataLst>
              <p:tags r:id="rId5"/>
            </p:custDataLst>
          </p:nvPr>
        </p:nvSpPr>
        <p:spPr>
          <a:xfrm>
            <a:off x="6383417" y="3689636"/>
            <a:ext cx="1477645" cy="65214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zh-CN" dirty="0" smtClean="0">
                <a:sym typeface="+mn-ea"/>
              </a:rPr>
              <a:t>MP</a:t>
            </a:r>
            <a:r>
              <a:rPr lang="zh-CN" altLang="en-US" dirty="0" smtClean="0">
                <a:sym typeface="+mn-ea"/>
              </a:rPr>
              <a:t>神经元</a:t>
            </a:r>
            <a:endParaRPr lang="zh-CN" altLang="en-US" dirty="0">
              <a:sym typeface="+mn-ea"/>
            </a:endParaRPr>
          </a:p>
        </p:txBody>
      </p:sp>
      <p:sp>
        <p:nvSpPr>
          <p:cNvPr id="80" name="左大括号 79"/>
          <p:cNvSpPr/>
          <p:nvPr>
            <p:custDataLst>
              <p:tags r:id="rId6"/>
            </p:custDataLst>
          </p:nvPr>
        </p:nvSpPr>
        <p:spPr>
          <a:xfrm>
            <a:off x="7930867" y="4631286"/>
            <a:ext cx="226281" cy="11229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左大括号 85"/>
          <p:cNvSpPr/>
          <p:nvPr>
            <p:custDataLst>
              <p:tags r:id="rId7"/>
            </p:custDataLst>
          </p:nvPr>
        </p:nvSpPr>
        <p:spPr>
          <a:xfrm>
            <a:off x="7965254" y="3450332"/>
            <a:ext cx="170445" cy="11229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7" name="文本框 86"/>
          <p:cNvSpPr txBox="1"/>
          <p:nvPr>
            <p:custDataLst>
              <p:tags r:id="rId8"/>
            </p:custDataLst>
          </p:nvPr>
        </p:nvSpPr>
        <p:spPr>
          <a:xfrm>
            <a:off x="8226953" y="3538605"/>
            <a:ext cx="2886463" cy="1077218"/>
          </a:xfrm>
          <a:prstGeom prst="rect">
            <a:avLst/>
          </a:prstGeom>
          <a:noFill/>
        </p:spPr>
        <p:txBody>
          <a:bodyPr wrap="square" rtlCol="0">
            <a:spAutoFit/>
          </a:bodyPr>
          <a:lstStyle/>
          <a:p>
            <a:pPr marL="285750" indent="-285750" algn="l">
              <a:buFont typeface="Wingdings" panose="05000000000000000000" charset="0"/>
              <a:buChar char="n"/>
            </a:pPr>
            <a:r>
              <a:rPr lang="zh-CN" altLang="en-US" sz="1600" dirty="0" smtClean="0">
                <a:solidFill>
                  <a:srgbClr val="0070C0"/>
                </a:solidFill>
                <a:latin typeface="+mj-ea"/>
                <a:ea typeface="+mj-ea"/>
              </a:rPr>
              <a:t>处理效率高</a:t>
            </a:r>
            <a:endParaRPr lang="en-US" altLang="zh-CN" sz="1600" dirty="0">
              <a:solidFill>
                <a:srgbClr val="0070C0"/>
              </a:solidFill>
              <a:latin typeface="+mj-ea"/>
              <a:ea typeface="+mj-ea"/>
            </a:endParaRPr>
          </a:p>
          <a:p>
            <a:pPr marL="285750" indent="-285750" algn="l">
              <a:buFont typeface="Wingdings" panose="05000000000000000000" charset="0"/>
              <a:buChar char="n"/>
            </a:pPr>
            <a:r>
              <a:rPr lang="zh-CN" altLang="en-US" sz="1600" dirty="0" smtClean="0">
                <a:solidFill>
                  <a:srgbClr val="0070C0"/>
                </a:solidFill>
                <a:latin typeface="+mj-ea"/>
                <a:ea typeface="+mj-ea"/>
              </a:rPr>
              <a:t>灵活地可拓展性</a:t>
            </a:r>
            <a:endParaRPr lang="en-US" altLang="zh-CN" sz="1600" dirty="0">
              <a:solidFill>
                <a:srgbClr val="0070C0"/>
              </a:solidFill>
              <a:latin typeface="+mj-ea"/>
              <a:ea typeface="+mj-ea"/>
            </a:endParaRPr>
          </a:p>
          <a:p>
            <a:pPr marL="285750" indent="-285750" algn="l">
              <a:buFont typeface="Wingdings" panose="05000000000000000000" charset="0"/>
              <a:buChar char="n"/>
            </a:pPr>
            <a:r>
              <a:rPr lang="zh-CN" altLang="en-US" sz="1600" dirty="0" smtClean="0">
                <a:solidFill>
                  <a:srgbClr val="FF0000"/>
                </a:solidFill>
                <a:latin typeface="+mj-ea"/>
                <a:ea typeface="+mj-ea"/>
              </a:rPr>
              <a:t>非线性函数简单，表达能力受限</a:t>
            </a:r>
            <a:endParaRPr lang="en-US" altLang="zh-CN" sz="1600" dirty="0" smtClean="0">
              <a:solidFill>
                <a:srgbClr val="FF0000"/>
              </a:solidFill>
              <a:latin typeface="+mj-ea"/>
              <a:ea typeface="+mj-ea"/>
            </a:endParaRPr>
          </a:p>
        </p:txBody>
      </p:sp>
      <p:sp>
        <p:nvSpPr>
          <p:cNvPr id="89" name="文本框 88"/>
          <p:cNvSpPr txBox="1"/>
          <p:nvPr>
            <p:custDataLst>
              <p:tags r:id="rId9"/>
            </p:custDataLst>
          </p:nvPr>
        </p:nvSpPr>
        <p:spPr>
          <a:xfrm>
            <a:off x="8226952" y="4718921"/>
            <a:ext cx="2886463" cy="1077218"/>
          </a:xfrm>
          <a:prstGeom prst="rect">
            <a:avLst/>
          </a:prstGeom>
          <a:noFill/>
        </p:spPr>
        <p:txBody>
          <a:bodyPr wrap="square" rtlCol="0">
            <a:spAutoFit/>
          </a:bodyPr>
          <a:lstStyle/>
          <a:p>
            <a:pPr marL="285750" indent="-285750" algn="l">
              <a:buFont typeface="Wingdings" panose="05000000000000000000" charset="0"/>
              <a:buChar char="n"/>
            </a:pPr>
            <a:r>
              <a:rPr lang="zh-CN" altLang="en-US" sz="1600" dirty="0" smtClean="0">
                <a:solidFill>
                  <a:srgbClr val="FF0000"/>
                </a:solidFill>
                <a:latin typeface="+mj-ea"/>
                <a:ea typeface="+mj-ea"/>
              </a:rPr>
              <a:t>处理效率低</a:t>
            </a:r>
            <a:endParaRPr lang="en-US" altLang="zh-CN" sz="1600" dirty="0">
              <a:solidFill>
                <a:srgbClr val="FF0000"/>
              </a:solidFill>
              <a:latin typeface="+mj-ea"/>
              <a:ea typeface="+mj-ea"/>
            </a:endParaRPr>
          </a:p>
          <a:p>
            <a:pPr marL="285750" indent="-285750" algn="l">
              <a:buFont typeface="Wingdings" panose="05000000000000000000" charset="0"/>
              <a:buChar char="n"/>
            </a:pPr>
            <a:r>
              <a:rPr lang="zh-CN" altLang="en-US" sz="1600" dirty="0" smtClean="0">
                <a:solidFill>
                  <a:srgbClr val="FF0000"/>
                </a:solidFill>
                <a:latin typeface="+mj-ea"/>
                <a:ea typeface="+mj-ea"/>
              </a:rPr>
              <a:t>拓展性差且依赖神经计算芯片</a:t>
            </a:r>
            <a:endParaRPr lang="en-US" altLang="zh-CN" sz="1600" dirty="0" smtClean="0">
              <a:solidFill>
                <a:srgbClr val="FF0000"/>
              </a:solidFill>
              <a:latin typeface="+mj-ea"/>
              <a:ea typeface="+mj-ea"/>
            </a:endParaRPr>
          </a:p>
          <a:p>
            <a:pPr marL="285750" indent="-285750" algn="l">
              <a:buFont typeface="Wingdings" panose="05000000000000000000" charset="0"/>
              <a:buChar char="n"/>
            </a:pPr>
            <a:r>
              <a:rPr lang="zh-CN" altLang="en-US" sz="1600" dirty="0" smtClean="0">
                <a:solidFill>
                  <a:srgbClr val="0070C0"/>
                </a:solidFill>
                <a:latin typeface="+mj-ea"/>
                <a:ea typeface="+mj-ea"/>
              </a:rPr>
              <a:t>能够表达时序信息</a:t>
            </a:r>
            <a:endParaRPr lang="en-US" altLang="zh-CN" sz="1600" dirty="0">
              <a:solidFill>
                <a:srgbClr val="0070C0"/>
              </a:solidFill>
              <a:latin typeface="+mj-ea"/>
              <a:ea typeface="+mj-ea"/>
            </a:endParaRPr>
          </a:p>
        </p:txBody>
      </p:sp>
      <p:sp>
        <p:nvSpPr>
          <p:cNvPr id="6" name="文本框 5"/>
          <p:cNvSpPr txBox="1"/>
          <p:nvPr/>
        </p:nvSpPr>
        <p:spPr>
          <a:xfrm>
            <a:off x="6801650" y="5863976"/>
            <a:ext cx="3421444" cy="369332"/>
          </a:xfrm>
          <a:prstGeom prst="rect">
            <a:avLst/>
          </a:prstGeom>
          <a:noFill/>
        </p:spPr>
        <p:txBody>
          <a:bodyPr wrap="square" rtlCol="0">
            <a:spAutoFit/>
          </a:bodyPr>
          <a:lstStyle/>
          <a:p>
            <a:r>
              <a:rPr lang="en-US" altLang="zh-CN" dirty="0" smtClean="0"/>
              <a:t>……</a:t>
            </a:r>
            <a:endParaRPr lang="zh-CN" altLang="en-US" dirty="0"/>
          </a:p>
        </p:txBody>
      </p:sp>
    </p:spTree>
    <p:extLst>
      <p:ext uri="{BB962C8B-B14F-4D97-AF65-F5344CB8AC3E}">
        <p14:creationId xmlns:p14="http://schemas.microsoft.com/office/powerpoint/2010/main" val="2485597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TimesNewRoman_宋体">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NewRoman_宋体">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esNewRoman_宋体" id="{928E5277-D491-7347-AC4F-0E06DE104F59}" vid="{EA000801-1822-0F4A-9DA3-A7B271998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110716</TotalTime>
  <Words>7769</Words>
  <Application>Microsoft Office PowerPoint</Application>
  <PresentationFormat>宽屏</PresentationFormat>
  <Paragraphs>981</Paragraphs>
  <Slides>62</Slides>
  <Notes>62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62</vt:i4>
      </vt:variant>
    </vt:vector>
  </HeadingPairs>
  <TitlesOfParts>
    <vt:vector size="73" baseType="lpstr">
      <vt:lpstr>Menlo</vt:lpstr>
      <vt:lpstr>等线</vt:lpstr>
      <vt:lpstr>等线 Light</vt:lpstr>
      <vt:lpstr>宋体</vt:lpstr>
      <vt:lpstr>微软雅黑</vt:lpstr>
      <vt:lpstr>Arial</vt:lpstr>
      <vt:lpstr>Calibri</vt:lpstr>
      <vt:lpstr>Cambria Math</vt:lpstr>
      <vt:lpstr>Times New Roman</vt:lpstr>
      <vt:lpstr>Wingdings</vt:lpstr>
      <vt:lpstr>TimesNewRoman_宋体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基于物理模型的通用神经元模型 IC Neuron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基于IC神经元的深度卷积神经网络设计： IC-CNN+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基于IC神经元的近似等变3D图神经网络设计： IC-GNN+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基于IC神经元的记忆型递归神经网络： IC-RNN+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总结与展望</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语义互斥</dc:title>
  <dc:creator>韩 峰</dc:creator>
  <cp:lastModifiedBy>junyi an</cp:lastModifiedBy>
  <cp:revision>497</cp:revision>
  <dcterms:created xsi:type="dcterms:W3CDTF">2021-03-08T08:06:45Z</dcterms:created>
  <dcterms:modified xsi:type="dcterms:W3CDTF">2024-05-23T04:03:29Z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1033-11.1.0.9719</vt:lpwstr>
  </property>
</Properties>
</file>