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7"/>
  </p:notesMasterIdLst>
  <p:sldIdLst>
    <p:sldId id="432" r:id="rId2"/>
    <p:sldId id="484" r:id="rId3"/>
    <p:sldId id="485" r:id="rId4"/>
    <p:sldId id="486" r:id="rId5"/>
    <p:sldId id="504" r:id="rId6"/>
    <p:sldId id="487" r:id="rId7"/>
    <p:sldId id="490" r:id="rId8"/>
    <p:sldId id="492" r:id="rId9"/>
    <p:sldId id="491" r:id="rId10"/>
    <p:sldId id="505" r:id="rId11"/>
    <p:sldId id="506" r:id="rId12"/>
    <p:sldId id="501" r:id="rId13"/>
    <p:sldId id="507" r:id="rId14"/>
    <p:sldId id="508" r:id="rId15"/>
    <p:sldId id="509" r:id="rId16"/>
    <p:sldId id="510" r:id="rId17"/>
    <p:sldId id="511" r:id="rId18"/>
    <p:sldId id="538" r:id="rId19"/>
    <p:sldId id="514" r:id="rId20"/>
    <p:sldId id="515" r:id="rId21"/>
    <p:sldId id="517" r:id="rId22"/>
    <p:sldId id="518" r:id="rId23"/>
    <p:sldId id="519" r:id="rId24"/>
    <p:sldId id="520" r:id="rId25"/>
    <p:sldId id="521" r:id="rId26"/>
    <p:sldId id="493" r:id="rId27"/>
    <p:sldId id="522" r:id="rId28"/>
    <p:sldId id="537" r:id="rId29"/>
    <p:sldId id="494" r:id="rId30"/>
    <p:sldId id="523" r:id="rId31"/>
    <p:sldId id="499" r:id="rId32"/>
    <p:sldId id="502" r:id="rId33"/>
    <p:sldId id="503" r:id="rId34"/>
    <p:sldId id="496" r:id="rId35"/>
    <p:sldId id="498"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196"/>
    <a:srgbClr val="5C066C"/>
    <a:srgbClr val="35BB8E"/>
    <a:srgbClr val="9079AD"/>
    <a:srgbClr val="DBD0E6"/>
    <a:srgbClr val="8058A3"/>
    <a:srgbClr val="1A16C2"/>
    <a:srgbClr val="6D439B"/>
    <a:srgbClr val="885BB9"/>
    <a:srgbClr val="7D4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6" autoAdjust="0"/>
    <p:restoredTop sz="75111" autoAdjust="0"/>
  </p:normalViewPr>
  <p:slideViewPr>
    <p:cSldViewPr snapToGrid="0">
      <p:cViewPr>
        <p:scale>
          <a:sx n="45" d="100"/>
          <a:sy n="45" d="100"/>
        </p:scale>
        <p:origin x="1512" y="392"/>
      </p:cViewPr>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0026-B4D5-4A6A-BD83-7FB4F7A7AAF2}" type="datetimeFigureOut">
              <a:rPr lang="zh-CN" altLang="en-US" smtClean="0"/>
              <a:t>2024/5/15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81B0E-6994-4EA7-8F63-50C5518AA23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defTabSz="914400">
              <a:defRPr/>
            </a:pPr>
            <a:r>
              <a:rPr lang="zh-CN" altLang="en-US" dirty="0"/>
              <a:t>各位老师上午好，我是熊昕，导师是申富饶教授，答辩的主题是</a:t>
            </a:r>
            <a:r>
              <a:rPr lang="en-US" altLang="zh-CN" dirty="0"/>
              <a:t>《</a:t>
            </a:r>
            <a:r>
              <a:rPr lang="zh-CN" altLang="en-US" sz="1200" b="1" kern="100" dirty="0">
                <a:solidFill>
                  <a:srgbClr val="674196"/>
                </a:solidFill>
                <a:latin typeface="微软雅黑" panose="020B0503020204020204" pitchFamily="34" charset="-122"/>
                <a:ea typeface="微软雅黑" panose="020B0503020204020204" pitchFamily="34" charset="-122"/>
                <a:cs typeface="Times New Roman" panose="02020503050405090304" pitchFamily="18" charset="0"/>
              </a:rPr>
              <a:t>基于高低频与最小显著信息的图神经网络研究</a:t>
            </a:r>
            <a:r>
              <a:rPr lang="en-US" altLang="zh-CN" dirty="0"/>
              <a:t>》</a:t>
            </a:r>
            <a:r>
              <a:rPr lang="zh-CN" altLang="en-US" dirty="0"/>
              <a:t>。</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solidFill>
                  <a:srgbClr val="FF0000"/>
                </a:solidFill>
                <a:latin typeface="Calibri Light"/>
              </a:rPr>
              <a:t>过平滑现象是指随着图网络层数增加，节点表示趋向于一致。于是，</a:t>
            </a:r>
            <a:r>
              <a:rPr lang="en-CN" dirty="0"/>
              <a:t>我们总结了六种层间信息交互方式来</a:t>
            </a:r>
            <a:r>
              <a:rPr lang="zh-CN" altLang="en-US" dirty="0">
                <a:latin typeface="Calibri Light"/>
              </a:rPr>
              <a:t>增加节点区分度，</a:t>
            </a:r>
            <a:r>
              <a:rPr lang="en-CN" dirty="0"/>
              <a:t>减轻过平滑现象</a:t>
            </a:r>
            <a:r>
              <a:rPr lang="zh-CN" altLang="en-US" dirty="0"/>
              <a:t>。可以概括为：增加上层、</a:t>
            </a:r>
            <a:r>
              <a:rPr lang="zh-CN" altLang="en-CN" dirty="0"/>
              <a:t>首层</a:t>
            </a:r>
            <a:r>
              <a:rPr lang="zh-CN" altLang="en-US" dirty="0"/>
              <a:t>的输入到当层、拼接</a:t>
            </a:r>
            <a:r>
              <a:rPr lang="en-US" altLang="zh-CN" dirty="0"/>
              <a:t>/</a:t>
            </a:r>
            <a:r>
              <a:rPr lang="zh-CN" altLang="en-CN" dirty="0"/>
              <a:t>加和</a:t>
            </a:r>
            <a:r>
              <a:rPr lang="zh-CN" altLang="en-US" dirty="0"/>
              <a:t>多层的输出为最终输出，密集连接每层的输出，密集连接并额外增加卷积到最终输出。</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10</a:t>
            </a:fld>
            <a:endParaRPr lang="zh-CN" altLang="en-US"/>
          </a:p>
        </p:txBody>
      </p:sp>
    </p:spTree>
    <p:extLst>
      <p:ext uri="{BB962C8B-B14F-4D97-AF65-F5344CB8AC3E}">
        <p14:creationId xmlns:p14="http://schemas.microsoft.com/office/powerpoint/2010/main" val="232786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我们还简化了图网络层间的信息传播</a:t>
            </a:r>
            <a:r>
              <a:rPr lang="zh-CN" altLang="en-US" dirty="0"/>
              <a:t>，去除了多余的特征变换与非线性激活函数。最终提出的</a:t>
            </a:r>
            <a:r>
              <a:rPr lang="zh-CN" altLang="en-US" b="1" dirty="0">
                <a:solidFill>
                  <a:srgbClr val="7030A0"/>
                </a:solidFill>
                <a:latin typeface="+mj-ea"/>
                <a:ea typeface="+mj-ea"/>
              </a:rPr>
              <a:t>基于频率自适应的简化频域图卷积网络 的整体框架就如这张图所示，它主要包括三个方面的改进，添加跨跳连接来实现频率自适应、通过增加层间交互来缓解过平滑，并且简化了特征传播。</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11</a:t>
            </a:fld>
            <a:endParaRPr lang="zh-CN" altLang="en-US"/>
          </a:p>
        </p:txBody>
      </p:sp>
    </p:spTree>
    <p:extLst>
      <p:ext uri="{BB962C8B-B14F-4D97-AF65-F5344CB8AC3E}">
        <p14:creationId xmlns:p14="http://schemas.microsoft.com/office/powerpoint/2010/main" val="3421787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下面介绍实验部分</a:t>
            </a:r>
            <a:r>
              <a:rPr lang="zh-CN" altLang="en-US" dirty="0"/>
              <a:t>，我们共使用了</a:t>
            </a:r>
            <a:r>
              <a:rPr lang="en-US" altLang="zh-CN" dirty="0"/>
              <a:t>4</a:t>
            </a:r>
            <a:r>
              <a:rPr lang="zh-CN" altLang="en-US" dirty="0"/>
              <a:t>个数据集。我们将提出的模型在有监督节点分类任务的条件下进行了对比实验，对比基线包括了深层的图卷积网络，其中括号内是指网络使用的层数。可以看出其中</a:t>
            </a:r>
            <a:r>
              <a:rPr lang="en-US" altLang="zh-CN" dirty="0"/>
              <a:t>GCNII</a:t>
            </a:r>
            <a:r>
              <a:rPr lang="zh-CN" altLang="en-US" dirty="0"/>
              <a:t>及</a:t>
            </a:r>
            <a:r>
              <a:rPr lang="en-US" altLang="zh-CN" dirty="0"/>
              <a:t>GCNII*</a:t>
            </a:r>
            <a:r>
              <a:rPr lang="zh-CN" altLang="en-US" dirty="0"/>
              <a:t>使用了深层的网络并且在</a:t>
            </a:r>
            <a:r>
              <a:rPr lang="en-US" altLang="zh-CN" dirty="0"/>
              <a:t>baseline</a:t>
            </a:r>
            <a:r>
              <a:rPr lang="zh-CN" altLang="en-US" dirty="0"/>
              <a:t>中效果较好，而</a:t>
            </a:r>
            <a:r>
              <a:rPr lang="en-US" altLang="zh-CN" sz="1200" dirty="0">
                <a:solidFill>
                  <a:schemeClr val="tx1"/>
                </a:solidFill>
                <a:latin typeface="+mj-ea"/>
                <a:ea typeface="+mj-ea"/>
              </a:rPr>
              <a:t>SGCN-MH</a:t>
            </a:r>
            <a:r>
              <a:rPr lang="zh-CN" altLang="en-US" sz="1200" dirty="0">
                <a:solidFill>
                  <a:schemeClr val="tx1"/>
                </a:solidFill>
                <a:latin typeface="+mj-ea"/>
                <a:ea typeface="+mj-ea"/>
              </a:rPr>
              <a:t>则以浅层、低参数量的特点获得了与深层图卷积网络相匹配的表现，甚至在</a:t>
            </a:r>
            <a:r>
              <a:rPr lang="en-US" altLang="zh-CN" sz="1200" dirty="0">
                <a:solidFill>
                  <a:schemeClr val="tx1"/>
                </a:solidFill>
                <a:latin typeface="+mj-ea"/>
                <a:ea typeface="+mj-ea"/>
              </a:rPr>
              <a:t>chameleon</a:t>
            </a:r>
            <a:r>
              <a:rPr lang="zh-CN" altLang="en-US" sz="1200" dirty="0">
                <a:solidFill>
                  <a:schemeClr val="tx1"/>
                </a:solidFill>
                <a:latin typeface="+mj-ea"/>
                <a:ea typeface="+mj-ea"/>
              </a:rPr>
              <a:t>数据集上取得了</a:t>
            </a:r>
            <a:r>
              <a:rPr lang="en-US" altLang="zh-CN" sz="1200" dirty="0">
                <a:solidFill>
                  <a:schemeClr val="tx1"/>
                </a:solidFill>
                <a:latin typeface="+mj-ea"/>
                <a:ea typeface="+mj-ea"/>
              </a:rPr>
              <a:t>6.18%</a:t>
            </a:r>
            <a:r>
              <a:rPr lang="zh-CN" altLang="en-US" sz="1200" dirty="0">
                <a:solidFill>
                  <a:schemeClr val="tx1"/>
                </a:solidFill>
                <a:latin typeface="+mj-ea"/>
                <a:ea typeface="+mj-ea"/>
              </a:rPr>
              <a:t>的相对提升，网络层数则是分别下降了</a:t>
            </a:r>
            <a:r>
              <a:rPr lang="en-US" altLang="zh-CN" sz="1200" dirty="0">
                <a:solidFill>
                  <a:schemeClr val="tx1"/>
                </a:solidFill>
                <a:latin typeface="+mj-ea"/>
                <a:ea typeface="+mj-ea"/>
              </a:rPr>
              <a:t>59</a:t>
            </a:r>
            <a:r>
              <a:rPr lang="zh-CN" altLang="en-US" sz="1200" dirty="0">
                <a:solidFill>
                  <a:schemeClr val="tx1"/>
                </a:solidFill>
                <a:latin typeface="+mj-ea"/>
                <a:ea typeface="+mj-ea"/>
              </a:rPr>
              <a:t>，</a:t>
            </a:r>
            <a:r>
              <a:rPr lang="en-US" altLang="zh-CN" sz="1200" dirty="0">
                <a:solidFill>
                  <a:schemeClr val="tx1"/>
                </a:solidFill>
                <a:latin typeface="+mj-ea"/>
                <a:ea typeface="+mj-ea"/>
              </a:rPr>
              <a:t>62</a:t>
            </a:r>
            <a:r>
              <a:rPr lang="zh-CN" altLang="en-US" sz="1200" dirty="0">
                <a:solidFill>
                  <a:schemeClr val="tx1"/>
                </a:solidFill>
                <a:latin typeface="+mj-ea"/>
                <a:ea typeface="+mj-ea"/>
              </a:rPr>
              <a:t>，</a:t>
            </a:r>
            <a:r>
              <a:rPr lang="en-US" altLang="zh-CN" sz="1200" dirty="0">
                <a:solidFill>
                  <a:schemeClr val="tx1"/>
                </a:solidFill>
                <a:latin typeface="+mj-ea"/>
                <a:ea typeface="+mj-ea"/>
              </a:rPr>
              <a:t>63</a:t>
            </a:r>
            <a:r>
              <a:rPr lang="zh-CN" altLang="en-US" sz="1200" dirty="0">
                <a:solidFill>
                  <a:schemeClr val="tx1"/>
                </a:solidFill>
                <a:latin typeface="+mj-ea"/>
                <a:ea typeface="+mj-ea"/>
              </a:rPr>
              <a:t>以及</a:t>
            </a:r>
            <a:r>
              <a:rPr lang="en-US" altLang="zh-CN" sz="1200" dirty="0">
                <a:solidFill>
                  <a:schemeClr val="tx1"/>
                </a:solidFill>
                <a:latin typeface="+mj-ea"/>
                <a:ea typeface="+mj-ea"/>
              </a:rPr>
              <a:t>5</a:t>
            </a:r>
            <a:r>
              <a:rPr lang="zh-CN" altLang="en-US" sz="1200" dirty="0">
                <a:solidFill>
                  <a:schemeClr val="tx1"/>
                </a:solidFill>
                <a:latin typeface="+mj-ea"/>
                <a:ea typeface="+mj-ea"/>
              </a:rPr>
              <a:t>。</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12</a:t>
            </a:fld>
            <a:endParaRPr lang="zh-CN" altLang="en-US"/>
          </a:p>
        </p:txBody>
      </p:sp>
    </p:spTree>
    <p:extLst>
      <p:ext uri="{BB962C8B-B14F-4D97-AF65-F5344CB8AC3E}">
        <p14:creationId xmlns:p14="http://schemas.microsoft.com/office/powerpoint/2010/main" val="286788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这一部分的消融实验</a:t>
            </a:r>
            <a:r>
              <a:rPr lang="zh-CN" altLang="en-US" dirty="0"/>
              <a:t>，包含了三个实验变体，分别去除了自适应跨跳连接、层间交互以及增加了层间的特征变换和非激活函数。消融实验分别验证了我们的模块是有效的</a:t>
            </a:r>
            <a:r>
              <a:rPr lang="zh-CN" altLang="en-US" dirty="0">
                <a:solidFill>
                  <a:schemeClr val="tx1"/>
                </a:solidFill>
                <a:latin typeface="+mj-ea"/>
                <a:ea typeface="+mj-ea"/>
              </a:rPr>
              <a:t>。</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13</a:t>
            </a:fld>
            <a:endParaRPr lang="zh-CN" altLang="en-US"/>
          </a:p>
        </p:txBody>
      </p:sp>
    </p:spTree>
    <p:extLst>
      <p:ext uri="{BB962C8B-B14F-4D97-AF65-F5344CB8AC3E}">
        <p14:creationId xmlns:p14="http://schemas.microsoft.com/office/powerpoint/2010/main" val="259532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接下来</a:t>
            </a:r>
            <a:r>
              <a:rPr lang="zh-CN" altLang="en-US" dirty="0"/>
              <a:t>，我们以最简单的</a:t>
            </a:r>
            <a:r>
              <a:rPr lang="en-US" altLang="zh-CN" dirty="0"/>
              <a:t>GCN</a:t>
            </a:r>
            <a:r>
              <a:rPr lang="zh-CN" altLang="en-US" dirty="0"/>
              <a:t>作为骨干网络进行了多个附加实验。通过</a:t>
            </a:r>
            <a:r>
              <a:rPr lang="zh-CN" altLang="en-US" sz="1200" dirty="0">
                <a:solidFill>
                  <a:schemeClr val="tx1"/>
                </a:solidFill>
                <a:latin typeface="+mj-ea"/>
                <a:ea typeface="+mj-ea"/>
              </a:rPr>
              <a:t>叠加多层图卷积及使用广义拉普拉斯图卷积核验证了：不同的数据集，高低频信息需求不一致。</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14</a:t>
            </a:fld>
            <a:endParaRPr lang="zh-CN" altLang="en-US"/>
          </a:p>
        </p:txBody>
      </p:sp>
    </p:spTree>
    <p:extLst>
      <p:ext uri="{BB962C8B-B14F-4D97-AF65-F5344CB8AC3E}">
        <p14:creationId xmlns:p14="http://schemas.microsoft.com/office/powerpoint/2010/main" val="113403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我们继续通过增加跨</a:t>
            </a:r>
            <a:r>
              <a:rPr lang="en-US" altLang="zh-CN" dirty="0"/>
              <a:t>2</a:t>
            </a:r>
            <a:r>
              <a:rPr lang="zh-CN" altLang="en-US" dirty="0"/>
              <a:t>跳、</a:t>
            </a:r>
            <a:r>
              <a:rPr lang="en-US" altLang="zh-CN" dirty="0"/>
              <a:t>3</a:t>
            </a:r>
            <a:r>
              <a:rPr lang="zh-CN" altLang="en-US" dirty="0"/>
              <a:t>跳连接图卷积来提供逐渐变远的视角，</a:t>
            </a:r>
            <a:r>
              <a:rPr lang="zh-CN" altLang="en-US" sz="1200" dirty="0">
                <a:solidFill>
                  <a:schemeClr val="tx1"/>
                </a:solidFill>
                <a:latin typeface="+mj-ea"/>
                <a:ea typeface="+mj-ea"/>
              </a:rPr>
              <a:t>增加模型注意到的全局性和高频信息，以此验证它们对于模型效果的影响。我们还可视化了跨</a:t>
            </a:r>
            <a:r>
              <a:rPr lang="zh-CN" altLang="en-CN" sz="1200" dirty="0">
                <a:solidFill>
                  <a:schemeClr val="tx1"/>
                </a:solidFill>
                <a:latin typeface="+mj-ea"/>
                <a:ea typeface="+mj-ea"/>
              </a:rPr>
              <a:t>两跳</a:t>
            </a:r>
            <a:r>
              <a:rPr lang="zh-CN" altLang="en-US" sz="1200" dirty="0">
                <a:solidFill>
                  <a:schemeClr val="tx1"/>
                </a:solidFill>
                <a:latin typeface="+mj-ea"/>
                <a:ea typeface="+mj-ea"/>
              </a:rPr>
              <a:t>连接的图卷积层的平衡系数变化情况，这两个实验同样验证了不同的数据集对于高低频信息的需求不同。于是得出需要实现高低频信息的自适应的结论。</a:t>
            </a:r>
            <a:endParaRPr lang="en-US" altLang="zh-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15</a:t>
            </a:fld>
            <a:endParaRPr lang="zh-CN" altLang="en-US"/>
          </a:p>
        </p:txBody>
      </p:sp>
    </p:spTree>
    <p:extLst>
      <p:ext uri="{BB962C8B-B14F-4D97-AF65-F5344CB8AC3E}">
        <p14:creationId xmlns:p14="http://schemas.microsoft.com/office/powerpoint/2010/main" val="4068545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a:t>
            </a:r>
            <a:r>
              <a:rPr lang="zh-CN" altLang="en-US" dirty="0"/>
              <a:t>，</a:t>
            </a:r>
            <a:r>
              <a:rPr lang="en-US" dirty="0"/>
              <a:t>前文总结的</a:t>
            </a:r>
            <a:r>
              <a:rPr lang="en-US" altLang="zh-CN" dirty="0"/>
              <a:t>6</a:t>
            </a:r>
            <a:r>
              <a:rPr lang="zh-CN" altLang="en-US" dirty="0"/>
              <a:t>种多层信息交互方式对于过平滑现象的缓解实验，证明了</a:t>
            </a:r>
            <a:r>
              <a:rPr lang="en-US" altLang="zh-CN" dirty="0"/>
              <a:t>Dense</a:t>
            </a:r>
            <a:r>
              <a:rPr lang="zh-CN" altLang="en-US" dirty="0"/>
              <a:t> </a:t>
            </a:r>
            <a:r>
              <a:rPr lang="en-US" altLang="zh-CN" dirty="0"/>
              <a:t>star</a:t>
            </a:r>
            <a:r>
              <a:rPr lang="zh-CN" altLang="en-US" dirty="0"/>
              <a:t>的</a:t>
            </a:r>
            <a:r>
              <a:rPr lang="zh-CN" altLang="en-US" sz="1200" dirty="0">
                <a:solidFill>
                  <a:schemeClr val="tx1"/>
                </a:solidFill>
                <a:latin typeface="+mj-ea"/>
                <a:ea typeface="+mj-ea"/>
              </a:rPr>
              <a:t>密集连接以及额外卷积与</a:t>
            </a:r>
            <a:r>
              <a:rPr lang="en-US" altLang="zh-CN" sz="1200" dirty="0">
                <a:solidFill>
                  <a:schemeClr val="tx1"/>
                </a:solidFill>
                <a:latin typeface="+mj-ea"/>
                <a:ea typeface="+mj-ea"/>
              </a:rPr>
              <a:t>GCN-Cat</a:t>
            </a:r>
            <a:r>
              <a:rPr lang="zh-CN" altLang="en-US" sz="1200" dirty="0">
                <a:solidFill>
                  <a:schemeClr val="tx1"/>
                </a:solidFill>
                <a:latin typeface="+mj-ea"/>
                <a:ea typeface="+mj-ea"/>
              </a:rPr>
              <a:t>的拼接多层输出策略能更好缓解过平滑。</a:t>
            </a:r>
            <a:r>
              <a:rPr lang="zh-CN" altLang="en-US" b="1" dirty="0">
                <a:solidFill>
                  <a:srgbClr val="7030A0"/>
                </a:solidFill>
                <a:latin typeface="+mj-ea"/>
                <a:ea typeface="+mj-ea"/>
              </a:rPr>
              <a:t>信息传播实验</a:t>
            </a:r>
            <a:r>
              <a:rPr lang="zh-CN" altLang="en-US" sz="1200" b="1" dirty="0">
                <a:solidFill>
                  <a:schemeClr val="tx1"/>
                </a:solidFill>
                <a:latin typeface="+mj-ea"/>
                <a:ea typeface="+mj-ea"/>
              </a:rPr>
              <a:t>证明了，通常情况下</a:t>
            </a:r>
            <a:r>
              <a:rPr lang="zh-CN" altLang="en-US" sz="1200" dirty="0">
                <a:solidFill>
                  <a:schemeClr val="tx1"/>
                </a:solidFill>
                <a:latin typeface="+mj-ea"/>
                <a:ea typeface="+mj-ea"/>
              </a:rPr>
              <a:t>去除特征变换与非线性激活函数可以提升模型效果。</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16</a:t>
            </a:fld>
            <a:endParaRPr lang="zh-CN" altLang="en-US"/>
          </a:p>
        </p:txBody>
      </p:sp>
    </p:spTree>
    <p:extLst>
      <p:ext uri="{BB962C8B-B14F-4D97-AF65-F5344CB8AC3E}">
        <p14:creationId xmlns:p14="http://schemas.microsoft.com/office/powerpoint/2010/main" val="97094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接下来，我们来介绍研究二</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17</a:t>
            </a:fld>
            <a:endParaRPr lang="zh-CN" altLang="en-US"/>
          </a:p>
        </p:txBody>
      </p:sp>
    </p:spTree>
    <p:extLst>
      <p:ext uri="{BB962C8B-B14F-4D97-AF65-F5344CB8AC3E}">
        <p14:creationId xmlns:p14="http://schemas.microsoft.com/office/powerpoint/2010/main" val="84742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图对比学习主要分三个阶段，视图生成，视图表示以及视图对比。图对比学习对数据增强有着很大的依赖，当选择了不当的数据增强，模型性能就会严重下降。无监督图对比学习实现数据增强可以分为两个流派：手动以及自动数据增强。手动数据增强的图对比学习需要对数据增强进行试错法选择，因此十分耗时耗力。而自动数据增强的无监督图对比学习则因为没有达成最优视角，会有信息冗余或信息不足的风险。因此本研究的贡献包括三点：首先是</a:t>
            </a:r>
            <a:r>
              <a:rPr lang="en-US" altLang="zh-CN" dirty="0"/>
              <a:t>…,</a:t>
            </a:r>
            <a:r>
              <a:rPr lang="zh-CN" altLang="en-US" dirty="0"/>
              <a:t>其次是，</a:t>
            </a:r>
            <a:r>
              <a:rPr lang="en-US" altLang="zh-CN" dirty="0"/>
              <a:t>….</a:t>
            </a:r>
            <a:r>
              <a:rPr lang="zh-CN" altLang="en-US" dirty="0"/>
              <a:t>，最后是，</a:t>
            </a:r>
            <a:r>
              <a:rPr lang="en-US" altLang="zh-CN" dirty="0"/>
              <a:t>…</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18</a:t>
            </a:fld>
            <a:endParaRPr lang="zh-CN" altLang="en-US"/>
          </a:p>
        </p:txBody>
      </p:sp>
    </p:spTree>
    <p:extLst>
      <p:ext uri="{BB962C8B-B14F-4D97-AF65-F5344CB8AC3E}">
        <p14:creationId xmlns:p14="http://schemas.microsoft.com/office/powerpoint/2010/main" val="67146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1" dirty="0">
                <a:latin typeface="Calibri Light"/>
              </a:rPr>
              <a:t>我们首先介绍冗余信息和信息不足风险的形成原因。</a:t>
            </a:r>
            <a:endParaRPr lang="en-US" altLang="zh-CN" sz="1200" b="1" dirty="0">
              <a:latin typeface="Calibri Light"/>
            </a:endParaRPr>
          </a:p>
          <a:p>
            <a:r>
              <a:rPr lang="en-US" altLang="zh-CN" sz="1200" b="1" dirty="0" err="1">
                <a:latin typeface="Calibri Light"/>
              </a:rPr>
              <a:t>Infomin</a:t>
            </a:r>
            <a:r>
              <a:rPr lang="zh-CN" altLang="en-US" sz="1200" b="1" dirty="0">
                <a:latin typeface="Calibri Light"/>
              </a:rPr>
              <a:t>原则指出</a:t>
            </a:r>
            <a:r>
              <a:rPr lang="zh-CN" altLang="en-US" sz="1200" dirty="0">
                <a:latin typeface="+mj-ea"/>
                <a:ea typeface="+mj-ea"/>
              </a:rPr>
              <a:t>最优视图集合需要共享</a:t>
            </a:r>
            <a:r>
              <a:rPr lang="zh-CN" altLang="en-US" sz="1200" dirty="0">
                <a:latin typeface="Calibri Light"/>
              </a:rPr>
              <a:t>下游任务所需的最小必要信息，其余信息都为</a:t>
            </a:r>
            <a:r>
              <a:rPr lang="zh-CN" altLang="en-US" sz="1200" b="1" dirty="0">
                <a:latin typeface="Calibri Light"/>
              </a:rPr>
              <a:t>冗余</a:t>
            </a:r>
            <a:r>
              <a:rPr lang="zh-CN" altLang="en-US" sz="1200" dirty="0">
                <a:latin typeface="Calibri Light"/>
              </a:rPr>
              <a:t>。</a:t>
            </a:r>
            <a:r>
              <a:rPr lang="zh-CN" altLang="en-US" sz="1200" b="1" dirty="0">
                <a:latin typeface="Calibri Light"/>
              </a:rPr>
              <a:t>但是，</a:t>
            </a:r>
            <a:r>
              <a:rPr lang="zh-CN" altLang="en-US" sz="1200" dirty="0">
                <a:latin typeface="+mj-ea"/>
                <a:ea typeface="+mj-ea"/>
              </a:rPr>
              <a:t>在无监督条件下，我们难以衡量与下游任务信息相关的信息量，因此也就无法去达到</a:t>
            </a:r>
            <a:r>
              <a:rPr lang="en-US" altLang="zh-CN" sz="1200" dirty="0" err="1">
                <a:latin typeface="+mj-ea"/>
                <a:ea typeface="+mj-ea"/>
              </a:rPr>
              <a:t>infomin</a:t>
            </a:r>
            <a:r>
              <a:rPr lang="zh-CN" altLang="en-US" sz="1200" dirty="0">
                <a:latin typeface="+mj-ea"/>
                <a:ea typeface="+mj-ea"/>
              </a:rPr>
              <a:t>中的最小必要信息，最终造成以上风险。所以我们提出，在无监督条件下，使用</a:t>
            </a:r>
            <a:r>
              <a:rPr lang="zh-CN" altLang="en-US" sz="1200" dirty="0">
                <a:solidFill>
                  <a:srgbClr val="FF0000"/>
                </a:solidFill>
                <a:latin typeface="+mj-ea"/>
                <a:ea typeface="+mj-ea"/>
              </a:rPr>
              <a:t>最小显著信息</a:t>
            </a:r>
            <a:r>
              <a:rPr lang="zh-CN" altLang="en-US" sz="1200" dirty="0">
                <a:latin typeface="+mj-ea"/>
                <a:ea typeface="+mj-ea"/>
              </a:rPr>
              <a:t>替代</a:t>
            </a:r>
            <a:r>
              <a:rPr lang="zh-CN" altLang="en-US" sz="1200" dirty="0">
                <a:solidFill>
                  <a:srgbClr val="FF0000"/>
                </a:solidFill>
                <a:latin typeface="+mj-ea"/>
                <a:ea typeface="+mj-ea"/>
              </a:rPr>
              <a:t>最小必要信息 ，从而</a:t>
            </a:r>
            <a:r>
              <a:rPr lang="zh-CN" altLang="en-US" sz="1200" dirty="0">
                <a:latin typeface="+mj-ea"/>
                <a:ea typeface="+mj-ea"/>
              </a:rPr>
              <a:t>完成对</a:t>
            </a:r>
            <a:r>
              <a:rPr lang="en-US" altLang="zh-CN" sz="1200" dirty="0" err="1">
                <a:solidFill>
                  <a:srgbClr val="FF0000"/>
                </a:solidFill>
                <a:latin typeface="+mj-ea"/>
                <a:ea typeface="+mj-ea"/>
              </a:rPr>
              <a:t>InfoMin</a:t>
            </a:r>
            <a:r>
              <a:rPr lang="zh-CN" altLang="en-US" sz="1200" dirty="0">
                <a:solidFill>
                  <a:srgbClr val="FF0000"/>
                </a:solidFill>
                <a:latin typeface="+mj-ea"/>
                <a:ea typeface="+mj-ea"/>
              </a:rPr>
              <a:t>中最优视角的近似，一方面我们通过最大化增强图与原图之间的一致性来保留显著信息，另一方面我们通过正则化项来限制显著信息量以及通过最小化优化来获得一个比较差的信道从而增加获得的显著信息的鲁棒性。</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19</a:t>
            </a:fld>
            <a:endParaRPr lang="zh-CN" altLang="en-US"/>
          </a:p>
        </p:txBody>
      </p:sp>
    </p:spTree>
    <p:extLst>
      <p:ext uri="{BB962C8B-B14F-4D97-AF65-F5344CB8AC3E}">
        <p14:creationId xmlns:p14="http://schemas.microsoft.com/office/powerpoint/2010/main" val="109785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我将分五个部分介绍</a:t>
            </a:r>
            <a:r>
              <a:rPr lang="zh-CN" altLang="en-US" dirty="0"/>
              <a:t>。</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a:t>
            </a:fld>
            <a:endParaRPr lang="zh-CN" altLang="en-US"/>
          </a:p>
        </p:txBody>
      </p:sp>
    </p:spTree>
    <p:extLst>
      <p:ext uri="{BB962C8B-B14F-4D97-AF65-F5344CB8AC3E}">
        <p14:creationId xmlns:p14="http://schemas.microsoft.com/office/powerpoint/2010/main" val="3936025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我们的模型分为两个部分</a:t>
            </a:r>
            <a:r>
              <a:rPr lang="zh-CN" altLang="en-US" dirty="0"/>
              <a:t>，视图生成以及视图对比部分，其中视图生成部分，通过重要性图来保存图中的最小显著信息，近似了</a:t>
            </a:r>
            <a:r>
              <a:rPr lang="en-US" altLang="zh-CN" dirty="0" err="1"/>
              <a:t>infomin</a:t>
            </a:r>
            <a:r>
              <a:rPr lang="zh-CN" altLang="en-US" dirty="0"/>
              <a:t>原则中的最优视角。</a:t>
            </a:r>
            <a:endParaRPr lang="en-US" altLang="zh-CN" dirty="0"/>
          </a:p>
          <a:p>
            <a:r>
              <a:rPr lang="en-US" dirty="0" err="1"/>
              <a:t>接下来</a:t>
            </a:r>
            <a:r>
              <a:rPr lang="zh-CN" altLang="en-US" dirty="0"/>
              <a:t>，</a:t>
            </a:r>
            <a:r>
              <a:rPr lang="en-US" dirty="0" err="1"/>
              <a:t>基于保存了最小显著信息的重要性图来引入随机性</a:t>
            </a:r>
            <a:r>
              <a:rPr lang="zh-CN" altLang="en-US" dirty="0"/>
              <a:t>，通过丢弃边和</a:t>
            </a:r>
            <a:r>
              <a:rPr lang="zh-CN" altLang="en-CN" dirty="0"/>
              <a:t>掩码</a:t>
            </a:r>
            <a:r>
              <a:rPr lang="zh-CN" altLang="en-US" dirty="0"/>
              <a:t>特征来获得对比视图。</a:t>
            </a:r>
            <a:endParaRPr lang="en-US" dirty="0"/>
          </a:p>
          <a:p>
            <a:r>
              <a:rPr lang="zh-CN" altLang="en-US" dirty="0"/>
              <a:t>在视图对比部分，再通过</a:t>
            </a:r>
            <a:r>
              <a:rPr lang="zh-CN" altLang="en-US" sz="1200" dirty="0">
                <a:latin typeface="+mj-ea"/>
                <a:ea typeface="+mj-ea"/>
              </a:rPr>
              <a:t>最大化视图一致性来完成编码器优化，利用这样的视图进行对比就减轻了前文的风险</a:t>
            </a:r>
            <a:r>
              <a:rPr lang="zh-CN" altLang="en-US" dirty="0"/>
              <a:t>。</a:t>
            </a:r>
            <a:endParaRPr lang="en-CN" dirty="0"/>
          </a:p>
          <a:p>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20</a:t>
            </a:fld>
            <a:endParaRPr lang="zh-CN" altLang="en-US"/>
          </a:p>
        </p:txBody>
      </p:sp>
    </p:spTree>
    <p:extLst>
      <p:ext uri="{BB962C8B-B14F-4D97-AF65-F5344CB8AC3E}">
        <p14:creationId xmlns:p14="http://schemas.microsoft.com/office/powerpoint/2010/main" val="1316421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接下来</a:t>
            </a:r>
            <a:r>
              <a:rPr lang="zh-CN" altLang="en-US" dirty="0"/>
              <a:t>实验部分，我们共使用了</a:t>
            </a:r>
            <a:r>
              <a:rPr lang="en-US" altLang="zh-CN" dirty="0"/>
              <a:t>14</a:t>
            </a:r>
            <a:r>
              <a:rPr lang="zh-CN" altLang="en-US" dirty="0"/>
              <a:t>个数据集，实验设置为无监督和半监督。我们的模型</a:t>
            </a:r>
            <a:r>
              <a:rPr lang="en-US" altLang="zh-CN" dirty="0"/>
              <a:t>GMNI</a:t>
            </a:r>
            <a:r>
              <a:rPr lang="zh-CN" altLang="en-US" dirty="0"/>
              <a:t>在无监督节点分类任务相比其他自动和手动数据增强基线最多可以获得</a:t>
            </a:r>
            <a:r>
              <a:rPr lang="en-US" altLang="zh-CN" sz="1200" dirty="0">
                <a:solidFill>
                  <a:srgbClr val="FF0000"/>
                </a:solidFill>
              </a:rPr>
              <a:t>5.08%</a:t>
            </a:r>
            <a:r>
              <a:rPr lang="zh-CN" altLang="en-US" sz="1200" dirty="0">
                <a:solidFill>
                  <a:srgbClr val="FF0000"/>
                </a:solidFill>
              </a:rPr>
              <a:t>的提升</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21</a:t>
            </a:fld>
            <a:endParaRPr lang="zh-CN" altLang="en-US"/>
          </a:p>
        </p:txBody>
      </p:sp>
    </p:spTree>
    <p:extLst>
      <p:ext uri="{BB962C8B-B14F-4D97-AF65-F5344CB8AC3E}">
        <p14:creationId xmlns:p14="http://schemas.microsoft.com/office/powerpoint/2010/main" val="227890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solidFill>
                  <a:srgbClr val="7030A0"/>
                </a:solidFill>
                <a:latin typeface="+mj-ea"/>
                <a:ea typeface="+mj-ea"/>
              </a:rPr>
              <a:t>在无监督图分类任务下</a:t>
            </a:r>
            <a:r>
              <a:rPr lang="zh-CN" altLang="en-US" sz="1200" dirty="0">
                <a:solidFill>
                  <a:schemeClr val="tx1"/>
                </a:solidFill>
                <a:latin typeface="+mj-ea"/>
                <a:ea typeface="+mj-ea"/>
              </a:rPr>
              <a:t>超越其他自动</a:t>
            </a:r>
            <a:r>
              <a:rPr lang="en-US" altLang="zh-CN" sz="1200" dirty="0">
                <a:solidFill>
                  <a:schemeClr val="tx1"/>
                </a:solidFill>
                <a:latin typeface="+mj-ea"/>
                <a:ea typeface="+mj-ea"/>
              </a:rPr>
              <a:t>/</a:t>
            </a:r>
            <a:r>
              <a:rPr lang="zh-CN" altLang="en-US" sz="1200" dirty="0">
                <a:solidFill>
                  <a:schemeClr val="tx1"/>
                </a:solidFill>
                <a:latin typeface="+mj-ea"/>
                <a:ea typeface="+mj-ea"/>
              </a:rPr>
              <a:t>手动数据增强的基线，最多达到了</a:t>
            </a:r>
            <a:r>
              <a:rPr lang="en-US" altLang="zh-CN" sz="1200" dirty="0">
                <a:solidFill>
                  <a:srgbClr val="FF0000"/>
                </a:solidFill>
                <a:latin typeface="+mj-ea"/>
                <a:ea typeface="+mj-ea"/>
              </a:rPr>
              <a:t>6.74%</a:t>
            </a:r>
            <a:r>
              <a:rPr lang="zh-CN" altLang="en-US" sz="1200" dirty="0">
                <a:solidFill>
                  <a:srgbClr val="FF0000"/>
                </a:solidFill>
                <a:latin typeface="+mj-ea"/>
                <a:ea typeface="+mj-ea"/>
              </a:rPr>
              <a:t>的提升</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22</a:t>
            </a:fld>
            <a:endParaRPr lang="zh-CN" altLang="en-US"/>
          </a:p>
        </p:txBody>
      </p:sp>
    </p:spTree>
    <p:extLst>
      <p:ext uri="{BB962C8B-B14F-4D97-AF65-F5344CB8AC3E}">
        <p14:creationId xmlns:p14="http://schemas.microsoft.com/office/powerpoint/2010/main" val="310009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在半监督图分类任务下最多超越了其他</a:t>
            </a:r>
            <a:r>
              <a:rPr lang="zh-CN" altLang="en-US" sz="1200" dirty="0">
                <a:solidFill>
                  <a:schemeClr val="tx1"/>
                </a:solidFill>
                <a:latin typeface="+mj-ea"/>
                <a:ea typeface="+mj-ea"/>
              </a:rPr>
              <a:t>自动</a:t>
            </a:r>
            <a:r>
              <a:rPr lang="en-US" altLang="zh-CN" sz="1200" dirty="0">
                <a:solidFill>
                  <a:schemeClr val="tx1"/>
                </a:solidFill>
                <a:latin typeface="+mj-ea"/>
                <a:ea typeface="+mj-ea"/>
              </a:rPr>
              <a:t>/</a:t>
            </a:r>
            <a:r>
              <a:rPr lang="zh-CN" altLang="en-US" sz="1200" dirty="0">
                <a:solidFill>
                  <a:schemeClr val="tx1"/>
                </a:solidFill>
                <a:latin typeface="+mj-ea"/>
                <a:ea typeface="+mj-ea"/>
              </a:rPr>
              <a:t>手动数据增强的基线</a:t>
            </a:r>
            <a:r>
              <a:rPr lang="en-US" altLang="zh-CN" sz="1200" dirty="0">
                <a:solidFill>
                  <a:srgbClr val="FF0000"/>
                </a:solidFill>
              </a:rPr>
              <a:t>3.57%</a:t>
            </a:r>
            <a:r>
              <a:rPr lang="zh-CN" altLang="en-US" sz="1200" dirty="0">
                <a:solidFill>
                  <a:schemeClr val="tx1"/>
                </a:solidFill>
                <a:latin typeface="+mj-ea"/>
                <a:ea typeface="+mj-ea"/>
              </a:rPr>
              <a:t>。</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23</a:t>
            </a:fld>
            <a:endParaRPr lang="zh-CN" altLang="en-US"/>
          </a:p>
        </p:txBody>
      </p:sp>
    </p:spTree>
    <p:extLst>
      <p:ext uri="{BB962C8B-B14F-4D97-AF65-F5344CB8AC3E}">
        <p14:creationId xmlns:p14="http://schemas.microsoft.com/office/powerpoint/2010/main" val="3698189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消融实验部分，我们使用</a:t>
            </a:r>
            <a:r>
              <a:rPr lang="en-US" altLang="zh-CN" dirty="0"/>
              <a:t>6</a:t>
            </a:r>
            <a:r>
              <a:rPr lang="zh-CN" altLang="en-US" dirty="0"/>
              <a:t>个变体进行了</a:t>
            </a:r>
            <a:r>
              <a:rPr lang="en-US" altLang="zh-CN" dirty="0"/>
              <a:t>3</a:t>
            </a:r>
            <a:r>
              <a:rPr lang="zh-CN" altLang="en-US" dirty="0"/>
              <a:t>组消融。第一组消融验证了我们根据重要性进行视图生成的策略有效，且需要同时对拓扑和特征进行数据增强；第二组消融</a:t>
            </a:r>
            <a:r>
              <a:rPr lang="zh-CN" altLang="en-US" sz="1200" dirty="0">
                <a:solidFill>
                  <a:schemeClr val="tx1"/>
                </a:solidFill>
                <a:latin typeface="+mn-lt"/>
                <a:ea typeface="+mn-ea"/>
              </a:rPr>
              <a:t>验证了我们的</a:t>
            </a:r>
            <a:r>
              <a:rPr lang="zh-CN" altLang="en-US" sz="1200" dirty="0">
                <a:solidFill>
                  <a:schemeClr val="tx1"/>
                </a:solidFill>
                <a:latin typeface="+mj-ea"/>
                <a:ea typeface="+mj-ea"/>
              </a:rPr>
              <a:t>对抗训练方式效果更优；第三组消融实验验证了分开训练自动视图生成器和视图对比过程效果更好。</a:t>
            </a:r>
            <a:endParaRPr lang="en-US" altLang="zh-CN" sz="1200" dirty="0">
              <a:solidFill>
                <a:schemeClr val="tx1"/>
              </a:solidFill>
              <a:latin typeface="+mj-ea"/>
              <a:ea typeface="+mj-ea"/>
            </a:endParaRPr>
          </a:p>
          <a:p>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24</a:t>
            </a:fld>
            <a:endParaRPr lang="zh-CN" altLang="en-US"/>
          </a:p>
        </p:txBody>
      </p:sp>
    </p:spTree>
    <p:extLst>
      <p:ext uri="{BB962C8B-B14F-4D97-AF65-F5344CB8AC3E}">
        <p14:creationId xmlns:p14="http://schemas.microsoft.com/office/powerpoint/2010/main" val="3797969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a:t>
            </a:r>
            <a:r>
              <a:rPr lang="zh-CN" altLang="en-US" dirty="0"/>
              <a:t>，我们进行了可视化呈现。首先，</a:t>
            </a:r>
            <a:r>
              <a:rPr lang="en-US" altLang="zh-CN" dirty="0"/>
              <a:t>GMNI</a:t>
            </a:r>
            <a:r>
              <a:rPr lang="zh-CN" altLang="en-US" dirty="0"/>
              <a:t>中获得的边和特征重要性都获得了和</a:t>
            </a:r>
            <a:r>
              <a:rPr lang="zh-CN" altLang="en-CN" dirty="0"/>
              <a:t>中心性</a:t>
            </a:r>
            <a:r>
              <a:rPr lang="zh-CN" altLang="en-US" dirty="0"/>
              <a:t>对齐的效果。这证明了我们求出的重要性是合理的。其次，我们</a:t>
            </a:r>
            <a:r>
              <a:rPr lang="en-US" altLang="zh-CN" dirty="0"/>
              <a:t>t-</a:t>
            </a:r>
            <a:r>
              <a:rPr lang="en-US" altLang="zh-CN" dirty="0" err="1"/>
              <a:t>sne</a:t>
            </a:r>
            <a:r>
              <a:rPr lang="zh-CN" altLang="en-US" dirty="0"/>
              <a:t>可视化结果证明了</a:t>
            </a:r>
            <a:r>
              <a:rPr lang="en-US" altLang="zh-CN" dirty="0"/>
              <a:t>GMNI</a:t>
            </a:r>
            <a:r>
              <a:rPr lang="zh-CN" altLang="en-US" dirty="0"/>
              <a:t>实现了更好的分类边界。</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25</a:t>
            </a:fld>
            <a:endParaRPr lang="zh-CN" altLang="en-US"/>
          </a:p>
        </p:txBody>
      </p:sp>
    </p:spTree>
    <p:extLst>
      <p:ext uri="{BB962C8B-B14F-4D97-AF65-F5344CB8AC3E}">
        <p14:creationId xmlns:p14="http://schemas.microsoft.com/office/powerpoint/2010/main" val="595952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第三部分</a:t>
            </a:r>
            <a:r>
              <a:rPr lang="zh-CN" altLang="en-US" dirty="0"/>
              <a:t>，我们进行了实际应用。</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26</a:t>
            </a:fld>
            <a:endParaRPr lang="zh-CN" altLang="en-US"/>
          </a:p>
        </p:txBody>
      </p:sp>
    </p:spTree>
    <p:extLst>
      <p:ext uri="{BB962C8B-B14F-4D97-AF65-F5344CB8AC3E}">
        <p14:creationId xmlns:p14="http://schemas.microsoft.com/office/powerpoint/2010/main" val="3493258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相似药品是指那些疗效</a:t>
            </a:r>
            <a:r>
              <a:rPr lang="zh-CN" altLang="en-US" dirty="0"/>
              <a:t>、主治疾病或者主要成分相似的药品</a:t>
            </a:r>
            <a:r>
              <a:rPr lang="zh-CN" altLang="en-US" sz="1200" dirty="0">
                <a:latin typeface="Calibri Light"/>
              </a:rPr>
              <a:t>。我们采用</a:t>
            </a:r>
            <a:r>
              <a:rPr lang="en-US" altLang="zh-CN" sz="1200" dirty="0">
                <a:latin typeface="Calibri Light"/>
              </a:rPr>
              <a:t>CTD</a:t>
            </a:r>
            <a:r>
              <a:rPr lang="zh-CN" altLang="en-US" sz="1200" dirty="0">
                <a:latin typeface="Calibri Light"/>
              </a:rPr>
              <a:t>数据库来完成相似药品推荐的任务，这是一个医疗病理的数据库，它提供了</a:t>
            </a:r>
            <a:r>
              <a:rPr lang="zh-CN" altLang="en-US" sz="1200" dirty="0">
                <a:latin typeface="Calibri Light"/>
                <a:ea typeface="+mj-ea"/>
              </a:rPr>
              <a:t>药物和疾病的关系。这里的药物和疾病数据长尾特征明显，拓扑也很复杂，大部分节点都是低度的。我们使用</a:t>
            </a:r>
            <a:r>
              <a:rPr lang="zh-CN" altLang="en-US" sz="1200" dirty="0">
                <a:latin typeface="+mj-ea"/>
                <a:ea typeface="+mj-ea"/>
              </a:rPr>
              <a:t>图表示学习获取药物节点表示，用于相似药品推荐</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27</a:t>
            </a:fld>
            <a:endParaRPr lang="zh-CN" altLang="en-US"/>
          </a:p>
        </p:txBody>
      </p:sp>
    </p:spTree>
    <p:extLst>
      <p:ext uri="{BB962C8B-B14F-4D97-AF65-F5344CB8AC3E}">
        <p14:creationId xmlns:p14="http://schemas.microsoft.com/office/powerpoint/2010/main" val="4025737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我们组合研究一和研究二来实现图表示学习，首先通过</a:t>
            </a:r>
            <a:r>
              <a:rPr lang="en-US" altLang="zh-CN" dirty="0"/>
              <a:t>GMNI</a:t>
            </a:r>
            <a:r>
              <a:rPr lang="zh-CN" altLang="en-US" dirty="0"/>
              <a:t>来生成更具鲁棒性的输入图，之后通过</a:t>
            </a:r>
            <a:r>
              <a:rPr lang="en-US" altLang="zh-CN" dirty="0"/>
              <a:t>SGCN-MH</a:t>
            </a:r>
            <a:r>
              <a:rPr lang="zh-CN" altLang="en-US" dirty="0"/>
              <a:t>来获得节点的表示。下面的图中我们展示了系统的流程图，主要实现了药物库展示，药物</a:t>
            </a:r>
            <a:r>
              <a:rPr lang="en-US" altLang="zh-CN" dirty="0"/>
              <a:t>/</a:t>
            </a:r>
            <a:r>
              <a:rPr lang="zh-CN" altLang="en-US" dirty="0"/>
              <a:t>疾病查询和相似药物推荐的功能。</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28</a:t>
            </a:fld>
            <a:endParaRPr lang="zh-CN" altLang="en-US"/>
          </a:p>
        </p:txBody>
      </p:sp>
    </p:spTree>
    <p:extLst>
      <p:ext uri="{BB962C8B-B14F-4D97-AF65-F5344CB8AC3E}">
        <p14:creationId xmlns:p14="http://schemas.microsoft.com/office/powerpoint/2010/main" val="1913312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下面是系统界面</a:t>
            </a:r>
            <a:r>
              <a:rPr lang="zh-CN" altLang="en-US" dirty="0"/>
              <a:t>，可以通过输入药物或者疾病的</a:t>
            </a:r>
            <a:r>
              <a:rPr lang="en-US" altLang="zh-CN" dirty="0"/>
              <a:t>ID </a:t>
            </a:r>
            <a:r>
              <a:rPr lang="zh-CN" altLang="en-US" dirty="0"/>
              <a:t>或名称来搜索，获取它们的基本信息和关联的疾病药物信息。</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29</a:t>
            </a:fld>
            <a:endParaRPr lang="zh-CN" altLang="en-US"/>
          </a:p>
        </p:txBody>
      </p:sp>
    </p:spTree>
    <p:extLst>
      <p:ext uri="{BB962C8B-B14F-4D97-AF65-F5344CB8AC3E}">
        <p14:creationId xmlns:p14="http://schemas.microsoft.com/office/powerpoint/2010/main" val="65682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首先介绍研究背景</a:t>
            </a:r>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3</a:t>
            </a:fld>
            <a:endParaRPr lang="zh-CN" altLang="en-US"/>
          </a:p>
        </p:txBody>
      </p:sp>
    </p:spTree>
    <p:extLst>
      <p:ext uri="{BB962C8B-B14F-4D97-AF65-F5344CB8AC3E}">
        <p14:creationId xmlns:p14="http://schemas.microsoft.com/office/powerpoint/2010/main" val="1321260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可以通过输入药物来查询它们的相似药物</a:t>
            </a:r>
            <a:r>
              <a:rPr lang="zh-CN" altLang="en-US" dirty="0"/>
              <a:t>，其中</a:t>
            </a:r>
            <a:r>
              <a:rPr lang="en-US" altLang="zh-CN" dirty="0"/>
              <a:t>rank</a:t>
            </a:r>
            <a:r>
              <a:rPr lang="zh-CN" altLang="en-US" dirty="0"/>
              <a:t> </a:t>
            </a:r>
            <a:r>
              <a:rPr lang="en-US" altLang="zh-CN" dirty="0"/>
              <a:t>0</a:t>
            </a:r>
            <a:r>
              <a:rPr lang="zh-CN" altLang="en-US" dirty="0"/>
              <a:t>是输入的候选药物，后面是它关联的主治疾病，可以发现推荐出的相似药品的主治疾病基本重合。这证明了推荐的结果是十分合理的。</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30</a:t>
            </a:fld>
            <a:endParaRPr lang="zh-CN" altLang="en-US"/>
          </a:p>
        </p:txBody>
      </p:sp>
    </p:spTree>
    <p:extLst>
      <p:ext uri="{BB962C8B-B14F-4D97-AF65-F5344CB8AC3E}">
        <p14:creationId xmlns:p14="http://schemas.microsoft.com/office/powerpoint/2010/main" val="1986783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接下来</a:t>
            </a:r>
            <a:r>
              <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rPr>
              <a:t>简单介绍研究生期间的工作成果</a:t>
            </a:r>
            <a:endParaRPr lang="zh-CN" altLang="en-US" dirty="0"/>
          </a:p>
          <a:p>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31</a:t>
            </a:fld>
            <a:endParaRPr lang="zh-CN" altLang="en-US"/>
          </a:p>
        </p:txBody>
      </p:sp>
    </p:spTree>
    <p:extLst>
      <p:ext uri="{BB962C8B-B14F-4D97-AF65-F5344CB8AC3E}">
        <p14:creationId xmlns:p14="http://schemas.microsoft.com/office/powerpoint/2010/main" val="2625014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t>在研究生期间</a:t>
            </a:r>
            <a:r>
              <a:rPr lang="zh-CN" altLang="en-US" dirty="0"/>
              <a:t>，主要是发表了一篇论文、</a:t>
            </a:r>
            <a:r>
              <a:rPr lang="zh-CN" altLang="en-CN" dirty="0"/>
              <a:t>在投</a:t>
            </a:r>
            <a:r>
              <a:rPr lang="zh-CN" altLang="en-US" dirty="0"/>
              <a:t>一篇论文以及参与两个项目，获得了一项荣誉。</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32</a:t>
            </a:fld>
            <a:endParaRPr lang="zh-CN" altLang="en-US"/>
          </a:p>
        </p:txBody>
      </p:sp>
    </p:spTree>
    <p:extLst>
      <p:ext uri="{BB962C8B-B14F-4D97-AF65-F5344CB8AC3E}">
        <p14:creationId xmlns:p14="http://schemas.microsoft.com/office/powerpoint/2010/main" val="3912169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最后</a:t>
            </a:r>
            <a:r>
              <a:rPr lang="zh-CN" altLang="en-US" dirty="0"/>
              <a:t>，做一下全文总结。</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33</a:t>
            </a:fld>
            <a:endParaRPr lang="zh-CN" altLang="en-US"/>
          </a:p>
        </p:txBody>
      </p:sp>
    </p:spTree>
    <p:extLst>
      <p:ext uri="{BB962C8B-B14F-4D97-AF65-F5344CB8AC3E}">
        <p14:creationId xmlns:p14="http://schemas.microsoft.com/office/powerpoint/2010/main" val="365028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毕业论文针对三个方向展开研究，针对频域图卷积网络的缺点进行了优化，针对无监督图对比学习提出了更好的自动化数据增强方案，并基于上面两个研究开发了相似药物推荐系统。</a:t>
            </a:r>
            <a:endParaRPr lang="en-US" altLang="zh-CN" dirty="0"/>
          </a:p>
          <a:p>
            <a:endParaRPr lang="en-US" altLang="zh-CN" dirty="0"/>
          </a:p>
          <a:p>
            <a:r>
              <a:rPr lang="en-US" altLang="zh-CN" dirty="0"/>
              <a:t>//</a:t>
            </a:r>
            <a:r>
              <a:rPr lang="zh-CN" altLang="en-US" dirty="0"/>
              <a:t>图神经网络模型方面：</a:t>
            </a:r>
            <a:r>
              <a:rPr lang="en-US" altLang="zh-CN" dirty="0"/>
              <a:t>SGCN-MH</a:t>
            </a:r>
            <a:r>
              <a:rPr lang="zh-CN" altLang="en-US" sz="1200" dirty="0">
                <a:solidFill>
                  <a:schemeClr val="tx1"/>
                </a:solidFill>
                <a:latin typeface="+mj-ea"/>
                <a:ea typeface="+mj-ea"/>
              </a:rPr>
              <a:t>实现了频率自适应、减轻了过平滑、简化计算，以低参数量、浅层特点获得了与深层网络相匹配的效果。探究了无监督图对比学习，提出的模型</a:t>
            </a:r>
            <a:r>
              <a:rPr lang="en-US" altLang="zh-CN" sz="1200" dirty="0">
                <a:solidFill>
                  <a:schemeClr val="tx1"/>
                </a:solidFill>
                <a:latin typeface="+mj-ea"/>
                <a:ea typeface="+mj-ea"/>
              </a:rPr>
              <a:t>GMNI</a:t>
            </a:r>
            <a:r>
              <a:rPr lang="zh-CN" altLang="en-US" sz="1200" dirty="0">
                <a:solidFill>
                  <a:schemeClr val="tx1"/>
                </a:solidFill>
                <a:latin typeface="+mj-ea"/>
                <a:ea typeface="+mj-ea"/>
              </a:rPr>
              <a:t>达成了无监督条件下对最优视角的近似，超越其他自动</a:t>
            </a:r>
            <a:r>
              <a:rPr lang="en-US" altLang="zh-CN" sz="1200" dirty="0">
                <a:solidFill>
                  <a:schemeClr val="tx1"/>
                </a:solidFill>
                <a:latin typeface="+mj-ea"/>
                <a:ea typeface="+mj-ea"/>
              </a:rPr>
              <a:t>/</a:t>
            </a:r>
            <a:r>
              <a:rPr lang="zh-CN" altLang="en-US" sz="1200" dirty="0">
                <a:solidFill>
                  <a:schemeClr val="tx1"/>
                </a:solidFill>
                <a:latin typeface="+mj-ea"/>
                <a:ea typeface="+mj-ea"/>
              </a:rPr>
              <a:t>手动数据增强图对比学习方法。最后，组合</a:t>
            </a:r>
            <a:r>
              <a:rPr lang="en-US" altLang="zh-CN" sz="1200" dirty="0">
                <a:solidFill>
                  <a:schemeClr val="tx1"/>
                </a:solidFill>
                <a:latin typeface="+mj-ea"/>
                <a:ea typeface="+mj-ea"/>
              </a:rPr>
              <a:t>GMNI</a:t>
            </a:r>
            <a:r>
              <a:rPr lang="zh-CN" altLang="en-US" sz="1200" dirty="0">
                <a:solidFill>
                  <a:schemeClr val="tx1"/>
                </a:solidFill>
                <a:latin typeface="+mj-ea"/>
                <a:ea typeface="+mj-ea"/>
              </a:rPr>
              <a:t>与</a:t>
            </a:r>
            <a:r>
              <a:rPr lang="en-US" altLang="zh-CN" sz="1200" dirty="0">
                <a:solidFill>
                  <a:schemeClr val="tx1"/>
                </a:solidFill>
                <a:latin typeface="+mj-ea"/>
                <a:ea typeface="+mj-ea"/>
              </a:rPr>
              <a:t>SGCN-MH</a:t>
            </a:r>
            <a:r>
              <a:rPr lang="zh-CN" altLang="en-US" sz="1200" dirty="0">
                <a:solidFill>
                  <a:schemeClr val="tx1"/>
                </a:solidFill>
                <a:latin typeface="+mj-ea"/>
                <a:ea typeface="+mj-ea"/>
              </a:rPr>
              <a:t>用于学习药物的专业表征，用于相似药品推荐，推荐的结果具有合理性。</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34</a:t>
            </a:fld>
            <a:endParaRPr lang="zh-CN" altLang="en-US"/>
          </a:p>
        </p:txBody>
      </p:sp>
    </p:spTree>
    <p:extLst>
      <p:ext uri="{BB962C8B-B14F-4D97-AF65-F5344CB8AC3E}">
        <p14:creationId xmlns:p14="http://schemas.microsoft.com/office/powerpoint/2010/main" val="385777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以上就是我今天答辩的全部内容，请各位老师批评指正</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a:ea typeface="宋体"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数据可以分为欧几里得与非欧几里得数据，欧几里得数据是结构化数据，比如图片、声音和文本。非欧几里得数据则是生活中常见的非结构化数据，比如</a:t>
            </a:r>
            <a:r>
              <a:rPr lang="zh-CN" altLang="en-US" sz="1200" dirty="0">
                <a:solidFill>
                  <a:prstClr val="black">
                    <a:lumMod val="75000"/>
                    <a:lumOff val="25000"/>
                  </a:prstClr>
                </a:solidFill>
                <a:latin typeface="+mj-ea"/>
                <a:ea typeface="+mj-ea"/>
                <a:cs typeface="Arial" panose="020B0604020202090204" pitchFamily="34" charset="0"/>
              </a:rPr>
              <a:t>社交网络、交通网络等。</a:t>
            </a:r>
            <a:r>
              <a:rPr lang="zh-CN" altLang="en-CN" sz="1200" dirty="0">
                <a:solidFill>
                  <a:prstClr val="black">
                    <a:lumMod val="75000"/>
                    <a:lumOff val="25000"/>
                  </a:prstClr>
                </a:solidFill>
                <a:latin typeface="+mj-ea"/>
                <a:ea typeface="+mj-ea"/>
                <a:cs typeface="Arial" panose="020B0604020202090204" pitchFamily="34" charset="0"/>
              </a:rPr>
              <a:t>特点</a:t>
            </a:r>
            <a:r>
              <a:rPr lang="zh-CN" altLang="en-US" sz="1200" dirty="0">
                <a:solidFill>
                  <a:prstClr val="black">
                    <a:lumMod val="75000"/>
                    <a:lumOff val="25000"/>
                  </a:prstClr>
                </a:solidFill>
                <a:latin typeface="+mj-ea"/>
                <a:ea typeface="+mj-ea"/>
                <a:cs typeface="Arial" panose="020B0604020202090204" pitchFamily="34" charset="0"/>
              </a:rPr>
              <a:t>是排列不整齐， 每个节点的</a:t>
            </a:r>
            <a:r>
              <a:rPr lang="zh-CN" altLang="en-US" sz="1200" dirty="0">
                <a:solidFill>
                  <a:srgbClr val="FF0000"/>
                </a:solidFill>
                <a:latin typeface="Calibri Light"/>
              </a:rPr>
              <a:t>邻居数目不同</a:t>
            </a:r>
            <a:r>
              <a:rPr lang="zh-CN" altLang="en-US" sz="1200" dirty="0">
                <a:latin typeface="Calibri Light"/>
              </a:rPr>
              <a:t>，</a:t>
            </a:r>
            <a:r>
              <a:rPr lang="zh-CN" altLang="en-US" sz="1200" dirty="0">
                <a:solidFill>
                  <a:srgbClr val="FF0000"/>
                </a:solidFill>
                <a:latin typeface="Calibri Light"/>
              </a:rPr>
              <a:t>连接情况也不同</a:t>
            </a:r>
            <a:r>
              <a:rPr lang="zh-CN" altLang="en-US" sz="1400" dirty="0">
                <a:solidFill>
                  <a:srgbClr val="FF0000"/>
                </a:solidFill>
                <a:latin typeface="Calibri Light"/>
              </a:rPr>
              <a:t> </a:t>
            </a:r>
            <a:r>
              <a:rPr lang="zh-CN" altLang="en-US" sz="1200" dirty="0">
                <a:latin typeface="Calibri Light"/>
              </a:rPr>
              <a:t>。</a:t>
            </a:r>
            <a:endParaRPr lang="en-US" altLang="zh-CN" sz="1200" dirty="0">
              <a:solidFill>
                <a:prstClr val="black">
                  <a:lumMod val="75000"/>
                  <a:lumOff val="25000"/>
                </a:prstClr>
              </a:solidFill>
              <a:latin typeface="+mj-ea"/>
              <a:ea typeface="+mj-ea"/>
              <a:cs typeface="Arial" panose="020B0604020202090204" pitchFamily="34" charset="0"/>
            </a:endParaRPr>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4</a:t>
            </a:fld>
            <a:endParaRPr lang="zh-CN" altLang="en-US"/>
          </a:p>
        </p:txBody>
      </p:sp>
    </p:spTree>
    <p:extLst>
      <p:ext uri="{BB962C8B-B14F-4D97-AF65-F5344CB8AC3E}">
        <p14:creationId xmlns:p14="http://schemas.microsoft.com/office/powerpoint/2010/main" val="1653962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Calibri Light"/>
              </a:rPr>
              <a:t>图神经网络</a:t>
            </a:r>
            <a:r>
              <a:rPr lang="zh-CN" altLang="en-US" sz="1200" dirty="0">
                <a:latin typeface="Calibri Light"/>
              </a:rPr>
              <a:t>的出现正是为了处理这类同时具有拓扑结构与特征信息的</a:t>
            </a:r>
            <a:r>
              <a:rPr lang="zh-CN" altLang="en-US" sz="1200" dirty="0">
                <a:solidFill>
                  <a:srgbClr val="FF0000"/>
                </a:solidFill>
                <a:latin typeface="Calibri Light"/>
              </a:rPr>
              <a:t>非欧几里得数据。它可以应用于涵盖 化学，生物，物理等的广泛场景。</a:t>
            </a:r>
            <a:endParaRPr lang="en-US" altLang="zh-CN" sz="1400" dirty="0">
              <a:solidFill>
                <a:srgbClr val="FF0000"/>
              </a:solidFill>
              <a:latin typeface="Calibri Light"/>
            </a:endParaRPr>
          </a:p>
          <a:p>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5</a:t>
            </a:fld>
            <a:endParaRPr lang="zh-CN" altLang="en-US"/>
          </a:p>
        </p:txBody>
      </p:sp>
    </p:spTree>
    <p:extLst>
      <p:ext uri="{BB962C8B-B14F-4D97-AF65-F5344CB8AC3E}">
        <p14:creationId xmlns:p14="http://schemas.microsoft.com/office/powerpoint/2010/main" val="249987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latin typeface="Calibri Light"/>
              </a:rPr>
              <a:t>图神经网络包括三个主要研究方向，</a:t>
            </a:r>
            <a:r>
              <a:rPr lang="en-US" sz="1200" dirty="0" err="1">
                <a:latin typeface="Calibri Light"/>
              </a:rPr>
              <a:t>图神经网络模型</a:t>
            </a:r>
            <a:r>
              <a:rPr lang="zh-CN" altLang="en-US" sz="1200" dirty="0">
                <a:latin typeface="Calibri Light"/>
              </a:rPr>
              <a:t>，</a:t>
            </a:r>
            <a:r>
              <a:rPr lang="en-US" sz="1200" dirty="0" err="1">
                <a:latin typeface="Calibri Light"/>
              </a:rPr>
              <a:t>图表示学习以及图表示学习的应用</a:t>
            </a:r>
            <a:r>
              <a:rPr lang="zh-CN" altLang="en-US" sz="1200" dirty="0">
                <a:latin typeface="Calibri Light"/>
              </a:rPr>
              <a:t>。</a:t>
            </a:r>
            <a:endParaRPr lang="en-US" altLang="zh-CN" sz="1200" dirty="0">
              <a:latin typeface="Calibri Light"/>
            </a:endParaRPr>
          </a:p>
          <a:p>
            <a:r>
              <a:rPr lang="zh-CN" altLang="en-US" sz="1200" dirty="0">
                <a:latin typeface="Calibri Light"/>
              </a:rPr>
              <a:t>我的研究就根据这三个方向展开，其中研究一</a:t>
            </a:r>
            <a:r>
              <a:rPr lang="zh-CN" altLang="en-CN" sz="1200" dirty="0">
                <a:latin typeface="Calibri Light"/>
              </a:rPr>
              <a:t>探究了</a:t>
            </a:r>
            <a:r>
              <a:rPr lang="zh-CN" altLang="en-US" sz="1200" dirty="0">
                <a:latin typeface="Calibri Light"/>
              </a:rPr>
              <a:t>如何改进频域图卷积网络结构，研究二探究了如何更有效地完成无监督图对比学习，应用则是组合了研究一和二的算法，将图表示学习应用于相似药物推荐任务中。</a:t>
            </a:r>
            <a:endParaRPr lang="en-US" altLang="zh-CN" sz="1200" dirty="0">
              <a:latin typeface="Calibri Light"/>
            </a:endParaRPr>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6</a:t>
            </a:fld>
            <a:endParaRPr lang="zh-CN" altLang="en-US"/>
          </a:p>
        </p:txBody>
      </p:sp>
    </p:spTree>
    <p:extLst>
      <p:ext uri="{BB962C8B-B14F-4D97-AF65-F5344CB8AC3E}">
        <p14:creationId xmlns:p14="http://schemas.microsoft.com/office/powerpoint/2010/main" val="349027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接着，我们来介绍研究一</a:t>
            </a:r>
            <a:r>
              <a:rPr lang="zh-CN" altLang="en-US" sz="1200" dirty="0">
                <a:solidFill>
                  <a:prstClr val="black">
                    <a:lumMod val="75000"/>
                    <a:lumOff val="25000"/>
                  </a:prstClr>
                </a:solidFill>
                <a:latin typeface="+mj-ea"/>
                <a:ea typeface="+mj-ea"/>
                <a:cs typeface="Arial" panose="020B0604020202090204" pitchFamily="34" charset="0"/>
              </a:rPr>
              <a:t>。</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7</a:t>
            </a:fld>
            <a:endParaRPr lang="zh-CN" altLang="en-US"/>
          </a:p>
        </p:txBody>
      </p:sp>
    </p:spTree>
    <p:extLst>
      <p:ext uri="{BB962C8B-B14F-4D97-AF65-F5344CB8AC3E}">
        <p14:creationId xmlns:p14="http://schemas.microsoft.com/office/powerpoint/2010/main" val="3974739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Calibri Light"/>
              </a:rPr>
              <a:t>频域图卷积网络通过图傅立叶变换与反变换完成</a:t>
            </a:r>
            <a:r>
              <a:rPr lang="zh-CN" altLang="en-CN" sz="1200" dirty="0">
                <a:latin typeface="Calibri Light"/>
              </a:rPr>
              <a:t>时频域</a:t>
            </a:r>
            <a:r>
              <a:rPr lang="zh-CN" altLang="en-US" sz="1200" dirty="0">
                <a:latin typeface="Calibri Light"/>
              </a:rPr>
              <a:t>的转换，并通过频域乘积来完成空域卷积。频域的图卷积网络存在着</a:t>
            </a:r>
            <a:r>
              <a:rPr lang="zh-CN" altLang="en-US" sz="1200" dirty="0">
                <a:solidFill>
                  <a:srgbClr val="FF0000"/>
                </a:solidFill>
                <a:latin typeface="Calibri Light"/>
              </a:rPr>
              <a:t>高频信息丢失</a:t>
            </a:r>
            <a:r>
              <a:rPr lang="zh-CN" altLang="en-US" sz="1200" dirty="0">
                <a:latin typeface="Calibri Light"/>
              </a:rPr>
              <a:t>；</a:t>
            </a:r>
            <a:r>
              <a:rPr lang="zh-CN" altLang="en-US" sz="1200" dirty="0">
                <a:solidFill>
                  <a:srgbClr val="FF0000"/>
                </a:solidFill>
                <a:latin typeface="Calibri Light"/>
              </a:rPr>
              <a:t>过平滑现象</a:t>
            </a:r>
            <a:r>
              <a:rPr lang="zh-CN" altLang="en-US" sz="1200" dirty="0">
                <a:latin typeface="Calibri Light"/>
              </a:rPr>
              <a:t>以及</a:t>
            </a:r>
            <a:r>
              <a:rPr lang="zh-CN" altLang="en-US" sz="1200" dirty="0">
                <a:solidFill>
                  <a:srgbClr val="FF0000"/>
                </a:solidFill>
                <a:latin typeface="Calibri Light"/>
              </a:rPr>
              <a:t>计算量较大的问题。因此，本研究的贡献包括</a:t>
            </a:r>
            <a:r>
              <a:rPr lang="zh-CN" altLang="en-CN" sz="1200" dirty="0">
                <a:solidFill>
                  <a:srgbClr val="FF0000"/>
                </a:solidFill>
                <a:latin typeface="Calibri Light"/>
              </a:rPr>
              <a:t>以下</a:t>
            </a:r>
            <a:r>
              <a:rPr lang="zh-CN" altLang="en-US" sz="1200" dirty="0">
                <a:solidFill>
                  <a:srgbClr val="FF0000"/>
                </a:solidFill>
                <a:latin typeface="Calibri Light"/>
              </a:rPr>
              <a:t>四个点：首先，是</a:t>
            </a:r>
            <a:r>
              <a:rPr lang="zh-CN" altLang="en-US" sz="1200" dirty="0">
                <a:latin typeface="+mj-ea"/>
                <a:ea typeface="+mj-ea"/>
              </a:rPr>
              <a:t>通过</a:t>
            </a:r>
            <a:r>
              <a:rPr lang="en-US" altLang="zh-CN" sz="1200" dirty="0">
                <a:latin typeface="+mj-ea"/>
                <a:ea typeface="+mj-ea"/>
              </a:rPr>
              <a:t>3</a:t>
            </a:r>
            <a:r>
              <a:rPr lang="zh-CN" altLang="en-US" sz="1200" dirty="0">
                <a:latin typeface="+mj-ea"/>
                <a:ea typeface="+mj-ea"/>
              </a:rPr>
              <a:t>种方式证明不同图对高低频信息需求不一致，高频信息需保留；其次，总结了</a:t>
            </a:r>
            <a:r>
              <a:rPr lang="en-US" altLang="zh-CN" sz="1200" dirty="0">
                <a:latin typeface="+mj-ea"/>
                <a:ea typeface="+mj-ea"/>
              </a:rPr>
              <a:t>6</a:t>
            </a:r>
            <a:r>
              <a:rPr lang="zh-CN" altLang="en-US" sz="1200" dirty="0">
                <a:latin typeface="+mj-ea"/>
                <a:ea typeface="+mj-ea"/>
              </a:rPr>
              <a:t>种缓解过平滑现象的方法；再次，简化图卷积的信息传播模式；最终提出的模型</a:t>
            </a:r>
            <a:r>
              <a:rPr lang="en-US" altLang="zh-CN" sz="1200" dirty="0">
                <a:latin typeface="+mj-ea"/>
                <a:ea typeface="+mj-ea"/>
              </a:rPr>
              <a:t>SGCN-MH</a:t>
            </a:r>
            <a:r>
              <a:rPr lang="zh-CN" altLang="en-US" sz="1200" dirty="0">
                <a:latin typeface="+mj-ea"/>
                <a:ea typeface="+mj-ea"/>
              </a:rPr>
              <a:t>：实现了频率自适应、缓解了过平滑、简化了计算，并以</a:t>
            </a:r>
            <a:r>
              <a:rPr lang="zh-CN" altLang="en-US" sz="1200" dirty="0">
                <a:solidFill>
                  <a:srgbClr val="FF0000"/>
                </a:solidFill>
                <a:latin typeface="+mj-ea"/>
                <a:ea typeface="+mj-ea"/>
              </a:rPr>
              <a:t>浅层、低参数量</a:t>
            </a:r>
            <a:r>
              <a:rPr lang="zh-CN" altLang="en-US" sz="1200" dirty="0">
                <a:latin typeface="+mj-ea"/>
                <a:ea typeface="+mj-ea"/>
              </a:rPr>
              <a:t>的特点战胜了</a:t>
            </a:r>
            <a:r>
              <a:rPr lang="zh-CN" altLang="en-US" sz="1200" dirty="0">
                <a:solidFill>
                  <a:srgbClr val="FF0000"/>
                </a:solidFill>
                <a:latin typeface="+mj-ea"/>
                <a:ea typeface="+mj-ea"/>
              </a:rPr>
              <a:t>深层图卷积网络</a:t>
            </a:r>
            <a:r>
              <a:rPr lang="zh-CN" altLang="en-US" sz="1200" dirty="0">
                <a:latin typeface="+mj-ea"/>
                <a:ea typeface="+mj-ea"/>
              </a:rPr>
              <a:t>；</a:t>
            </a:r>
            <a:endParaRPr lang="en-US" altLang="zh-CN" sz="120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8</a:t>
            </a:fld>
            <a:endParaRPr lang="zh-CN" altLang="en-US"/>
          </a:p>
        </p:txBody>
      </p:sp>
    </p:spTree>
    <p:extLst>
      <p:ext uri="{BB962C8B-B14F-4D97-AF65-F5344CB8AC3E}">
        <p14:creationId xmlns:p14="http://schemas.microsoft.com/office/powerpoint/2010/main" val="211629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solidFill>
                  <a:srgbClr val="FF0000"/>
                </a:solidFill>
                <a:latin typeface="Calibri Light"/>
              </a:rPr>
              <a:t>频域卷积核的切比雪夫多项式近似降低了参数</a:t>
            </a:r>
            <a:r>
              <a:rPr lang="zh-CN" altLang="en-CN" sz="1200" dirty="0">
                <a:solidFill>
                  <a:srgbClr val="FF0000"/>
                </a:solidFill>
                <a:latin typeface="Calibri Light"/>
              </a:rPr>
              <a:t>数量</a:t>
            </a:r>
            <a:r>
              <a:rPr lang="zh-CN" altLang="en-US" sz="1200" dirty="0">
                <a:solidFill>
                  <a:srgbClr val="FF0000"/>
                </a:solidFill>
                <a:latin typeface="Calibri Light"/>
              </a:rPr>
              <a:t>的同时造成了</a:t>
            </a:r>
            <a:r>
              <a:rPr lang="zh-CN" altLang="en-US" sz="1200" b="1" dirty="0">
                <a:solidFill>
                  <a:srgbClr val="FF0000"/>
                </a:solidFill>
                <a:latin typeface="Calibri Light"/>
              </a:rPr>
              <a:t>高频信息丢失</a:t>
            </a:r>
            <a:r>
              <a:rPr lang="zh-CN" altLang="en-US" sz="1200" dirty="0">
                <a:solidFill>
                  <a:srgbClr val="FF0000"/>
                </a:solidFill>
                <a:latin typeface="Calibri Light"/>
              </a:rPr>
              <a:t>。这里，我们进行了简单的实验验证，在</a:t>
            </a:r>
            <a:r>
              <a:rPr lang="en-US" altLang="zh-CN" sz="1200" dirty="0" err="1">
                <a:solidFill>
                  <a:srgbClr val="FF0000"/>
                </a:solidFill>
                <a:latin typeface="Calibri Light"/>
              </a:rPr>
              <a:t>amusic</a:t>
            </a:r>
            <a:r>
              <a:rPr lang="zh-CN" altLang="en-US" sz="1200" dirty="0">
                <a:solidFill>
                  <a:srgbClr val="FF0000"/>
                </a:solidFill>
                <a:latin typeface="Calibri Light"/>
              </a:rPr>
              <a:t>数据集上构建的</a:t>
            </a:r>
            <a:r>
              <a:rPr lang="zh-CN" altLang="en-CN" sz="1200" dirty="0">
                <a:solidFill>
                  <a:srgbClr val="FF0000"/>
                </a:solidFill>
                <a:latin typeface="Calibri Light"/>
              </a:rPr>
              <a:t>二部图</a:t>
            </a:r>
            <a:r>
              <a:rPr lang="zh-CN" altLang="en-US" sz="1200" dirty="0">
                <a:solidFill>
                  <a:srgbClr val="FF0000"/>
                </a:solidFill>
                <a:latin typeface="Calibri Light"/>
              </a:rPr>
              <a:t>上使用</a:t>
            </a:r>
            <a:r>
              <a:rPr lang="en-US" altLang="zh-CN" sz="1200" dirty="0">
                <a:solidFill>
                  <a:srgbClr val="FF0000"/>
                </a:solidFill>
                <a:latin typeface="Calibri Light"/>
              </a:rPr>
              <a:t>GCN</a:t>
            </a:r>
            <a:r>
              <a:rPr lang="zh-CN" altLang="en-US" sz="1200" dirty="0">
                <a:solidFill>
                  <a:srgbClr val="FF0000"/>
                </a:solidFill>
                <a:latin typeface="Calibri Light"/>
              </a:rPr>
              <a:t>进行卷积，</a:t>
            </a:r>
            <a:r>
              <a:rPr lang="en-US" altLang="zh-CN" sz="1200" dirty="0">
                <a:solidFill>
                  <a:srgbClr val="FF0000"/>
                </a:solidFill>
                <a:latin typeface="Calibri Light"/>
              </a:rPr>
              <a:t>t</a:t>
            </a:r>
            <a:r>
              <a:rPr lang="zh-CN" altLang="en-US" sz="1200" dirty="0">
                <a:solidFill>
                  <a:srgbClr val="FF0000"/>
                </a:solidFill>
                <a:latin typeface="Calibri Light"/>
              </a:rPr>
              <a:t>表示使用的卷积核的</a:t>
            </a:r>
            <a:r>
              <a:rPr lang="zh-CN" altLang="en-CN" sz="1200" dirty="0">
                <a:solidFill>
                  <a:srgbClr val="FF0000"/>
                </a:solidFill>
                <a:latin typeface="Calibri Light"/>
              </a:rPr>
              <a:t>幂次</a:t>
            </a:r>
            <a:r>
              <a:rPr lang="zh-CN" altLang="en-US" sz="1200" dirty="0">
                <a:solidFill>
                  <a:srgbClr val="FF0000"/>
                </a:solidFill>
                <a:latin typeface="Calibri Light"/>
              </a:rPr>
              <a:t>，可以观察到，当幂次越高时，</a:t>
            </a:r>
            <a:r>
              <a:rPr lang="en-US" altLang="zh-CN" sz="1200" dirty="0">
                <a:solidFill>
                  <a:srgbClr val="FF0000"/>
                </a:solidFill>
                <a:latin typeface="Calibri Light"/>
              </a:rPr>
              <a:t>NDCG</a:t>
            </a:r>
            <a:r>
              <a:rPr lang="zh-CN" altLang="en-US" sz="1200" dirty="0">
                <a:solidFill>
                  <a:srgbClr val="FF0000"/>
                </a:solidFill>
                <a:latin typeface="Calibri Light"/>
              </a:rPr>
              <a:t>的值也越低。这说明了，随着高频信息的丢失越来越多时，模型的效果也越差。因此，高频信息是十分重要的。基于以上发现，我们提出使用跨跳连接图卷积核来引入高频信息，并且让网络自适应来学习高低频信息比例。跨跳连接引入了更加全局和广泛的邻居信息。</a:t>
            </a:r>
            <a:endParaRPr lang="en-CN" dirty="0"/>
          </a:p>
        </p:txBody>
      </p:sp>
      <p:sp>
        <p:nvSpPr>
          <p:cNvPr id="4" name="Slide Number Placeholder 3"/>
          <p:cNvSpPr>
            <a:spLocks noGrp="1"/>
          </p:cNvSpPr>
          <p:nvPr>
            <p:ph type="sldNum" sz="quarter" idx="5"/>
          </p:nvPr>
        </p:nvSpPr>
        <p:spPr/>
        <p:txBody>
          <a:bodyPr/>
          <a:lstStyle/>
          <a:p>
            <a:fld id="{AC281B0E-6994-4EA7-8F63-50C5518AA230}" type="slidenum">
              <a:rPr lang="zh-CN" altLang="en-US" smtClean="0"/>
              <a:t>9</a:t>
            </a:fld>
            <a:endParaRPr lang="zh-CN" altLang="en-US"/>
          </a:p>
        </p:txBody>
      </p:sp>
    </p:spTree>
    <p:extLst>
      <p:ext uri="{BB962C8B-B14F-4D97-AF65-F5344CB8AC3E}">
        <p14:creationId xmlns:p14="http://schemas.microsoft.com/office/powerpoint/2010/main" val="4551066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amp;结尾">
    <p:spTree>
      <p:nvGrpSpPr>
        <p:cNvPr id="1" name=""/>
        <p:cNvGrpSpPr/>
        <p:nvPr/>
      </p:nvGrpSpPr>
      <p:grpSpPr>
        <a:xfrm>
          <a:off x="0" y="0"/>
          <a:ext cx="0" cy="0"/>
          <a:chOff x="0" y="0"/>
          <a:chExt cx="0" cy="0"/>
        </a:xfrm>
      </p:grpSpPr>
      <p:grpSp>
        <p:nvGrpSpPr>
          <p:cNvPr id="28" name="Group 16"/>
          <p:cNvGrpSpPr>
            <a:grpSpLocks noChangeAspect="1"/>
          </p:cNvGrpSpPr>
          <p:nvPr userDrawn="1"/>
        </p:nvGrpSpPr>
        <p:grpSpPr bwMode="auto">
          <a:xfrm>
            <a:off x="0" y="746891"/>
            <a:ext cx="2475782" cy="6111109"/>
            <a:chOff x="558" y="29"/>
            <a:chExt cx="1193" cy="2555"/>
          </a:xfrm>
        </p:grpSpPr>
        <p:sp>
          <p:nvSpPr>
            <p:cNvPr id="29" name="AutoShape 15"/>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0" name="Freeform 17"/>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1" name="Freeform 18"/>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2" name="Freeform 19"/>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3" name="Freeform 20"/>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4" name="Freeform 21"/>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5" name="Freeform 22"/>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6" name="Freeform 23"/>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7" name="Freeform 24"/>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prstClr val="black"/>
                </a:solidFill>
                <a:latin typeface="Calibri Light"/>
                <a:ea typeface="微软雅黑 Light"/>
              </a:endParaRPr>
            </a:p>
          </p:txBody>
        </p:sp>
      </p:grpSp>
      <p:pic>
        <p:nvPicPr>
          <p:cNvPr id="51" name="图片 50"/>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4806" y="189518"/>
            <a:ext cx="2227443" cy="739152"/>
          </a:xfrm>
          <a:prstGeom prst="rect">
            <a:avLst/>
          </a:prstGeom>
        </p:spPr>
      </p:pic>
      <p:pic>
        <p:nvPicPr>
          <p:cNvPr id="52" name="图片 5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4175" y="159902"/>
            <a:ext cx="1973226" cy="768768"/>
          </a:xfrm>
          <a:prstGeom prst="rect">
            <a:avLst/>
          </a:prstGeom>
        </p:spPr>
      </p:pic>
      <p:pic>
        <p:nvPicPr>
          <p:cNvPr id="53" name="图片 52"/>
          <p:cNvPicPr>
            <a:picLocks noChangeAspect="1"/>
          </p:cNvPicPr>
          <p:nvPr userDrawn="1"/>
        </p:nvPicPr>
        <p:blipFill rotWithShape="1">
          <a:blip r:embed="rId5">
            <a:extLst>
              <a:ext uri="{28A0092B-C50C-407E-A947-70E740481C1C}">
                <a14:useLocalDpi xmlns:a14="http://schemas.microsoft.com/office/drawing/2010/main" val="0"/>
              </a:ext>
            </a:extLst>
          </a:blip>
          <a:srcRect r="24448"/>
          <a:stretch>
            <a:fillRect/>
          </a:stretch>
        </p:blipFill>
        <p:spPr>
          <a:xfrm>
            <a:off x="7813466" y="6138026"/>
            <a:ext cx="4340909" cy="627329"/>
          </a:xfrm>
          <a:prstGeom prst="rect">
            <a:avLst/>
          </a:prstGeom>
        </p:spPr>
      </p:pic>
      <p:grpSp>
        <p:nvGrpSpPr>
          <p:cNvPr id="2" name="Group 16"/>
          <p:cNvGrpSpPr>
            <a:grpSpLocks noChangeAspect="1"/>
          </p:cNvGrpSpPr>
          <p:nvPr userDrawn="1"/>
        </p:nvGrpSpPr>
        <p:grpSpPr bwMode="auto">
          <a:xfrm rot="10800000">
            <a:off x="9716218" y="0"/>
            <a:ext cx="2475782" cy="6111109"/>
            <a:chOff x="558" y="29"/>
            <a:chExt cx="1193" cy="2555"/>
          </a:xfrm>
        </p:grpSpPr>
        <p:sp>
          <p:nvSpPr>
            <p:cNvPr id="3" name="AutoShape 15"/>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 name="Freeform 17"/>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5" name="Freeform 18"/>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6" name="Freeform 19"/>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7" name="Freeform 20"/>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8" name="Freeform 21"/>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9" name="Freeform 22"/>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10" name="Freeform 23"/>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11" name="Freeform 24"/>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prstClr val="black"/>
                </a:solidFill>
                <a:latin typeface="Calibri Light"/>
                <a:ea typeface="微软雅黑 Light"/>
              </a:endParaRPr>
            </a:p>
          </p:txBody>
        </p:sp>
      </p:grpSp>
    </p:spTree>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27" name="Group 4"/>
          <p:cNvGrpSpPr>
            <a:grpSpLocks noChangeAspect="1"/>
          </p:cNvGrpSpPr>
          <p:nvPr userDrawn="1"/>
        </p:nvGrpSpPr>
        <p:grpSpPr bwMode="auto">
          <a:xfrm>
            <a:off x="6096001" y="0"/>
            <a:ext cx="6096002" cy="6858000"/>
            <a:chOff x="652" y="577"/>
            <a:chExt cx="2915" cy="2886"/>
          </a:xfrm>
        </p:grpSpPr>
        <p:sp>
          <p:nvSpPr>
            <p:cNvPr id="28" name="AutoShape 3"/>
            <p:cNvSpPr>
              <a:spLocks noChangeAspect="1" noChangeArrowheads="1" noTextEdit="1"/>
            </p:cNvSpPr>
            <p:nvPr/>
          </p:nvSpPr>
          <p:spPr bwMode="auto">
            <a:xfrm>
              <a:off x="652" y="577"/>
              <a:ext cx="2914"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29" name="Freeform 6"/>
            <p:cNvSpPr/>
            <p:nvPr/>
          </p:nvSpPr>
          <p:spPr bwMode="auto">
            <a:xfrm>
              <a:off x="896" y="577"/>
              <a:ext cx="2671" cy="2886"/>
            </a:xfrm>
            <a:custGeom>
              <a:avLst/>
              <a:gdLst>
                <a:gd name="T0" fmla="*/ 3998 w 3998"/>
                <a:gd name="T1" fmla="*/ 4320 h 4320"/>
                <a:gd name="T2" fmla="*/ 3998 w 3998"/>
                <a:gd name="T3" fmla="*/ 0 h 4320"/>
                <a:gd name="T4" fmla="*/ 655 w 3998"/>
                <a:gd name="T5" fmla="*/ 0 h 4320"/>
                <a:gd name="T6" fmla="*/ 0 w 3998"/>
                <a:gd name="T7" fmla="*/ 2198 h 4320"/>
                <a:gd name="T8" fmla="*/ 606 w 3998"/>
                <a:gd name="T9" fmla="*/ 4320 h 4320"/>
                <a:gd name="T10" fmla="*/ 3998 w 3998"/>
                <a:gd name="T11" fmla="*/ 4320 h 4320"/>
              </a:gdLst>
              <a:ahLst/>
              <a:cxnLst>
                <a:cxn ang="0">
                  <a:pos x="T0" y="T1"/>
                </a:cxn>
                <a:cxn ang="0">
                  <a:pos x="T2" y="T3"/>
                </a:cxn>
                <a:cxn ang="0">
                  <a:pos x="T4" y="T5"/>
                </a:cxn>
                <a:cxn ang="0">
                  <a:pos x="T6" y="T7"/>
                </a:cxn>
                <a:cxn ang="0">
                  <a:pos x="T8" y="T9"/>
                </a:cxn>
                <a:cxn ang="0">
                  <a:pos x="T10" y="T11"/>
                </a:cxn>
              </a:cxnLst>
              <a:rect l="0" t="0" r="r" b="b"/>
              <a:pathLst>
                <a:path w="3998" h="4320">
                  <a:moveTo>
                    <a:pt x="3998" y="4320"/>
                  </a:moveTo>
                  <a:cubicBezTo>
                    <a:pt x="3998" y="0"/>
                    <a:pt x="3998" y="0"/>
                    <a:pt x="3998" y="0"/>
                  </a:cubicBezTo>
                  <a:cubicBezTo>
                    <a:pt x="655" y="0"/>
                    <a:pt x="655" y="0"/>
                    <a:pt x="655" y="0"/>
                  </a:cubicBezTo>
                  <a:cubicBezTo>
                    <a:pt x="241" y="632"/>
                    <a:pt x="0" y="1387"/>
                    <a:pt x="0" y="2198"/>
                  </a:cubicBezTo>
                  <a:cubicBezTo>
                    <a:pt x="0" y="2977"/>
                    <a:pt x="222" y="3704"/>
                    <a:pt x="606" y="4320"/>
                  </a:cubicBezTo>
                  <a:cubicBezTo>
                    <a:pt x="3998" y="4320"/>
                    <a:pt x="3998" y="4320"/>
                    <a:pt x="3998" y="432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0" name="Freeform 7"/>
            <p:cNvSpPr/>
            <p:nvPr/>
          </p:nvSpPr>
          <p:spPr bwMode="auto">
            <a:xfrm>
              <a:off x="1116" y="577"/>
              <a:ext cx="2451" cy="2886"/>
            </a:xfrm>
            <a:custGeom>
              <a:avLst/>
              <a:gdLst>
                <a:gd name="T0" fmla="*/ 1832 w 3669"/>
                <a:gd name="T1" fmla="*/ 0 h 4320"/>
                <a:gd name="T2" fmla="*/ 1034 w 3669"/>
                <a:gd name="T3" fmla="*/ 0 h 4320"/>
                <a:gd name="T4" fmla="*/ 0 w 3669"/>
                <a:gd name="T5" fmla="*/ 2691 h 4320"/>
                <a:gd name="T6" fmla="*/ 344 w 3669"/>
                <a:gd name="T7" fmla="*/ 4320 h 4320"/>
                <a:gd name="T8" fmla="*/ 3669 w 3669"/>
                <a:gd name="T9" fmla="*/ 4320 h 4320"/>
                <a:gd name="T10" fmla="*/ 428 w 3669"/>
                <a:gd name="T11" fmla="*/ 4320 h 4320"/>
                <a:gd name="T12" fmla="*/ 265 w 3669"/>
                <a:gd name="T13" fmla="*/ 3183 h 4320"/>
                <a:gd name="T14" fmla="*/ 1832 w 3669"/>
                <a:gd name="T15" fmla="*/ 0 h 4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9" h="4320">
                  <a:moveTo>
                    <a:pt x="1832" y="0"/>
                  </a:moveTo>
                  <a:cubicBezTo>
                    <a:pt x="1034" y="0"/>
                    <a:pt x="1034" y="0"/>
                    <a:pt x="1034" y="0"/>
                  </a:cubicBezTo>
                  <a:cubicBezTo>
                    <a:pt x="391" y="712"/>
                    <a:pt x="0" y="1656"/>
                    <a:pt x="0" y="2691"/>
                  </a:cubicBezTo>
                  <a:cubicBezTo>
                    <a:pt x="0" y="3271"/>
                    <a:pt x="123" y="3822"/>
                    <a:pt x="344" y="4320"/>
                  </a:cubicBezTo>
                  <a:cubicBezTo>
                    <a:pt x="3669" y="4320"/>
                    <a:pt x="3669" y="4320"/>
                    <a:pt x="3669" y="4320"/>
                  </a:cubicBezTo>
                  <a:cubicBezTo>
                    <a:pt x="428" y="4320"/>
                    <a:pt x="428" y="4320"/>
                    <a:pt x="428" y="4320"/>
                  </a:cubicBezTo>
                  <a:cubicBezTo>
                    <a:pt x="322" y="3959"/>
                    <a:pt x="265" y="3578"/>
                    <a:pt x="265" y="3183"/>
                  </a:cubicBezTo>
                  <a:cubicBezTo>
                    <a:pt x="265" y="1887"/>
                    <a:pt x="879" y="734"/>
                    <a:pt x="1832" y="0"/>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prstClr val="black"/>
                </a:solidFill>
                <a:latin typeface="Calibri Light"/>
                <a:ea typeface="微软雅黑 Light"/>
              </a:endParaRPr>
            </a:p>
          </p:txBody>
        </p:sp>
        <p:sp>
          <p:nvSpPr>
            <p:cNvPr id="31" name="Freeform 8"/>
            <p:cNvSpPr/>
            <p:nvPr/>
          </p:nvSpPr>
          <p:spPr bwMode="auto">
            <a:xfrm>
              <a:off x="1291" y="577"/>
              <a:ext cx="2276" cy="2886"/>
            </a:xfrm>
            <a:custGeom>
              <a:avLst/>
              <a:gdLst>
                <a:gd name="T0" fmla="*/ 3404 w 3404"/>
                <a:gd name="T1" fmla="*/ 0 h 4320"/>
                <a:gd name="T2" fmla="*/ 1567 w 3404"/>
                <a:gd name="T3" fmla="*/ 0 h 4320"/>
                <a:gd name="T4" fmla="*/ 0 w 3404"/>
                <a:gd name="T5" fmla="*/ 3183 h 4320"/>
                <a:gd name="T6" fmla="*/ 163 w 3404"/>
                <a:gd name="T7" fmla="*/ 4320 h 4320"/>
                <a:gd name="T8" fmla="*/ 3404 w 3404"/>
                <a:gd name="T9" fmla="*/ 4320 h 4320"/>
                <a:gd name="T10" fmla="*/ 3404 w 3404"/>
                <a:gd name="T11" fmla="*/ 0 h 4320"/>
              </a:gdLst>
              <a:ahLst/>
              <a:cxnLst>
                <a:cxn ang="0">
                  <a:pos x="T0" y="T1"/>
                </a:cxn>
                <a:cxn ang="0">
                  <a:pos x="T2" y="T3"/>
                </a:cxn>
                <a:cxn ang="0">
                  <a:pos x="T4" y="T5"/>
                </a:cxn>
                <a:cxn ang="0">
                  <a:pos x="T6" y="T7"/>
                </a:cxn>
                <a:cxn ang="0">
                  <a:pos x="T8" y="T9"/>
                </a:cxn>
                <a:cxn ang="0">
                  <a:pos x="T10" y="T11"/>
                </a:cxn>
              </a:cxnLst>
              <a:rect l="0" t="0" r="r" b="b"/>
              <a:pathLst>
                <a:path w="3404" h="4320">
                  <a:moveTo>
                    <a:pt x="3404" y="0"/>
                  </a:moveTo>
                  <a:cubicBezTo>
                    <a:pt x="1567" y="0"/>
                    <a:pt x="1567" y="0"/>
                    <a:pt x="1567" y="0"/>
                  </a:cubicBezTo>
                  <a:cubicBezTo>
                    <a:pt x="614" y="734"/>
                    <a:pt x="0" y="1887"/>
                    <a:pt x="0" y="3183"/>
                  </a:cubicBezTo>
                  <a:cubicBezTo>
                    <a:pt x="0" y="3578"/>
                    <a:pt x="57" y="3959"/>
                    <a:pt x="163" y="4320"/>
                  </a:cubicBezTo>
                  <a:cubicBezTo>
                    <a:pt x="3404" y="4320"/>
                    <a:pt x="3404" y="4320"/>
                    <a:pt x="3404" y="4320"/>
                  </a:cubicBezTo>
                  <a:cubicBezTo>
                    <a:pt x="3404" y="0"/>
                    <a:pt x="3404" y="0"/>
                    <a:pt x="3404"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grpSp>
      <p:sp>
        <p:nvSpPr>
          <p:cNvPr id="32" name="矩形 31"/>
          <p:cNvSpPr/>
          <p:nvPr userDrawn="1"/>
        </p:nvSpPr>
        <p:spPr>
          <a:xfrm>
            <a:off x="8655894" y="2680012"/>
            <a:ext cx="1277914" cy="748988"/>
          </a:xfrm>
          <a:prstGeom prst="rect">
            <a:avLst/>
          </a:prstGeom>
        </p:spPr>
        <p:txBody>
          <a:bodyPr wrap="none">
            <a:spAutoFit/>
          </a:bodyPr>
          <a:lstStyle/>
          <a:p>
            <a:pPr algn="just" defTabSz="914400">
              <a:defRPr/>
            </a:pPr>
            <a:r>
              <a:rPr lang="zh-CN" altLang="en-US" sz="4265" kern="100" dirty="0">
                <a:solidFill>
                  <a:prstClr val="white"/>
                </a:solidFill>
                <a:latin typeface="Arial" panose="020B0604020202090204"/>
                <a:ea typeface="微软雅黑" panose="020B0503020204020204" pitchFamily="34" charset="-122"/>
              </a:rPr>
              <a:t>目录</a:t>
            </a:r>
            <a:endParaRPr lang="zh-CN" altLang="zh-CN" sz="4265" kern="100" dirty="0">
              <a:solidFill>
                <a:prstClr val="white"/>
              </a:solidFill>
              <a:latin typeface="Arial" panose="020B0604020202090204"/>
              <a:ea typeface="微软雅黑" panose="020B0503020204020204" pitchFamily="34" charset="-122"/>
            </a:endParaRPr>
          </a:p>
        </p:txBody>
      </p:sp>
      <p:cxnSp>
        <p:nvCxnSpPr>
          <p:cNvPr id="33" name="直接连接符 32"/>
          <p:cNvCxnSpPr/>
          <p:nvPr userDrawn="1"/>
        </p:nvCxnSpPr>
        <p:spPr>
          <a:xfrm>
            <a:off x="8847428" y="3547595"/>
            <a:ext cx="89484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图片 45"/>
          <p:cNvPicPr>
            <a:picLocks noChangeAspect="1"/>
          </p:cNvPicPr>
          <p:nvPr userDrawn="1"/>
        </p:nvPicPr>
        <p:blipFill rotWithShape="1">
          <a:blip r:embed="rId2">
            <a:extLst>
              <a:ext uri="{28A0092B-C50C-407E-A947-70E740481C1C}">
                <a14:useLocalDpi xmlns:a14="http://schemas.microsoft.com/office/drawing/2010/main" val="0"/>
              </a:ext>
            </a:extLst>
          </a:blip>
          <a:srcRect r="25214"/>
          <a:stretch>
            <a:fillRect/>
          </a:stretch>
        </p:blipFill>
        <p:spPr>
          <a:xfrm>
            <a:off x="7867914" y="6069158"/>
            <a:ext cx="3718941" cy="542941"/>
          </a:xfrm>
          <a:prstGeom prst="rect">
            <a:avLst/>
          </a:prstGeom>
        </p:spPr>
      </p:pic>
      <p:pic>
        <p:nvPicPr>
          <p:cNvPr id="47" name="图片 4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4907" y="245901"/>
            <a:ext cx="2440412" cy="789465"/>
          </a:xfrm>
          <a:prstGeom prst="rect">
            <a:avLst/>
          </a:prstGeom>
        </p:spPr>
      </p:pic>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标题">
    <p:spTree>
      <p:nvGrpSpPr>
        <p:cNvPr id="1" name=""/>
        <p:cNvGrpSpPr/>
        <p:nvPr/>
      </p:nvGrpSpPr>
      <p:grpSpPr>
        <a:xfrm>
          <a:off x="0" y="0"/>
          <a:ext cx="0" cy="0"/>
          <a:chOff x="0" y="0"/>
          <a:chExt cx="0" cy="0"/>
        </a:xfrm>
      </p:grpSpPr>
      <p:grpSp>
        <p:nvGrpSpPr>
          <p:cNvPr id="3" name="Group 16"/>
          <p:cNvGrpSpPr>
            <a:grpSpLocks noChangeAspect="1"/>
          </p:cNvGrpSpPr>
          <p:nvPr userDrawn="1"/>
        </p:nvGrpSpPr>
        <p:grpSpPr bwMode="auto">
          <a:xfrm rot="16200000" flipH="1">
            <a:off x="7830218" y="-1760983"/>
            <a:ext cx="2612456" cy="6111109"/>
            <a:chOff x="558" y="29"/>
            <a:chExt cx="1193" cy="2555"/>
          </a:xfrm>
        </p:grpSpPr>
        <p:sp>
          <p:nvSpPr>
            <p:cNvPr id="4" name="AutoShape 15"/>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5" name="Freeform 17"/>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6" name="Freeform 18"/>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7" name="Freeform 19"/>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8" name="Freeform 20"/>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9" name="Freeform 21"/>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10" name="Freeform 22"/>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11" name="Freeform 23"/>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12" name="Freeform 24"/>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grpSp>
      <p:grpSp>
        <p:nvGrpSpPr>
          <p:cNvPr id="37" name="Group 16"/>
          <p:cNvGrpSpPr>
            <a:grpSpLocks noChangeAspect="1"/>
          </p:cNvGrpSpPr>
          <p:nvPr userDrawn="1"/>
        </p:nvGrpSpPr>
        <p:grpSpPr bwMode="auto">
          <a:xfrm rot="5400000" flipH="1">
            <a:off x="1748195" y="2503495"/>
            <a:ext cx="2612456" cy="6111109"/>
            <a:chOff x="558" y="29"/>
            <a:chExt cx="1193" cy="2555"/>
          </a:xfrm>
        </p:grpSpPr>
        <p:sp>
          <p:nvSpPr>
            <p:cNvPr id="38" name="AutoShape 15"/>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9" name="Freeform 17"/>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0" name="Freeform 18"/>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1" name="Freeform 19"/>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2" name="Freeform 20"/>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3" name="Freeform 21"/>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4" name="Freeform 22"/>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5" name="Freeform 23"/>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6" name="Freeform 24"/>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grpSp>
      <p:pic>
        <p:nvPicPr>
          <p:cNvPr id="51" name="图片 50"/>
          <p:cNvPicPr>
            <a:picLocks noChangeAspect="1"/>
          </p:cNvPicPr>
          <p:nvPr userDrawn="1"/>
        </p:nvPicPr>
        <p:blipFill rotWithShape="1">
          <a:blip r:embed="rId2">
            <a:extLst>
              <a:ext uri="{28A0092B-C50C-407E-A947-70E740481C1C}">
                <a14:useLocalDpi xmlns:a14="http://schemas.microsoft.com/office/drawing/2010/main" val="0"/>
              </a:ext>
            </a:extLst>
          </a:blip>
          <a:srcRect r="25214"/>
          <a:stretch>
            <a:fillRect/>
          </a:stretch>
        </p:blipFill>
        <p:spPr>
          <a:xfrm>
            <a:off x="560268" y="6208091"/>
            <a:ext cx="3718941" cy="542941"/>
          </a:xfrm>
          <a:prstGeom prst="rect">
            <a:avLst/>
          </a:prstGeom>
        </p:spPr>
      </p:pic>
      <p:pic>
        <p:nvPicPr>
          <p:cNvPr id="52" name="图片 5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4198" y="196647"/>
            <a:ext cx="1902269" cy="615377"/>
          </a:xfrm>
          <a:prstGeom prst="rect">
            <a:avLst/>
          </a:prstGeom>
        </p:spPr>
      </p:pic>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有花边）">
    <p:spTree>
      <p:nvGrpSpPr>
        <p:cNvPr id="1" name=""/>
        <p:cNvGrpSpPr/>
        <p:nvPr/>
      </p:nvGrpSpPr>
      <p:grpSpPr>
        <a:xfrm>
          <a:off x="0" y="0"/>
          <a:ext cx="0" cy="0"/>
          <a:chOff x="0" y="0"/>
          <a:chExt cx="0" cy="0"/>
        </a:xfrm>
      </p:grpSpPr>
      <p:pic>
        <p:nvPicPr>
          <p:cNvPr id="25" name="图片 24"/>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434258" y="121079"/>
            <a:ext cx="1603201" cy="532004"/>
          </a:xfrm>
          <a:prstGeom prst="rect">
            <a:avLst/>
          </a:prstGeom>
        </p:spPr>
      </p:pic>
      <p:pic>
        <p:nvPicPr>
          <p:cNvPr id="26" name="图片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542" y="6098057"/>
            <a:ext cx="1436369" cy="559609"/>
          </a:xfrm>
          <a:prstGeom prst="rect">
            <a:avLst/>
          </a:prstGeom>
        </p:spPr>
      </p:pic>
      <p:grpSp>
        <p:nvGrpSpPr>
          <p:cNvPr id="27" name="Group 16"/>
          <p:cNvGrpSpPr>
            <a:grpSpLocks noChangeAspect="1"/>
          </p:cNvGrpSpPr>
          <p:nvPr userDrawn="1"/>
        </p:nvGrpSpPr>
        <p:grpSpPr bwMode="auto">
          <a:xfrm rot="10800000" flipH="1">
            <a:off x="2" y="0"/>
            <a:ext cx="1435056" cy="3073400"/>
            <a:chOff x="558" y="29"/>
            <a:chExt cx="1193" cy="2555"/>
          </a:xfrm>
        </p:grpSpPr>
        <p:sp>
          <p:nvSpPr>
            <p:cNvPr id="28" name="AutoShape 15"/>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29" name="Freeform 17"/>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0" name="Freeform 18"/>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1" name="Freeform 19"/>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2" name="Freeform 20"/>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3" name="Freeform 21"/>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4" name="Freeform 22"/>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5" name="Freeform 23"/>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6" name="Freeform 24"/>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prstClr val="black"/>
                </a:solidFill>
                <a:latin typeface="Calibri Light"/>
                <a:ea typeface="微软雅黑 Light"/>
              </a:endParaRPr>
            </a:p>
          </p:txBody>
        </p:sp>
      </p:grpSp>
      <p:grpSp>
        <p:nvGrpSpPr>
          <p:cNvPr id="37" name="Group 16"/>
          <p:cNvGrpSpPr>
            <a:grpSpLocks noChangeAspect="1"/>
          </p:cNvGrpSpPr>
          <p:nvPr userDrawn="1"/>
        </p:nvGrpSpPr>
        <p:grpSpPr bwMode="auto">
          <a:xfrm flipH="1">
            <a:off x="10756944" y="3784600"/>
            <a:ext cx="1435056" cy="3073400"/>
            <a:chOff x="558" y="29"/>
            <a:chExt cx="1193" cy="2555"/>
          </a:xfrm>
        </p:grpSpPr>
        <p:sp>
          <p:nvSpPr>
            <p:cNvPr id="38" name="AutoShape 15"/>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39" name="Freeform 17"/>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0" name="Freeform 18"/>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1" name="Freeform 19"/>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2" name="Freeform 20"/>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3" name="Freeform 21"/>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4" name="Freeform 22"/>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5" name="Freeform 23"/>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a:solidFill>
                  <a:prstClr val="black"/>
                </a:solidFill>
                <a:latin typeface="Calibri Light"/>
                <a:ea typeface="微软雅黑 Light"/>
              </a:endParaRPr>
            </a:p>
          </p:txBody>
        </p:sp>
        <p:sp>
          <p:nvSpPr>
            <p:cNvPr id="46" name="Freeform 24"/>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zh-CN" altLang="en-US" dirty="0">
                <a:solidFill>
                  <a:prstClr val="black"/>
                </a:solidFill>
                <a:latin typeface="Calibri Light"/>
                <a:ea typeface="微软雅黑 Light"/>
              </a:endParaRPr>
            </a:p>
          </p:txBody>
        </p:sp>
      </p:grpSp>
    </p:spTree>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25" name="图片 24"/>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434258" y="121079"/>
            <a:ext cx="1603201" cy="532004"/>
          </a:xfrm>
          <a:prstGeom prst="rect">
            <a:avLst/>
          </a:prstGeom>
        </p:spPr>
      </p:pic>
      <p:pic>
        <p:nvPicPr>
          <p:cNvPr id="26" name="图片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542" y="6098057"/>
            <a:ext cx="1436369" cy="559609"/>
          </a:xfrm>
          <a:prstGeom prst="rect">
            <a:avLst/>
          </a:prstGeom>
        </p:spPr>
      </p:pic>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C5AE10-C5A1-EDA6-0C3F-2CA0037D1BB6}"/>
              </a:ext>
            </a:extLst>
          </p:cNvPr>
          <p:cNvSpPr txBox="1"/>
          <p:nvPr userDrawn="1"/>
        </p:nvSpPr>
        <p:spPr>
          <a:xfrm>
            <a:off x="11663915" y="6478035"/>
            <a:ext cx="861237" cy="369332"/>
          </a:xfrm>
          <a:prstGeom prst="rect">
            <a:avLst/>
          </a:prstGeom>
          <a:noFill/>
        </p:spPr>
        <p:txBody>
          <a:bodyPr wrap="square" rtlCol="0">
            <a:spAutoFit/>
          </a:bodyPr>
          <a:lstStyle/>
          <a:p>
            <a:fld id="{F5D6C135-86DC-BF4D-9495-8DED01306C63}" type="slidenum">
              <a:rPr lang="en-CN" smtClean="0"/>
              <a:t>‹#›</a:t>
            </a:fld>
            <a:endParaRPr lang="en-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40" name="矩形 39"/>
          <p:cNvSpPr/>
          <p:nvPr/>
        </p:nvSpPr>
        <p:spPr bwMode="auto">
          <a:xfrm>
            <a:off x="3270547" y="2069739"/>
            <a:ext cx="5650906" cy="2718949"/>
          </a:xfrm>
          <a:prstGeom prst="rect">
            <a:avLst/>
          </a:prstGeom>
        </p:spPr>
        <p:txBody>
          <a:bodyPr wrap="none">
            <a:spAutoFit/>
          </a:bodyPr>
          <a:lstStyle/>
          <a:p>
            <a:pPr algn="ctr" defTabSz="914400">
              <a:defRPr/>
            </a:pPr>
            <a:r>
              <a:rPr lang="zh-CN" altLang="en-US" sz="4265" b="1" kern="100" dirty="0">
                <a:solidFill>
                  <a:srgbClr val="674196"/>
                </a:solidFill>
                <a:latin typeface="微软雅黑" panose="020B0503020204020204" pitchFamily="34" charset="-122"/>
                <a:ea typeface="微软雅黑" panose="020B0503020204020204" pitchFamily="34" charset="-122"/>
                <a:cs typeface="Times New Roman" panose="02020503050405090304" pitchFamily="18" charset="0"/>
              </a:rPr>
              <a:t>基于高低频与最小显著</a:t>
            </a:r>
          </a:p>
          <a:p>
            <a:pPr algn="ctr" defTabSz="914400">
              <a:defRPr/>
            </a:pPr>
            <a:r>
              <a:rPr lang="zh-CN" altLang="en-US" sz="4265" b="1" kern="100" dirty="0">
                <a:solidFill>
                  <a:srgbClr val="674196"/>
                </a:solidFill>
                <a:latin typeface="微软雅黑" panose="020B0503020204020204" pitchFamily="34" charset="-122"/>
                <a:ea typeface="微软雅黑" panose="020B0503020204020204" pitchFamily="34" charset="-122"/>
                <a:cs typeface="Times New Roman" panose="02020503050405090304" pitchFamily="18" charset="0"/>
              </a:rPr>
              <a:t>信息的图神经网络研究</a:t>
            </a:r>
          </a:p>
          <a:p>
            <a:pPr algn="ctr" defTabSz="914400">
              <a:defRPr/>
            </a:pPr>
            <a:endParaRPr lang="zh-CN" altLang="en-US" sz="4265" b="1" kern="100" dirty="0">
              <a:solidFill>
                <a:srgbClr val="674196"/>
              </a:solidFill>
              <a:latin typeface="微软雅黑" panose="020B0503020204020204" pitchFamily="34" charset="-122"/>
              <a:ea typeface="微软雅黑" panose="020B0503020204020204" pitchFamily="34" charset="-122"/>
              <a:cs typeface="Times New Roman" panose="02020503050405090304" pitchFamily="18" charset="0"/>
            </a:endParaRPr>
          </a:p>
          <a:p>
            <a:pPr algn="ctr" defTabSz="914400">
              <a:defRPr/>
            </a:pPr>
            <a:endParaRPr lang="zh-CN" altLang="en-US" sz="4265" b="1" kern="100" dirty="0">
              <a:solidFill>
                <a:srgbClr val="674196"/>
              </a:solidFill>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2" name="圆角矩形 61"/>
          <p:cNvSpPr/>
          <p:nvPr/>
        </p:nvSpPr>
        <p:spPr>
          <a:xfrm>
            <a:off x="4881920" y="3769117"/>
            <a:ext cx="2428159"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200" b="1" dirty="0">
                <a:solidFill>
                  <a:prstClr val="white"/>
                </a:solidFill>
                <a:latin typeface="+mj-ea"/>
                <a:ea typeface="+mj-ea"/>
                <a:cs typeface="Arial" panose="020B0604020202090204" pitchFamily="34" charset="0"/>
              </a:rPr>
              <a:t>答辩人：熊昕 </a:t>
            </a:r>
            <a:r>
              <a:rPr lang="en-US" altLang="zh-CN" sz="1200" b="1" dirty="0">
                <a:solidFill>
                  <a:prstClr val="white"/>
                </a:solidFill>
                <a:latin typeface="+mj-ea"/>
                <a:ea typeface="+mj-ea"/>
                <a:cs typeface="Arial" panose="020B0604020202090204" pitchFamily="34" charset="0"/>
              </a:rPr>
              <a:t>MG21370043</a:t>
            </a:r>
            <a:endParaRPr lang="zh-CN" altLang="en-US" sz="1200" b="1" dirty="0">
              <a:solidFill>
                <a:prstClr val="white"/>
              </a:solidFill>
              <a:latin typeface="+mj-ea"/>
              <a:ea typeface="+mj-ea"/>
              <a:cs typeface="Arial" panose="020B0604020202090204" pitchFamily="34" charset="0"/>
            </a:endParaRPr>
          </a:p>
        </p:txBody>
      </p:sp>
      <p:sp>
        <p:nvSpPr>
          <p:cNvPr id="3" name="圆角矩形 61"/>
          <p:cNvSpPr/>
          <p:nvPr/>
        </p:nvSpPr>
        <p:spPr>
          <a:xfrm>
            <a:off x="4881919" y="4344124"/>
            <a:ext cx="2428159"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200" b="1" dirty="0">
                <a:solidFill>
                  <a:prstClr val="white"/>
                </a:solidFill>
                <a:latin typeface="+mj-ea"/>
                <a:ea typeface="+mj-ea"/>
                <a:cs typeface="Arial" panose="020B0604020202090204" pitchFamily="34" charset="0"/>
              </a:rPr>
              <a:t>导   师：申富饶  教授</a:t>
            </a:r>
          </a:p>
        </p:txBody>
      </p:sp>
      <p:sp>
        <p:nvSpPr>
          <p:cNvPr id="4" name="圆角矩形 61"/>
          <p:cNvSpPr/>
          <p:nvPr/>
        </p:nvSpPr>
        <p:spPr>
          <a:xfrm>
            <a:off x="4881919" y="4945257"/>
            <a:ext cx="2428159"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200" b="1" dirty="0">
                <a:solidFill>
                  <a:prstClr val="white"/>
                </a:solidFill>
                <a:latin typeface="+mj-ea"/>
                <a:ea typeface="+mj-ea"/>
                <a:cs typeface="Arial" panose="020B0604020202090204" pitchFamily="34" charset="0"/>
              </a:rPr>
              <a:t>日   期：</a:t>
            </a:r>
            <a:r>
              <a:rPr lang="en-US" altLang="zh-CN" sz="1200" b="1" dirty="0">
                <a:solidFill>
                  <a:prstClr val="white"/>
                </a:solidFill>
                <a:latin typeface="+mj-ea"/>
                <a:ea typeface="+mj-ea"/>
                <a:cs typeface="Arial" panose="020B0604020202090204" pitchFamily="34" charset="0"/>
              </a:rPr>
              <a:t>2024</a:t>
            </a:r>
            <a:r>
              <a:rPr lang="zh-CN" altLang="en-US" sz="1200" b="1" dirty="0">
                <a:solidFill>
                  <a:prstClr val="white"/>
                </a:solidFill>
                <a:latin typeface="+mj-ea"/>
                <a:ea typeface="+mj-ea"/>
                <a:cs typeface="Arial" panose="020B0604020202090204" pitchFamily="34" charset="0"/>
              </a:rPr>
              <a:t>年</a:t>
            </a:r>
            <a:r>
              <a:rPr lang="en-US" altLang="zh-CN" sz="1200" b="1" dirty="0">
                <a:solidFill>
                  <a:prstClr val="white"/>
                </a:solidFill>
                <a:latin typeface="+mj-ea"/>
                <a:ea typeface="+mj-ea"/>
                <a:cs typeface="Arial" panose="020B0604020202090204" pitchFamily="34" charset="0"/>
              </a:rPr>
              <a:t>5</a:t>
            </a:r>
            <a:r>
              <a:rPr lang="zh-CN" altLang="en-US" sz="1200" b="1" dirty="0">
                <a:solidFill>
                  <a:prstClr val="white"/>
                </a:solidFill>
                <a:latin typeface="+mj-ea"/>
                <a:ea typeface="+mj-ea"/>
                <a:cs typeface="Arial" panose="020B0604020202090204" pitchFamily="34" charset="0"/>
              </a:rPr>
              <a:t>月</a:t>
            </a:r>
            <a:r>
              <a:rPr lang="en-US" altLang="zh-CN" sz="1200" b="1" dirty="0">
                <a:solidFill>
                  <a:prstClr val="white"/>
                </a:solidFill>
                <a:latin typeface="+mj-ea"/>
                <a:ea typeface="+mj-ea"/>
                <a:cs typeface="Arial" panose="020B0604020202090204" pitchFamily="34" charset="0"/>
              </a:rPr>
              <a:t>16</a:t>
            </a:r>
            <a:r>
              <a:rPr lang="zh-CN" altLang="en-US" sz="1200" b="1" dirty="0">
                <a:solidFill>
                  <a:prstClr val="white"/>
                </a:solidFill>
                <a:latin typeface="+mj-ea"/>
                <a:ea typeface="+mj-ea"/>
                <a:cs typeface="Arial" panose="020B0604020202090204" pitchFamily="34" charset="0"/>
              </a:rPr>
              <a:t>日</a:t>
            </a:r>
          </a:p>
        </p:txBody>
      </p:sp>
    </p:spTree>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6" y="888589"/>
            <a:ext cx="6493934" cy="457087"/>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：缓解“过平滑现象”</a:t>
            </a:r>
          </a:p>
        </p:txBody>
      </p:sp>
      <p:pic>
        <p:nvPicPr>
          <p:cNvPr id="16" name="Picture 15"/>
          <p:cNvPicPr>
            <a:picLocks noChangeAspect="1"/>
          </p:cNvPicPr>
          <p:nvPr/>
        </p:nvPicPr>
        <p:blipFill>
          <a:blip r:embed="rId3"/>
          <a:stretch>
            <a:fillRect/>
          </a:stretch>
        </p:blipFill>
        <p:spPr>
          <a:xfrm>
            <a:off x="505039" y="1464223"/>
            <a:ext cx="3025561" cy="544601"/>
          </a:xfrm>
          <a:prstGeom prst="rect">
            <a:avLst/>
          </a:prstGeom>
        </p:spPr>
      </p:pic>
      <p:sp>
        <p:nvSpPr>
          <p:cNvPr id="31" name="TextBox 30"/>
          <p:cNvSpPr txBox="1"/>
          <p:nvPr/>
        </p:nvSpPr>
        <p:spPr>
          <a:xfrm>
            <a:off x="380999" y="2599185"/>
            <a:ext cx="2047426" cy="369332"/>
          </a:xfrm>
          <a:prstGeom prst="rect">
            <a:avLst/>
          </a:prstGeom>
          <a:noFill/>
        </p:spPr>
        <p:txBody>
          <a:bodyPr wrap="square">
            <a:spAutoFit/>
          </a:bodyPr>
          <a:lstStyle/>
          <a:p>
            <a:pPr marL="285750" indent="-285750">
              <a:buFont typeface="Wingdings" pitchFamily="2" charset="2"/>
              <a:buChar char="Ø"/>
            </a:pPr>
            <a:r>
              <a:rPr lang="en-US" dirty="0">
                <a:effectLst/>
                <a:latin typeface="+mj-ea"/>
                <a:ea typeface="+mj-ea"/>
              </a:rPr>
              <a:t>GCN-</a:t>
            </a:r>
            <a:r>
              <a:rPr lang="en-US" dirty="0" err="1">
                <a:effectLst/>
                <a:latin typeface="+mj-ea"/>
                <a:ea typeface="+mj-ea"/>
              </a:rPr>
              <a:t>ResPre</a:t>
            </a:r>
            <a:r>
              <a:rPr lang="zh-CN" altLang="en-US" dirty="0">
                <a:effectLst/>
                <a:latin typeface="Helvetica" pitchFamily="2" charset="0"/>
              </a:rPr>
              <a:t>：</a:t>
            </a:r>
            <a:endParaRPr lang="en-US" dirty="0">
              <a:effectLst/>
              <a:latin typeface="Helvetica" pitchFamily="2" charset="0"/>
            </a:endParaRPr>
          </a:p>
        </p:txBody>
      </p:sp>
      <p:pic>
        <p:nvPicPr>
          <p:cNvPr id="32" name="Picture 31"/>
          <p:cNvPicPr>
            <a:picLocks noChangeAspect="1"/>
          </p:cNvPicPr>
          <p:nvPr/>
        </p:nvPicPr>
        <p:blipFill>
          <a:blip r:embed="rId4"/>
          <a:stretch>
            <a:fillRect/>
          </a:stretch>
        </p:blipFill>
        <p:spPr>
          <a:xfrm>
            <a:off x="2225223" y="2498812"/>
            <a:ext cx="3582183" cy="543600"/>
          </a:xfrm>
          <a:prstGeom prst="rect">
            <a:avLst/>
          </a:prstGeom>
        </p:spPr>
      </p:pic>
      <p:sp>
        <p:nvSpPr>
          <p:cNvPr id="33" name="TextBox 32"/>
          <p:cNvSpPr txBox="1"/>
          <p:nvPr/>
        </p:nvSpPr>
        <p:spPr>
          <a:xfrm>
            <a:off x="380999" y="3420012"/>
            <a:ext cx="6103088" cy="369332"/>
          </a:xfrm>
          <a:prstGeom prst="rect">
            <a:avLst/>
          </a:prstGeom>
          <a:noFill/>
        </p:spPr>
        <p:txBody>
          <a:bodyPr wrap="square">
            <a:spAutoFit/>
          </a:bodyPr>
          <a:lstStyle/>
          <a:p>
            <a:pPr marL="285750" indent="-285750">
              <a:buFont typeface="Wingdings" pitchFamily="2" charset="2"/>
              <a:buChar char="Ø"/>
            </a:pPr>
            <a:r>
              <a:rPr lang="en-US" dirty="0">
                <a:latin typeface="+mj-ea"/>
                <a:ea typeface="+mj-ea"/>
              </a:rPr>
              <a:t>GCN-</a:t>
            </a:r>
            <a:r>
              <a:rPr lang="en-US" dirty="0" err="1">
                <a:latin typeface="+mj-ea"/>
                <a:ea typeface="+mj-ea"/>
              </a:rPr>
              <a:t>ResIni</a:t>
            </a:r>
            <a:r>
              <a:rPr lang="zh-CN" altLang="en-US" dirty="0">
                <a:latin typeface="+mj-ea"/>
                <a:ea typeface="+mj-ea"/>
              </a:rPr>
              <a:t>：</a:t>
            </a:r>
            <a:endParaRPr lang="en-US" dirty="0">
              <a:latin typeface="+mj-ea"/>
              <a:ea typeface="+mj-ea"/>
            </a:endParaRPr>
          </a:p>
        </p:txBody>
      </p:sp>
      <p:sp>
        <p:nvSpPr>
          <p:cNvPr id="34" name="TextBox 33"/>
          <p:cNvSpPr txBox="1"/>
          <p:nvPr/>
        </p:nvSpPr>
        <p:spPr>
          <a:xfrm>
            <a:off x="380999" y="4240839"/>
            <a:ext cx="6103088" cy="369332"/>
          </a:xfrm>
          <a:prstGeom prst="rect">
            <a:avLst/>
          </a:prstGeom>
          <a:noFill/>
        </p:spPr>
        <p:txBody>
          <a:bodyPr wrap="square">
            <a:spAutoFit/>
          </a:bodyPr>
          <a:lstStyle/>
          <a:p>
            <a:pPr marL="285750" indent="-285750">
              <a:buFont typeface="Wingdings" pitchFamily="2" charset="2"/>
              <a:buChar char="Ø"/>
            </a:pPr>
            <a:r>
              <a:rPr lang="en-US" dirty="0">
                <a:latin typeface="+mj-ea"/>
                <a:ea typeface="+mj-ea"/>
              </a:rPr>
              <a:t>GCN-Add</a:t>
            </a:r>
            <a:r>
              <a:rPr lang="zh-CN" altLang="en-US" dirty="0">
                <a:latin typeface="+mj-ea"/>
                <a:ea typeface="+mj-ea"/>
              </a:rPr>
              <a:t>：</a:t>
            </a:r>
            <a:endParaRPr lang="en-US" dirty="0">
              <a:latin typeface="+mj-ea"/>
              <a:ea typeface="+mj-ea"/>
            </a:endParaRPr>
          </a:p>
        </p:txBody>
      </p:sp>
      <p:sp>
        <p:nvSpPr>
          <p:cNvPr id="35" name="TextBox 34"/>
          <p:cNvSpPr txBox="1"/>
          <p:nvPr/>
        </p:nvSpPr>
        <p:spPr>
          <a:xfrm>
            <a:off x="380999" y="5061667"/>
            <a:ext cx="6103088" cy="369332"/>
          </a:xfrm>
          <a:prstGeom prst="rect">
            <a:avLst/>
          </a:prstGeom>
          <a:noFill/>
        </p:spPr>
        <p:txBody>
          <a:bodyPr wrap="square">
            <a:spAutoFit/>
          </a:bodyPr>
          <a:lstStyle/>
          <a:p>
            <a:pPr marL="285750" indent="-285750">
              <a:buFont typeface="Wingdings" pitchFamily="2" charset="2"/>
              <a:buChar char="Ø"/>
            </a:pPr>
            <a:r>
              <a:rPr lang="en-US" dirty="0">
                <a:latin typeface="+mj-ea"/>
                <a:ea typeface="+mj-ea"/>
              </a:rPr>
              <a:t>GCN-Cat</a:t>
            </a:r>
            <a:r>
              <a:rPr lang="zh-CN" altLang="en-US" dirty="0">
                <a:latin typeface="+mj-ea"/>
                <a:ea typeface="+mj-ea"/>
              </a:rPr>
              <a:t>：</a:t>
            </a:r>
            <a:endParaRPr lang="en-US" dirty="0">
              <a:latin typeface="+mj-ea"/>
              <a:ea typeface="+mj-ea"/>
            </a:endParaRPr>
          </a:p>
        </p:txBody>
      </p:sp>
      <p:sp>
        <p:nvSpPr>
          <p:cNvPr id="36" name="TextBox 35"/>
          <p:cNvSpPr txBox="1"/>
          <p:nvPr/>
        </p:nvSpPr>
        <p:spPr>
          <a:xfrm>
            <a:off x="6019800" y="2542969"/>
            <a:ext cx="6103088" cy="369332"/>
          </a:xfrm>
          <a:prstGeom prst="rect">
            <a:avLst/>
          </a:prstGeom>
          <a:noFill/>
        </p:spPr>
        <p:txBody>
          <a:bodyPr wrap="square">
            <a:spAutoFit/>
          </a:bodyPr>
          <a:lstStyle/>
          <a:p>
            <a:pPr marL="285750" indent="-285750">
              <a:buFont typeface="Wingdings" pitchFamily="2" charset="2"/>
              <a:buChar char="Ø"/>
            </a:pPr>
            <a:r>
              <a:rPr lang="en-US" dirty="0">
                <a:latin typeface="+mj-ea"/>
                <a:ea typeface="+mj-ea"/>
              </a:rPr>
              <a:t>GCN-Dense</a:t>
            </a:r>
            <a:r>
              <a:rPr lang="zh-CN" altLang="en-US" dirty="0">
                <a:latin typeface="+mj-ea"/>
                <a:ea typeface="+mj-ea"/>
              </a:rPr>
              <a:t>：</a:t>
            </a:r>
            <a:endParaRPr lang="en-US" dirty="0">
              <a:latin typeface="+mj-ea"/>
              <a:ea typeface="+mj-ea"/>
            </a:endParaRPr>
          </a:p>
        </p:txBody>
      </p:sp>
      <p:sp>
        <p:nvSpPr>
          <p:cNvPr id="37" name="TextBox 36"/>
          <p:cNvSpPr txBox="1"/>
          <p:nvPr/>
        </p:nvSpPr>
        <p:spPr>
          <a:xfrm>
            <a:off x="6096000" y="5090490"/>
            <a:ext cx="6103088" cy="369332"/>
          </a:xfrm>
          <a:prstGeom prst="rect">
            <a:avLst/>
          </a:prstGeom>
          <a:noFill/>
        </p:spPr>
        <p:txBody>
          <a:bodyPr wrap="square">
            <a:spAutoFit/>
          </a:bodyPr>
          <a:lstStyle/>
          <a:p>
            <a:pPr marL="285750" indent="-285750">
              <a:buFont typeface="Wingdings" pitchFamily="2" charset="2"/>
              <a:buChar char="Ø"/>
            </a:pPr>
            <a:r>
              <a:rPr lang="en-US" dirty="0">
                <a:latin typeface="+mj-ea"/>
                <a:ea typeface="+mj-ea"/>
              </a:rPr>
              <a:t>GCN-Dense*</a:t>
            </a:r>
            <a:r>
              <a:rPr lang="zh-CN" altLang="en-US" dirty="0">
                <a:latin typeface="+mj-ea"/>
                <a:ea typeface="+mj-ea"/>
              </a:rPr>
              <a:t>：</a:t>
            </a:r>
            <a:endParaRPr lang="en-US" dirty="0">
              <a:latin typeface="+mj-ea"/>
              <a:ea typeface="+mj-ea"/>
            </a:endParaRPr>
          </a:p>
        </p:txBody>
      </p:sp>
      <p:pic>
        <p:nvPicPr>
          <p:cNvPr id="38" name="Picture 37"/>
          <p:cNvPicPr>
            <a:picLocks noChangeAspect="1"/>
          </p:cNvPicPr>
          <p:nvPr/>
        </p:nvPicPr>
        <p:blipFill>
          <a:blip r:embed="rId5"/>
          <a:stretch>
            <a:fillRect/>
          </a:stretch>
        </p:blipFill>
        <p:spPr>
          <a:xfrm>
            <a:off x="2289921" y="3385895"/>
            <a:ext cx="3386976" cy="489852"/>
          </a:xfrm>
          <a:prstGeom prst="rect">
            <a:avLst/>
          </a:prstGeom>
        </p:spPr>
      </p:pic>
      <p:pic>
        <p:nvPicPr>
          <p:cNvPr id="39" name="Picture 38"/>
          <p:cNvPicPr>
            <a:picLocks noChangeAspect="1"/>
          </p:cNvPicPr>
          <p:nvPr/>
        </p:nvPicPr>
        <p:blipFill>
          <a:blip r:embed="rId6"/>
          <a:stretch>
            <a:fillRect/>
          </a:stretch>
        </p:blipFill>
        <p:spPr>
          <a:xfrm>
            <a:off x="2338439" y="4054364"/>
            <a:ext cx="2917343" cy="810373"/>
          </a:xfrm>
          <a:prstGeom prst="rect">
            <a:avLst/>
          </a:prstGeom>
        </p:spPr>
      </p:pic>
      <p:pic>
        <p:nvPicPr>
          <p:cNvPr id="40" name="Picture 39"/>
          <p:cNvPicPr>
            <a:picLocks noChangeAspect="1"/>
          </p:cNvPicPr>
          <p:nvPr/>
        </p:nvPicPr>
        <p:blipFill>
          <a:blip r:embed="rId7"/>
          <a:stretch>
            <a:fillRect/>
          </a:stretch>
        </p:blipFill>
        <p:spPr>
          <a:xfrm>
            <a:off x="2302623" y="5067810"/>
            <a:ext cx="3717177" cy="499163"/>
          </a:xfrm>
          <a:prstGeom prst="rect">
            <a:avLst/>
          </a:prstGeom>
        </p:spPr>
      </p:pic>
      <p:pic>
        <p:nvPicPr>
          <p:cNvPr id="43" name="Picture 42"/>
          <p:cNvPicPr>
            <a:picLocks noChangeAspect="1"/>
          </p:cNvPicPr>
          <p:nvPr/>
        </p:nvPicPr>
        <p:blipFill>
          <a:blip r:embed="rId8"/>
          <a:stretch>
            <a:fillRect/>
          </a:stretch>
        </p:blipFill>
        <p:spPr>
          <a:xfrm>
            <a:off x="7865073" y="2396052"/>
            <a:ext cx="4326927" cy="1438756"/>
          </a:xfrm>
          <a:prstGeom prst="rect">
            <a:avLst/>
          </a:prstGeom>
        </p:spPr>
      </p:pic>
      <p:pic>
        <p:nvPicPr>
          <p:cNvPr id="44" name="Picture 43"/>
          <p:cNvPicPr>
            <a:picLocks noChangeAspect="1"/>
          </p:cNvPicPr>
          <p:nvPr/>
        </p:nvPicPr>
        <p:blipFill>
          <a:blip r:embed="rId9"/>
          <a:stretch>
            <a:fillRect/>
          </a:stretch>
        </p:blipFill>
        <p:spPr>
          <a:xfrm>
            <a:off x="7924191" y="3846903"/>
            <a:ext cx="3150209" cy="787552"/>
          </a:xfrm>
          <a:prstGeom prst="rect">
            <a:avLst/>
          </a:prstGeom>
        </p:spPr>
      </p:pic>
      <p:pic>
        <p:nvPicPr>
          <p:cNvPr id="45" name="Picture 44"/>
          <p:cNvPicPr>
            <a:picLocks noChangeAspect="1"/>
          </p:cNvPicPr>
          <p:nvPr/>
        </p:nvPicPr>
        <p:blipFill>
          <a:blip r:embed="rId10"/>
          <a:stretch>
            <a:fillRect/>
          </a:stretch>
        </p:blipFill>
        <p:spPr>
          <a:xfrm>
            <a:off x="8021892" y="4817529"/>
            <a:ext cx="3918762" cy="897340"/>
          </a:xfrm>
          <a:prstGeom prst="rect">
            <a:avLst/>
          </a:prstGeom>
        </p:spPr>
      </p:pic>
      <p:sp>
        <p:nvSpPr>
          <p:cNvPr id="47" name="TextBox 46"/>
          <p:cNvSpPr txBox="1"/>
          <p:nvPr/>
        </p:nvSpPr>
        <p:spPr>
          <a:xfrm>
            <a:off x="6053664" y="1831416"/>
            <a:ext cx="5022756" cy="369332"/>
          </a:xfrm>
          <a:prstGeom prst="rect">
            <a:avLst/>
          </a:prstGeom>
          <a:noFill/>
        </p:spPr>
        <p:txBody>
          <a:bodyPr wrap="square">
            <a:spAutoFit/>
          </a:bodyPr>
          <a:lstStyle/>
          <a:p>
            <a:pPr defTabSz="914400">
              <a:defRPr/>
            </a:pPr>
            <a:r>
              <a:rPr lang="zh-CN" altLang="en-US" dirty="0">
                <a:latin typeface="Calibri Light"/>
              </a:rPr>
              <a:t>需要增加节点区分度，进行</a:t>
            </a:r>
            <a:r>
              <a:rPr lang="zh-CN" altLang="en-US" sz="1800" dirty="0">
                <a:latin typeface="Calibri Light"/>
              </a:rPr>
              <a:t>多层信息交互</a:t>
            </a:r>
            <a:endParaRPr lang="en-US" altLang="zh-CN" dirty="0">
              <a:latin typeface="Calibri Light"/>
            </a:endParaRPr>
          </a:p>
        </p:txBody>
      </p:sp>
      <p:sp>
        <p:nvSpPr>
          <p:cNvPr id="2" name="Rounded Rectangle 1">
            <a:extLst>
              <a:ext uri="{FF2B5EF4-FFF2-40B4-BE49-F238E27FC236}">
                <a16:creationId xmlns:a16="http://schemas.microsoft.com/office/drawing/2014/main" id="{972D84FA-DE03-68CD-DE2F-9255876CDB49}"/>
              </a:ext>
            </a:extLst>
          </p:cNvPr>
          <p:cNvSpPr/>
          <p:nvPr/>
        </p:nvSpPr>
        <p:spPr>
          <a:xfrm>
            <a:off x="305687" y="2181356"/>
            <a:ext cx="11817201" cy="3533514"/>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3" name="Down Arrow 2">
            <a:extLst>
              <a:ext uri="{FF2B5EF4-FFF2-40B4-BE49-F238E27FC236}">
                <a16:creationId xmlns:a16="http://schemas.microsoft.com/office/drawing/2014/main" id="{9D52EB5C-C519-92D9-F390-597C54C4FB8E}"/>
              </a:ext>
            </a:extLst>
          </p:cNvPr>
          <p:cNvSpPr/>
          <p:nvPr/>
        </p:nvSpPr>
        <p:spPr>
          <a:xfrm>
            <a:off x="5676897" y="1825995"/>
            <a:ext cx="443318" cy="732455"/>
          </a:xfrm>
          <a:prstGeom prst="downArrow">
            <a:avLst/>
          </a:prstGeom>
          <a:solidFill>
            <a:srgbClr val="674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7A4114-B517-5C88-4B5B-18F47ECB9564}"/>
              </a:ext>
            </a:extLst>
          </p:cNvPr>
          <p:cNvSpPr txBox="1"/>
          <p:nvPr/>
        </p:nvSpPr>
        <p:spPr>
          <a:xfrm>
            <a:off x="3980833" y="1486086"/>
            <a:ext cx="6261652" cy="369332"/>
          </a:xfrm>
          <a:prstGeom prst="rect">
            <a:avLst/>
          </a:prstGeom>
          <a:noFill/>
        </p:spPr>
        <p:txBody>
          <a:bodyPr wrap="square">
            <a:spAutoFit/>
          </a:bodyPr>
          <a:lstStyle/>
          <a:p>
            <a:r>
              <a:rPr lang="zh-CN" altLang="en-US" sz="1800" dirty="0">
                <a:solidFill>
                  <a:srgbClr val="FF0000"/>
                </a:solidFill>
                <a:latin typeface="Calibri Light"/>
              </a:rPr>
              <a:t>图网络层数增加，节点表示趋向于一致</a:t>
            </a:r>
            <a:endParaRPr lang="en-CN" dirty="0"/>
          </a:p>
        </p:txBody>
      </p:sp>
    </p:spTree>
  </p:cSld>
  <p:clrMapOvr>
    <a:masterClrMapping/>
  </p:clrMapOvr>
  <p:transition spd="med">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6" y="888589"/>
            <a:ext cx="5376334" cy="457087"/>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：整体框架</a:t>
            </a:r>
          </a:p>
        </p:txBody>
      </p:sp>
      <p:pic>
        <p:nvPicPr>
          <p:cNvPr id="2" name="Picture 1"/>
          <p:cNvPicPr>
            <a:picLocks noChangeAspect="1"/>
          </p:cNvPicPr>
          <p:nvPr/>
        </p:nvPicPr>
        <p:blipFill>
          <a:blip r:embed="rId3"/>
          <a:stretch>
            <a:fillRect/>
          </a:stretch>
        </p:blipFill>
        <p:spPr>
          <a:xfrm>
            <a:off x="2419899" y="1418020"/>
            <a:ext cx="8376924" cy="4801255"/>
          </a:xfrm>
          <a:prstGeom prst="rect">
            <a:avLst/>
          </a:prstGeom>
        </p:spPr>
      </p:pic>
      <p:sp>
        <p:nvSpPr>
          <p:cNvPr id="3" name="TextBox 2"/>
          <p:cNvSpPr txBox="1"/>
          <p:nvPr/>
        </p:nvSpPr>
        <p:spPr>
          <a:xfrm>
            <a:off x="3369245" y="6287156"/>
            <a:ext cx="5605273" cy="400110"/>
          </a:xfrm>
          <a:prstGeom prst="rect">
            <a:avLst/>
          </a:prstGeom>
          <a:noFill/>
        </p:spPr>
        <p:txBody>
          <a:bodyPr wrap="square">
            <a:spAutoFit/>
          </a:bodyPr>
          <a:lstStyle/>
          <a:p>
            <a:r>
              <a:rPr lang="en-US" sz="2000" b="1" dirty="0">
                <a:latin typeface="Calibri Light"/>
              </a:rPr>
              <a:t>SGCN</a:t>
            </a:r>
            <a:r>
              <a:rPr lang="en-US" altLang="zh-CN" sz="2000" b="1" dirty="0">
                <a:latin typeface="Calibri Light"/>
              </a:rPr>
              <a:t>-MH</a:t>
            </a:r>
            <a:r>
              <a:rPr lang="zh-CN" altLang="en-US" sz="2000" dirty="0">
                <a:latin typeface="Calibri Light"/>
              </a:rPr>
              <a:t>（跨跳连接简化图卷积网络）</a:t>
            </a:r>
            <a:r>
              <a:rPr lang="en-US" sz="2000" dirty="0" err="1">
                <a:latin typeface="Calibri Light"/>
              </a:rPr>
              <a:t>模型架构</a:t>
            </a:r>
            <a:r>
              <a:rPr lang="en-US" sz="2000" dirty="0">
                <a:latin typeface="Calibri Light"/>
              </a:rPr>
              <a:t> </a:t>
            </a:r>
          </a:p>
        </p:txBody>
      </p:sp>
      <p:sp>
        <p:nvSpPr>
          <p:cNvPr id="4" name="TextBox 3"/>
          <p:cNvSpPr txBox="1"/>
          <p:nvPr/>
        </p:nvSpPr>
        <p:spPr>
          <a:xfrm>
            <a:off x="2042429" y="5043635"/>
            <a:ext cx="3301488" cy="369332"/>
          </a:xfrm>
          <a:prstGeom prst="rect">
            <a:avLst/>
          </a:prstGeom>
          <a:noFill/>
        </p:spPr>
        <p:txBody>
          <a:bodyPr wrap="square">
            <a:spAutoFit/>
          </a:bodyPr>
          <a:lstStyle/>
          <a:p>
            <a:pPr defTabSz="914400">
              <a:defRPr/>
            </a:pPr>
            <a:r>
              <a:rPr lang="zh-CN" altLang="en-US" dirty="0">
                <a:latin typeface="Calibri Light"/>
              </a:rPr>
              <a:t>简化特征传播：简化计算</a:t>
            </a:r>
            <a:endParaRPr lang="en-US" altLang="zh-CN" dirty="0">
              <a:latin typeface="Calibri Light"/>
            </a:endParaRPr>
          </a:p>
        </p:txBody>
      </p:sp>
      <p:sp>
        <p:nvSpPr>
          <p:cNvPr id="13" name="Rounded Rectangle 12">
            <a:extLst>
              <a:ext uri="{FF2B5EF4-FFF2-40B4-BE49-F238E27FC236}">
                <a16:creationId xmlns:a16="http://schemas.microsoft.com/office/drawing/2014/main" id="{F686BE80-C5E4-404A-C848-3C04BE70AEC6}"/>
              </a:ext>
            </a:extLst>
          </p:cNvPr>
          <p:cNvSpPr/>
          <p:nvPr/>
        </p:nvSpPr>
        <p:spPr>
          <a:xfrm>
            <a:off x="1698270" y="1418019"/>
            <a:ext cx="8913580" cy="4786897"/>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3" name="TextBox 22">
            <a:extLst>
              <a:ext uri="{FF2B5EF4-FFF2-40B4-BE49-F238E27FC236}">
                <a16:creationId xmlns:a16="http://schemas.microsoft.com/office/drawing/2014/main" id="{A639D762-4156-3B0C-9774-51825EB1259A}"/>
              </a:ext>
            </a:extLst>
          </p:cNvPr>
          <p:cNvSpPr txBox="1"/>
          <p:nvPr/>
        </p:nvSpPr>
        <p:spPr>
          <a:xfrm>
            <a:off x="2042429" y="4357939"/>
            <a:ext cx="6097978" cy="369332"/>
          </a:xfrm>
          <a:prstGeom prst="rect">
            <a:avLst/>
          </a:prstGeom>
          <a:noFill/>
        </p:spPr>
        <p:txBody>
          <a:bodyPr wrap="square">
            <a:spAutoFit/>
          </a:bodyPr>
          <a:lstStyle/>
          <a:p>
            <a:pPr defTabSz="914400">
              <a:defRPr/>
            </a:pPr>
            <a:r>
              <a:rPr lang="zh-CN" altLang="en-US" dirty="0">
                <a:latin typeface="Calibri Light"/>
              </a:rPr>
              <a:t>跨跳连接：频率自适应</a:t>
            </a:r>
            <a:endParaRPr lang="en-US" altLang="zh-CN" dirty="0">
              <a:latin typeface="Calibri Light"/>
            </a:endParaRPr>
          </a:p>
        </p:txBody>
      </p:sp>
      <p:sp>
        <p:nvSpPr>
          <p:cNvPr id="25" name="TextBox 24">
            <a:extLst>
              <a:ext uri="{FF2B5EF4-FFF2-40B4-BE49-F238E27FC236}">
                <a16:creationId xmlns:a16="http://schemas.microsoft.com/office/drawing/2014/main" id="{F7063E7F-C1D4-2702-D483-E527BF1DE590}"/>
              </a:ext>
            </a:extLst>
          </p:cNvPr>
          <p:cNvSpPr txBox="1"/>
          <p:nvPr/>
        </p:nvSpPr>
        <p:spPr>
          <a:xfrm>
            <a:off x="2042429" y="4700787"/>
            <a:ext cx="6097978" cy="369332"/>
          </a:xfrm>
          <a:prstGeom prst="rect">
            <a:avLst/>
          </a:prstGeom>
          <a:noFill/>
        </p:spPr>
        <p:txBody>
          <a:bodyPr wrap="square">
            <a:spAutoFit/>
          </a:bodyPr>
          <a:lstStyle/>
          <a:p>
            <a:pPr defTabSz="914400">
              <a:defRPr/>
            </a:pPr>
            <a:r>
              <a:rPr lang="zh-CN" altLang="en-US" dirty="0">
                <a:latin typeface="Calibri Light"/>
              </a:rPr>
              <a:t>层间信息交互：缓解过平滑</a:t>
            </a:r>
            <a:endParaRPr lang="en-US" altLang="zh-CN" dirty="0">
              <a:latin typeface="Calibri Light"/>
            </a:endParaRPr>
          </a:p>
        </p:txBody>
      </p:sp>
      <p:sp>
        <p:nvSpPr>
          <p:cNvPr id="14" name="椭圆 19">
            <a:extLst>
              <a:ext uri="{FF2B5EF4-FFF2-40B4-BE49-F238E27FC236}">
                <a16:creationId xmlns:a16="http://schemas.microsoft.com/office/drawing/2014/main" id="{1C1733A5-2B86-7A40-4B6A-8020C9789417}"/>
              </a:ext>
            </a:extLst>
          </p:cNvPr>
          <p:cNvSpPr/>
          <p:nvPr/>
        </p:nvSpPr>
        <p:spPr>
          <a:xfrm>
            <a:off x="1765951" y="439199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15" name="椭圆 19">
            <a:extLst>
              <a:ext uri="{FF2B5EF4-FFF2-40B4-BE49-F238E27FC236}">
                <a16:creationId xmlns:a16="http://schemas.microsoft.com/office/drawing/2014/main" id="{4233F002-40EB-01C1-E99C-E52E21BDD754}"/>
              </a:ext>
            </a:extLst>
          </p:cNvPr>
          <p:cNvSpPr/>
          <p:nvPr/>
        </p:nvSpPr>
        <p:spPr>
          <a:xfrm>
            <a:off x="1765951" y="473743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21" name="椭圆 19">
            <a:extLst>
              <a:ext uri="{FF2B5EF4-FFF2-40B4-BE49-F238E27FC236}">
                <a16:creationId xmlns:a16="http://schemas.microsoft.com/office/drawing/2014/main" id="{C252F8CC-705E-1577-F0E5-CF78E14A4983}"/>
              </a:ext>
            </a:extLst>
          </p:cNvPr>
          <p:cNvSpPr/>
          <p:nvPr/>
        </p:nvSpPr>
        <p:spPr>
          <a:xfrm>
            <a:off x="1765951" y="509303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22" name="椭圆 19">
            <a:extLst>
              <a:ext uri="{FF2B5EF4-FFF2-40B4-BE49-F238E27FC236}">
                <a16:creationId xmlns:a16="http://schemas.microsoft.com/office/drawing/2014/main" id="{BEDC21DB-BE80-E8A3-E2CF-22D06B6A35AC}"/>
              </a:ext>
            </a:extLst>
          </p:cNvPr>
          <p:cNvSpPr/>
          <p:nvPr/>
        </p:nvSpPr>
        <p:spPr>
          <a:xfrm>
            <a:off x="5860431" y="165895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24" name="椭圆 19">
            <a:extLst>
              <a:ext uri="{FF2B5EF4-FFF2-40B4-BE49-F238E27FC236}">
                <a16:creationId xmlns:a16="http://schemas.microsoft.com/office/drawing/2014/main" id="{4ED219E5-9B53-12D1-DB1F-D3C54B563D75}"/>
              </a:ext>
            </a:extLst>
          </p:cNvPr>
          <p:cNvSpPr/>
          <p:nvPr/>
        </p:nvSpPr>
        <p:spPr>
          <a:xfrm>
            <a:off x="8237871" y="165895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26" name="椭圆 19">
            <a:extLst>
              <a:ext uri="{FF2B5EF4-FFF2-40B4-BE49-F238E27FC236}">
                <a16:creationId xmlns:a16="http://schemas.microsoft.com/office/drawing/2014/main" id="{1E580E92-5CC7-05EB-9DE2-751E57C9DE4C}"/>
              </a:ext>
            </a:extLst>
          </p:cNvPr>
          <p:cNvSpPr/>
          <p:nvPr/>
        </p:nvSpPr>
        <p:spPr>
          <a:xfrm>
            <a:off x="5860431" y="533687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27" name="椭圆 19">
            <a:extLst>
              <a:ext uri="{FF2B5EF4-FFF2-40B4-BE49-F238E27FC236}">
                <a16:creationId xmlns:a16="http://schemas.microsoft.com/office/drawing/2014/main" id="{BF625A71-2050-4CFB-EA2F-AC421E694B0D}"/>
              </a:ext>
            </a:extLst>
          </p:cNvPr>
          <p:cNvSpPr/>
          <p:nvPr/>
        </p:nvSpPr>
        <p:spPr>
          <a:xfrm>
            <a:off x="9569616" y="302039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28" name="椭圆 19">
            <a:extLst>
              <a:ext uri="{FF2B5EF4-FFF2-40B4-BE49-F238E27FC236}">
                <a16:creationId xmlns:a16="http://schemas.microsoft.com/office/drawing/2014/main" id="{2773DBEA-B5B1-DC87-1FCD-4E28AEE9BE99}"/>
              </a:ext>
            </a:extLst>
          </p:cNvPr>
          <p:cNvSpPr/>
          <p:nvPr/>
        </p:nvSpPr>
        <p:spPr>
          <a:xfrm>
            <a:off x="10056511" y="442247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5" grpId="0"/>
      <p:bldP spid="14" grpId="0" animBg="1"/>
      <p:bldP spid="15" grpId="0" animBg="1"/>
      <p:bldP spid="21" grpId="0" animBg="1"/>
      <p:bldP spid="22" grpId="0" animBg="1"/>
      <p:bldP spid="24" grpId="0" animBg="1"/>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6" y="888589"/>
            <a:ext cx="5380952"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：对比实验</a:t>
            </a:r>
          </a:p>
        </p:txBody>
      </p:sp>
      <p:sp>
        <p:nvSpPr>
          <p:cNvPr id="13" name="TextBox 12"/>
          <p:cNvSpPr txBox="1"/>
          <p:nvPr/>
        </p:nvSpPr>
        <p:spPr>
          <a:xfrm>
            <a:off x="184981" y="1817526"/>
            <a:ext cx="2448152"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数据集：</a:t>
            </a:r>
            <a:endParaRPr lang="en-US" altLang="zh-CN" sz="2000" dirty="0">
              <a:latin typeface="Calibri Light"/>
            </a:endParaRPr>
          </a:p>
        </p:txBody>
      </p:sp>
      <p:pic>
        <p:nvPicPr>
          <p:cNvPr id="28" name="Picture 27"/>
          <p:cNvPicPr>
            <a:picLocks noChangeAspect="1"/>
          </p:cNvPicPr>
          <p:nvPr/>
        </p:nvPicPr>
        <p:blipFill>
          <a:blip r:embed="rId3"/>
          <a:stretch>
            <a:fillRect/>
          </a:stretch>
        </p:blipFill>
        <p:spPr>
          <a:xfrm>
            <a:off x="303332" y="2271441"/>
            <a:ext cx="4588362" cy="1715973"/>
          </a:xfrm>
          <a:prstGeom prst="rect">
            <a:avLst/>
          </a:prstGeom>
        </p:spPr>
      </p:pic>
      <p:pic>
        <p:nvPicPr>
          <p:cNvPr id="29" name="Picture 28"/>
          <p:cNvPicPr>
            <a:picLocks noChangeAspect="1"/>
          </p:cNvPicPr>
          <p:nvPr/>
        </p:nvPicPr>
        <p:blipFill>
          <a:blip r:embed="rId4"/>
          <a:stretch>
            <a:fillRect/>
          </a:stretch>
        </p:blipFill>
        <p:spPr>
          <a:xfrm>
            <a:off x="4953189" y="2217636"/>
            <a:ext cx="6932843" cy="3874236"/>
          </a:xfrm>
          <a:prstGeom prst="rect">
            <a:avLst/>
          </a:prstGeom>
        </p:spPr>
      </p:pic>
      <p:sp>
        <p:nvSpPr>
          <p:cNvPr id="30" name="TextBox 29"/>
          <p:cNvSpPr txBox="1"/>
          <p:nvPr/>
        </p:nvSpPr>
        <p:spPr>
          <a:xfrm>
            <a:off x="4997440" y="1786460"/>
            <a:ext cx="9390069"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任务设置：有监督节点分类任务</a:t>
            </a:r>
            <a:endParaRPr lang="en-US" altLang="zh-CN" sz="2000" dirty="0">
              <a:latin typeface="Calibri Light"/>
            </a:endParaRPr>
          </a:p>
        </p:txBody>
      </p:sp>
      <p:sp>
        <p:nvSpPr>
          <p:cNvPr id="31" name="Rectangle 30"/>
          <p:cNvSpPr/>
          <p:nvPr/>
        </p:nvSpPr>
        <p:spPr>
          <a:xfrm>
            <a:off x="305968" y="4568068"/>
            <a:ext cx="4438114" cy="1254492"/>
          </a:xfrm>
          <a:prstGeom prst="rect">
            <a:avLst/>
          </a:prstGeom>
          <a:solidFill>
            <a:schemeClr val="accent3">
              <a:lumMod val="20000"/>
              <a:lumOff val="80000"/>
            </a:schemeClr>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chemeClr val="tx1"/>
                </a:solidFill>
                <a:latin typeface="+mj-ea"/>
                <a:ea typeface="+mj-ea"/>
              </a:rPr>
              <a:t>SGCN-MH</a:t>
            </a:r>
            <a:r>
              <a:rPr lang="zh-CN" altLang="en-US" sz="1800" dirty="0">
                <a:solidFill>
                  <a:schemeClr val="tx1"/>
                </a:solidFill>
                <a:latin typeface="+mj-ea"/>
                <a:ea typeface="+mj-ea"/>
              </a:rPr>
              <a:t>以</a:t>
            </a:r>
            <a:r>
              <a:rPr lang="zh-CN" altLang="en-US" sz="1800" dirty="0">
                <a:solidFill>
                  <a:srgbClr val="FF0000"/>
                </a:solidFill>
                <a:latin typeface="+mj-ea"/>
                <a:ea typeface="+mj-ea"/>
              </a:rPr>
              <a:t>浅层</a:t>
            </a:r>
            <a:r>
              <a:rPr lang="zh-CN" altLang="en-US" sz="1800" dirty="0">
                <a:solidFill>
                  <a:schemeClr val="tx1"/>
                </a:solidFill>
                <a:latin typeface="+mj-ea"/>
                <a:ea typeface="+mj-ea"/>
              </a:rPr>
              <a:t>、</a:t>
            </a:r>
            <a:r>
              <a:rPr lang="zh-CN" altLang="en-US" sz="1800" dirty="0">
                <a:solidFill>
                  <a:srgbClr val="FF0000"/>
                </a:solidFill>
                <a:latin typeface="+mj-ea"/>
                <a:ea typeface="+mj-ea"/>
              </a:rPr>
              <a:t>低参数量</a:t>
            </a:r>
            <a:r>
              <a:rPr lang="zh-CN" altLang="en-US" sz="1800" dirty="0">
                <a:solidFill>
                  <a:schemeClr val="tx1"/>
                </a:solidFill>
                <a:latin typeface="+mj-ea"/>
                <a:ea typeface="+mj-ea"/>
              </a:rPr>
              <a:t>的特点获得了与深层图卷积网络相匹配的表现，在</a:t>
            </a:r>
            <a:r>
              <a:rPr lang="en-US" altLang="zh-CN" sz="1800" dirty="0">
                <a:solidFill>
                  <a:schemeClr val="tx1"/>
                </a:solidFill>
                <a:latin typeface="+mj-ea"/>
                <a:ea typeface="+mj-ea"/>
              </a:rPr>
              <a:t>Chameleon</a:t>
            </a:r>
            <a:r>
              <a:rPr lang="zh-CN" altLang="en-US" sz="1800" dirty="0">
                <a:solidFill>
                  <a:schemeClr val="tx1"/>
                </a:solidFill>
                <a:latin typeface="+mj-ea"/>
                <a:ea typeface="+mj-ea"/>
              </a:rPr>
              <a:t>数据集上取得了</a:t>
            </a:r>
            <a:r>
              <a:rPr lang="en-US" altLang="zh-CN" sz="1800" dirty="0">
                <a:solidFill>
                  <a:schemeClr val="tx1"/>
                </a:solidFill>
                <a:latin typeface="+mj-ea"/>
                <a:ea typeface="+mj-ea"/>
              </a:rPr>
              <a:t>6.18%</a:t>
            </a:r>
            <a:r>
              <a:rPr lang="zh-CN" altLang="en-US" sz="1800" dirty="0">
                <a:solidFill>
                  <a:schemeClr val="tx1"/>
                </a:solidFill>
                <a:latin typeface="+mj-ea"/>
                <a:ea typeface="+mj-ea"/>
              </a:rPr>
              <a:t>的相对提升</a:t>
            </a:r>
            <a:endParaRPr lang="en-US" dirty="0">
              <a:solidFill>
                <a:schemeClr val="tx1"/>
              </a:solidFill>
            </a:endParaRPr>
          </a:p>
        </p:txBody>
      </p:sp>
      <p:sp>
        <p:nvSpPr>
          <p:cNvPr id="2" name="Rectangle 1"/>
          <p:cNvSpPr/>
          <p:nvPr/>
        </p:nvSpPr>
        <p:spPr>
          <a:xfrm>
            <a:off x="5132215" y="5566033"/>
            <a:ext cx="6516547" cy="27779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132215" y="4633925"/>
            <a:ext cx="6516547" cy="52171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3AC79B5-7392-4B50-A760-52C1A0AB4EAA}"/>
              </a:ext>
            </a:extLst>
          </p:cNvPr>
          <p:cNvSpPr txBox="1"/>
          <p:nvPr/>
        </p:nvSpPr>
        <p:spPr>
          <a:xfrm>
            <a:off x="7450169" y="5897455"/>
            <a:ext cx="1039091" cy="369332"/>
          </a:xfrm>
          <a:prstGeom prst="rect">
            <a:avLst/>
          </a:prstGeom>
          <a:noFill/>
        </p:spPr>
        <p:txBody>
          <a:bodyPr wrap="square" rtlCol="0">
            <a:spAutoFit/>
          </a:bodyPr>
          <a:lstStyle/>
          <a:p>
            <a:r>
              <a:rPr lang="en-US" altLang="zh-CN" dirty="0"/>
              <a:t>-0.09%</a:t>
            </a:r>
          </a:p>
        </p:txBody>
      </p:sp>
      <p:sp>
        <p:nvSpPr>
          <p:cNvPr id="14" name="TextBox 13">
            <a:extLst>
              <a:ext uri="{FF2B5EF4-FFF2-40B4-BE49-F238E27FC236}">
                <a16:creationId xmlns:a16="http://schemas.microsoft.com/office/drawing/2014/main" id="{694E72CD-0A23-1263-F461-4AF8C83FD3F4}"/>
              </a:ext>
            </a:extLst>
          </p:cNvPr>
          <p:cNvSpPr txBox="1"/>
          <p:nvPr/>
        </p:nvSpPr>
        <p:spPr>
          <a:xfrm>
            <a:off x="8489260" y="5897455"/>
            <a:ext cx="1039091" cy="369332"/>
          </a:xfrm>
          <a:prstGeom prst="rect">
            <a:avLst/>
          </a:prstGeom>
          <a:noFill/>
        </p:spPr>
        <p:txBody>
          <a:bodyPr wrap="square" rtlCol="0">
            <a:spAutoFit/>
          </a:bodyPr>
          <a:lstStyle/>
          <a:p>
            <a:r>
              <a:rPr lang="en-US" altLang="zh-CN" dirty="0">
                <a:solidFill>
                  <a:srgbClr val="FF0000"/>
                </a:solidFill>
              </a:rPr>
              <a:t>+0.18%</a:t>
            </a:r>
            <a:endParaRPr lang="en-CN" dirty="0">
              <a:solidFill>
                <a:srgbClr val="FF0000"/>
              </a:solidFill>
            </a:endParaRPr>
          </a:p>
        </p:txBody>
      </p:sp>
      <p:sp>
        <p:nvSpPr>
          <p:cNvPr id="15" name="TextBox 14">
            <a:extLst>
              <a:ext uri="{FF2B5EF4-FFF2-40B4-BE49-F238E27FC236}">
                <a16:creationId xmlns:a16="http://schemas.microsoft.com/office/drawing/2014/main" id="{2EE3A087-0E23-B43F-C116-D9187944C7E7}"/>
              </a:ext>
            </a:extLst>
          </p:cNvPr>
          <p:cNvSpPr txBox="1"/>
          <p:nvPr/>
        </p:nvSpPr>
        <p:spPr>
          <a:xfrm>
            <a:off x="9528351" y="5897431"/>
            <a:ext cx="1039091" cy="369332"/>
          </a:xfrm>
          <a:prstGeom prst="rect">
            <a:avLst/>
          </a:prstGeom>
          <a:noFill/>
        </p:spPr>
        <p:txBody>
          <a:bodyPr wrap="square" rtlCol="0">
            <a:spAutoFit/>
          </a:bodyPr>
          <a:lstStyle/>
          <a:p>
            <a:r>
              <a:rPr lang="en-US" altLang="zh-CN" dirty="0"/>
              <a:t>-0.69%</a:t>
            </a:r>
            <a:endParaRPr lang="en-CN" dirty="0"/>
          </a:p>
        </p:txBody>
      </p:sp>
      <p:sp>
        <p:nvSpPr>
          <p:cNvPr id="16" name="TextBox 15">
            <a:extLst>
              <a:ext uri="{FF2B5EF4-FFF2-40B4-BE49-F238E27FC236}">
                <a16:creationId xmlns:a16="http://schemas.microsoft.com/office/drawing/2014/main" id="{D0835D54-6594-A2F7-96B1-8CFAC50ECFB6}"/>
              </a:ext>
            </a:extLst>
          </p:cNvPr>
          <p:cNvSpPr txBox="1"/>
          <p:nvPr/>
        </p:nvSpPr>
        <p:spPr>
          <a:xfrm>
            <a:off x="10620422" y="5935623"/>
            <a:ext cx="1039091" cy="369332"/>
          </a:xfrm>
          <a:prstGeom prst="rect">
            <a:avLst/>
          </a:prstGeom>
          <a:noFill/>
        </p:spPr>
        <p:txBody>
          <a:bodyPr wrap="square" rtlCol="0">
            <a:spAutoFit/>
          </a:bodyPr>
          <a:lstStyle/>
          <a:p>
            <a:r>
              <a:rPr lang="en-US" altLang="zh-CN" dirty="0">
                <a:solidFill>
                  <a:srgbClr val="FF0000"/>
                </a:solidFill>
              </a:rPr>
              <a:t>+6.18%</a:t>
            </a:r>
            <a:endParaRPr lang="en-CN" dirty="0">
              <a:solidFill>
                <a:srgbClr val="FF0000"/>
              </a:solidFill>
            </a:endParaRPr>
          </a:p>
        </p:txBody>
      </p:sp>
      <p:cxnSp>
        <p:nvCxnSpPr>
          <p:cNvPr id="18" name="Straight Arrow Connector 17">
            <a:extLst>
              <a:ext uri="{FF2B5EF4-FFF2-40B4-BE49-F238E27FC236}">
                <a16:creationId xmlns:a16="http://schemas.microsoft.com/office/drawing/2014/main" id="{4D345317-0F8F-D9F7-0500-714B102D904F}"/>
              </a:ext>
            </a:extLst>
          </p:cNvPr>
          <p:cNvCxnSpPr>
            <a:cxnSpLocks/>
          </p:cNvCxnSpPr>
          <p:nvPr/>
        </p:nvCxnSpPr>
        <p:spPr>
          <a:xfrm flipV="1">
            <a:off x="10601948" y="5906060"/>
            <a:ext cx="0" cy="356956"/>
          </a:xfrm>
          <a:prstGeom prst="straightConnector1">
            <a:avLst/>
          </a:prstGeom>
          <a:ln w="12700">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A276BD-6CB8-AC6D-65A9-8020FCF860E9}"/>
              </a:ext>
            </a:extLst>
          </p:cNvPr>
          <p:cNvCxnSpPr>
            <a:cxnSpLocks/>
          </p:cNvCxnSpPr>
          <p:nvPr/>
        </p:nvCxnSpPr>
        <p:spPr>
          <a:xfrm flipV="1">
            <a:off x="8489260" y="5903619"/>
            <a:ext cx="0" cy="356956"/>
          </a:xfrm>
          <a:prstGeom prst="straightConnector1">
            <a:avLst/>
          </a:prstGeom>
          <a:ln w="12700">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B21D8FC-657F-9142-2C15-993815579FB9}"/>
              </a:ext>
            </a:extLst>
          </p:cNvPr>
          <p:cNvSpPr txBox="1"/>
          <p:nvPr/>
        </p:nvSpPr>
        <p:spPr>
          <a:xfrm>
            <a:off x="6744706" y="6181741"/>
            <a:ext cx="1039091" cy="369332"/>
          </a:xfrm>
          <a:prstGeom prst="rect">
            <a:avLst/>
          </a:prstGeom>
          <a:noFill/>
        </p:spPr>
        <p:txBody>
          <a:bodyPr wrap="square" rtlCol="0">
            <a:spAutoFit/>
          </a:bodyPr>
          <a:lstStyle/>
          <a:p>
            <a:r>
              <a:rPr lang="zh-CN" altLang="en-US" dirty="0">
                <a:solidFill>
                  <a:srgbClr val="FF0000"/>
                </a:solidFill>
              </a:rPr>
              <a:t>层数：</a:t>
            </a:r>
            <a:endParaRPr lang="en-US" altLang="zh-CN" dirty="0">
              <a:solidFill>
                <a:srgbClr val="FF0000"/>
              </a:solidFill>
            </a:endParaRPr>
          </a:p>
        </p:txBody>
      </p:sp>
      <p:sp>
        <p:nvSpPr>
          <p:cNvPr id="22" name="TextBox 21">
            <a:extLst>
              <a:ext uri="{FF2B5EF4-FFF2-40B4-BE49-F238E27FC236}">
                <a16:creationId xmlns:a16="http://schemas.microsoft.com/office/drawing/2014/main" id="{18D7D9FC-9995-0FAB-DFB5-F01465823D72}"/>
              </a:ext>
            </a:extLst>
          </p:cNvPr>
          <p:cNvSpPr txBox="1"/>
          <p:nvPr/>
        </p:nvSpPr>
        <p:spPr>
          <a:xfrm>
            <a:off x="7467661" y="6177696"/>
            <a:ext cx="1039091" cy="369332"/>
          </a:xfrm>
          <a:prstGeom prst="rect">
            <a:avLst/>
          </a:prstGeom>
          <a:noFill/>
        </p:spPr>
        <p:txBody>
          <a:bodyPr wrap="square" rtlCol="0">
            <a:spAutoFit/>
          </a:bodyPr>
          <a:lstStyle/>
          <a:p>
            <a:r>
              <a:rPr lang="en-US" altLang="zh-CN" dirty="0">
                <a:solidFill>
                  <a:srgbClr val="FF0000"/>
                </a:solidFill>
              </a:rPr>
              <a:t>(-59)</a:t>
            </a:r>
          </a:p>
        </p:txBody>
      </p:sp>
      <p:sp>
        <p:nvSpPr>
          <p:cNvPr id="23" name="TextBox 22">
            <a:extLst>
              <a:ext uri="{FF2B5EF4-FFF2-40B4-BE49-F238E27FC236}">
                <a16:creationId xmlns:a16="http://schemas.microsoft.com/office/drawing/2014/main" id="{CA6983ED-5046-D4BE-4986-BEE7AF84876A}"/>
              </a:ext>
            </a:extLst>
          </p:cNvPr>
          <p:cNvSpPr txBox="1"/>
          <p:nvPr/>
        </p:nvSpPr>
        <p:spPr>
          <a:xfrm>
            <a:off x="8510688" y="6177696"/>
            <a:ext cx="1039091" cy="369332"/>
          </a:xfrm>
          <a:prstGeom prst="rect">
            <a:avLst/>
          </a:prstGeom>
          <a:noFill/>
        </p:spPr>
        <p:txBody>
          <a:bodyPr wrap="square" rtlCol="0">
            <a:spAutoFit/>
          </a:bodyPr>
          <a:lstStyle/>
          <a:p>
            <a:r>
              <a:rPr lang="en-US" altLang="zh-CN" dirty="0">
                <a:solidFill>
                  <a:srgbClr val="FF0000"/>
                </a:solidFill>
              </a:rPr>
              <a:t>(-62)</a:t>
            </a:r>
          </a:p>
        </p:txBody>
      </p:sp>
      <p:sp>
        <p:nvSpPr>
          <p:cNvPr id="24" name="TextBox 23">
            <a:extLst>
              <a:ext uri="{FF2B5EF4-FFF2-40B4-BE49-F238E27FC236}">
                <a16:creationId xmlns:a16="http://schemas.microsoft.com/office/drawing/2014/main" id="{82A64346-C5FF-3340-5CD9-AF3956136321}"/>
              </a:ext>
            </a:extLst>
          </p:cNvPr>
          <p:cNvSpPr txBox="1"/>
          <p:nvPr/>
        </p:nvSpPr>
        <p:spPr>
          <a:xfrm>
            <a:off x="9575049" y="6177696"/>
            <a:ext cx="1039091" cy="369332"/>
          </a:xfrm>
          <a:prstGeom prst="rect">
            <a:avLst/>
          </a:prstGeom>
          <a:noFill/>
        </p:spPr>
        <p:txBody>
          <a:bodyPr wrap="square" rtlCol="0">
            <a:spAutoFit/>
          </a:bodyPr>
          <a:lstStyle/>
          <a:p>
            <a:r>
              <a:rPr lang="en-US" altLang="zh-CN" dirty="0">
                <a:solidFill>
                  <a:srgbClr val="FF0000"/>
                </a:solidFill>
              </a:rPr>
              <a:t>(-63)</a:t>
            </a:r>
          </a:p>
        </p:txBody>
      </p:sp>
      <p:sp>
        <p:nvSpPr>
          <p:cNvPr id="25" name="TextBox 24">
            <a:extLst>
              <a:ext uri="{FF2B5EF4-FFF2-40B4-BE49-F238E27FC236}">
                <a16:creationId xmlns:a16="http://schemas.microsoft.com/office/drawing/2014/main" id="{A56D92FF-F175-B1C7-1C1B-62156A5B6A3C}"/>
              </a:ext>
            </a:extLst>
          </p:cNvPr>
          <p:cNvSpPr txBox="1"/>
          <p:nvPr/>
        </p:nvSpPr>
        <p:spPr>
          <a:xfrm>
            <a:off x="10570387" y="6177696"/>
            <a:ext cx="1039091" cy="369332"/>
          </a:xfrm>
          <a:prstGeom prst="rect">
            <a:avLst/>
          </a:prstGeom>
          <a:noFill/>
        </p:spPr>
        <p:txBody>
          <a:bodyPr wrap="square" rtlCol="0">
            <a:spAutoFit/>
          </a:bodyPr>
          <a:lstStyle/>
          <a:p>
            <a:r>
              <a:rPr lang="en-US" altLang="zh-CN" dirty="0">
                <a:solidFill>
                  <a:srgbClr val="FF0000"/>
                </a:solidFill>
              </a:rPr>
              <a:t>(-5)</a:t>
            </a:r>
          </a:p>
        </p:txBody>
      </p:sp>
      <p:sp>
        <p:nvSpPr>
          <p:cNvPr id="26" name="Rounded Rectangle 25">
            <a:extLst>
              <a:ext uri="{FF2B5EF4-FFF2-40B4-BE49-F238E27FC236}">
                <a16:creationId xmlns:a16="http://schemas.microsoft.com/office/drawing/2014/main" id="{DE86482D-62D8-36A9-BC72-E609A8B9B246}"/>
              </a:ext>
            </a:extLst>
          </p:cNvPr>
          <p:cNvSpPr/>
          <p:nvPr/>
        </p:nvSpPr>
        <p:spPr>
          <a:xfrm>
            <a:off x="134798" y="1581295"/>
            <a:ext cx="4862642" cy="2618906"/>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7" name="Rounded Rectangle 26">
            <a:extLst>
              <a:ext uri="{FF2B5EF4-FFF2-40B4-BE49-F238E27FC236}">
                <a16:creationId xmlns:a16="http://schemas.microsoft.com/office/drawing/2014/main" id="{EF6AEEE5-3E93-C2B6-5742-AC7DA527DEFA}"/>
              </a:ext>
            </a:extLst>
          </p:cNvPr>
          <p:cNvSpPr/>
          <p:nvPr/>
        </p:nvSpPr>
        <p:spPr>
          <a:xfrm>
            <a:off x="4997440" y="1581295"/>
            <a:ext cx="6888592" cy="4965727"/>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7" name="Oval 16">
            <a:extLst>
              <a:ext uri="{FF2B5EF4-FFF2-40B4-BE49-F238E27FC236}">
                <a16:creationId xmlns:a16="http://schemas.microsoft.com/office/drawing/2014/main" id="{6C87AA8C-520B-C624-6DB0-54955E92C94F}"/>
              </a:ext>
            </a:extLst>
          </p:cNvPr>
          <p:cNvSpPr/>
          <p:nvPr/>
        </p:nvSpPr>
        <p:spPr>
          <a:xfrm>
            <a:off x="10627348" y="5974398"/>
            <a:ext cx="828282" cy="291781"/>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E02531D3-3E44-BBA6-B6AA-3D8785DD3F39}"/>
              </a:ext>
            </a:extLst>
          </p:cNvPr>
          <p:cNvGrpSpPr/>
          <p:nvPr/>
        </p:nvGrpSpPr>
        <p:grpSpPr>
          <a:xfrm>
            <a:off x="292426" y="1312738"/>
            <a:ext cx="6671627" cy="5525994"/>
            <a:chOff x="5328700" y="1357852"/>
            <a:chExt cx="6671627" cy="5525994"/>
          </a:xfrm>
        </p:grpSpPr>
        <p:pic>
          <p:nvPicPr>
            <p:cNvPr id="2" name="Picture 1"/>
            <p:cNvPicPr>
              <a:picLocks noChangeAspect="1"/>
            </p:cNvPicPr>
            <p:nvPr/>
          </p:nvPicPr>
          <p:blipFill>
            <a:blip r:embed="rId3"/>
            <a:stretch>
              <a:fillRect/>
            </a:stretch>
          </p:blipFill>
          <p:spPr>
            <a:xfrm>
              <a:off x="5328700" y="1357852"/>
              <a:ext cx="6671627" cy="5525994"/>
            </a:xfrm>
            <a:prstGeom prst="rect">
              <a:avLst/>
            </a:prstGeom>
          </p:spPr>
        </p:pic>
        <p:cxnSp>
          <p:nvCxnSpPr>
            <p:cNvPr id="13" name="Straight Arrow Connector 12">
              <a:extLst>
                <a:ext uri="{FF2B5EF4-FFF2-40B4-BE49-F238E27FC236}">
                  <a16:creationId xmlns:a16="http://schemas.microsoft.com/office/drawing/2014/main" id="{06D614FA-953A-111C-EE93-6EF2705C28CF}"/>
                </a:ext>
              </a:extLst>
            </p:cNvPr>
            <p:cNvCxnSpPr>
              <a:cxnSpLocks/>
            </p:cNvCxnSpPr>
            <p:nvPr/>
          </p:nvCxnSpPr>
          <p:spPr>
            <a:xfrm>
              <a:off x="6322607" y="220588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22009B-82DE-637F-1B48-CECE03F812B1}"/>
                </a:ext>
              </a:extLst>
            </p:cNvPr>
            <p:cNvCxnSpPr>
              <a:cxnSpLocks/>
            </p:cNvCxnSpPr>
            <p:nvPr/>
          </p:nvCxnSpPr>
          <p:spPr>
            <a:xfrm>
              <a:off x="6322607" y="241207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51F3229-64DA-BE9E-E0DF-B7D8F0A8F20C}"/>
                </a:ext>
              </a:extLst>
            </p:cNvPr>
            <p:cNvCxnSpPr>
              <a:cxnSpLocks/>
            </p:cNvCxnSpPr>
            <p:nvPr/>
          </p:nvCxnSpPr>
          <p:spPr>
            <a:xfrm>
              <a:off x="6322607" y="261826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5CD0229-6CCE-1796-1F5A-257168A70F51}"/>
                </a:ext>
              </a:extLst>
            </p:cNvPr>
            <p:cNvCxnSpPr>
              <a:cxnSpLocks/>
            </p:cNvCxnSpPr>
            <p:nvPr/>
          </p:nvCxnSpPr>
          <p:spPr>
            <a:xfrm>
              <a:off x="6322607" y="282833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377016C-6EA2-DC2D-F3DC-8698A74D940F}"/>
                </a:ext>
              </a:extLst>
            </p:cNvPr>
            <p:cNvCxnSpPr>
              <a:cxnSpLocks/>
            </p:cNvCxnSpPr>
            <p:nvPr/>
          </p:nvCxnSpPr>
          <p:spPr>
            <a:xfrm>
              <a:off x="6322607" y="304140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CF40AEB-384E-172E-F694-5749371956A8}"/>
                </a:ext>
              </a:extLst>
            </p:cNvPr>
            <p:cNvCxnSpPr>
              <a:cxnSpLocks/>
            </p:cNvCxnSpPr>
            <p:nvPr/>
          </p:nvCxnSpPr>
          <p:spPr>
            <a:xfrm>
              <a:off x="6322169" y="339398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2C5103D-D190-7F96-ADB4-124CFD93849C}"/>
                </a:ext>
              </a:extLst>
            </p:cNvPr>
            <p:cNvCxnSpPr>
              <a:cxnSpLocks/>
            </p:cNvCxnSpPr>
            <p:nvPr/>
          </p:nvCxnSpPr>
          <p:spPr>
            <a:xfrm>
              <a:off x="6322169" y="360017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372B7CD-2B5E-1F81-D37B-6FE404C0CFC3}"/>
                </a:ext>
              </a:extLst>
            </p:cNvPr>
            <p:cNvCxnSpPr>
              <a:cxnSpLocks/>
            </p:cNvCxnSpPr>
            <p:nvPr/>
          </p:nvCxnSpPr>
          <p:spPr>
            <a:xfrm>
              <a:off x="6322169" y="380636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E109F4-CB17-04C7-6416-BE33DACEDF68}"/>
                </a:ext>
              </a:extLst>
            </p:cNvPr>
            <p:cNvCxnSpPr>
              <a:cxnSpLocks/>
            </p:cNvCxnSpPr>
            <p:nvPr/>
          </p:nvCxnSpPr>
          <p:spPr>
            <a:xfrm>
              <a:off x="6322169" y="401643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1A8FEA-4E67-74E0-CB6D-B302A6F07CB8}"/>
                </a:ext>
              </a:extLst>
            </p:cNvPr>
            <p:cNvCxnSpPr>
              <a:cxnSpLocks/>
            </p:cNvCxnSpPr>
            <p:nvPr/>
          </p:nvCxnSpPr>
          <p:spPr>
            <a:xfrm>
              <a:off x="6322169" y="42294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82BB12-3430-0135-3A11-A282EC257DF1}"/>
                </a:ext>
              </a:extLst>
            </p:cNvPr>
            <p:cNvCxnSpPr>
              <a:cxnSpLocks/>
            </p:cNvCxnSpPr>
            <p:nvPr/>
          </p:nvCxnSpPr>
          <p:spPr>
            <a:xfrm>
              <a:off x="6321293" y="455408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99CF1D6-F84A-3107-0542-97B110184424}"/>
                </a:ext>
              </a:extLst>
            </p:cNvPr>
            <p:cNvCxnSpPr>
              <a:cxnSpLocks/>
            </p:cNvCxnSpPr>
            <p:nvPr/>
          </p:nvCxnSpPr>
          <p:spPr>
            <a:xfrm flipV="1">
              <a:off x="6321293" y="4964674"/>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A756A58-6EE7-CE82-F9FC-6F0DA133FF26}"/>
                </a:ext>
              </a:extLst>
            </p:cNvPr>
            <p:cNvCxnSpPr>
              <a:cxnSpLocks/>
            </p:cNvCxnSpPr>
            <p:nvPr/>
          </p:nvCxnSpPr>
          <p:spPr>
            <a:xfrm flipV="1">
              <a:off x="6321293" y="4761210"/>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399E83-C9F5-048B-9F74-3D5CB0D49035}"/>
                </a:ext>
              </a:extLst>
            </p:cNvPr>
            <p:cNvCxnSpPr>
              <a:cxnSpLocks/>
            </p:cNvCxnSpPr>
            <p:nvPr/>
          </p:nvCxnSpPr>
          <p:spPr>
            <a:xfrm flipV="1">
              <a:off x="6321293" y="5159409"/>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36E9DCA-C108-48B8-A4DE-E7F949E5939B}"/>
                </a:ext>
              </a:extLst>
            </p:cNvPr>
            <p:cNvCxnSpPr>
              <a:cxnSpLocks/>
            </p:cNvCxnSpPr>
            <p:nvPr/>
          </p:nvCxnSpPr>
          <p:spPr>
            <a:xfrm flipV="1">
              <a:off x="6321293" y="5379540"/>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85C329D-E2FC-2109-EEF4-816FC96B838D}"/>
                </a:ext>
              </a:extLst>
            </p:cNvPr>
            <p:cNvCxnSpPr>
              <a:cxnSpLocks/>
            </p:cNvCxnSpPr>
            <p:nvPr/>
          </p:nvCxnSpPr>
          <p:spPr>
            <a:xfrm>
              <a:off x="6301929" y="568844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2FBDE3E-D429-5C34-6FCA-B1E354C076D5}"/>
                </a:ext>
              </a:extLst>
            </p:cNvPr>
            <p:cNvCxnSpPr>
              <a:cxnSpLocks/>
            </p:cNvCxnSpPr>
            <p:nvPr/>
          </p:nvCxnSpPr>
          <p:spPr>
            <a:xfrm>
              <a:off x="6301929" y="589463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BC705B2-8CB3-7F1B-8740-92E3E247BB3D}"/>
                </a:ext>
              </a:extLst>
            </p:cNvPr>
            <p:cNvCxnSpPr>
              <a:cxnSpLocks/>
            </p:cNvCxnSpPr>
            <p:nvPr/>
          </p:nvCxnSpPr>
          <p:spPr>
            <a:xfrm>
              <a:off x="6301929" y="610082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4EBBD17-B5EE-F658-0280-0F535A9DE3BF}"/>
                </a:ext>
              </a:extLst>
            </p:cNvPr>
            <p:cNvCxnSpPr>
              <a:cxnSpLocks/>
            </p:cNvCxnSpPr>
            <p:nvPr/>
          </p:nvCxnSpPr>
          <p:spPr>
            <a:xfrm>
              <a:off x="6301929" y="631090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976B182-46AA-7562-B130-D106763123BE}"/>
                </a:ext>
              </a:extLst>
            </p:cNvPr>
            <p:cNvCxnSpPr>
              <a:cxnSpLocks/>
            </p:cNvCxnSpPr>
            <p:nvPr/>
          </p:nvCxnSpPr>
          <p:spPr>
            <a:xfrm>
              <a:off x="6301929" y="652396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920703A-30A4-DAC9-502A-014977DDFDB5}"/>
                </a:ext>
              </a:extLst>
            </p:cNvPr>
            <p:cNvCxnSpPr>
              <a:cxnSpLocks/>
            </p:cNvCxnSpPr>
            <p:nvPr/>
          </p:nvCxnSpPr>
          <p:spPr>
            <a:xfrm>
              <a:off x="7710703" y="222875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6692B40-CBA1-B1A5-B870-60C6F6CAC2DA}"/>
                </a:ext>
              </a:extLst>
            </p:cNvPr>
            <p:cNvCxnSpPr>
              <a:cxnSpLocks/>
            </p:cNvCxnSpPr>
            <p:nvPr/>
          </p:nvCxnSpPr>
          <p:spPr>
            <a:xfrm>
              <a:off x="7710703" y="243494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152E73B-E80E-6A71-1B68-E2ACA66898BF}"/>
                </a:ext>
              </a:extLst>
            </p:cNvPr>
            <p:cNvCxnSpPr>
              <a:cxnSpLocks/>
            </p:cNvCxnSpPr>
            <p:nvPr/>
          </p:nvCxnSpPr>
          <p:spPr>
            <a:xfrm>
              <a:off x="7710703" y="264113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0CDCF63-311C-5786-F060-C8D507CFE601}"/>
                </a:ext>
              </a:extLst>
            </p:cNvPr>
            <p:cNvCxnSpPr>
              <a:cxnSpLocks/>
            </p:cNvCxnSpPr>
            <p:nvPr/>
          </p:nvCxnSpPr>
          <p:spPr>
            <a:xfrm>
              <a:off x="7710703" y="285121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7173DF3-E607-2408-1462-B4987827631F}"/>
                </a:ext>
              </a:extLst>
            </p:cNvPr>
            <p:cNvCxnSpPr>
              <a:cxnSpLocks/>
            </p:cNvCxnSpPr>
            <p:nvPr/>
          </p:nvCxnSpPr>
          <p:spPr>
            <a:xfrm>
              <a:off x="7710703" y="306427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D151910-5C0D-5C65-9AE5-982F10A914DC}"/>
                </a:ext>
              </a:extLst>
            </p:cNvPr>
            <p:cNvCxnSpPr>
              <a:cxnSpLocks/>
            </p:cNvCxnSpPr>
            <p:nvPr/>
          </p:nvCxnSpPr>
          <p:spPr>
            <a:xfrm>
              <a:off x="7710703" y="339398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BB752C-0E98-8332-412D-B8A6B6F48D41}"/>
                </a:ext>
              </a:extLst>
            </p:cNvPr>
            <p:cNvCxnSpPr>
              <a:cxnSpLocks/>
            </p:cNvCxnSpPr>
            <p:nvPr/>
          </p:nvCxnSpPr>
          <p:spPr>
            <a:xfrm>
              <a:off x="7710703" y="360017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183653E-D6B9-1173-F897-A9B43713D04D}"/>
                </a:ext>
              </a:extLst>
            </p:cNvPr>
            <p:cNvCxnSpPr>
              <a:cxnSpLocks/>
            </p:cNvCxnSpPr>
            <p:nvPr/>
          </p:nvCxnSpPr>
          <p:spPr>
            <a:xfrm>
              <a:off x="7710703" y="380636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9BC2E91-B89A-A4A5-1232-3FC315B58F9A}"/>
                </a:ext>
              </a:extLst>
            </p:cNvPr>
            <p:cNvCxnSpPr>
              <a:cxnSpLocks/>
            </p:cNvCxnSpPr>
            <p:nvPr/>
          </p:nvCxnSpPr>
          <p:spPr>
            <a:xfrm>
              <a:off x="7710703" y="401643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04CAC38-5B05-C7A8-302B-BF252C288EA2}"/>
                </a:ext>
              </a:extLst>
            </p:cNvPr>
            <p:cNvCxnSpPr>
              <a:cxnSpLocks/>
            </p:cNvCxnSpPr>
            <p:nvPr/>
          </p:nvCxnSpPr>
          <p:spPr>
            <a:xfrm>
              <a:off x="7710703" y="42294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015461-7B0B-60D8-7247-0EF623C219D9}"/>
                </a:ext>
              </a:extLst>
            </p:cNvPr>
            <p:cNvCxnSpPr>
              <a:cxnSpLocks/>
            </p:cNvCxnSpPr>
            <p:nvPr/>
          </p:nvCxnSpPr>
          <p:spPr>
            <a:xfrm>
              <a:off x="7703208" y="455151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83BC2F5-A416-8CB1-998C-DA152D6FD4EC}"/>
                </a:ext>
              </a:extLst>
            </p:cNvPr>
            <p:cNvCxnSpPr>
              <a:cxnSpLocks/>
            </p:cNvCxnSpPr>
            <p:nvPr/>
          </p:nvCxnSpPr>
          <p:spPr>
            <a:xfrm>
              <a:off x="7703208" y="475770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2941B85-49D6-4E06-6F7A-C2B011FEB072}"/>
                </a:ext>
              </a:extLst>
            </p:cNvPr>
            <p:cNvCxnSpPr>
              <a:cxnSpLocks/>
            </p:cNvCxnSpPr>
            <p:nvPr/>
          </p:nvCxnSpPr>
          <p:spPr>
            <a:xfrm>
              <a:off x="7703208" y="49638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236D36D-F83E-8C3C-CDDC-5FA179652484}"/>
                </a:ext>
              </a:extLst>
            </p:cNvPr>
            <p:cNvCxnSpPr>
              <a:cxnSpLocks/>
            </p:cNvCxnSpPr>
            <p:nvPr/>
          </p:nvCxnSpPr>
          <p:spPr>
            <a:xfrm>
              <a:off x="7703208" y="517397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1068297-E2BE-CF40-D5A0-EC1263093870}"/>
                </a:ext>
              </a:extLst>
            </p:cNvPr>
            <p:cNvCxnSpPr>
              <a:cxnSpLocks/>
            </p:cNvCxnSpPr>
            <p:nvPr/>
          </p:nvCxnSpPr>
          <p:spPr>
            <a:xfrm>
              <a:off x="7703208" y="538703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136EC7C-1C70-5239-6D48-C59D5A54DFEC}"/>
                </a:ext>
              </a:extLst>
            </p:cNvPr>
            <p:cNvCxnSpPr>
              <a:cxnSpLocks/>
            </p:cNvCxnSpPr>
            <p:nvPr/>
          </p:nvCxnSpPr>
          <p:spPr>
            <a:xfrm>
              <a:off x="7703970" y="569594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9D39D98-4388-C9A4-A62F-6CF9A3F46BBE}"/>
                </a:ext>
              </a:extLst>
            </p:cNvPr>
            <p:cNvCxnSpPr>
              <a:cxnSpLocks/>
            </p:cNvCxnSpPr>
            <p:nvPr/>
          </p:nvCxnSpPr>
          <p:spPr>
            <a:xfrm>
              <a:off x="7703970" y="590213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5E47E36-D5BC-AE91-E2A9-7B4A05AB4A80}"/>
                </a:ext>
              </a:extLst>
            </p:cNvPr>
            <p:cNvCxnSpPr>
              <a:cxnSpLocks/>
            </p:cNvCxnSpPr>
            <p:nvPr/>
          </p:nvCxnSpPr>
          <p:spPr>
            <a:xfrm>
              <a:off x="7703970" y="610832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AEFADDD-8037-5C68-7BA1-8FBEC4DD9673}"/>
                </a:ext>
              </a:extLst>
            </p:cNvPr>
            <p:cNvCxnSpPr>
              <a:cxnSpLocks/>
            </p:cNvCxnSpPr>
            <p:nvPr/>
          </p:nvCxnSpPr>
          <p:spPr>
            <a:xfrm>
              <a:off x="7703970" y="63183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5B8BAD3-86A2-437C-06AC-1F3A8C3C7719}"/>
                </a:ext>
              </a:extLst>
            </p:cNvPr>
            <p:cNvCxnSpPr>
              <a:cxnSpLocks/>
            </p:cNvCxnSpPr>
            <p:nvPr/>
          </p:nvCxnSpPr>
          <p:spPr>
            <a:xfrm>
              <a:off x="7703970" y="653146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BD22076-E6C2-0931-8C39-326AFEC033B3}"/>
                </a:ext>
              </a:extLst>
            </p:cNvPr>
            <p:cNvCxnSpPr>
              <a:cxnSpLocks/>
            </p:cNvCxnSpPr>
            <p:nvPr/>
          </p:nvCxnSpPr>
          <p:spPr>
            <a:xfrm>
              <a:off x="9115544" y="243494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ADA28FC-89B4-A6C7-A74A-5C874E2E5562}"/>
                </a:ext>
              </a:extLst>
            </p:cNvPr>
            <p:cNvCxnSpPr>
              <a:cxnSpLocks/>
            </p:cNvCxnSpPr>
            <p:nvPr/>
          </p:nvCxnSpPr>
          <p:spPr>
            <a:xfrm>
              <a:off x="9115544" y="264113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64B2D934-91EF-93ED-09B7-5839A38D0AED}"/>
                </a:ext>
              </a:extLst>
            </p:cNvPr>
            <p:cNvCxnSpPr>
              <a:cxnSpLocks/>
            </p:cNvCxnSpPr>
            <p:nvPr/>
          </p:nvCxnSpPr>
          <p:spPr>
            <a:xfrm>
              <a:off x="9115544" y="285121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F4521F8-8D0B-A79E-294D-C0CF2EBD6461}"/>
                </a:ext>
              </a:extLst>
            </p:cNvPr>
            <p:cNvCxnSpPr>
              <a:cxnSpLocks/>
            </p:cNvCxnSpPr>
            <p:nvPr/>
          </p:nvCxnSpPr>
          <p:spPr>
            <a:xfrm>
              <a:off x="9115544" y="306427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9927833D-514C-A6D7-688A-F127C7571B29}"/>
                </a:ext>
              </a:extLst>
            </p:cNvPr>
            <p:cNvCxnSpPr>
              <a:cxnSpLocks/>
            </p:cNvCxnSpPr>
            <p:nvPr/>
          </p:nvCxnSpPr>
          <p:spPr>
            <a:xfrm flipV="1">
              <a:off x="9113098" y="2213766"/>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6CC30DE-5320-C2C8-C371-C6F91CF604D5}"/>
                </a:ext>
              </a:extLst>
            </p:cNvPr>
            <p:cNvCxnSpPr>
              <a:cxnSpLocks/>
            </p:cNvCxnSpPr>
            <p:nvPr/>
          </p:nvCxnSpPr>
          <p:spPr>
            <a:xfrm>
              <a:off x="9113098" y="33860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5E57BCC-71FE-3339-FB3D-351848C2D6C7}"/>
                </a:ext>
              </a:extLst>
            </p:cNvPr>
            <p:cNvCxnSpPr>
              <a:cxnSpLocks/>
            </p:cNvCxnSpPr>
            <p:nvPr/>
          </p:nvCxnSpPr>
          <p:spPr>
            <a:xfrm>
              <a:off x="9113098" y="359228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92938F0-A650-E55E-2735-3800C6DD2D8B}"/>
                </a:ext>
              </a:extLst>
            </p:cNvPr>
            <p:cNvCxnSpPr>
              <a:cxnSpLocks/>
            </p:cNvCxnSpPr>
            <p:nvPr/>
          </p:nvCxnSpPr>
          <p:spPr>
            <a:xfrm>
              <a:off x="9113098" y="379847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0EBF558-E37B-35C3-7CD5-4F2F9B1475A2}"/>
                </a:ext>
              </a:extLst>
            </p:cNvPr>
            <p:cNvCxnSpPr>
              <a:cxnSpLocks/>
            </p:cNvCxnSpPr>
            <p:nvPr/>
          </p:nvCxnSpPr>
          <p:spPr>
            <a:xfrm>
              <a:off x="9113098" y="400855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27DF8778-F558-6069-C89F-5D98EF89F7F5}"/>
                </a:ext>
              </a:extLst>
            </p:cNvPr>
            <p:cNvCxnSpPr>
              <a:cxnSpLocks/>
            </p:cNvCxnSpPr>
            <p:nvPr/>
          </p:nvCxnSpPr>
          <p:spPr>
            <a:xfrm>
              <a:off x="9113098" y="422161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0AE370A-60F7-A5BE-4A4E-75E360152DF5}"/>
                </a:ext>
              </a:extLst>
            </p:cNvPr>
            <p:cNvCxnSpPr>
              <a:cxnSpLocks/>
            </p:cNvCxnSpPr>
            <p:nvPr/>
          </p:nvCxnSpPr>
          <p:spPr>
            <a:xfrm>
              <a:off x="9113098" y="455151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E36165C-66F9-9BD5-55CB-B05E4064F7E8}"/>
                </a:ext>
              </a:extLst>
            </p:cNvPr>
            <p:cNvCxnSpPr>
              <a:cxnSpLocks/>
            </p:cNvCxnSpPr>
            <p:nvPr/>
          </p:nvCxnSpPr>
          <p:spPr>
            <a:xfrm>
              <a:off x="9113098" y="475770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876C593-A9B9-7E19-9AAF-A1A537849E6F}"/>
                </a:ext>
              </a:extLst>
            </p:cNvPr>
            <p:cNvCxnSpPr>
              <a:cxnSpLocks/>
            </p:cNvCxnSpPr>
            <p:nvPr/>
          </p:nvCxnSpPr>
          <p:spPr>
            <a:xfrm flipV="1">
              <a:off x="9113098" y="4971355"/>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1843362-D273-CEEC-CBF4-0D15873D9B69}"/>
                </a:ext>
              </a:extLst>
            </p:cNvPr>
            <p:cNvCxnSpPr>
              <a:cxnSpLocks/>
            </p:cNvCxnSpPr>
            <p:nvPr/>
          </p:nvCxnSpPr>
          <p:spPr>
            <a:xfrm>
              <a:off x="9108974" y="518185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8251AC4-6232-CAB3-E45C-9D3D36AB199F}"/>
                </a:ext>
              </a:extLst>
            </p:cNvPr>
            <p:cNvCxnSpPr>
              <a:cxnSpLocks/>
            </p:cNvCxnSpPr>
            <p:nvPr/>
          </p:nvCxnSpPr>
          <p:spPr>
            <a:xfrm>
              <a:off x="9113098" y="592757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530BDEF-6831-85D4-47FD-B7C5738DF7B5}"/>
                </a:ext>
              </a:extLst>
            </p:cNvPr>
            <p:cNvCxnSpPr>
              <a:cxnSpLocks/>
            </p:cNvCxnSpPr>
            <p:nvPr/>
          </p:nvCxnSpPr>
          <p:spPr>
            <a:xfrm>
              <a:off x="9116355" y="63183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F87D14E-555C-6F9F-C46D-FAEEAC7F6E47}"/>
                </a:ext>
              </a:extLst>
            </p:cNvPr>
            <p:cNvCxnSpPr>
              <a:cxnSpLocks/>
            </p:cNvCxnSpPr>
            <p:nvPr/>
          </p:nvCxnSpPr>
          <p:spPr>
            <a:xfrm flipV="1">
              <a:off x="9107163" y="6544820"/>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3FCCC7A-C228-DE0D-84AF-D5F5FB18C3BB}"/>
                </a:ext>
              </a:extLst>
            </p:cNvPr>
            <p:cNvCxnSpPr>
              <a:cxnSpLocks/>
            </p:cNvCxnSpPr>
            <p:nvPr/>
          </p:nvCxnSpPr>
          <p:spPr>
            <a:xfrm flipV="1">
              <a:off x="9107661" y="6129178"/>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12020F2-A6BA-35B9-C2D0-E1C7D41D0B27}"/>
                </a:ext>
              </a:extLst>
            </p:cNvPr>
            <p:cNvCxnSpPr>
              <a:cxnSpLocks/>
            </p:cNvCxnSpPr>
            <p:nvPr/>
          </p:nvCxnSpPr>
          <p:spPr>
            <a:xfrm>
              <a:off x="9062966" y="5460993"/>
              <a:ext cx="92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0E51BF7-235D-8F70-BEFC-C64E81C7984E}"/>
                </a:ext>
              </a:extLst>
            </p:cNvPr>
            <p:cNvCxnSpPr>
              <a:cxnSpLocks/>
            </p:cNvCxnSpPr>
            <p:nvPr/>
          </p:nvCxnSpPr>
          <p:spPr>
            <a:xfrm>
              <a:off x="9062966" y="5786816"/>
              <a:ext cx="92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6" y="888589"/>
            <a:ext cx="5422516"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：消融实验</a:t>
            </a:r>
          </a:p>
        </p:txBody>
      </p:sp>
      <p:sp>
        <p:nvSpPr>
          <p:cNvPr id="4" name="Rectangle 3"/>
          <p:cNvSpPr/>
          <p:nvPr/>
        </p:nvSpPr>
        <p:spPr>
          <a:xfrm>
            <a:off x="7243977" y="2446045"/>
            <a:ext cx="4655597" cy="2439804"/>
          </a:xfrm>
          <a:prstGeom prst="rect">
            <a:avLst/>
          </a:prstGeom>
          <a:solidFill>
            <a:schemeClr val="accent3">
              <a:lumMod val="20000"/>
              <a:lumOff val="80000"/>
            </a:schemeClr>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zh-CN" sz="1800" dirty="0">
              <a:solidFill>
                <a:schemeClr val="tx1"/>
              </a:solidFill>
              <a:latin typeface="+mj-ea"/>
              <a:ea typeface="+mj-ea"/>
            </a:endParaRPr>
          </a:p>
          <a:p>
            <a:endParaRPr lang="en-US" altLang="zh-CN" sz="1800" dirty="0">
              <a:solidFill>
                <a:schemeClr val="tx1"/>
              </a:solidFill>
              <a:latin typeface="+mj-ea"/>
              <a:ea typeface="+mj-ea"/>
            </a:endParaRPr>
          </a:p>
        </p:txBody>
      </p:sp>
      <p:sp>
        <p:nvSpPr>
          <p:cNvPr id="59" name="TextBox 58">
            <a:extLst>
              <a:ext uri="{FF2B5EF4-FFF2-40B4-BE49-F238E27FC236}">
                <a16:creationId xmlns:a16="http://schemas.microsoft.com/office/drawing/2014/main" id="{B6349C1A-C2D2-663E-4007-671B6FEEAC79}"/>
              </a:ext>
            </a:extLst>
          </p:cNvPr>
          <p:cNvSpPr txBox="1"/>
          <p:nvPr/>
        </p:nvSpPr>
        <p:spPr>
          <a:xfrm>
            <a:off x="7270459" y="3051525"/>
            <a:ext cx="6096000" cy="646331"/>
          </a:xfrm>
          <a:prstGeom prst="rect">
            <a:avLst/>
          </a:prstGeom>
          <a:noFill/>
        </p:spPr>
        <p:txBody>
          <a:bodyPr wrap="square">
            <a:spAutoFit/>
          </a:bodyPr>
          <a:lstStyle/>
          <a:p>
            <a:r>
              <a:rPr lang="zh-CN" altLang="en-US" sz="1800" dirty="0">
                <a:solidFill>
                  <a:schemeClr val="tx1"/>
                </a:solidFill>
                <a:latin typeface="+mj-ea"/>
                <a:ea typeface="+mj-ea"/>
              </a:rPr>
              <a:t>    </a:t>
            </a:r>
            <a:r>
              <a:rPr lang="en-US" altLang="zh-CN" sz="1800" dirty="0">
                <a:solidFill>
                  <a:schemeClr val="tx1"/>
                </a:solidFill>
                <a:latin typeface="+mj-ea"/>
                <a:ea typeface="+mj-ea"/>
              </a:rPr>
              <a:t>SGCN-MH-</a:t>
            </a:r>
            <a:r>
              <a:rPr lang="en-US" altLang="zh-CN" sz="1800" dirty="0" err="1">
                <a:solidFill>
                  <a:schemeClr val="tx1"/>
                </a:solidFill>
                <a:latin typeface="+mj-ea"/>
                <a:ea typeface="+mj-ea"/>
              </a:rPr>
              <a:t>nC</a:t>
            </a:r>
            <a:r>
              <a:rPr lang="en-US" altLang="zh-CN" sz="1800" dirty="0">
                <a:solidFill>
                  <a:schemeClr val="tx1"/>
                </a:solidFill>
                <a:latin typeface="+mj-ea"/>
                <a:ea typeface="+mj-ea"/>
              </a:rPr>
              <a:t>/SGCN-MH </a:t>
            </a:r>
            <a:r>
              <a:rPr lang="zh-CN" altLang="en-US" sz="1800" dirty="0">
                <a:solidFill>
                  <a:schemeClr val="tx1"/>
                </a:solidFill>
                <a:latin typeface="+mj-ea"/>
                <a:ea typeface="+mj-ea"/>
              </a:rPr>
              <a:t>：拼接输出</a:t>
            </a:r>
            <a:endParaRPr lang="en-US" altLang="zh-CN" sz="1800" dirty="0">
              <a:solidFill>
                <a:schemeClr val="tx1"/>
              </a:solidFill>
              <a:latin typeface="+mj-ea"/>
              <a:ea typeface="+mj-ea"/>
            </a:endParaRPr>
          </a:p>
          <a:p>
            <a:r>
              <a:rPr lang="zh-CN" altLang="en-US" sz="1800" dirty="0">
                <a:solidFill>
                  <a:schemeClr val="tx1"/>
                </a:solidFill>
                <a:latin typeface="+mj-ea"/>
                <a:ea typeface="+mj-ea"/>
              </a:rPr>
              <a:t>操作可以缓解过平滑</a:t>
            </a:r>
            <a:endParaRPr lang="en-US" altLang="zh-CN" sz="1800" dirty="0">
              <a:solidFill>
                <a:schemeClr val="tx1"/>
              </a:solidFill>
              <a:latin typeface="+mj-ea"/>
              <a:ea typeface="+mj-ea"/>
            </a:endParaRPr>
          </a:p>
        </p:txBody>
      </p:sp>
      <p:sp>
        <p:nvSpPr>
          <p:cNvPr id="73" name="TextBox 72">
            <a:extLst>
              <a:ext uri="{FF2B5EF4-FFF2-40B4-BE49-F238E27FC236}">
                <a16:creationId xmlns:a16="http://schemas.microsoft.com/office/drawing/2014/main" id="{5C390605-D0F8-2F8C-2DDD-39EB06256552}"/>
              </a:ext>
            </a:extLst>
          </p:cNvPr>
          <p:cNvSpPr txBox="1"/>
          <p:nvPr/>
        </p:nvSpPr>
        <p:spPr>
          <a:xfrm>
            <a:off x="7264252" y="3842735"/>
            <a:ext cx="6606208" cy="923330"/>
          </a:xfrm>
          <a:prstGeom prst="rect">
            <a:avLst/>
          </a:prstGeom>
          <a:noFill/>
        </p:spPr>
        <p:txBody>
          <a:bodyPr wrap="square">
            <a:spAutoFit/>
          </a:bodyPr>
          <a:lstStyle/>
          <a:p>
            <a:r>
              <a:rPr lang="zh-CN" altLang="en-US" dirty="0">
                <a:solidFill>
                  <a:schemeClr val="tx1"/>
                </a:solidFill>
                <a:latin typeface="+mj-ea"/>
                <a:ea typeface="+mj-ea"/>
              </a:rPr>
              <a:t>    </a:t>
            </a:r>
            <a:r>
              <a:rPr lang="en-US" altLang="zh-CN" dirty="0">
                <a:solidFill>
                  <a:schemeClr val="tx1"/>
                </a:solidFill>
                <a:latin typeface="+mj-ea"/>
                <a:ea typeface="+mj-ea"/>
              </a:rPr>
              <a:t>GCN-MH</a:t>
            </a:r>
            <a:r>
              <a:rPr lang="en-US" altLang="zh-CN" sz="1800" dirty="0">
                <a:solidFill>
                  <a:schemeClr val="tx1"/>
                </a:solidFill>
                <a:latin typeface="+mj-ea"/>
                <a:ea typeface="+mj-ea"/>
              </a:rPr>
              <a:t>/SGCN-MH</a:t>
            </a:r>
            <a:r>
              <a:rPr lang="zh-CN" altLang="en-US" dirty="0">
                <a:solidFill>
                  <a:schemeClr val="tx1"/>
                </a:solidFill>
                <a:latin typeface="+mj-ea"/>
                <a:ea typeface="+mj-ea"/>
              </a:rPr>
              <a:t>：去除层间的特征</a:t>
            </a:r>
            <a:endParaRPr lang="en-US" altLang="zh-CN" dirty="0">
              <a:solidFill>
                <a:schemeClr val="tx1"/>
              </a:solidFill>
              <a:latin typeface="+mj-ea"/>
              <a:ea typeface="+mj-ea"/>
            </a:endParaRPr>
          </a:p>
          <a:p>
            <a:r>
              <a:rPr lang="zh-CN" altLang="en-US" dirty="0">
                <a:solidFill>
                  <a:schemeClr val="tx1"/>
                </a:solidFill>
                <a:latin typeface="+mj-ea"/>
                <a:ea typeface="+mj-ea"/>
              </a:rPr>
              <a:t>变换与非线性激活函数可以提升模型效果以</a:t>
            </a:r>
            <a:endParaRPr lang="en-US" altLang="zh-CN" dirty="0">
              <a:solidFill>
                <a:schemeClr val="tx1"/>
              </a:solidFill>
              <a:latin typeface="+mj-ea"/>
              <a:ea typeface="+mj-ea"/>
            </a:endParaRPr>
          </a:p>
          <a:p>
            <a:r>
              <a:rPr lang="zh-CN" altLang="en-US" dirty="0">
                <a:solidFill>
                  <a:schemeClr val="tx1"/>
                </a:solidFill>
                <a:latin typeface="+mj-ea"/>
                <a:ea typeface="+mj-ea"/>
              </a:rPr>
              <a:t>及简化计算</a:t>
            </a:r>
            <a:endParaRPr lang="zh-CN" altLang="en-US" sz="1800" dirty="0">
              <a:solidFill>
                <a:schemeClr val="tx1"/>
              </a:solidFill>
              <a:latin typeface="+mj-ea"/>
              <a:ea typeface="+mj-ea"/>
            </a:endParaRPr>
          </a:p>
        </p:txBody>
      </p:sp>
      <p:sp>
        <p:nvSpPr>
          <p:cNvPr id="76" name="TextBox 75">
            <a:extLst>
              <a:ext uri="{FF2B5EF4-FFF2-40B4-BE49-F238E27FC236}">
                <a16:creationId xmlns:a16="http://schemas.microsoft.com/office/drawing/2014/main" id="{B53B79BD-6A99-AB40-E86C-EFEE88F46C26}"/>
              </a:ext>
            </a:extLst>
          </p:cNvPr>
          <p:cNvSpPr txBox="1"/>
          <p:nvPr/>
        </p:nvSpPr>
        <p:spPr>
          <a:xfrm>
            <a:off x="7264252" y="2540214"/>
            <a:ext cx="6858000" cy="369332"/>
          </a:xfrm>
          <a:prstGeom prst="rect">
            <a:avLst/>
          </a:prstGeom>
          <a:noFill/>
        </p:spPr>
        <p:txBody>
          <a:bodyPr wrap="square">
            <a:spAutoFit/>
          </a:bodyPr>
          <a:lstStyle/>
          <a:p>
            <a:r>
              <a:rPr lang="zh-CN" altLang="en-US" sz="1800" dirty="0">
                <a:solidFill>
                  <a:schemeClr val="tx1"/>
                </a:solidFill>
                <a:latin typeface="+mj-ea"/>
                <a:ea typeface="+mj-ea"/>
              </a:rPr>
              <a:t>    </a:t>
            </a:r>
            <a:r>
              <a:rPr lang="en-US" altLang="zh-CN" sz="1800" dirty="0">
                <a:solidFill>
                  <a:schemeClr val="tx1"/>
                </a:solidFill>
                <a:latin typeface="+mj-ea"/>
                <a:ea typeface="+mj-ea"/>
              </a:rPr>
              <a:t>SGCN/SGCN-MH</a:t>
            </a:r>
            <a:r>
              <a:rPr lang="zh-CN" altLang="en-US" sz="1800" dirty="0">
                <a:solidFill>
                  <a:schemeClr val="tx1"/>
                </a:solidFill>
                <a:latin typeface="+mj-ea"/>
                <a:ea typeface="+mj-ea"/>
              </a:rPr>
              <a:t>：自适应跨跳连接有效</a:t>
            </a:r>
            <a:endParaRPr lang="en-US" altLang="zh-CN" sz="1800" dirty="0">
              <a:solidFill>
                <a:schemeClr val="tx1"/>
              </a:solidFill>
              <a:latin typeface="+mj-ea"/>
              <a:ea typeface="+mj-ea"/>
            </a:endParaRPr>
          </a:p>
        </p:txBody>
      </p:sp>
      <p:sp>
        <p:nvSpPr>
          <p:cNvPr id="24" name="椭圆 19">
            <a:extLst>
              <a:ext uri="{FF2B5EF4-FFF2-40B4-BE49-F238E27FC236}">
                <a16:creationId xmlns:a16="http://schemas.microsoft.com/office/drawing/2014/main" id="{D3F505E8-CC21-8278-D269-B599733E0E56}"/>
              </a:ext>
            </a:extLst>
          </p:cNvPr>
          <p:cNvSpPr/>
          <p:nvPr/>
        </p:nvSpPr>
        <p:spPr>
          <a:xfrm>
            <a:off x="7282831" y="257335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26" name="椭圆 19">
            <a:extLst>
              <a:ext uri="{FF2B5EF4-FFF2-40B4-BE49-F238E27FC236}">
                <a16:creationId xmlns:a16="http://schemas.microsoft.com/office/drawing/2014/main" id="{22C9C115-31B5-A1D6-9684-944A13D03C12}"/>
              </a:ext>
            </a:extLst>
          </p:cNvPr>
          <p:cNvSpPr/>
          <p:nvPr/>
        </p:nvSpPr>
        <p:spPr>
          <a:xfrm>
            <a:off x="7282831" y="3064530"/>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28" name="椭圆 19">
            <a:extLst>
              <a:ext uri="{FF2B5EF4-FFF2-40B4-BE49-F238E27FC236}">
                <a16:creationId xmlns:a16="http://schemas.microsoft.com/office/drawing/2014/main" id="{F1861E95-BCA5-B213-84CD-C266D3298F14}"/>
              </a:ext>
            </a:extLst>
          </p:cNvPr>
          <p:cNvSpPr/>
          <p:nvPr/>
        </p:nvSpPr>
        <p:spPr>
          <a:xfrm>
            <a:off x="7282831" y="3866538"/>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30" name="椭圆 19">
            <a:extLst>
              <a:ext uri="{FF2B5EF4-FFF2-40B4-BE49-F238E27FC236}">
                <a16:creationId xmlns:a16="http://schemas.microsoft.com/office/drawing/2014/main" id="{CE81E41F-0796-1C54-292A-E3A70B2BD77D}"/>
              </a:ext>
            </a:extLst>
          </p:cNvPr>
          <p:cNvSpPr/>
          <p:nvPr/>
        </p:nvSpPr>
        <p:spPr>
          <a:xfrm>
            <a:off x="1745631" y="1801827"/>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72" name="椭圆 19">
            <a:extLst>
              <a:ext uri="{FF2B5EF4-FFF2-40B4-BE49-F238E27FC236}">
                <a16:creationId xmlns:a16="http://schemas.microsoft.com/office/drawing/2014/main" id="{C4FD7A60-AABA-90F7-C64C-2FA4000CE028}"/>
              </a:ext>
            </a:extLst>
          </p:cNvPr>
          <p:cNvSpPr/>
          <p:nvPr/>
        </p:nvSpPr>
        <p:spPr>
          <a:xfrm>
            <a:off x="2543064" y="1801827"/>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74" name="椭圆 19">
            <a:extLst>
              <a:ext uri="{FF2B5EF4-FFF2-40B4-BE49-F238E27FC236}">
                <a16:creationId xmlns:a16="http://schemas.microsoft.com/office/drawing/2014/main" id="{78BAA8B5-4194-B31E-2196-A6B50EA59EA0}"/>
              </a:ext>
            </a:extLst>
          </p:cNvPr>
          <p:cNvSpPr/>
          <p:nvPr/>
        </p:nvSpPr>
        <p:spPr>
          <a:xfrm>
            <a:off x="4307857" y="1801827"/>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2" grpId="0" animBg="1"/>
      <p:bldP spid="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5" y="888589"/>
            <a:ext cx="610138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：高低频信息实验</a:t>
            </a:r>
          </a:p>
        </p:txBody>
      </p:sp>
      <p:pic>
        <p:nvPicPr>
          <p:cNvPr id="3" name="Picture 2"/>
          <p:cNvPicPr>
            <a:picLocks noChangeAspect="1"/>
          </p:cNvPicPr>
          <p:nvPr/>
        </p:nvPicPr>
        <p:blipFill>
          <a:blip r:embed="rId3"/>
          <a:stretch>
            <a:fillRect/>
          </a:stretch>
        </p:blipFill>
        <p:spPr>
          <a:xfrm>
            <a:off x="135671" y="1390461"/>
            <a:ext cx="7763912" cy="2661912"/>
          </a:xfrm>
          <a:prstGeom prst="rect">
            <a:avLst/>
          </a:prstGeom>
        </p:spPr>
      </p:pic>
      <p:pic>
        <p:nvPicPr>
          <p:cNvPr id="13" name="Picture 12"/>
          <p:cNvPicPr>
            <a:picLocks noChangeAspect="1"/>
          </p:cNvPicPr>
          <p:nvPr/>
        </p:nvPicPr>
        <p:blipFill>
          <a:blip r:embed="rId4"/>
          <a:stretch>
            <a:fillRect/>
          </a:stretch>
        </p:blipFill>
        <p:spPr>
          <a:xfrm>
            <a:off x="273818" y="3985108"/>
            <a:ext cx="7487617" cy="2872892"/>
          </a:xfrm>
          <a:prstGeom prst="rect">
            <a:avLst/>
          </a:prstGeom>
        </p:spPr>
      </p:pic>
      <p:sp>
        <p:nvSpPr>
          <p:cNvPr id="14" name="Rectangle 13"/>
          <p:cNvSpPr/>
          <p:nvPr/>
        </p:nvSpPr>
        <p:spPr>
          <a:xfrm>
            <a:off x="8127948" y="3318902"/>
            <a:ext cx="3896058" cy="1332411"/>
          </a:xfrm>
          <a:prstGeom prst="rect">
            <a:avLst/>
          </a:prstGeom>
          <a:solidFill>
            <a:schemeClr val="accent4">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800" dirty="0">
                <a:solidFill>
                  <a:schemeClr val="tx1"/>
                </a:solidFill>
                <a:latin typeface="+mj-ea"/>
                <a:ea typeface="+mj-ea"/>
              </a:rPr>
              <a:t>叠加多层图卷积</a:t>
            </a:r>
            <a:r>
              <a:rPr lang="en-US" altLang="zh-CN" sz="1800" dirty="0">
                <a:solidFill>
                  <a:schemeClr val="tx1"/>
                </a:solidFill>
                <a:latin typeface="+mj-ea"/>
                <a:ea typeface="+mj-ea"/>
              </a:rPr>
              <a:t>/</a:t>
            </a:r>
            <a:r>
              <a:rPr lang="zh-CN" altLang="en-US" sz="1800" dirty="0">
                <a:solidFill>
                  <a:schemeClr val="tx1"/>
                </a:solidFill>
                <a:latin typeface="+mj-ea"/>
                <a:ea typeface="+mj-ea"/>
              </a:rPr>
              <a:t>使用广义拉普拉斯图卷积核验证了：不同的数据集，高低频信息需求不一致</a:t>
            </a:r>
          </a:p>
        </p:txBody>
      </p:sp>
      <p:sp>
        <p:nvSpPr>
          <p:cNvPr id="16" name="Oval 15">
            <a:extLst>
              <a:ext uri="{FF2B5EF4-FFF2-40B4-BE49-F238E27FC236}">
                <a16:creationId xmlns:a16="http://schemas.microsoft.com/office/drawing/2014/main" id="{68F13713-DD78-EC91-CA7A-29EC596C8A9B}"/>
              </a:ext>
            </a:extLst>
          </p:cNvPr>
          <p:cNvSpPr/>
          <p:nvPr/>
        </p:nvSpPr>
        <p:spPr>
          <a:xfrm>
            <a:off x="1021415" y="1540247"/>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1" name="Oval 20">
            <a:extLst>
              <a:ext uri="{FF2B5EF4-FFF2-40B4-BE49-F238E27FC236}">
                <a16:creationId xmlns:a16="http://schemas.microsoft.com/office/drawing/2014/main" id="{88C7719D-4D3A-D8CD-6CF6-439A7C06060C}"/>
              </a:ext>
            </a:extLst>
          </p:cNvPr>
          <p:cNvSpPr/>
          <p:nvPr/>
        </p:nvSpPr>
        <p:spPr>
          <a:xfrm>
            <a:off x="2243663" y="1747511"/>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2" name="Oval 21">
            <a:extLst>
              <a:ext uri="{FF2B5EF4-FFF2-40B4-BE49-F238E27FC236}">
                <a16:creationId xmlns:a16="http://schemas.microsoft.com/office/drawing/2014/main" id="{C383712C-C62E-49D1-CA57-B582467ECD97}"/>
              </a:ext>
            </a:extLst>
          </p:cNvPr>
          <p:cNvSpPr/>
          <p:nvPr/>
        </p:nvSpPr>
        <p:spPr>
          <a:xfrm>
            <a:off x="1627967" y="2832599"/>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3" name="Oval 22">
            <a:extLst>
              <a:ext uri="{FF2B5EF4-FFF2-40B4-BE49-F238E27FC236}">
                <a16:creationId xmlns:a16="http://schemas.microsoft.com/office/drawing/2014/main" id="{12F586ED-4865-B788-4554-753246ACD746}"/>
              </a:ext>
            </a:extLst>
          </p:cNvPr>
          <p:cNvSpPr/>
          <p:nvPr/>
        </p:nvSpPr>
        <p:spPr>
          <a:xfrm>
            <a:off x="4587575" y="1649975"/>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4" name="Oval 23">
            <a:extLst>
              <a:ext uri="{FF2B5EF4-FFF2-40B4-BE49-F238E27FC236}">
                <a16:creationId xmlns:a16="http://schemas.microsoft.com/office/drawing/2014/main" id="{FE802A15-6AE2-238D-9E52-3F7052FB40D7}"/>
              </a:ext>
            </a:extLst>
          </p:cNvPr>
          <p:cNvSpPr/>
          <p:nvPr/>
        </p:nvSpPr>
        <p:spPr>
          <a:xfrm>
            <a:off x="1926671" y="4182863"/>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Oval 24">
            <a:extLst>
              <a:ext uri="{FF2B5EF4-FFF2-40B4-BE49-F238E27FC236}">
                <a16:creationId xmlns:a16="http://schemas.microsoft.com/office/drawing/2014/main" id="{8C7C0569-8769-D94B-07AD-6BC28E126210}"/>
              </a:ext>
            </a:extLst>
          </p:cNvPr>
          <p:cNvSpPr/>
          <p:nvPr/>
        </p:nvSpPr>
        <p:spPr>
          <a:xfrm>
            <a:off x="3234263" y="4502903"/>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Oval 25">
            <a:extLst>
              <a:ext uri="{FF2B5EF4-FFF2-40B4-BE49-F238E27FC236}">
                <a16:creationId xmlns:a16="http://schemas.microsoft.com/office/drawing/2014/main" id="{250200CC-A8D2-C9BC-7FE6-0849ACC5427B}"/>
              </a:ext>
            </a:extLst>
          </p:cNvPr>
          <p:cNvSpPr/>
          <p:nvPr/>
        </p:nvSpPr>
        <p:spPr>
          <a:xfrm>
            <a:off x="2447879" y="5325863"/>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Oval 26">
            <a:extLst>
              <a:ext uri="{FF2B5EF4-FFF2-40B4-BE49-F238E27FC236}">
                <a16:creationId xmlns:a16="http://schemas.microsoft.com/office/drawing/2014/main" id="{5721D729-3E38-36F6-2967-AAE905509BDB}"/>
              </a:ext>
            </a:extLst>
          </p:cNvPr>
          <p:cNvSpPr/>
          <p:nvPr/>
        </p:nvSpPr>
        <p:spPr>
          <a:xfrm>
            <a:off x="6946727" y="4228583"/>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Oval 1">
            <a:extLst>
              <a:ext uri="{FF2B5EF4-FFF2-40B4-BE49-F238E27FC236}">
                <a16:creationId xmlns:a16="http://schemas.microsoft.com/office/drawing/2014/main" id="{5CAD4981-EDC9-CDB3-CBA8-F51BB5109367}"/>
              </a:ext>
            </a:extLst>
          </p:cNvPr>
          <p:cNvSpPr/>
          <p:nvPr/>
        </p:nvSpPr>
        <p:spPr>
          <a:xfrm>
            <a:off x="8166284" y="1802375"/>
            <a:ext cx="121585" cy="12158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TextBox 14">
            <a:extLst>
              <a:ext uri="{FF2B5EF4-FFF2-40B4-BE49-F238E27FC236}">
                <a16:creationId xmlns:a16="http://schemas.microsoft.com/office/drawing/2014/main" id="{2D13A9C1-D231-8BE0-5E96-E87823070B95}"/>
              </a:ext>
            </a:extLst>
          </p:cNvPr>
          <p:cNvSpPr txBox="1"/>
          <p:nvPr/>
        </p:nvSpPr>
        <p:spPr>
          <a:xfrm>
            <a:off x="8296157" y="1678694"/>
            <a:ext cx="6264164" cy="369332"/>
          </a:xfrm>
          <a:prstGeom prst="rect">
            <a:avLst/>
          </a:prstGeom>
          <a:noFill/>
        </p:spPr>
        <p:txBody>
          <a:bodyPr wrap="square">
            <a:spAutoFit/>
          </a:bodyPr>
          <a:lstStyle/>
          <a:p>
            <a:r>
              <a:rPr lang="zh-CN" altLang="en-US" sz="1800" dirty="0">
                <a:solidFill>
                  <a:schemeClr val="tx1"/>
                </a:solidFill>
                <a:latin typeface="+mj-ea"/>
                <a:ea typeface="+mj-ea"/>
              </a:rPr>
              <a:t>：</a:t>
            </a:r>
            <a:r>
              <a:rPr lang="zh-CN" altLang="en-CN" sz="1800" dirty="0">
                <a:solidFill>
                  <a:schemeClr val="tx1"/>
                </a:solidFill>
                <a:latin typeface="+mj-ea"/>
                <a:ea typeface="+mj-ea"/>
              </a:rPr>
              <a:t>标识</a:t>
            </a:r>
            <a:r>
              <a:rPr lang="zh-CN" altLang="en-US" sz="1800" dirty="0">
                <a:solidFill>
                  <a:schemeClr val="tx1"/>
                </a:solidFill>
                <a:latin typeface="+mj-ea"/>
                <a:ea typeface="+mj-ea"/>
              </a:rPr>
              <a:t>了最高表现</a:t>
            </a:r>
            <a:endParaRPr lang="en-CN" dirty="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22" grpId="0" animBg="1"/>
      <p:bldP spid="23" grpId="0" animBg="1"/>
      <p:bldP spid="24"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5" y="888589"/>
            <a:ext cx="610138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：高低频信息实验</a:t>
            </a:r>
          </a:p>
        </p:txBody>
      </p:sp>
      <p:pic>
        <p:nvPicPr>
          <p:cNvPr id="4" name="Picture 3"/>
          <p:cNvPicPr>
            <a:picLocks noChangeAspect="1"/>
          </p:cNvPicPr>
          <p:nvPr/>
        </p:nvPicPr>
        <p:blipFill>
          <a:blip r:embed="rId3"/>
          <a:stretch>
            <a:fillRect/>
          </a:stretch>
        </p:blipFill>
        <p:spPr>
          <a:xfrm>
            <a:off x="546896" y="2969578"/>
            <a:ext cx="5125669" cy="3895944"/>
          </a:xfrm>
          <a:prstGeom prst="rect">
            <a:avLst/>
          </a:prstGeom>
        </p:spPr>
      </p:pic>
      <p:pic>
        <p:nvPicPr>
          <p:cNvPr id="2" name="Picture 1"/>
          <p:cNvPicPr>
            <a:picLocks noChangeAspect="1"/>
          </p:cNvPicPr>
          <p:nvPr/>
        </p:nvPicPr>
        <p:blipFill>
          <a:blip r:embed="rId4"/>
          <a:stretch>
            <a:fillRect/>
          </a:stretch>
        </p:blipFill>
        <p:spPr>
          <a:xfrm>
            <a:off x="907698" y="1416749"/>
            <a:ext cx="8315954" cy="1705203"/>
          </a:xfrm>
          <a:prstGeom prst="rect">
            <a:avLst/>
          </a:prstGeom>
        </p:spPr>
      </p:pic>
      <p:sp>
        <p:nvSpPr>
          <p:cNvPr id="17" name="Rectangle 16"/>
          <p:cNvSpPr/>
          <p:nvPr/>
        </p:nvSpPr>
        <p:spPr>
          <a:xfrm>
            <a:off x="6394553" y="3429000"/>
            <a:ext cx="4766603" cy="1452547"/>
          </a:xfrm>
          <a:prstGeom prst="rect">
            <a:avLst/>
          </a:prstGeom>
          <a:solidFill>
            <a:schemeClr val="accent3">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800" dirty="0">
                <a:solidFill>
                  <a:schemeClr val="tx1"/>
                </a:solidFill>
                <a:latin typeface="+mj-ea"/>
                <a:ea typeface="+mj-ea"/>
              </a:rPr>
              <a:t>从</a:t>
            </a:r>
            <a:r>
              <a:rPr lang="en-US" altLang="zh-CN" sz="1800" dirty="0">
                <a:solidFill>
                  <a:schemeClr val="tx1"/>
                </a:solidFill>
                <a:latin typeface="+mj-ea"/>
                <a:ea typeface="+mj-ea"/>
              </a:rPr>
              <a:t>GCN</a:t>
            </a:r>
            <a:r>
              <a:rPr lang="zh-CN" altLang="en-US" sz="1800" dirty="0">
                <a:solidFill>
                  <a:schemeClr val="tx1"/>
                </a:solidFill>
                <a:latin typeface="+mj-ea"/>
                <a:ea typeface="+mj-ea"/>
              </a:rPr>
              <a:t>到</a:t>
            </a:r>
            <a:r>
              <a:rPr lang="en-US" altLang="zh-CN" sz="1800" dirty="0">
                <a:solidFill>
                  <a:schemeClr val="tx1"/>
                </a:solidFill>
                <a:latin typeface="+mj-ea"/>
                <a:ea typeface="+mj-ea"/>
              </a:rPr>
              <a:t>GCN-2hop</a:t>
            </a:r>
            <a:r>
              <a:rPr lang="zh-CN" altLang="en-US" sz="1800" dirty="0">
                <a:solidFill>
                  <a:schemeClr val="tx1"/>
                </a:solidFill>
                <a:latin typeface="+mj-ea"/>
                <a:ea typeface="+mj-ea"/>
              </a:rPr>
              <a:t>再到</a:t>
            </a:r>
            <a:r>
              <a:rPr lang="en-US" altLang="zh-CN" sz="1800" dirty="0">
                <a:solidFill>
                  <a:schemeClr val="tx1"/>
                </a:solidFill>
                <a:latin typeface="+mj-ea"/>
                <a:ea typeface="+mj-ea"/>
              </a:rPr>
              <a:t>GCN-3hop</a:t>
            </a:r>
            <a:r>
              <a:rPr lang="zh-CN" altLang="en-US" sz="1800" dirty="0">
                <a:solidFill>
                  <a:schemeClr val="tx1"/>
                </a:solidFill>
                <a:latin typeface="+mj-ea"/>
                <a:ea typeface="+mj-ea"/>
              </a:rPr>
              <a:t>会提供逐渐变远的视角，即增加模型注意到的</a:t>
            </a:r>
            <a:r>
              <a:rPr lang="zh-CN" altLang="en-US" sz="1800" dirty="0">
                <a:solidFill>
                  <a:srgbClr val="FF0000"/>
                </a:solidFill>
                <a:latin typeface="+mj-ea"/>
                <a:ea typeface="+mj-ea"/>
              </a:rPr>
              <a:t>全局性</a:t>
            </a:r>
            <a:r>
              <a:rPr lang="zh-CN" altLang="en-US" sz="1800" dirty="0">
                <a:solidFill>
                  <a:schemeClr val="tx1"/>
                </a:solidFill>
                <a:latin typeface="+mj-ea"/>
                <a:ea typeface="+mj-ea"/>
              </a:rPr>
              <a:t>和</a:t>
            </a:r>
            <a:r>
              <a:rPr lang="zh-CN" altLang="en-US" sz="1800" dirty="0">
                <a:solidFill>
                  <a:srgbClr val="FF0000"/>
                </a:solidFill>
                <a:latin typeface="+mj-ea"/>
                <a:ea typeface="+mj-ea"/>
              </a:rPr>
              <a:t>高频信息</a:t>
            </a:r>
            <a:r>
              <a:rPr lang="zh-CN" altLang="en-US" sz="1800" dirty="0">
                <a:solidFill>
                  <a:schemeClr val="tx1"/>
                </a:solidFill>
                <a:latin typeface="+mj-ea"/>
                <a:ea typeface="+mj-ea"/>
              </a:rPr>
              <a:t>。增加的高频信息对于不同的数据集影响不同</a:t>
            </a:r>
          </a:p>
        </p:txBody>
      </p:sp>
      <p:sp>
        <p:nvSpPr>
          <p:cNvPr id="3" name="Down Arrow 2">
            <a:extLst>
              <a:ext uri="{FF2B5EF4-FFF2-40B4-BE49-F238E27FC236}">
                <a16:creationId xmlns:a16="http://schemas.microsoft.com/office/drawing/2014/main" id="{31A44F62-4D15-586A-16F2-C2C3DCDB976F}"/>
              </a:ext>
            </a:extLst>
          </p:cNvPr>
          <p:cNvSpPr/>
          <p:nvPr/>
        </p:nvSpPr>
        <p:spPr>
          <a:xfrm>
            <a:off x="8641220" y="4713091"/>
            <a:ext cx="333298" cy="883733"/>
          </a:xfrm>
          <a:prstGeom prst="downArrow">
            <a:avLst/>
          </a:prstGeom>
          <a:solidFill>
            <a:srgbClr val="5C06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68C308D-2257-D235-A1C8-8B1E543DA726}"/>
              </a:ext>
            </a:extLst>
          </p:cNvPr>
          <p:cNvSpPr txBox="1"/>
          <p:nvPr/>
        </p:nvSpPr>
        <p:spPr>
          <a:xfrm>
            <a:off x="7573107" y="5596824"/>
            <a:ext cx="6096000" cy="400110"/>
          </a:xfrm>
          <a:prstGeom prst="rect">
            <a:avLst/>
          </a:prstGeom>
          <a:noFill/>
        </p:spPr>
        <p:txBody>
          <a:bodyPr wrap="square">
            <a:spAutoFit/>
          </a:bodyPr>
          <a:lstStyle/>
          <a:p>
            <a:r>
              <a:rPr lang="zh-CN" altLang="en-CN" sz="2000" dirty="0">
                <a:solidFill>
                  <a:schemeClr val="tx1"/>
                </a:solidFill>
                <a:latin typeface="+mj-ea"/>
                <a:ea typeface="+mj-ea"/>
              </a:rPr>
              <a:t>需要</a:t>
            </a:r>
            <a:r>
              <a:rPr lang="zh-CN" altLang="en-US" sz="2000" dirty="0">
                <a:solidFill>
                  <a:schemeClr val="tx1"/>
                </a:solidFill>
                <a:latin typeface="+mj-ea"/>
                <a:ea typeface="+mj-ea"/>
              </a:rPr>
              <a:t>实现高低频自适应！</a:t>
            </a:r>
            <a:endParaRPr lang="en-CN" sz="2000" dirty="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6" y="888589"/>
            <a:ext cx="748684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：多层信息交互与信息传播实验</a:t>
            </a:r>
          </a:p>
        </p:txBody>
      </p:sp>
      <p:pic>
        <p:nvPicPr>
          <p:cNvPr id="3" name="Picture 2"/>
          <p:cNvPicPr>
            <a:picLocks noChangeAspect="1"/>
          </p:cNvPicPr>
          <p:nvPr/>
        </p:nvPicPr>
        <p:blipFill>
          <a:blip r:embed="rId3"/>
          <a:stretch>
            <a:fillRect/>
          </a:stretch>
        </p:blipFill>
        <p:spPr>
          <a:xfrm>
            <a:off x="292434" y="1359099"/>
            <a:ext cx="4627787" cy="5498900"/>
          </a:xfrm>
          <a:prstGeom prst="rect">
            <a:avLst/>
          </a:prstGeom>
        </p:spPr>
      </p:pic>
      <p:pic>
        <p:nvPicPr>
          <p:cNvPr id="13" name="Picture 12"/>
          <p:cNvPicPr>
            <a:picLocks noChangeAspect="1"/>
          </p:cNvPicPr>
          <p:nvPr/>
        </p:nvPicPr>
        <p:blipFill>
          <a:blip r:embed="rId4"/>
          <a:stretch>
            <a:fillRect/>
          </a:stretch>
        </p:blipFill>
        <p:spPr>
          <a:xfrm>
            <a:off x="5758960" y="2239622"/>
            <a:ext cx="5617326" cy="3644730"/>
          </a:xfrm>
          <a:prstGeom prst="rect">
            <a:avLst/>
          </a:prstGeom>
        </p:spPr>
      </p:pic>
      <p:sp>
        <p:nvSpPr>
          <p:cNvPr id="14" name="Rectangle 13"/>
          <p:cNvSpPr/>
          <p:nvPr/>
        </p:nvSpPr>
        <p:spPr>
          <a:xfrm>
            <a:off x="5552412" y="1451907"/>
            <a:ext cx="4997003" cy="528873"/>
          </a:xfrm>
          <a:prstGeom prst="rect">
            <a:avLst/>
          </a:prstGeom>
          <a:solidFill>
            <a:schemeClr val="accent4">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chemeClr val="tx1"/>
                </a:solidFill>
                <a:latin typeface="+mj-ea"/>
                <a:ea typeface="+mj-ea"/>
              </a:rPr>
              <a:t>GCN-Dense*</a:t>
            </a:r>
            <a:r>
              <a:rPr lang="zh-CN" altLang="en-US" sz="1800" dirty="0">
                <a:solidFill>
                  <a:schemeClr val="tx1"/>
                </a:solidFill>
                <a:latin typeface="+mj-ea"/>
                <a:ea typeface="+mj-ea"/>
              </a:rPr>
              <a:t>与</a:t>
            </a:r>
            <a:r>
              <a:rPr lang="en-US" altLang="zh-CN" sz="1800" dirty="0">
                <a:solidFill>
                  <a:schemeClr val="tx1"/>
                </a:solidFill>
                <a:latin typeface="+mj-ea"/>
                <a:ea typeface="+mj-ea"/>
              </a:rPr>
              <a:t>GCN-Cat</a:t>
            </a:r>
            <a:r>
              <a:rPr lang="zh-CN" altLang="en-US" sz="1800" dirty="0">
                <a:solidFill>
                  <a:schemeClr val="tx1"/>
                </a:solidFill>
                <a:latin typeface="+mj-ea"/>
                <a:ea typeface="+mj-ea"/>
              </a:rPr>
              <a:t>能更好缓解过平滑</a:t>
            </a:r>
          </a:p>
        </p:txBody>
      </p:sp>
      <p:sp>
        <p:nvSpPr>
          <p:cNvPr id="15" name="Rectangle 14"/>
          <p:cNvSpPr/>
          <p:nvPr/>
        </p:nvSpPr>
        <p:spPr>
          <a:xfrm>
            <a:off x="5629617" y="5902060"/>
            <a:ext cx="5746669" cy="828974"/>
          </a:xfrm>
          <a:prstGeom prst="rect">
            <a:avLst/>
          </a:prstGeom>
          <a:solidFill>
            <a:schemeClr val="accent4">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Ø"/>
            </a:pPr>
            <a:r>
              <a:rPr lang="zh-CN" altLang="en-US" dirty="0">
                <a:solidFill>
                  <a:schemeClr val="tx1"/>
                </a:solidFill>
                <a:latin typeface="+mj-ea"/>
                <a:ea typeface="+mj-ea"/>
              </a:rPr>
              <a:t>通常情况下，</a:t>
            </a:r>
            <a:r>
              <a:rPr lang="zh-CN" altLang="en-US" sz="1800" dirty="0">
                <a:solidFill>
                  <a:schemeClr val="tx1"/>
                </a:solidFill>
                <a:latin typeface="+mj-ea"/>
                <a:ea typeface="+mj-ea"/>
              </a:rPr>
              <a:t>去除特征变换与非线性激活函数可以提升模型效果；</a:t>
            </a:r>
            <a:endParaRPr lang="en-US" altLang="zh-CN" dirty="0">
              <a:solidFill>
                <a:schemeClr val="tx1"/>
              </a:solidFill>
              <a:latin typeface="+mj-ea"/>
              <a:ea typeface="+mj-ea"/>
            </a:endParaRPr>
          </a:p>
          <a:p>
            <a:pPr marL="285750" indent="-285750">
              <a:buFont typeface="Wingdings" pitchFamily="2" charset="2"/>
              <a:buChar char="Ø"/>
            </a:pPr>
            <a:r>
              <a:rPr lang="zh-CN" altLang="en-US" dirty="0">
                <a:solidFill>
                  <a:schemeClr val="tx1"/>
                </a:solidFill>
                <a:latin typeface="+mj-ea"/>
              </a:rPr>
              <a:t>增加特征变换与非线性激活函性价比不高</a:t>
            </a:r>
            <a:endParaRPr lang="zh-CN" altLang="en-US" sz="1800" dirty="0">
              <a:solidFill>
                <a:schemeClr val="tx1"/>
              </a:solidFill>
              <a:latin typeface="+mj-ea"/>
              <a:ea typeface="+mj-ea"/>
            </a:endParaRPr>
          </a:p>
        </p:txBody>
      </p:sp>
      <p:sp>
        <p:nvSpPr>
          <p:cNvPr id="16" name="Down Arrow 15"/>
          <p:cNvSpPr/>
          <p:nvPr/>
        </p:nvSpPr>
        <p:spPr>
          <a:xfrm rot="13924557">
            <a:off x="4990136" y="1519505"/>
            <a:ext cx="273267" cy="879997"/>
          </a:xfrm>
          <a:prstGeom prst="downArrow">
            <a:avLst/>
          </a:prstGeom>
          <a:solidFill>
            <a:srgbClr val="6741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5400000">
            <a:off x="2137006" y="5076599"/>
            <a:ext cx="2448375" cy="96505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rot="5400000">
            <a:off x="284186" y="5076599"/>
            <a:ext cx="2448375" cy="96505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8E4BEB05-858C-194C-B6B0-CC73A56BFE65}"/>
              </a:ext>
            </a:extLst>
          </p:cNvPr>
          <p:cNvSpPr/>
          <p:nvPr/>
        </p:nvSpPr>
        <p:spPr>
          <a:xfrm>
            <a:off x="5552412" y="2239622"/>
            <a:ext cx="5993265" cy="4536898"/>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cxnSp>
        <p:nvCxnSpPr>
          <p:cNvPr id="19" name="Straight Arrow Connector 18">
            <a:extLst>
              <a:ext uri="{FF2B5EF4-FFF2-40B4-BE49-F238E27FC236}">
                <a16:creationId xmlns:a16="http://schemas.microsoft.com/office/drawing/2014/main" id="{AAB18750-9470-8EA2-03B1-E784BC8AF1E4}"/>
              </a:ext>
            </a:extLst>
          </p:cNvPr>
          <p:cNvCxnSpPr>
            <a:cxnSpLocks/>
          </p:cNvCxnSpPr>
          <p:nvPr/>
        </p:nvCxnSpPr>
        <p:spPr>
          <a:xfrm flipV="1">
            <a:off x="8267137" y="3092780"/>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2D8CEF-1D04-6B8C-2D35-136E9BC42531}"/>
              </a:ext>
            </a:extLst>
          </p:cNvPr>
          <p:cNvCxnSpPr>
            <a:cxnSpLocks/>
          </p:cNvCxnSpPr>
          <p:nvPr/>
        </p:nvCxnSpPr>
        <p:spPr>
          <a:xfrm flipV="1">
            <a:off x="8267137" y="3270115"/>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8F7CFCA-D10F-DF87-09D4-13DF3C2298CB}"/>
              </a:ext>
            </a:extLst>
          </p:cNvPr>
          <p:cNvCxnSpPr>
            <a:cxnSpLocks/>
          </p:cNvCxnSpPr>
          <p:nvPr/>
        </p:nvCxnSpPr>
        <p:spPr>
          <a:xfrm flipV="1">
            <a:off x="8267137" y="3435485"/>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88FAA3F-FC4E-E4AA-0BC3-05ED0DE566B2}"/>
              </a:ext>
            </a:extLst>
          </p:cNvPr>
          <p:cNvCxnSpPr>
            <a:cxnSpLocks/>
          </p:cNvCxnSpPr>
          <p:nvPr/>
        </p:nvCxnSpPr>
        <p:spPr>
          <a:xfrm flipV="1">
            <a:off x="8267137" y="3594370"/>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80EC457-E982-F5F0-5ECA-FE5A1C945ADA}"/>
              </a:ext>
            </a:extLst>
          </p:cNvPr>
          <p:cNvCxnSpPr>
            <a:cxnSpLocks/>
          </p:cNvCxnSpPr>
          <p:nvPr/>
        </p:nvCxnSpPr>
        <p:spPr>
          <a:xfrm flipV="1">
            <a:off x="8267137" y="3756495"/>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B322F2-3440-98C3-D519-218566A907A9}"/>
              </a:ext>
            </a:extLst>
          </p:cNvPr>
          <p:cNvCxnSpPr>
            <a:cxnSpLocks/>
          </p:cNvCxnSpPr>
          <p:nvPr/>
        </p:nvCxnSpPr>
        <p:spPr>
          <a:xfrm flipV="1">
            <a:off x="8264089" y="4004132"/>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7ACA85-A0F6-F02A-923C-AE79163DB180}"/>
              </a:ext>
            </a:extLst>
          </p:cNvPr>
          <p:cNvCxnSpPr>
            <a:cxnSpLocks/>
          </p:cNvCxnSpPr>
          <p:nvPr/>
        </p:nvCxnSpPr>
        <p:spPr>
          <a:xfrm flipV="1">
            <a:off x="8264089" y="4181467"/>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C06F0D-7C8E-E85C-A7A8-16A9A075F9EB}"/>
              </a:ext>
            </a:extLst>
          </p:cNvPr>
          <p:cNvCxnSpPr>
            <a:cxnSpLocks/>
          </p:cNvCxnSpPr>
          <p:nvPr/>
        </p:nvCxnSpPr>
        <p:spPr>
          <a:xfrm flipV="1">
            <a:off x="8264089" y="4346837"/>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2E36FF8-11A3-9542-26AD-BD246E2D7C44}"/>
              </a:ext>
            </a:extLst>
          </p:cNvPr>
          <p:cNvCxnSpPr>
            <a:cxnSpLocks/>
          </p:cNvCxnSpPr>
          <p:nvPr/>
        </p:nvCxnSpPr>
        <p:spPr>
          <a:xfrm flipV="1">
            <a:off x="8264089" y="4505722"/>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A55E27A-C77D-0515-5683-078C61033EEA}"/>
              </a:ext>
            </a:extLst>
          </p:cNvPr>
          <p:cNvCxnSpPr>
            <a:cxnSpLocks/>
          </p:cNvCxnSpPr>
          <p:nvPr/>
        </p:nvCxnSpPr>
        <p:spPr>
          <a:xfrm flipV="1">
            <a:off x="8264089" y="4667847"/>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1FCDB6F-2B11-DA76-D063-118771A36D4A}"/>
              </a:ext>
            </a:extLst>
          </p:cNvPr>
          <p:cNvCxnSpPr>
            <a:cxnSpLocks/>
          </p:cNvCxnSpPr>
          <p:nvPr/>
        </p:nvCxnSpPr>
        <p:spPr>
          <a:xfrm>
            <a:off x="8263845" y="490002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19386E6-186B-6665-423E-654F15A333AF}"/>
              </a:ext>
            </a:extLst>
          </p:cNvPr>
          <p:cNvCxnSpPr>
            <a:cxnSpLocks/>
          </p:cNvCxnSpPr>
          <p:nvPr/>
        </p:nvCxnSpPr>
        <p:spPr>
          <a:xfrm flipH="1">
            <a:off x="8260483" y="5086723"/>
            <a:ext cx="6724" cy="15308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B9436B6-C1FD-90E9-B86B-5D23A982DCC7}"/>
              </a:ext>
            </a:extLst>
          </p:cNvPr>
          <p:cNvCxnSpPr>
            <a:cxnSpLocks/>
          </p:cNvCxnSpPr>
          <p:nvPr/>
        </p:nvCxnSpPr>
        <p:spPr>
          <a:xfrm flipH="1">
            <a:off x="8260483" y="5246530"/>
            <a:ext cx="6724" cy="16653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7F2CF3E-E825-4E8D-D6BE-3073909DED7B}"/>
              </a:ext>
            </a:extLst>
          </p:cNvPr>
          <p:cNvCxnSpPr>
            <a:cxnSpLocks/>
          </p:cNvCxnSpPr>
          <p:nvPr/>
        </p:nvCxnSpPr>
        <p:spPr>
          <a:xfrm flipH="1">
            <a:off x="8260483" y="5419541"/>
            <a:ext cx="6724" cy="16653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80913EB-F829-6A1D-42A1-495CD8034E13}"/>
              </a:ext>
            </a:extLst>
          </p:cNvPr>
          <p:cNvCxnSpPr>
            <a:cxnSpLocks/>
          </p:cNvCxnSpPr>
          <p:nvPr/>
        </p:nvCxnSpPr>
        <p:spPr>
          <a:xfrm flipH="1">
            <a:off x="8260483" y="5622070"/>
            <a:ext cx="6724" cy="16653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3414AED-DF81-42EB-1085-70CC131F7847}"/>
              </a:ext>
            </a:extLst>
          </p:cNvPr>
          <p:cNvCxnSpPr>
            <a:cxnSpLocks/>
          </p:cNvCxnSpPr>
          <p:nvPr/>
        </p:nvCxnSpPr>
        <p:spPr>
          <a:xfrm flipV="1">
            <a:off x="9394464" y="3090533"/>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204C9AB-4A2C-E14C-8612-CA5929DF32E7}"/>
              </a:ext>
            </a:extLst>
          </p:cNvPr>
          <p:cNvCxnSpPr>
            <a:cxnSpLocks/>
          </p:cNvCxnSpPr>
          <p:nvPr/>
        </p:nvCxnSpPr>
        <p:spPr>
          <a:xfrm flipV="1">
            <a:off x="9394464" y="3267868"/>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C282097-1975-C754-D1E5-3213FF4F1826}"/>
              </a:ext>
            </a:extLst>
          </p:cNvPr>
          <p:cNvCxnSpPr>
            <a:cxnSpLocks/>
          </p:cNvCxnSpPr>
          <p:nvPr/>
        </p:nvCxnSpPr>
        <p:spPr>
          <a:xfrm>
            <a:off x="9394464" y="341833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10812AE-68FD-AD07-67D1-2D7FD428EA31}"/>
              </a:ext>
            </a:extLst>
          </p:cNvPr>
          <p:cNvCxnSpPr>
            <a:cxnSpLocks/>
          </p:cNvCxnSpPr>
          <p:nvPr/>
        </p:nvCxnSpPr>
        <p:spPr>
          <a:xfrm>
            <a:off x="9394464" y="358764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50CFF02-47E2-4E80-2B13-B2D83441164D}"/>
              </a:ext>
            </a:extLst>
          </p:cNvPr>
          <p:cNvCxnSpPr>
            <a:cxnSpLocks/>
          </p:cNvCxnSpPr>
          <p:nvPr/>
        </p:nvCxnSpPr>
        <p:spPr>
          <a:xfrm>
            <a:off x="9394464" y="376762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472A363-3C38-767D-1F89-0D415695F1F8}"/>
              </a:ext>
            </a:extLst>
          </p:cNvPr>
          <p:cNvCxnSpPr>
            <a:cxnSpLocks/>
          </p:cNvCxnSpPr>
          <p:nvPr/>
        </p:nvCxnSpPr>
        <p:spPr>
          <a:xfrm flipV="1">
            <a:off x="9394464" y="4010617"/>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2896645-A61F-1CBD-11F5-186D02DAD200}"/>
              </a:ext>
            </a:extLst>
          </p:cNvPr>
          <p:cNvCxnSpPr>
            <a:cxnSpLocks/>
          </p:cNvCxnSpPr>
          <p:nvPr/>
        </p:nvCxnSpPr>
        <p:spPr>
          <a:xfrm flipV="1">
            <a:off x="9394464" y="4187952"/>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55F4785-60F6-7ADA-4B00-BE4F1AD8020D}"/>
              </a:ext>
            </a:extLst>
          </p:cNvPr>
          <p:cNvCxnSpPr>
            <a:cxnSpLocks/>
          </p:cNvCxnSpPr>
          <p:nvPr/>
        </p:nvCxnSpPr>
        <p:spPr>
          <a:xfrm flipV="1">
            <a:off x="9394464" y="4353322"/>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C627F5D-74A0-CAD1-09DA-A10B45398038}"/>
              </a:ext>
            </a:extLst>
          </p:cNvPr>
          <p:cNvCxnSpPr>
            <a:cxnSpLocks/>
          </p:cNvCxnSpPr>
          <p:nvPr/>
        </p:nvCxnSpPr>
        <p:spPr>
          <a:xfrm flipV="1">
            <a:off x="9394464" y="4512207"/>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AF553A1-9E49-723F-F7A9-EFF32738AF8F}"/>
              </a:ext>
            </a:extLst>
          </p:cNvPr>
          <p:cNvCxnSpPr>
            <a:cxnSpLocks/>
          </p:cNvCxnSpPr>
          <p:nvPr/>
        </p:nvCxnSpPr>
        <p:spPr>
          <a:xfrm flipV="1">
            <a:off x="9394464" y="4674332"/>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1974358-B248-2F49-BA78-FBC581555832}"/>
              </a:ext>
            </a:extLst>
          </p:cNvPr>
          <p:cNvCxnSpPr>
            <a:cxnSpLocks/>
          </p:cNvCxnSpPr>
          <p:nvPr/>
        </p:nvCxnSpPr>
        <p:spPr>
          <a:xfrm flipV="1">
            <a:off x="9382889" y="5128966"/>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6FEB90C-CB85-610E-5DD5-21109DC84F18}"/>
              </a:ext>
            </a:extLst>
          </p:cNvPr>
          <p:cNvCxnSpPr>
            <a:cxnSpLocks/>
          </p:cNvCxnSpPr>
          <p:nvPr/>
        </p:nvCxnSpPr>
        <p:spPr>
          <a:xfrm flipV="1">
            <a:off x="9382889" y="5294336"/>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0CEC144C-CD61-E746-EFB3-70D27B92BA31}"/>
              </a:ext>
            </a:extLst>
          </p:cNvPr>
          <p:cNvCxnSpPr>
            <a:cxnSpLocks/>
          </p:cNvCxnSpPr>
          <p:nvPr/>
        </p:nvCxnSpPr>
        <p:spPr>
          <a:xfrm flipV="1">
            <a:off x="9382889" y="5453221"/>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E035461-BD4E-36E5-8AE2-7AB988336993}"/>
              </a:ext>
            </a:extLst>
          </p:cNvPr>
          <p:cNvCxnSpPr>
            <a:cxnSpLocks/>
          </p:cNvCxnSpPr>
          <p:nvPr/>
        </p:nvCxnSpPr>
        <p:spPr>
          <a:xfrm flipV="1">
            <a:off x="9382889" y="5615346"/>
            <a:ext cx="0" cy="152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FF3E278-87C1-2FC8-2138-BF75C5358508}"/>
              </a:ext>
            </a:extLst>
          </p:cNvPr>
          <p:cNvCxnSpPr>
            <a:cxnSpLocks/>
          </p:cNvCxnSpPr>
          <p:nvPr/>
        </p:nvCxnSpPr>
        <p:spPr>
          <a:xfrm>
            <a:off x="9392851" y="494898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400" fontAlgn="base">
              <a:spcBef>
                <a:spcPct val="0"/>
              </a:spcBef>
              <a:spcAft>
                <a:spcPct val="0"/>
              </a:spcAft>
              <a:defRPr/>
            </a:pPr>
            <a:r>
              <a:rPr lang="zh-CN" altLang="en-US" sz="3600" b="1" spc="400" dirty="0">
                <a:solidFill>
                  <a:srgbClr val="674196"/>
                </a:solidFill>
                <a:latin typeface="微软雅黑"/>
                <a:ea typeface="微软雅黑"/>
              </a:rPr>
              <a:t>研究内容</a:t>
            </a:r>
          </a:p>
        </p:txBody>
      </p:sp>
      <p:sp>
        <p:nvSpPr>
          <p:cNvPr id="7" name="矩形 6"/>
          <p:cNvSpPr/>
          <p:nvPr/>
        </p:nvSpPr>
        <p:spPr>
          <a:xfrm>
            <a:off x="3307981" y="4136035"/>
            <a:ext cx="5576036" cy="499560"/>
          </a:xfrm>
          <a:prstGeom prst="rect">
            <a:avLst/>
          </a:prstGeom>
        </p:spPr>
        <p:txBody>
          <a:bodyPr wrap="square">
            <a:spAutoFit/>
          </a:bodyPr>
          <a:lstStyle/>
          <a:p>
            <a:pPr algn="ctr" defTabSz="914400">
              <a:lnSpc>
                <a:spcPct val="150000"/>
              </a:lnSpc>
              <a:buClr>
                <a:srgbClr val="2AFEFF"/>
              </a:buClr>
              <a:defRPr/>
            </a:pPr>
            <a:r>
              <a:rPr lang="zh-CN" altLang="en-US" sz="2000" b="1" dirty="0">
                <a:solidFill>
                  <a:prstClr val="black">
                    <a:lumMod val="75000"/>
                    <a:lumOff val="25000"/>
                  </a:prstClr>
                </a:solidFill>
                <a:latin typeface="+mj-ea"/>
                <a:ea typeface="+mj-ea"/>
                <a:cs typeface="Arial" panose="020B0604020202090204" pitchFamily="34" charset="0"/>
              </a:rPr>
              <a:t>研究二：基于最小显著信息的无监督图对比学习</a:t>
            </a:r>
          </a:p>
        </p:txBody>
      </p:sp>
      <p:sp>
        <p:nvSpPr>
          <p:cNvPr id="8" name="矩形 7"/>
          <p:cNvSpPr/>
          <p:nvPr/>
        </p:nvSpPr>
        <p:spPr>
          <a:xfrm>
            <a:off x="5016218" y="3429000"/>
            <a:ext cx="2159566" cy="369332"/>
          </a:xfrm>
          <a:prstGeom prst="rect">
            <a:avLst/>
          </a:prstGeom>
        </p:spPr>
        <p:txBody>
          <a:bodyPr wrap="none">
            <a:spAutoFit/>
          </a:bodyPr>
          <a:lstStyle/>
          <a:p>
            <a:pPr algn="ctr" defTabSz="914400" fontAlgn="base">
              <a:spcBef>
                <a:spcPct val="0"/>
              </a:spcBef>
              <a:spcAft>
                <a:spcPct val="0"/>
              </a:spcAft>
              <a:defRPr/>
            </a:pPr>
            <a:r>
              <a:rPr lang="en-US" altLang="zh-CN" b="1" dirty="0">
                <a:solidFill>
                  <a:srgbClr val="674196"/>
                </a:solidFill>
                <a:latin typeface="Arial" panose="020B0604020202090204"/>
                <a:ea typeface="方正兰亭黑_GBK"/>
              </a:rPr>
              <a:t>Research Content</a:t>
            </a:r>
          </a:p>
        </p:txBody>
      </p:sp>
      <p:sp>
        <p:nvSpPr>
          <p:cNvPr id="9" name="圆角矩形 52"/>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dirty="0">
                <a:solidFill>
                  <a:prstClr val="white"/>
                </a:solidFill>
                <a:latin typeface="+mj-ea"/>
                <a:ea typeface="+mj-ea"/>
                <a:cs typeface="Arial" panose="020B0604020202090204" pitchFamily="34" charset="0"/>
              </a:rPr>
              <a:t>第二部分</a:t>
            </a:r>
          </a:p>
        </p:txBody>
      </p:sp>
      <p:sp>
        <p:nvSpPr>
          <p:cNvPr id="2" name="矩形 6">
            <a:extLst>
              <a:ext uri="{FF2B5EF4-FFF2-40B4-BE49-F238E27FC236}">
                <a16:creationId xmlns:a16="http://schemas.microsoft.com/office/drawing/2014/main" id="{337EF421-39EB-C810-BD70-E07FEB33AFC0}"/>
              </a:ext>
            </a:extLst>
          </p:cNvPr>
          <p:cNvSpPr/>
          <p:nvPr/>
        </p:nvSpPr>
        <p:spPr>
          <a:xfrm>
            <a:off x="3280273" y="3771638"/>
            <a:ext cx="5631453" cy="499560"/>
          </a:xfrm>
          <a:prstGeom prst="rect">
            <a:avLst/>
          </a:prstGeom>
        </p:spPr>
        <p:txBody>
          <a:bodyPr wrap="square">
            <a:spAutoFit/>
          </a:bodyPr>
          <a:lstStyle/>
          <a:p>
            <a:pPr algn="ctr" defTabSz="914400">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90204" pitchFamily="34" charset="0"/>
              </a:rPr>
              <a:t>研究一：基于频率自适应的简化频域图卷积网络</a:t>
            </a:r>
          </a:p>
        </p:txBody>
      </p:sp>
    </p:spTree>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E666167-0B16-2292-DFBC-FCDD65F1210D}"/>
              </a:ext>
            </a:extLst>
          </p:cNvPr>
          <p:cNvSpPr/>
          <p:nvPr/>
        </p:nvSpPr>
        <p:spPr>
          <a:xfrm>
            <a:off x="6419856" y="4060114"/>
            <a:ext cx="5495648" cy="2412605"/>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7" name="Rounded Rectangle 26">
            <a:extLst>
              <a:ext uri="{FF2B5EF4-FFF2-40B4-BE49-F238E27FC236}">
                <a16:creationId xmlns:a16="http://schemas.microsoft.com/office/drawing/2014/main" id="{44B5CD4E-F228-1214-CB39-39AAFDFF5179}"/>
              </a:ext>
            </a:extLst>
          </p:cNvPr>
          <p:cNvSpPr/>
          <p:nvPr/>
        </p:nvSpPr>
        <p:spPr>
          <a:xfrm>
            <a:off x="6440228" y="826278"/>
            <a:ext cx="5475276" cy="2975160"/>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535324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基于最小显著信息的无监督图对比学习：研究总览</a:t>
            </a:r>
          </a:p>
        </p:txBody>
      </p:sp>
      <p:pic>
        <p:nvPicPr>
          <p:cNvPr id="2" name="Picture 1"/>
          <p:cNvPicPr>
            <a:picLocks noChangeAspect="1"/>
          </p:cNvPicPr>
          <p:nvPr/>
        </p:nvPicPr>
        <p:blipFill>
          <a:blip r:embed="rId3"/>
          <a:stretch>
            <a:fillRect/>
          </a:stretch>
        </p:blipFill>
        <p:spPr>
          <a:xfrm>
            <a:off x="362522" y="1801737"/>
            <a:ext cx="6100703" cy="4552764"/>
          </a:xfrm>
          <a:prstGeom prst="rect">
            <a:avLst/>
          </a:prstGeom>
        </p:spPr>
      </p:pic>
      <p:sp>
        <p:nvSpPr>
          <p:cNvPr id="4" name="TextBox 3"/>
          <p:cNvSpPr txBox="1"/>
          <p:nvPr/>
        </p:nvSpPr>
        <p:spPr>
          <a:xfrm>
            <a:off x="6463225" y="1695272"/>
            <a:ext cx="4117038"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无监督图对比学习</a:t>
            </a:r>
            <a:endParaRPr lang="en-US" altLang="zh-CN" sz="2000" dirty="0">
              <a:latin typeface="Calibri Light"/>
            </a:endParaRPr>
          </a:p>
        </p:txBody>
      </p:sp>
      <p:sp>
        <p:nvSpPr>
          <p:cNvPr id="3" name="TextBox 2">
            <a:extLst>
              <a:ext uri="{FF2B5EF4-FFF2-40B4-BE49-F238E27FC236}">
                <a16:creationId xmlns:a16="http://schemas.microsoft.com/office/drawing/2014/main" id="{F051F659-16C1-05CB-6CCE-DCEFE8EC48C4}"/>
              </a:ext>
            </a:extLst>
          </p:cNvPr>
          <p:cNvSpPr txBox="1"/>
          <p:nvPr/>
        </p:nvSpPr>
        <p:spPr>
          <a:xfrm>
            <a:off x="276496" y="1401626"/>
            <a:ext cx="4117038"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图对比学习：</a:t>
            </a:r>
            <a:endParaRPr lang="en-US" altLang="zh-CN" sz="2000" dirty="0">
              <a:latin typeface="Calibri Light"/>
            </a:endParaRPr>
          </a:p>
        </p:txBody>
      </p:sp>
      <p:sp>
        <p:nvSpPr>
          <p:cNvPr id="13" name="Left Brace 12">
            <a:extLst>
              <a:ext uri="{FF2B5EF4-FFF2-40B4-BE49-F238E27FC236}">
                <a16:creationId xmlns:a16="http://schemas.microsoft.com/office/drawing/2014/main" id="{133EF0C9-9BB3-587F-8590-B0B79D154933}"/>
              </a:ext>
            </a:extLst>
          </p:cNvPr>
          <p:cNvSpPr/>
          <p:nvPr/>
        </p:nvSpPr>
        <p:spPr>
          <a:xfrm>
            <a:off x="8938467" y="1119425"/>
            <a:ext cx="204717" cy="1565277"/>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3A479645-B29F-C1DF-82F8-987E6A39A49A}"/>
              </a:ext>
            </a:extLst>
          </p:cNvPr>
          <p:cNvSpPr txBox="1"/>
          <p:nvPr/>
        </p:nvSpPr>
        <p:spPr>
          <a:xfrm>
            <a:off x="9143184" y="2532358"/>
            <a:ext cx="4117038" cy="369332"/>
          </a:xfrm>
          <a:prstGeom prst="rect">
            <a:avLst/>
          </a:prstGeom>
          <a:noFill/>
        </p:spPr>
        <p:txBody>
          <a:bodyPr wrap="square">
            <a:spAutoFit/>
          </a:bodyPr>
          <a:lstStyle/>
          <a:p>
            <a:pPr>
              <a:defRPr/>
            </a:pPr>
            <a:r>
              <a:rPr lang="zh-CN" altLang="en-US" dirty="0">
                <a:latin typeface="Calibri Light"/>
              </a:rPr>
              <a:t>自动数据增强：</a:t>
            </a:r>
            <a:endParaRPr lang="en-US" altLang="zh-CN" dirty="0">
              <a:latin typeface="Calibri Light"/>
            </a:endParaRPr>
          </a:p>
        </p:txBody>
      </p:sp>
      <p:sp>
        <p:nvSpPr>
          <p:cNvPr id="15" name="TextBox 14">
            <a:extLst>
              <a:ext uri="{FF2B5EF4-FFF2-40B4-BE49-F238E27FC236}">
                <a16:creationId xmlns:a16="http://schemas.microsoft.com/office/drawing/2014/main" id="{A5FFE203-0A14-3016-BAEC-B01DBB1CF517}"/>
              </a:ext>
            </a:extLst>
          </p:cNvPr>
          <p:cNvSpPr txBox="1"/>
          <p:nvPr/>
        </p:nvSpPr>
        <p:spPr>
          <a:xfrm>
            <a:off x="9143184" y="946468"/>
            <a:ext cx="3141674" cy="1477328"/>
          </a:xfrm>
          <a:prstGeom prst="rect">
            <a:avLst/>
          </a:prstGeom>
          <a:noFill/>
        </p:spPr>
        <p:txBody>
          <a:bodyPr wrap="square">
            <a:spAutoFit/>
          </a:bodyPr>
          <a:lstStyle/>
          <a:p>
            <a:pPr defTabSz="914400">
              <a:defRPr/>
            </a:pPr>
            <a:r>
              <a:rPr lang="zh-CN" altLang="en-US" dirty="0">
                <a:latin typeface="Calibri Light"/>
              </a:rPr>
              <a:t>手动数据增强：</a:t>
            </a:r>
            <a:endParaRPr lang="en-US" altLang="zh-CN" dirty="0">
              <a:latin typeface="Calibri Light"/>
            </a:endParaRPr>
          </a:p>
          <a:p>
            <a:pPr defTabSz="914400">
              <a:defRPr/>
            </a:pPr>
            <a:r>
              <a:rPr lang="zh-CN" altLang="en-US" dirty="0">
                <a:solidFill>
                  <a:srgbClr val="FF0000"/>
                </a:solidFill>
                <a:effectLst/>
                <a:latin typeface="Helvetica" pitchFamily="2" charset="0"/>
              </a:rPr>
              <a:t>需精心设计数据增强池，</a:t>
            </a:r>
            <a:endParaRPr lang="en-US" altLang="zh-CN" dirty="0">
              <a:solidFill>
                <a:srgbClr val="FF0000"/>
              </a:solidFill>
              <a:effectLst/>
              <a:latin typeface="Helvetica" pitchFamily="2" charset="0"/>
            </a:endParaRPr>
          </a:p>
          <a:p>
            <a:pPr defTabSz="914400">
              <a:defRPr/>
            </a:pPr>
            <a:r>
              <a:rPr lang="zh-CN" altLang="en-CN" dirty="0">
                <a:solidFill>
                  <a:srgbClr val="FF0000"/>
                </a:solidFill>
                <a:latin typeface="Calibri Light"/>
              </a:rPr>
              <a:t>试错法</a:t>
            </a:r>
            <a:r>
              <a:rPr lang="zh-CN" altLang="en-US" dirty="0">
                <a:solidFill>
                  <a:srgbClr val="FF0000"/>
                </a:solidFill>
                <a:latin typeface="Calibri Light"/>
              </a:rPr>
              <a:t>、</a:t>
            </a:r>
            <a:r>
              <a:rPr lang="zh-CN" altLang="en-CN" dirty="0">
                <a:solidFill>
                  <a:srgbClr val="FF0000"/>
                </a:solidFill>
                <a:latin typeface="Calibri Light"/>
              </a:rPr>
              <a:t>经验法</a:t>
            </a:r>
            <a:r>
              <a:rPr lang="zh-CN" altLang="en-US" dirty="0">
                <a:solidFill>
                  <a:srgbClr val="FF0000"/>
                </a:solidFill>
                <a:latin typeface="Calibri Light"/>
              </a:rPr>
              <a:t>来在不同</a:t>
            </a:r>
            <a:endParaRPr lang="en-US" altLang="zh-CN" dirty="0">
              <a:solidFill>
                <a:srgbClr val="FF0000"/>
              </a:solidFill>
              <a:latin typeface="Calibri Light"/>
            </a:endParaRPr>
          </a:p>
          <a:p>
            <a:pPr defTabSz="914400">
              <a:defRPr/>
            </a:pPr>
            <a:r>
              <a:rPr lang="zh-CN" altLang="en-US" dirty="0">
                <a:solidFill>
                  <a:srgbClr val="FF0000"/>
                </a:solidFill>
                <a:latin typeface="Calibri Light"/>
              </a:rPr>
              <a:t>数据集上</a:t>
            </a:r>
            <a:r>
              <a:rPr lang="en-US" altLang="zh-CN" dirty="0">
                <a:solidFill>
                  <a:srgbClr val="FF0000"/>
                </a:solidFill>
                <a:latin typeface="Calibri Light"/>
              </a:rPr>
              <a:t>/</a:t>
            </a:r>
            <a:r>
              <a:rPr lang="zh-CN" altLang="en-US" dirty="0">
                <a:solidFill>
                  <a:srgbClr val="FF0000"/>
                </a:solidFill>
                <a:latin typeface="Calibri Light"/>
              </a:rPr>
              <a:t>不同下游任务上</a:t>
            </a:r>
            <a:endParaRPr lang="en-US" altLang="zh-CN" dirty="0">
              <a:solidFill>
                <a:srgbClr val="FF0000"/>
              </a:solidFill>
              <a:latin typeface="Calibri Light"/>
            </a:endParaRPr>
          </a:p>
          <a:p>
            <a:pPr defTabSz="914400">
              <a:defRPr/>
            </a:pPr>
            <a:r>
              <a:rPr lang="zh-CN" altLang="en-US" dirty="0">
                <a:solidFill>
                  <a:srgbClr val="FF0000"/>
                </a:solidFill>
                <a:latin typeface="Calibri Light"/>
              </a:rPr>
              <a:t>选择数据增强（耗时耗力）</a:t>
            </a:r>
            <a:endParaRPr lang="en-US" altLang="zh-CN" dirty="0">
              <a:solidFill>
                <a:srgbClr val="FF0000"/>
              </a:solidFill>
              <a:latin typeface="Calibri Light"/>
            </a:endParaRPr>
          </a:p>
        </p:txBody>
      </p:sp>
      <p:sp>
        <p:nvSpPr>
          <p:cNvPr id="18" name="TextBox 17">
            <a:extLst>
              <a:ext uri="{FF2B5EF4-FFF2-40B4-BE49-F238E27FC236}">
                <a16:creationId xmlns:a16="http://schemas.microsoft.com/office/drawing/2014/main" id="{AB0D5B01-348D-FD4C-2206-D6121AE1B6EA}"/>
              </a:ext>
            </a:extLst>
          </p:cNvPr>
          <p:cNvSpPr txBox="1"/>
          <p:nvPr/>
        </p:nvSpPr>
        <p:spPr>
          <a:xfrm>
            <a:off x="9155704" y="2857254"/>
            <a:ext cx="6701742" cy="646331"/>
          </a:xfrm>
          <a:prstGeom prst="rect">
            <a:avLst/>
          </a:prstGeom>
          <a:noFill/>
        </p:spPr>
        <p:txBody>
          <a:bodyPr wrap="square">
            <a:spAutoFit/>
          </a:bodyPr>
          <a:lstStyle/>
          <a:p>
            <a:pPr defTabSz="914400">
              <a:defRPr/>
            </a:pPr>
            <a:r>
              <a:rPr lang="zh-CN" altLang="en-US" sz="1800" dirty="0">
                <a:solidFill>
                  <a:srgbClr val="FF0000"/>
                </a:solidFill>
                <a:latin typeface="Calibri Light"/>
              </a:rPr>
              <a:t>没有达成最优视角，视角</a:t>
            </a:r>
            <a:endParaRPr lang="en-US" altLang="zh-CN" sz="1800" dirty="0">
              <a:solidFill>
                <a:srgbClr val="FF0000"/>
              </a:solidFill>
              <a:latin typeface="Calibri Light"/>
            </a:endParaRPr>
          </a:p>
          <a:p>
            <a:pPr defTabSz="914400">
              <a:defRPr/>
            </a:pPr>
            <a:r>
              <a:rPr lang="zh-CN" altLang="en-US" sz="1800" dirty="0">
                <a:solidFill>
                  <a:srgbClr val="FF0000"/>
                </a:solidFill>
                <a:latin typeface="Calibri Light"/>
              </a:rPr>
              <a:t>包含冗余信息</a:t>
            </a:r>
            <a:r>
              <a:rPr lang="en-US" altLang="zh-CN" sz="1800" dirty="0">
                <a:solidFill>
                  <a:srgbClr val="FF0000"/>
                </a:solidFill>
                <a:latin typeface="Calibri Light"/>
              </a:rPr>
              <a:t>/</a:t>
            </a:r>
            <a:r>
              <a:rPr lang="zh-CN" altLang="en-US" dirty="0">
                <a:solidFill>
                  <a:srgbClr val="FF0000"/>
                </a:solidFill>
                <a:latin typeface="Calibri Light"/>
              </a:rPr>
              <a:t>信息不足</a:t>
            </a:r>
            <a:endParaRPr lang="en-US" altLang="zh-CN" sz="1800" dirty="0">
              <a:solidFill>
                <a:srgbClr val="FF0000"/>
              </a:solidFill>
              <a:latin typeface="Calibri Light"/>
            </a:endParaRPr>
          </a:p>
        </p:txBody>
      </p:sp>
      <p:sp>
        <p:nvSpPr>
          <p:cNvPr id="22" name="Rectangle 21">
            <a:extLst>
              <a:ext uri="{FF2B5EF4-FFF2-40B4-BE49-F238E27FC236}">
                <a16:creationId xmlns:a16="http://schemas.microsoft.com/office/drawing/2014/main" id="{069592B2-019D-B1FA-D53B-C3703147B4AF}"/>
              </a:ext>
            </a:extLst>
          </p:cNvPr>
          <p:cNvSpPr/>
          <p:nvPr/>
        </p:nvSpPr>
        <p:spPr>
          <a:xfrm rot="5400000">
            <a:off x="-615899" y="2798632"/>
            <a:ext cx="4552763" cy="255897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25AEBA3-5BFB-2685-EF27-9060FF00610F}"/>
              </a:ext>
            </a:extLst>
          </p:cNvPr>
          <p:cNvSpPr txBox="1"/>
          <p:nvPr/>
        </p:nvSpPr>
        <p:spPr>
          <a:xfrm>
            <a:off x="2143246" y="1409864"/>
            <a:ext cx="7905508" cy="369332"/>
          </a:xfrm>
          <a:prstGeom prst="rect">
            <a:avLst/>
          </a:prstGeom>
          <a:noFill/>
        </p:spPr>
        <p:txBody>
          <a:bodyPr wrap="square">
            <a:spAutoFit/>
          </a:bodyPr>
          <a:lstStyle/>
          <a:p>
            <a:r>
              <a:rPr lang="zh-CN" altLang="en-US" sz="1800" dirty="0">
                <a:solidFill>
                  <a:srgbClr val="FF0000"/>
                </a:solidFill>
                <a:latin typeface="Calibri Light"/>
              </a:rPr>
              <a:t>数据增强的选择，严重影响模型效果</a:t>
            </a:r>
            <a:endParaRPr lang="en-CN" dirty="0"/>
          </a:p>
        </p:txBody>
      </p:sp>
      <p:sp>
        <p:nvSpPr>
          <p:cNvPr id="26" name="TextBox 25">
            <a:extLst>
              <a:ext uri="{FF2B5EF4-FFF2-40B4-BE49-F238E27FC236}">
                <a16:creationId xmlns:a16="http://schemas.microsoft.com/office/drawing/2014/main" id="{AF10FF19-EAFF-80AA-3F14-C2DE20A4338B}"/>
              </a:ext>
            </a:extLst>
          </p:cNvPr>
          <p:cNvSpPr txBox="1"/>
          <p:nvPr/>
        </p:nvSpPr>
        <p:spPr>
          <a:xfrm>
            <a:off x="6432259" y="4187078"/>
            <a:ext cx="7772400" cy="2062103"/>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研究贡献：</a:t>
            </a:r>
            <a:endParaRPr lang="en-US" altLang="zh-CN" sz="2000" dirty="0">
              <a:latin typeface="Calibri Light"/>
            </a:endParaRPr>
          </a:p>
          <a:p>
            <a:pPr marL="285750" indent="-285750" defTabSz="914400">
              <a:buFont typeface="Wingdings" pitchFamily="2" charset="2"/>
              <a:buChar char="Ø"/>
              <a:defRPr/>
            </a:pPr>
            <a:r>
              <a:rPr lang="zh-CN" altLang="en-US" dirty="0">
                <a:latin typeface="Calibri Light"/>
              </a:rPr>
              <a:t>达成自动数据增强的无监督图对比学习</a:t>
            </a:r>
            <a:endParaRPr lang="en-US" altLang="zh-CN" dirty="0">
              <a:latin typeface="Calibri Light"/>
            </a:endParaRPr>
          </a:p>
          <a:p>
            <a:pPr defTabSz="914400">
              <a:defRPr/>
            </a:pPr>
            <a:r>
              <a:rPr lang="zh-CN" altLang="en-US" dirty="0">
                <a:latin typeface="Calibri Light"/>
              </a:rPr>
              <a:t>   （</a:t>
            </a:r>
            <a:r>
              <a:rPr lang="zh-CN" altLang="en-US" dirty="0">
                <a:solidFill>
                  <a:srgbClr val="FF0000"/>
                </a:solidFill>
                <a:latin typeface="Calibri Light"/>
              </a:rPr>
              <a:t>时间、算力消耗小</a:t>
            </a:r>
            <a:r>
              <a:rPr lang="zh-CN" altLang="en-US" dirty="0">
                <a:latin typeface="Calibri Light"/>
              </a:rPr>
              <a:t>）</a:t>
            </a:r>
            <a:endParaRPr lang="en-US" altLang="zh-CN" dirty="0">
              <a:latin typeface="Calibri Light"/>
            </a:endParaRPr>
          </a:p>
          <a:p>
            <a:pPr marL="285750" indent="-285750" defTabSz="914400">
              <a:buFont typeface="Wingdings" pitchFamily="2" charset="2"/>
              <a:buChar char="Ø"/>
              <a:defRPr/>
            </a:pPr>
            <a:r>
              <a:rPr lang="zh-CN" altLang="en-US" dirty="0">
                <a:latin typeface="Calibri Light"/>
              </a:rPr>
              <a:t>近似了无监督图对比学习中的</a:t>
            </a:r>
            <a:r>
              <a:rPr lang="zh-CN" altLang="en-US" dirty="0">
                <a:solidFill>
                  <a:srgbClr val="FF0000"/>
                </a:solidFill>
                <a:latin typeface="Calibri Light"/>
              </a:rPr>
              <a:t>最优视角</a:t>
            </a:r>
            <a:endParaRPr lang="en-US" altLang="zh-CN" dirty="0">
              <a:solidFill>
                <a:srgbClr val="FF0000"/>
              </a:solidFill>
              <a:latin typeface="Calibri Light"/>
            </a:endParaRPr>
          </a:p>
          <a:p>
            <a:pPr defTabSz="914400">
              <a:defRPr/>
            </a:pPr>
            <a:r>
              <a:rPr lang="zh-CN" altLang="en-US" dirty="0">
                <a:latin typeface="Calibri Light"/>
              </a:rPr>
              <a:t>   （减少</a:t>
            </a:r>
            <a:r>
              <a:rPr lang="zh-CN" altLang="en-US" dirty="0">
                <a:solidFill>
                  <a:srgbClr val="FF0000"/>
                </a:solidFill>
                <a:latin typeface="Calibri Light"/>
              </a:rPr>
              <a:t>冗余信息</a:t>
            </a:r>
            <a:r>
              <a:rPr lang="en-US" altLang="zh-CN" dirty="0">
                <a:solidFill>
                  <a:srgbClr val="FF0000"/>
                </a:solidFill>
                <a:latin typeface="Calibri Light"/>
              </a:rPr>
              <a:t>/</a:t>
            </a:r>
            <a:r>
              <a:rPr lang="zh-CN" altLang="en-US" dirty="0">
                <a:solidFill>
                  <a:srgbClr val="FF0000"/>
                </a:solidFill>
                <a:latin typeface="Calibri Light"/>
              </a:rPr>
              <a:t>信息不足</a:t>
            </a:r>
            <a:r>
              <a:rPr lang="zh-CN" altLang="en-US" dirty="0">
                <a:latin typeface="Calibri Light"/>
              </a:rPr>
              <a:t>风险）</a:t>
            </a:r>
            <a:endParaRPr lang="en-US" altLang="zh-CN" dirty="0">
              <a:latin typeface="Calibri Light"/>
            </a:endParaRPr>
          </a:p>
          <a:p>
            <a:pPr marL="285750" indent="-285750" defTabSz="914400">
              <a:buFont typeface="Wingdings" pitchFamily="2" charset="2"/>
              <a:buChar char="Ø"/>
              <a:defRPr/>
            </a:pPr>
            <a:r>
              <a:rPr lang="zh-CN" altLang="en-US" dirty="0">
                <a:latin typeface="Calibri Light"/>
              </a:rPr>
              <a:t>模型</a:t>
            </a:r>
            <a:r>
              <a:rPr lang="en-US" altLang="zh-CN" dirty="0">
                <a:latin typeface="Calibri Light"/>
              </a:rPr>
              <a:t>GMNI</a:t>
            </a:r>
            <a:r>
              <a:rPr lang="zh-CN" altLang="en-US" dirty="0">
                <a:latin typeface="Calibri Light"/>
              </a:rPr>
              <a:t>在</a:t>
            </a:r>
            <a:r>
              <a:rPr lang="en-US" altLang="zh-CN" dirty="0">
                <a:solidFill>
                  <a:srgbClr val="FF0000"/>
                </a:solidFill>
                <a:latin typeface="Calibri Light"/>
              </a:rPr>
              <a:t>14</a:t>
            </a:r>
            <a:r>
              <a:rPr lang="zh-CN" altLang="en-US" dirty="0">
                <a:solidFill>
                  <a:srgbClr val="FF0000"/>
                </a:solidFill>
                <a:latin typeface="Calibri Light"/>
              </a:rPr>
              <a:t>个数据集</a:t>
            </a:r>
            <a:r>
              <a:rPr lang="zh-CN" altLang="en-US" dirty="0">
                <a:latin typeface="Calibri Light"/>
              </a:rPr>
              <a:t>上超越</a:t>
            </a:r>
            <a:r>
              <a:rPr lang="zh-CN" altLang="en-US" dirty="0">
                <a:solidFill>
                  <a:srgbClr val="FF0000"/>
                </a:solidFill>
                <a:latin typeface="Calibri Light"/>
              </a:rPr>
              <a:t>自动</a:t>
            </a:r>
            <a:r>
              <a:rPr lang="en-US" altLang="zh-CN" dirty="0">
                <a:solidFill>
                  <a:srgbClr val="FF0000"/>
                </a:solidFill>
                <a:latin typeface="Calibri Light"/>
              </a:rPr>
              <a:t>/</a:t>
            </a:r>
            <a:r>
              <a:rPr lang="zh-CN" altLang="en-US" dirty="0">
                <a:solidFill>
                  <a:srgbClr val="FF0000"/>
                </a:solidFill>
                <a:latin typeface="Calibri Light"/>
              </a:rPr>
              <a:t>手动</a:t>
            </a:r>
            <a:r>
              <a:rPr lang="zh-CN" altLang="en-US" dirty="0">
                <a:latin typeface="Calibri Light"/>
              </a:rPr>
              <a:t>数据</a:t>
            </a:r>
            <a:endParaRPr lang="en-US" altLang="zh-CN" dirty="0">
              <a:latin typeface="Calibri Light"/>
            </a:endParaRPr>
          </a:p>
          <a:p>
            <a:pPr defTabSz="914400">
              <a:defRPr/>
            </a:pPr>
            <a:r>
              <a:rPr lang="zh-CN" altLang="en-US" dirty="0">
                <a:latin typeface="Calibri Light"/>
              </a:rPr>
              <a:t>      增强的图对比学习方法</a:t>
            </a:r>
            <a:endParaRPr lang="en-US" altLang="zh-CN" dirty="0">
              <a:latin typeface="Calibri Light"/>
            </a:endParaRPr>
          </a:p>
        </p:txBody>
      </p:sp>
      <p:sp>
        <p:nvSpPr>
          <p:cNvPr id="16" name="Down Arrow 15">
            <a:extLst>
              <a:ext uri="{FF2B5EF4-FFF2-40B4-BE49-F238E27FC236}">
                <a16:creationId xmlns:a16="http://schemas.microsoft.com/office/drawing/2014/main" id="{C4C67316-B367-383F-C587-0099EA438B1A}"/>
              </a:ext>
            </a:extLst>
          </p:cNvPr>
          <p:cNvSpPr/>
          <p:nvPr/>
        </p:nvSpPr>
        <p:spPr>
          <a:xfrm>
            <a:off x="6802689" y="3574545"/>
            <a:ext cx="321346" cy="598873"/>
          </a:xfrm>
          <a:prstGeom prst="downArrow">
            <a:avLst/>
          </a:prstGeom>
          <a:solidFill>
            <a:srgbClr val="6741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1752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B3E32E86-43BA-F782-3824-3249125CAEC4}"/>
              </a:ext>
            </a:extLst>
          </p:cNvPr>
          <p:cNvSpPr/>
          <p:nvPr/>
        </p:nvSpPr>
        <p:spPr>
          <a:xfrm>
            <a:off x="810371" y="3383776"/>
            <a:ext cx="8369255" cy="1015661"/>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4" name="Rounded Rectangle 3">
            <a:extLst>
              <a:ext uri="{FF2B5EF4-FFF2-40B4-BE49-F238E27FC236}">
                <a16:creationId xmlns:a16="http://schemas.microsoft.com/office/drawing/2014/main" id="{6D2A7ADA-E80E-87AD-B38D-8801FFBAB7EE}"/>
              </a:ext>
            </a:extLst>
          </p:cNvPr>
          <p:cNvSpPr/>
          <p:nvPr/>
        </p:nvSpPr>
        <p:spPr>
          <a:xfrm>
            <a:off x="810371" y="1585496"/>
            <a:ext cx="3419105" cy="1426989"/>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535324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基于最小显著信息的无监督图对比学习：解决思路</a:t>
            </a:r>
          </a:p>
        </p:txBody>
      </p:sp>
      <p:sp>
        <p:nvSpPr>
          <p:cNvPr id="2" name="TextBox 1"/>
          <p:cNvSpPr txBox="1"/>
          <p:nvPr/>
        </p:nvSpPr>
        <p:spPr>
          <a:xfrm>
            <a:off x="922866" y="1948608"/>
            <a:ext cx="3304812" cy="1015663"/>
          </a:xfrm>
          <a:prstGeom prst="rect">
            <a:avLst/>
          </a:prstGeom>
          <a:noFill/>
        </p:spPr>
        <p:txBody>
          <a:bodyPr wrap="square">
            <a:spAutoFit/>
          </a:bodyPr>
          <a:lstStyle/>
          <a:p>
            <a:pPr defTabSz="914400">
              <a:defRPr/>
            </a:pPr>
            <a:r>
              <a:rPr lang="zh-CN" altLang="en-US" sz="2000" b="1" dirty="0">
                <a:latin typeface="+mj-ea"/>
                <a:ea typeface="+mj-ea"/>
              </a:rPr>
              <a:t>最优视图</a:t>
            </a:r>
            <a:r>
              <a:rPr lang="zh-CN" altLang="en-US" sz="2000" dirty="0">
                <a:latin typeface="+mj-ea"/>
                <a:ea typeface="+mj-ea"/>
              </a:rPr>
              <a:t>集合共享</a:t>
            </a:r>
            <a:r>
              <a:rPr lang="zh-CN" altLang="en-US" sz="2000" b="1" dirty="0">
                <a:latin typeface="Calibri Light"/>
              </a:rPr>
              <a:t>下游任务</a:t>
            </a:r>
            <a:r>
              <a:rPr lang="zh-CN" altLang="en-US" sz="2000" dirty="0">
                <a:latin typeface="Calibri Light"/>
              </a:rPr>
              <a:t>所需的最小必要信息，其余信息都为冗余</a:t>
            </a:r>
            <a:endParaRPr lang="en-US" altLang="zh-CN" sz="2400" dirty="0">
              <a:latin typeface="Calibri Light"/>
            </a:endParaRPr>
          </a:p>
        </p:txBody>
      </p:sp>
      <p:sp>
        <p:nvSpPr>
          <p:cNvPr id="17" name="TextBox 16"/>
          <p:cNvSpPr txBox="1"/>
          <p:nvPr/>
        </p:nvSpPr>
        <p:spPr>
          <a:xfrm>
            <a:off x="979679" y="3532202"/>
            <a:ext cx="11070167" cy="707886"/>
          </a:xfrm>
          <a:prstGeom prst="rect">
            <a:avLst/>
          </a:prstGeom>
          <a:noFill/>
        </p:spPr>
        <p:txBody>
          <a:bodyPr wrap="square">
            <a:spAutoFit/>
          </a:bodyPr>
          <a:lstStyle/>
          <a:p>
            <a:pPr marL="342900" indent="-342900" defTabSz="914400">
              <a:buFont typeface="Wingdings" pitchFamily="2" charset="2"/>
              <a:buChar char="Ø"/>
              <a:defRPr/>
            </a:pPr>
            <a:r>
              <a:rPr lang="zh-CN" altLang="en-US" sz="2000" b="1" dirty="0">
                <a:solidFill>
                  <a:schemeClr val="accent5">
                    <a:lumMod val="50000"/>
                  </a:schemeClr>
                </a:solidFill>
                <a:latin typeface="+mj-ea"/>
                <a:ea typeface="+mj-ea"/>
              </a:rPr>
              <a:t>最小显著信息</a:t>
            </a:r>
            <a:r>
              <a:rPr lang="zh-CN" altLang="en-US" sz="2000" dirty="0">
                <a:latin typeface="+mj-ea"/>
                <a:ea typeface="+mj-ea"/>
              </a:rPr>
              <a:t>替代</a:t>
            </a:r>
            <a:r>
              <a:rPr lang="zh-CN" altLang="en-US" sz="2000" b="1" dirty="0">
                <a:solidFill>
                  <a:schemeClr val="accent5">
                    <a:lumMod val="50000"/>
                  </a:schemeClr>
                </a:solidFill>
                <a:latin typeface="+mj-ea"/>
                <a:ea typeface="+mj-ea"/>
              </a:rPr>
              <a:t>最小必要信息</a:t>
            </a:r>
            <a:endParaRPr lang="en-US" altLang="zh-CN" sz="2000" b="1" dirty="0">
              <a:solidFill>
                <a:srgbClr val="FF0000"/>
              </a:solidFill>
              <a:latin typeface="+mj-ea"/>
              <a:ea typeface="+mj-ea"/>
            </a:endParaRPr>
          </a:p>
          <a:p>
            <a:pPr marL="342900" indent="-342900" defTabSz="914400">
              <a:buFont typeface="Wingdings" pitchFamily="2" charset="2"/>
              <a:buChar char="Ø"/>
              <a:defRPr/>
            </a:pPr>
            <a:r>
              <a:rPr lang="zh-CN" altLang="en-US" sz="2000" b="1" dirty="0">
                <a:solidFill>
                  <a:schemeClr val="accent5">
                    <a:lumMod val="50000"/>
                  </a:schemeClr>
                </a:solidFill>
                <a:latin typeface="+mj-ea"/>
                <a:ea typeface="+mj-ea"/>
              </a:rPr>
              <a:t>最小显著信息</a:t>
            </a:r>
            <a:r>
              <a:rPr lang="zh-CN" altLang="en-US" sz="2000" b="1" dirty="0">
                <a:latin typeface="+mj-ea"/>
                <a:ea typeface="+mj-ea"/>
              </a:rPr>
              <a:t>：</a:t>
            </a:r>
            <a:r>
              <a:rPr lang="zh-CN" altLang="en-US" sz="2000" dirty="0">
                <a:latin typeface="+mj-ea"/>
                <a:ea typeface="+mj-ea"/>
              </a:rPr>
              <a:t>对抗训练获取，完成对</a:t>
            </a:r>
            <a:r>
              <a:rPr lang="en-US" altLang="zh-CN" sz="2000" dirty="0" err="1">
                <a:solidFill>
                  <a:srgbClr val="5C066C"/>
                </a:solidFill>
                <a:latin typeface="+mj-ea"/>
                <a:ea typeface="+mj-ea"/>
              </a:rPr>
              <a:t>InfoMin</a:t>
            </a:r>
            <a:r>
              <a:rPr lang="zh-CN" altLang="en-US" sz="2000" dirty="0">
                <a:latin typeface="+mj-ea"/>
                <a:ea typeface="+mj-ea"/>
              </a:rPr>
              <a:t>中</a:t>
            </a:r>
            <a:r>
              <a:rPr lang="zh-CN" altLang="en-US" sz="2000" dirty="0">
                <a:solidFill>
                  <a:srgbClr val="5C066C"/>
                </a:solidFill>
                <a:latin typeface="+mj-ea"/>
                <a:ea typeface="+mj-ea"/>
              </a:rPr>
              <a:t>最优视角</a:t>
            </a:r>
            <a:r>
              <a:rPr lang="zh-CN" altLang="en-US" sz="2000" dirty="0">
                <a:latin typeface="+mj-ea"/>
                <a:ea typeface="+mj-ea"/>
              </a:rPr>
              <a:t>的近似</a:t>
            </a:r>
            <a:endParaRPr lang="en-US" altLang="zh-CN" sz="2000" dirty="0">
              <a:latin typeface="Calibri Light"/>
            </a:endParaRPr>
          </a:p>
        </p:txBody>
      </p:sp>
      <p:pic>
        <p:nvPicPr>
          <p:cNvPr id="18" name="Picture 17"/>
          <p:cNvPicPr>
            <a:picLocks noChangeAspect="1"/>
          </p:cNvPicPr>
          <p:nvPr/>
        </p:nvPicPr>
        <p:blipFill>
          <a:blip r:embed="rId3"/>
          <a:stretch>
            <a:fillRect/>
          </a:stretch>
        </p:blipFill>
        <p:spPr>
          <a:xfrm>
            <a:off x="936078" y="4464183"/>
            <a:ext cx="9235816" cy="1759203"/>
          </a:xfrm>
          <a:prstGeom prst="rect">
            <a:avLst/>
          </a:prstGeom>
        </p:spPr>
      </p:pic>
      <p:pic>
        <p:nvPicPr>
          <p:cNvPr id="3" name="Picture 2">
            <a:extLst>
              <a:ext uri="{FF2B5EF4-FFF2-40B4-BE49-F238E27FC236}">
                <a16:creationId xmlns:a16="http://schemas.microsoft.com/office/drawing/2014/main" id="{4442D465-47B6-2D10-E7FC-5D129F7D0186}"/>
              </a:ext>
            </a:extLst>
          </p:cNvPr>
          <p:cNvPicPr>
            <a:picLocks noChangeAspect="1"/>
          </p:cNvPicPr>
          <p:nvPr/>
        </p:nvPicPr>
        <p:blipFill>
          <a:blip r:embed="rId4"/>
          <a:stretch>
            <a:fillRect/>
          </a:stretch>
        </p:blipFill>
        <p:spPr>
          <a:xfrm>
            <a:off x="10232798" y="3163294"/>
            <a:ext cx="1902875" cy="1951459"/>
          </a:xfrm>
          <a:prstGeom prst="rect">
            <a:avLst/>
          </a:prstGeom>
        </p:spPr>
      </p:pic>
      <p:sp>
        <p:nvSpPr>
          <p:cNvPr id="22" name="TextBox 21">
            <a:extLst>
              <a:ext uri="{FF2B5EF4-FFF2-40B4-BE49-F238E27FC236}">
                <a16:creationId xmlns:a16="http://schemas.microsoft.com/office/drawing/2014/main" id="{8FE9F6D6-A4C2-CD1C-0FBA-A6CF157C3322}"/>
              </a:ext>
            </a:extLst>
          </p:cNvPr>
          <p:cNvSpPr txBox="1"/>
          <p:nvPr/>
        </p:nvSpPr>
        <p:spPr>
          <a:xfrm>
            <a:off x="952507" y="1601211"/>
            <a:ext cx="3419105" cy="400110"/>
          </a:xfrm>
          <a:prstGeom prst="rect">
            <a:avLst/>
          </a:prstGeom>
          <a:noFill/>
        </p:spPr>
        <p:txBody>
          <a:bodyPr wrap="square">
            <a:spAutoFit/>
          </a:bodyPr>
          <a:lstStyle/>
          <a:p>
            <a:r>
              <a:rPr lang="zh-CN" altLang="en-US" sz="2000" b="1" dirty="0">
                <a:solidFill>
                  <a:schemeClr val="accent5">
                    <a:lumMod val="50000"/>
                  </a:schemeClr>
                </a:solidFill>
                <a:latin typeface="+mj-ea"/>
                <a:ea typeface="+mj-ea"/>
              </a:rPr>
              <a:t>最小必要信息（</a:t>
            </a:r>
            <a:r>
              <a:rPr lang="en-US" altLang="zh-CN" sz="2000" b="1" dirty="0">
                <a:latin typeface="Calibri Light"/>
              </a:rPr>
              <a:t> </a:t>
            </a:r>
            <a:r>
              <a:rPr lang="en-US" altLang="zh-CN" sz="2000" b="1" dirty="0" err="1">
                <a:solidFill>
                  <a:schemeClr val="accent5">
                    <a:lumMod val="50000"/>
                  </a:schemeClr>
                </a:solidFill>
                <a:latin typeface="+mj-ea"/>
                <a:ea typeface="+mj-ea"/>
              </a:rPr>
              <a:t>InfoMin</a:t>
            </a:r>
            <a:r>
              <a:rPr lang="en-US" altLang="zh-CN" sz="2000" b="1" dirty="0">
                <a:solidFill>
                  <a:schemeClr val="accent5">
                    <a:lumMod val="50000"/>
                  </a:schemeClr>
                </a:solidFill>
                <a:latin typeface="+mj-ea"/>
                <a:ea typeface="+mj-ea"/>
              </a:rPr>
              <a:t> </a:t>
            </a:r>
            <a:r>
              <a:rPr lang="zh-CN" altLang="en-US" sz="2000" b="1" dirty="0">
                <a:solidFill>
                  <a:schemeClr val="accent5">
                    <a:lumMod val="50000"/>
                  </a:schemeClr>
                </a:solidFill>
                <a:latin typeface="+mj-ea"/>
                <a:ea typeface="+mj-ea"/>
              </a:rPr>
              <a:t>）</a:t>
            </a:r>
            <a:endParaRPr lang="en-CN" sz="2000" b="1" dirty="0">
              <a:solidFill>
                <a:schemeClr val="accent5">
                  <a:lumMod val="50000"/>
                </a:schemeClr>
              </a:solidFill>
            </a:endParaRPr>
          </a:p>
        </p:txBody>
      </p:sp>
      <p:sp>
        <p:nvSpPr>
          <p:cNvPr id="23" name="Rounded Rectangle 22">
            <a:extLst>
              <a:ext uri="{FF2B5EF4-FFF2-40B4-BE49-F238E27FC236}">
                <a16:creationId xmlns:a16="http://schemas.microsoft.com/office/drawing/2014/main" id="{B2B97060-64B0-AE6F-E82B-D585BB797807}"/>
              </a:ext>
            </a:extLst>
          </p:cNvPr>
          <p:cNvSpPr/>
          <p:nvPr/>
        </p:nvSpPr>
        <p:spPr>
          <a:xfrm>
            <a:off x="5023471" y="1679312"/>
            <a:ext cx="2961896" cy="1213139"/>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4" name="TextBox 23">
            <a:extLst>
              <a:ext uri="{FF2B5EF4-FFF2-40B4-BE49-F238E27FC236}">
                <a16:creationId xmlns:a16="http://schemas.microsoft.com/office/drawing/2014/main" id="{A5B2F44F-0493-2D60-3A5F-20107FE3B292}"/>
              </a:ext>
            </a:extLst>
          </p:cNvPr>
          <p:cNvSpPr txBox="1"/>
          <p:nvPr/>
        </p:nvSpPr>
        <p:spPr>
          <a:xfrm>
            <a:off x="5137215" y="1746743"/>
            <a:ext cx="2734407" cy="1323439"/>
          </a:xfrm>
          <a:prstGeom prst="rect">
            <a:avLst/>
          </a:prstGeom>
          <a:noFill/>
        </p:spPr>
        <p:txBody>
          <a:bodyPr wrap="square">
            <a:spAutoFit/>
          </a:bodyPr>
          <a:lstStyle/>
          <a:p>
            <a:pPr defTabSz="914400">
              <a:defRPr/>
            </a:pPr>
            <a:r>
              <a:rPr lang="zh-CN" altLang="en-US" sz="2000" b="1" dirty="0">
                <a:solidFill>
                  <a:schemeClr val="accent5">
                    <a:lumMod val="50000"/>
                  </a:schemeClr>
                </a:solidFill>
                <a:latin typeface="Calibri Light"/>
              </a:rPr>
              <a:t>        无监督条件</a:t>
            </a:r>
            <a:endParaRPr lang="en-US" altLang="zh-CN" sz="2000" b="1" dirty="0">
              <a:latin typeface="Calibri Light"/>
            </a:endParaRPr>
          </a:p>
          <a:p>
            <a:pPr defTabSz="914400">
              <a:defRPr/>
            </a:pPr>
            <a:r>
              <a:rPr lang="zh-CN" altLang="en-US" sz="2000" b="1" dirty="0">
                <a:latin typeface="Calibri Light"/>
              </a:rPr>
              <a:t>难以衡量</a:t>
            </a:r>
            <a:r>
              <a:rPr lang="zh-CN" altLang="en-US" sz="2000" dirty="0">
                <a:latin typeface="Calibri Light"/>
              </a:rPr>
              <a:t>与下游任务信息相关的信息量</a:t>
            </a:r>
          </a:p>
          <a:p>
            <a:pPr defTabSz="914400">
              <a:defRPr/>
            </a:pPr>
            <a:endParaRPr lang="zh-CN" altLang="en-US" sz="2000" b="1" dirty="0" err="1">
              <a:latin typeface="Calibri Light"/>
            </a:endParaRPr>
          </a:p>
        </p:txBody>
      </p:sp>
      <p:sp>
        <p:nvSpPr>
          <p:cNvPr id="28" name="Rounded Rectangle 27">
            <a:extLst>
              <a:ext uri="{FF2B5EF4-FFF2-40B4-BE49-F238E27FC236}">
                <a16:creationId xmlns:a16="http://schemas.microsoft.com/office/drawing/2014/main" id="{68417BEC-3596-90D2-0D9F-67FB63F23B61}"/>
              </a:ext>
            </a:extLst>
          </p:cNvPr>
          <p:cNvSpPr/>
          <p:nvPr/>
        </p:nvSpPr>
        <p:spPr>
          <a:xfrm>
            <a:off x="8718787" y="1796076"/>
            <a:ext cx="2458064" cy="960512"/>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7" name="TextBox 26">
            <a:extLst>
              <a:ext uri="{FF2B5EF4-FFF2-40B4-BE49-F238E27FC236}">
                <a16:creationId xmlns:a16="http://schemas.microsoft.com/office/drawing/2014/main" id="{99E5FF91-52FB-C1B0-5D6A-6A4A74E78A08}"/>
              </a:ext>
            </a:extLst>
          </p:cNvPr>
          <p:cNvSpPr txBox="1"/>
          <p:nvPr/>
        </p:nvSpPr>
        <p:spPr>
          <a:xfrm>
            <a:off x="8810435" y="1942704"/>
            <a:ext cx="6097978" cy="707886"/>
          </a:xfrm>
          <a:prstGeom prst="rect">
            <a:avLst/>
          </a:prstGeom>
          <a:noFill/>
        </p:spPr>
        <p:txBody>
          <a:bodyPr wrap="square">
            <a:spAutoFit/>
          </a:bodyPr>
          <a:lstStyle/>
          <a:p>
            <a:pPr marL="342900" indent="-342900">
              <a:buFont typeface="Wingdings" pitchFamily="2" charset="2"/>
              <a:buChar char="Ø"/>
            </a:pPr>
            <a:r>
              <a:rPr lang="zh-CN" altLang="en-US" sz="2000" dirty="0">
                <a:solidFill>
                  <a:schemeClr val="accent5">
                    <a:lumMod val="50000"/>
                  </a:schemeClr>
                </a:solidFill>
                <a:latin typeface="Calibri Light"/>
              </a:rPr>
              <a:t>冗余信息</a:t>
            </a:r>
            <a:r>
              <a:rPr lang="zh-CN" altLang="en-US" sz="2000" dirty="0">
                <a:latin typeface="Calibri Light"/>
              </a:rPr>
              <a:t>风险</a:t>
            </a:r>
            <a:endParaRPr lang="en-US" altLang="zh-CN" sz="2000" dirty="0">
              <a:latin typeface="Calibri Light"/>
            </a:endParaRPr>
          </a:p>
          <a:p>
            <a:pPr marL="342900" indent="-342900">
              <a:buFont typeface="Wingdings" pitchFamily="2" charset="2"/>
              <a:buChar char="Ø"/>
            </a:pPr>
            <a:r>
              <a:rPr lang="zh-CN" altLang="en-US" sz="2000" dirty="0">
                <a:solidFill>
                  <a:schemeClr val="accent5">
                    <a:lumMod val="50000"/>
                  </a:schemeClr>
                </a:solidFill>
                <a:latin typeface="Calibri Light"/>
              </a:rPr>
              <a:t>信息不足</a:t>
            </a:r>
            <a:r>
              <a:rPr lang="zh-CN" altLang="en-US" sz="2000" dirty="0">
                <a:latin typeface="Calibri Light"/>
              </a:rPr>
              <a:t>风险</a:t>
            </a:r>
            <a:endParaRPr lang="en-CN" sz="2000" dirty="0"/>
          </a:p>
        </p:txBody>
      </p:sp>
      <p:sp>
        <p:nvSpPr>
          <p:cNvPr id="29" name="Down Arrow 28">
            <a:extLst>
              <a:ext uri="{FF2B5EF4-FFF2-40B4-BE49-F238E27FC236}">
                <a16:creationId xmlns:a16="http://schemas.microsoft.com/office/drawing/2014/main" id="{A530539A-68AE-1608-8398-EB4F824F350E}"/>
              </a:ext>
            </a:extLst>
          </p:cNvPr>
          <p:cNvSpPr/>
          <p:nvPr/>
        </p:nvSpPr>
        <p:spPr>
          <a:xfrm rot="16200000">
            <a:off x="4465801" y="1970774"/>
            <a:ext cx="321346" cy="598873"/>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a:extLst>
              <a:ext uri="{FF2B5EF4-FFF2-40B4-BE49-F238E27FC236}">
                <a16:creationId xmlns:a16="http://schemas.microsoft.com/office/drawing/2014/main" id="{2521BEF2-54EF-4168-9F04-240339F7DC7A}"/>
              </a:ext>
            </a:extLst>
          </p:cNvPr>
          <p:cNvSpPr/>
          <p:nvPr/>
        </p:nvSpPr>
        <p:spPr>
          <a:xfrm rot="16200000">
            <a:off x="8208551" y="1970773"/>
            <a:ext cx="321346" cy="598873"/>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rved Left Arrow 30">
            <a:extLst>
              <a:ext uri="{FF2B5EF4-FFF2-40B4-BE49-F238E27FC236}">
                <a16:creationId xmlns:a16="http://schemas.microsoft.com/office/drawing/2014/main" id="{A6AD9D28-63A9-D955-88DF-996934F45057}"/>
              </a:ext>
            </a:extLst>
          </p:cNvPr>
          <p:cNvSpPr/>
          <p:nvPr/>
        </p:nvSpPr>
        <p:spPr>
          <a:xfrm rot="917060">
            <a:off x="9196614" y="2903544"/>
            <a:ext cx="760021" cy="89577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cxnSp>
        <p:nvCxnSpPr>
          <p:cNvPr id="16" name="Straight Connector 15">
            <a:extLst>
              <a:ext uri="{FF2B5EF4-FFF2-40B4-BE49-F238E27FC236}">
                <a16:creationId xmlns:a16="http://schemas.microsoft.com/office/drawing/2014/main" id="{C086D544-ADE8-E4B7-A474-79CBA55A140C}"/>
              </a:ext>
            </a:extLst>
          </p:cNvPr>
          <p:cNvCxnSpPr>
            <a:cxnSpLocks/>
          </p:cNvCxnSpPr>
          <p:nvPr/>
        </p:nvCxnSpPr>
        <p:spPr>
          <a:xfrm>
            <a:off x="979679" y="5387009"/>
            <a:ext cx="62052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7A4C666-9029-3008-4B88-DB15F2AEF75F}"/>
              </a:ext>
            </a:extLst>
          </p:cNvPr>
          <p:cNvCxnSpPr>
            <a:cxnSpLocks/>
          </p:cNvCxnSpPr>
          <p:nvPr/>
        </p:nvCxnSpPr>
        <p:spPr>
          <a:xfrm>
            <a:off x="3120887" y="5261113"/>
            <a:ext cx="400879"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307F28-8F75-2580-3851-74903478668A}"/>
              </a:ext>
            </a:extLst>
          </p:cNvPr>
          <p:cNvCxnSpPr>
            <a:cxnSpLocks/>
          </p:cNvCxnSpPr>
          <p:nvPr/>
        </p:nvCxnSpPr>
        <p:spPr>
          <a:xfrm>
            <a:off x="4552457" y="5261113"/>
            <a:ext cx="11327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1D4D76-8AF9-7115-4D7E-4D307D4AF207}"/>
              </a:ext>
            </a:extLst>
          </p:cNvPr>
          <p:cNvCxnSpPr>
            <a:cxnSpLocks/>
          </p:cNvCxnSpPr>
          <p:nvPr/>
        </p:nvCxnSpPr>
        <p:spPr>
          <a:xfrm>
            <a:off x="6472770" y="5473148"/>
            <a:ext cx="358849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291C112-BD76-15A9-350F-901159C16520}"/>
              </a:ext>
            </a:extLst>
          </p:cNvPr>
          <p:cNvCxnSpPr>
            <a:cxnSpLocks/>
          </p:cNvCxnSpPr>
          <p:nvPr/>
        </p:nvCxnSpPr>
        <p:spPr>
          <a:xfrm>
            <a:off x="1724826" y="5387009"/>
            <a:ext cx="638351"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220922-BEB5-591D-E54B-9CFD34BF06A4}"/>
              </a:ext>
            </a:extLst>
          </p:cNvPr>
          <p:cNvCxnSpPr>
            <a:cxnSpLocks/>
          </p:cNvCxnSpPr>
          <p:nvPr/>
        </p:nvCxnSpPr>
        <p:spPr>
          <a:xfrm>
            <a:off x="2482536" y="5261113"/>
            <a:ext cx="548899"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26FC2A-70CF-F56E-CCED-9BD99A7267F6}"/>
              </a:ext>
            </a:extLst>
          </p:cNvPr>
          <p:cNvCxnSpPr>
            <a:cxnSpLocks/>
          </p:cNvCxnSpPr>
          <p:nvPr/>
        </p:nvCxnSpPr>
        <p:spPr>
          <a:xfrm>
            <a:off x="3843720" y="5261113"/>
            <a:ext cx="548899"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6"/>
          <p:cNvSpPr txBox="1">
            <a:spLocks noChangeArrowheads="1"/>
          </p:cNvSpPr>
          <p:nvPr/>
        </p:nvSpPr>
        <p:spPr bwMode="auto">
          <a:xfrm>
            <a:off x="1469317" y="802683"/>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400" b="1" dirty="0">
                <a:solidFill>
                  <a:srgbClr val="674196"/>
                </a:solidFill>
                <a:latin typeface="+mj-ea"/>
                <a:ea typeface="+mj-ea"/>
              </a:rPr>
              <a:t>研究背景</a:t>
            </a:r>
          </a:p>
        </p:txBody>
      </p:sp>
      <p:sp>
        <p:nvSpPr>
          <p:cNvPr id="16" name="文本框 6"/>
          <p:cNvSpPr txBox="1">
            <a:spLocks noChangeArrowheads="1"/>
          </p:cNvSpPr>
          <p:nvPr/>
        </p:nvSpPr>
        <p:spPr bwMode="auto">
          <a:xfrm>
            <a:off x="1469317" y="1849709"/>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400" b="1" dirty="0">
                <a:solidFill>
                  <a:srgbClr val="674196"/>
                </a:solidFill>
                <a:latin typeface="+mj-ea"/>
                <a:ea typeface="+mj-ea"/>
              </a:rPr>
              <a:t>研究内容</a:t>
            </a:r>
          </a:p>
        </p:txBody>
      </p:sp>
      <p:sp>
        <p:nvSpPr>
          <p:cNvPr id="17" name="文本框 6"/>
          <p:cNvSpPr txBox="1">
            <a:spLocks noChangeArrowheads="1"/>
          </p:cNvSpPr>
          <p:nvPr/>
        </p:nvSpPr>
        <p:spPr bwMode="auto">
          <a:xfrm>
            <a:off x="1469317" y="3260204"/>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400" b="1" dirty="0">
                <a:solidFill>
                  <a:srgbClr val="674196"/>
                </a:solidFill>
                <a:latin typeface="+mj-ea"/>
                <a:ea typeface="+mj-ea"/>
              </a:rPr>
              <a:t>实际应用</a:t>
            </a:r>
          </a:p>
        </p:txBody>
      </p:sp>
      <p:sp>
        <p:nvSpPr>
          <p:cNvPr id="18" name="文本框 6"/>
          <p:cNvSpPr txBox="1">
            <a:spLocks noChangeArrowheads="1"/>
          </p:cNvSpPr>
          <p:nvPr/>
        </p:nvSpPr>
        <p:spPr bwMode="auto">
          <a:xfrm>
            <a:off x="1469317" y="4421892"/>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400" b="1" dirty="0">
                <a:solidFill>
                  <a:srgbClr val="674196"/>
                </a:solidFill>
                <a:latin typeface="+mj-ea"/>
                <a:ea typeface="+mj-ea"/>
              </a:rPr>
              <a:t>研究生期间工作成果</a:t>
            </a:r>
          </a:p>
        </p:txBody>
      </p:sp>
      <p:sp>
        <p:nvSpPr>
          <p:cNvPr id="19" name="文本框 6"/>
          <p:cNvSpPr txBox="1">
            <a:spLocks noChangeArrowheads="1"/>
          </p:cNvSpPr>
          <p:nvPr/>
        </p:nvSpPr>
        <p:spPr bwMode="auto">
          <a:xfrm>
            <a:off x="1469317" y="5538865"/>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400" b="1" dirty="0">
                <a:solidFill>
                  <a:srgbClr val="674196"/>
                </a:solidFill>
                <a:latin typeface="+mj-ea"/>
                <a:ea typeface="+mj-ea"/>
              </a:rPr>
              <a:t>总结</a:t>
            </a:r>
          </a:p>
        </p:txBody>
      </p:sp>
      <p:sp>
        <p:nvSpPr>
          <p:cNvPr id="20" name="椭圆 19"/>
          <p:cNvSpPr/>
          <p:nvPr/>
        </p:nvSpPr>
        <p:spPr>
          <a:xfrm>
            <a:off x="870671" y="757968"/>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21" name="椭圆 20"/>
          <p:cNvSpPr/>
          <p:nvPr/>
        </p:nvSpPr>
        <p:spPr>
          <a:xfrm>
            <a:off x="870671" y="1800367"/>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22" name="椭圆 21"/>
          <p:cNvSpPr/>
          <p:nvPr/>
        </p:nvSpPr>
        <p:spPr>
          <a:xfrm>
            <a:off x="870671" y="3215489"/>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23" name="椭圆 22"/>
          <p:cNvSpPr/>
          <p:nvPr/>
        </p:nvSpPr>
        <p:spPr>
          <a:xfrm>
            <a:off x="870671" y="4377177"/>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4</a:t>
            </a:r>
            <a:endParaRPr lang="zh-CN" altLang="en-US" sz="1600" dirty="0">
              <a:solidFill>
                <a:prstClr val="white"/>
              </a:solidFill>
              <a:latin typeface="微软雅黑"/>
              <a:ea typeface="微软雅黑"/>
            </a:endParaRPr>
          </a:p>
        </p:txBody>
      </p:sp>
      <p:sp>
        <p:nvSpPr>
          <p:cNvPr id="24" name="椭圆 23"/>
          <p:cNvSpPr/>
          <p:nvPr/>
        </p:nvSpPr>
        <p:spPr>
          <a:xfrm>
            <a:off x="870671" y="5494150"/>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5</a:t>
            </a:r>
            <a:endParaRPr lang="zh-CN" altLang="en-US" sz="1600" dirty="0">
              <a:solidFill>
                <a:prstClr val="white"/>
              </a:solidFill>
              <a:latin typeface="微软雅黑"/>
              <a:ea typeface="微软雅黑"/>
            </a:endParaRPr>
          </a:p>
        </p:txBody>
      </p:sp>
      <p:sp>
        <p:nvSpPr>
          <p:cNvPr id="4" name="TextBox 3">
            <a:extLst>
              <a:ext uri="{FF2B5EF4-FFF2-40B4-BE49-F238E27FC236}">
                <a16:creationId xmlns:a16="http://schemas.microsoft.com/office/drawing/2014/main" id="{8C6C9CE5-6253-BC81-8F6E-D86A2E8A5385}"/>
              </a:ext>
            </a:extLst>
          </p:cNvPr>
          <p:cNvSpPr txBox="1"/>
          <p:nvPr/>
        </p:nvSpPr>
        <p:spPr>
          <a:xfrm>
            <a:off x="1297255" y="2336571"/>
            <a:ext cx="6099586" cy="646331"/>
          </a:xfrm>
          <a:prstGeom prst="rect">
            <a:avLst/>
          </a:prstGeom>
          <a:noFill/>
        </p:spPr>
        <p:txBody>
          <a:bodyPr wrap="square">
            <a:spAutoFit/>
          </a:bodyPr>
          <a:lstStyle/>
          <a:p>
            <a:pPr marL="342900" indent="-342900" defTabSz="914377" fontAlgn="base">
              <a:spcBef>
                <a:spcPct val="0"/>
              </a:spcBef>
              <a:spcAft>
                <a:spcPct val="0"/>
              </a:spcAft>
              <a:buFont typeface="Wingdings" panose="05000000000000000000" pitchFamily="2" charset="2"/>
              <a:buChar char="l"/>
              <a:defRPr/>
            </a:pPr>
            <a:r>
              <a:rPr lang="zh-CN" altLang="en-US" sz="1800" dirty="0">
                <a:solidFill>
                  <a:srgbClr val="674196"/>
                </a:solidFill>
                <a:latin typeface="微软雅黑"/>
                <a:ea typeface="微软雅黑"/>
              </a:rPr>
              <a:t>基于频率自适应的简化频域图卷积网络 </a:t>
            </a:r>
            <a:r>
              <a:rPr lang="en-US" altLang="zh-CN" sz="1800" dirty="0">
                <a:solidFill>
                  <a:srgbClr val="674196"/>
                </a:solidFill>
                <a:latin typeface="微软雅黑"/>
                <a:ea typeface="微软雅黑"/>
              </a:rPr>
              <a:t>SGCN-MH</a:t>
            </a:r>
          </a:p>
          <a:p>
            <a:pPr marL="342900" indent="-342900" defTabSz="914377" fontAlgn="base">
              <a:spcBef>
                <a:spcPct val="0"/>
              </a:spcBef>
              <a:spcAft>
                <a:spcPct val="0"/>
              </a:spcAft>
              <a:buFont typeface="Wingdings" panose="05000000000000000000" pitchFamily="2" charset="2"/>
              <a:buChar char="l"/>
              <a:defRPr/>
            </a:pPr>
            <a:r>
              <a:rPr lang="zh-CN" altLang="en-US" sz="1800" dirty="0">
                <a:solidFill>
                  <a:srgbClr val="674196"/>
                </a:solidFill>
                <a:latin typeface="Arial" panose="020B0604020202090204" pitchFamily="34" charset="0"/>
                <a:ea typeface="方正兰亭黑_GBK"/>
                <a:cs typeface="Arial" panose="020B0604020202090204" pitchFamily="34" charset="0"/>
              </a:rPr>
              <a:t>基于最小显著信息的无监督图对比学习 </a:t>
            </a:r>
            <a:r>
              <a:rPr lang="en-US" altLang="zh-CN" sz="1800" dirty="0">
                <a:solidFill>
                  <a:srgbClr val="674196"/>
                </a:solidFill>
                <a:latin typeface="Arial" panose="020B0604020202090204" pitchFamily="34" charset="0"/>
                <a:ea typeface="方正兰亭黑_GBK"/>
                <a:cs typeface="Arial" panose="020B0604020202090204" pitchFamily="34" charset="0"/>
              </a:rPr>
              <a:t>GMNI</a:t>
            </a:r>
          </a:p>
        </p:txBody>
      </p:sp>
      <p:sp>
        <p:nvSpPr>
          <p:cNvPr id="5" name="TextBox 4">
            <a:extLst>
              <a:ext uri="{FF2B5EF4-FFF2-40B4-BE49-F238E27FC236}">
                <a16:creationId xmlns:a16="http://schemas.microsoft.com/office/drawing/2014/main" id="{6C99AAFD-FFAD-44F9-F249-E207E66C803C}"/>
              </a:ext>
            </a:extLst>
          </p:cNvPr>
          <p:cNvSpPr txBox="1"/>
          <p:nvPr/>
        </p:nvSpPr>
        <p:spPr>
          <a:xfrm>
            <a:off x="1297255" y="3703637"/>
            <a:ext cx="6099586" cy="369332"/>
          </a:xfrm>
          <a:prstGeom prst="rect">
            <a:avLst/>
          </a:prstGeom>
          <a:noFill/>
        </p:spPr>
        <p:txBody>
          <a:bodyPr wrap="square">
            <a:spAutoFit/>
          </a:bodyPr>
          <a:lstStyle/>
          <a:p>
            <a:pPr marL="342900" indent="-342900" defTabSz="914377" fontAlgn="base">
              <a:spcBef>
                <a:spcPct val="0"/>
              </a:spcBef>
              <a:spcAft>
                <a:spcPct val="0"/>
              </a:spcAft>
              <a:buFont typeface="Wingdings" panose="05000000000000000000" pitchFamily="2" charset="2"/>
              <a:buChar char="l"/>
              <a:defRPr/>
            </a:pPr>
            <a:r>
              <a:rPr lang="zh-CN" altLang="en-US" sz="1800" dirty="0">
                <a:solidFill>
                  <a:srgbClr val="674196"/>
                </a:solidFill>
                <a:latin typeface="微软雅黑"/>
                <a:ea typeface="微软雅黑"/>
              </a:rPr>
              <a:t>图表示学习在医疗专业理解上的应用</a:t>
            </a:r>
          </a:p>
        </p:txBody>
      </p:sp>
    </p:spTree>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3946" y="1167029"/>
            <a:ext cx="9677250" cy="2932499"/>
          </a:xfrm>
          <a:prstGeom prst="rect">
            <a:avLst/>
          </a:prstGeom>
        </p:spPr>
      </p:pic>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6544734" cy="457139"/>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基于最小显著信息的无监督图对比学习：视图生成｜视图对比</a:t>
            </a:r>
          </a:p>
        </p:txBody>
      </p:sp>
      <p:sp>
        <p:nvSpPr>
          <p:cNvPr id="3" name="TextBox 2"/>
          <p:cNvSpPr txBox="1"/>
          <p:nvPr/>
        </p:nvSpPr>
        <p:spPr>
          <a:xfrm>
            <a:off x="7763930" y="4222586"/>
            <a:ext cx="11070167" cy="707886"/>
          </a:xfrm>
          <a:prstGeom prst="rect">
            <a:avLst/>
          </a:prstGeom>
          <a:noFill/>
        </p:spPr>
        <p:txBody>
          <a:bodyPr wrap="square">
            <a:spAutoFit/>
          </a:bodyPr>
          <a:lstStyle/>
          <a:p>
            <a:pPr>
              <a:defRPr/>
            </a:pPr>
            <a:r>
              <a:rPr lang="zh-CN" altLang="en-US" sz="2000" dirty="0">
                <a:solidFill>
                  <a:srgbClr val="FF0000"/>
                </a:solidFill>
                <a:latin typeface="+mj-ea"/>
              </a:rPr>
              <a:t>对抗</a:t>
            </a:r>
            <a:r>
              <a:rPr lang="zh-CN" altLang="en-US" sz="2000" dirty="0">
                <a:latin typeface="+mj-ea"/>
              </a:rPr>
              <a:t>训练，</a:t>
            </a:r>
            <a:r>
              <a:rPr lang="zh-CN" altLang="en-US" sz="2000" dirty="0">
                <a:solidFill>
                  <a:srgbClr val="FF0000"/>
                </a:solidFill>
                <a:latin typeface="+mj-ea"/>
                <a:ea typeface="+mj-ea"/>
              </a:rPr>
              <a:t>重要性图</a:t>
            </a:r>
            <a:r>
              <a:rPr lang="zh-CN" altLang="en-US" sz="2000" dirty="0">
                <a:latin typeface="+mj-ea"/>
                <a:ea typeface="+mj-ea"/>
              </a:rPr>
              <a:t>保存</a:t>
            </a:r>
            <a:endParaRPr lang="en-US" altLang="zh-CN" sz="2000" dirty="0">
              <a:latin typeface="+mj-ea"/>
              <a:ea typeface="+mj-ea"/>
            </a:endParaRPr>
          </a:p>
          <a:p>
            <a:pPr>
              <a:defRPr/>
            </a:pPr>
            <a:r>
              <a:rPr lang="zh-CN" altLang="en-US" sz="2000" dirty="0">
                <a:solidFill>
                  <a:srgbClr val="FF0000"/>
                </a:solidFill>
                <a:latin typeface="+mj-ea"/>
                <a:ea typeface="+mj-ea"/>
              </a:rPr>
              <a:t>最小显著信息</a:t>
            </a:r>
            <a:r>
              <a:rPr lang="zh-CN" altLang="en-US" sz="2000" dirty="0">
                <a:latin typeface="+mj-ea"/>
                <a:ea typeface="+mj-ea"/>
              </a:rPr>
              <a:t>（</a:t>
            </a:r>
            <a:r>
              <a:rPr lang="zh-CN" altLang="en-US" sz="2000" dirty="0">
                <a:solidFill>
                  <a:srgbClr val="FF0000"/>
                </a:solidFill>
                <a:latin typeface="+mj-ea"/>
                <a:ea typeface="+mj-ea"/>
              </a:rPr>
              <a:t>最小必要信息</a:t>
            </a:r>
            <a:r>
              <a:rPr lang="zh-CN" altLang="en-US" sz="2000" dirty="0">
                <a:latin typeface="+mj-ea"/>
                <a:ea typeface="+mj-ea"/>
              </a:rPr>
              <a:t>近似）</a:t>
            </a:r>
            <a:endParaRPr lang="en-US" altLang="zh-CN" sz="2000" dirty="0">
              <a:latin typeface="+mj-ea"/>
              <a:ea typeface="+mj-ea"/>
            </a:endParaRPr>
          </a:p>
        </p:txBody>
      </p:sp>
      <p:sp>
        <p:nvSpPr>
          <p:cNvPr id="13" name="TextBox 12">
            <a:extLst>
              <a:ext uri="{FF2B5EF4-FFF2-40B4-BE49-F238E27FC236}">
                <a16:creationId xmlns:a16="http://schemas.microsoft.com/office/drawing/2014/main" id="{57A1E150-AA39-A671-BE56-961201482326}"/>
              </a:ext>
            </a:extLst>
          </p:cNvPr>
          <p:cNvSpPr txBox="1"/>
          <p:nvPr/>
        </p:nvSpPr>
        <p:spPr>
          <a:xfrm>
            <a:off x="7763930" y="5768036"/>
            <a:ext cx="6183951" cy="707886"/>
          </a:xfrm>
          <a:prstGeom prst="rect">
            <a:avLst/>
          </a:prstGeom>
          <a:noFill/>
        </p:spPr>
        <p:txBody>
          <a:bodyPr wrap="square">
            <a:spAutoFit/>
          </a:bodyPr>
          <a:lstStyle/>
          <a:p>
            <a:pPr>
              <a:defRPr/>
            </a:pPr>
            <a:r>
              <a:rPr lang="zh-CN" altLang="en-US" sz="2000" dirty="0">
                <a:latin typeface="+mj-ea"/>
              </a:rPr>
              <a:t>最大化视图一致性完成编码器优化</a:t>
            </a:r>
            <a:endParaRPr lang="en-US" altLang="zh-CN" sz="2000" dirty="0">
              <a:latin typeface="+mj-ea"/>
              <a:ea typeface="+mj-ea"/>
            </a:endParaRPr>
          </a:p>
          <a:p>
            <a:pPr defTabSz="914400">
              <a:defRPr/>
            </a:pPr>
            <a:r>
              <a:rPr lang="zh-CN" altLang="en-US" sz="2000" dirty="0">
                <a:latin typeface="+mj-ea"/>
                <a:ea typeface="+mj-ea"/>
              </a:rPr>
              <a:t>（减轻</a:t>
            </a:r>
            <a:r>
              <a:rPr lang="zh-CN" altLang="en-US" sz="2000" dirty="0">
                <a:solidFill>
                  <a:srgbClr val="FF0000"/>
                </a:solidFill>
                <a:latin typeface="+mj-ea"/>
                <a:ea typeface="+mj-ea"/>
              </a:rPr>
              <a:t>冗余信息</a:t>
            </a:r>
            <a:r>
              <a:rPr lang="zh-CN" altLang="en-US" sz="2000" dirty="0">
                <a:latin typeface="+mj-ea"/>
                <a:ea typeface="+mj-ea"/>
              </a:rPr>
              <a:t>风险</a:t>
            </a:r>
            <a:r>
              <a:rPr lang="en-US" altLang="zh-CN" sz="2000" dirty="0">
                <a:latin typeface="+mj-ea"/>
                <a:ea typeface="+mj-ea"/>
              </a:rPr>
              <a:t>/</a:t>
            </a:r>
            <a:r>
              <a:rPr lang="zh-CN" altLang="en-US" sz="2000" dirty="0">
                <a:solidFill>
                  <a:srgbClr val="FF0000"/>
                </a:solidFill>
                <a:latin typeface="+mj-ea"/>
                <a:ea typeface="+mj-ea"/>
              </a:rPr>
              <a:t>信息不足</a:t>
            </a:r>
            <a:r>
              <a:rPr lang="zh-CN" altLang="en-US" sz="2000" dirty="0">
                <a:latin typeface="+mj-ea"/>
                <a:ea typeface="+mj-ea"/>
              </a:rPr>
              <a:t>风险）</a:t>
            </a:r>
            <a:endParaRPr lang="en-US" altLang="zh-CN" sz="2000" dirty="0">
              <a:solidFill>
                <a:srgbClr val="FF0000"/>
              </a:solidFill>
              <a:latin typeface="+mj-ea"/>
              <a:ea typeface="+mj-ea"/>
            </a:endParaRPr>
          </a:p>
        </p:txBody>
      </p:sp>
      <p:pic>
        <p:nvPicPr>
          <p:cNvPr id="15" name="Picture 14">
            <a:extLst>
              <a:ext uri="{FF2B5EF4-FFF2-40B4-BE49-F238E27FC236}">
                <a16:creationId xmlns:a16="http://schemas.microsoft.com/office/drawing/2014/main" id="{43DFF432-256C-2220-A27B-1741B33C2823}"/>
              </a:ext>
            </a:extLst>
          </p:cNvPr>
          <p:cNvPicPr>
            <a:picLocks noChangeAspect="1"/>
          </p:cNvPicPr>
          <p:nvPr/>
        </p:nvPicPr>
        <p:blipFill>
          <a:blip r:embed="rId4"/>
          <a:stretch>
            <a:fillRect/>
          </a:stretch>
        </p:blipFill>
        <p:spPr>
          <a:xfrm>
            <a:off x="1104723" y="4047997"/>
            <a:ext cx="6128689" cy="2639270"/>
          </a:xfrm>
          <a:prstGeom prst="rect">
            <a:avLst/>
          </a:prstGeom>
        </p:spPr>
      </p:pic>
      <p:sp>
        <p:nvSpPr>
          <p:cNvPr id="17" name="椭圆 19">
            <a:extLst>
              <a:ext uri="{FF2B5EF4-FFF2-40B4-BE49-F238E27FC236}">
                <a16:creationId xmlns:a16="http://schemas.microsoft.com/office/drawing/2014/main" id="{07433CD6-C6BF-6CB2-BBF1-6B2512B71334}"/>
              </a:ext>
            </a:extLst>
          </p:cNvPr>
          <p:cNvSpPr/>
          <p:nvPr/>
        </p:nvSpPr>
        <p:spPr>
          <a:xfrm>
            <a:off x="9786909" y="2288971"/>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18" name="Rounded Rectangle 17">
            <a:extLst>
              <a:ext uri="{FF2B5EF4-FFF2-40B4-BE49-F238E27FC236}">
                <a16:creationId xmlns:a16="http://schemas.microsoft.com/office/drawing/2014/main" id="{E45AEE1E-507D-8E4A-D894-C60559FE0543}"/>
              </a:ext>
            </a:extLst>
          </p:cNvPr>
          <p:cNvSpPr/>
          <p:nvPr/>
        </p:nvSpPr>
        <p:spPr>
          <a:xfrm>
            <a:off x="1002093" y="1403264"/>
            <a:ext cx="9816160" cy="2702269"/>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9" name="Rounded Rectangle 18">
            <a:extLst>
              <a:ext uri="{FF2B5EF4-FFF2-40B4-BE49-F238E27FC236}">
                <a16:creationId xmlns:a16="http://schemas.microsoft.com/office/drawing/2014/main" id="{6BF1DDF3-34AC-49A8-89F7-F0B6FC000814}"/>
              </a:ext>
            </a:extLst>
          </p:cNvPr>
          <p:cNvSpPr/>
          <p:nvPr/>
        </p:nvSpPr>
        <p:spPr>
          <a:xfrm>
            <a:off x="1002093" y="4114111"/>
            <a:ext cx="6360113" cy="2702269"/>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1" name="TextBox 20">
            <a:extLst>
              <a:ext uri="{FF2B5EF4-FFF2-40B4-BE49-F238E27FC236}">
                <a16:creationId xmlns:a16="http://schemas.microsoft.com/office/drawing/2014/main" id="{D318B165-5A8E-9227-26AE-525875AD17EE}"/>
              </a:ext>
            </a:extLst>
          </p:cNvPr>
          <p:cNvSpPr txBox="1"/>
          <p:nvPr/>
        </p:nvSpPr>
        <p:spPr>
          <a:xfrm>
            <a:off x="9748520" y="3721564"/>
            <a:ext cx="1152386" cy="369332"/>
          </a:xfrm>
          <a:prstGeom prst="rect">
            <a:avLst/>
          </a:prstGeom>
          <a:noFill/>
        </p:spPr>
        <p:txBody>
          <a:bodyPr wrap="square">
            <a:spAutoFit/>
          </a:bodyPr>
          <a:lstStyle/>
          <a:p>
            <a:r>
              <a:rPr lang="zh-CN" altLang="en-US" dirty="0">
                <a:latin typeface="+mj-ea"/>
                <a:ea typeface="+mj-ea"/>
              </a:rPr>
              <a:t>视图生成</a:t>
            </a:r>
            <a:endParaRPr lang="en-CN" dirty="0"/>
          </a:p>
        </p:txBody>
      </p:sp>
      <p:sp>
        <p:nvSpPr>
          <p:cNvPr id="22" name="TextBox 21">
            <a:extLst>
              <a:ext uri="{FF2B5EF4-FFF2-40B4-BE49-F238E27FC236}">
                <a16:creationId xmlns:a16="http://schemas.microsoft.com/office/drawing/2014/main" id="{E1B68D56-25CC-B721-440B-E0733CE6C339}"/>
              </a:ext>
            </a:extLst>
          </p:cNvPr>
          <p:cNvSpPr txBox="1"/>
          <p:nvPr/>
        </p:nvSpPr>
        <p:spPr>
          <a:xfrm>
            <a:off x="6304280" y="6430533"/>
            <a:ext cx="1237157" cy="369332"/>
          </a:xfrm>
          <a:prstGeom prst="rect">
            <a:avLst/>
          </a:prstGeom>
          <a:noFill/>
        </p:spPr>
        <p:txBody>
          <a:bodyPr wrap="square">
            <a:spAutoFit/>
          </a:bodyPr>
          <a:lstStyle/>
          <a:p>
            <a:r>
              <a:rPr lang="zh-CN" altLang="en-US" dirty="0">
                <a:latin typeface="+mj-ea"/>
                <a:ea typeface="+mj-ea"/>
              </a:rPr>
              <a:t>视图对比</a:t>
            </a:r>
            <a:endParaRPr lang="en-CN" dirty="0"/>
          </a:p>
        </p:txBody>
      </p:sp>
      <p:sp>
        <p:nvSpPr>
          <p:cNvPr id="23" name="椭圆 19">
            <a:extLst>
              <a:ext uri="{FF2B5EF4-FFF2-40B4-BE49-F238E27FC236}">
                <a16:creationId xmlns:a16="http://schemas.microsoft.com/office/drawing/2014/main" id="{D586E697-5CAA-2D4B-B116-72DCD56DAD32}"/>
              </a:ext>
            </a:extLst>
          </p:cNvPr>
          <p:cNvSpPr/>
          <p:nvPr/>
        </p:nvSpPr>
        <p:spPr>
          <a:xfrm>
            <a:off x="2187693" y="4311734"/>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24" name="椭圆 19">
            <a:extLst>
              <a:ext uri="{FF2B5EF4-FFF2-40B4-BE49-F238E27FC236}">
                <a16:creationId xmlns:a16="http://schemas.microsoft.com/office/drawing/2014/main" id="{B4DBDA5E-7893-8205-B538-B48416604572}"/>
              </a:ext>
            </a:extLst>
          </p:cNvPr>
          <p:cNvSpPr/>
          <p:nvPr/>
        </p:nvSpPr>
        <p:spPr>
          <a:xfrm>
            <a:off x="6806334" y="4956614"/>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25" name="椭圆 19">
            <a:extLst>
              <a:ext uri="{FF2B5EF4-FFF2-40B4-BE49-F238E27FC236}">
                <a16:creationId xmlns:a16="http://schemas.microsoft.com/office/drawing/2014/main" id="{5AE8E8BC-1C6F-474B-ED4F-2F83254F6B5C}"/>
              </a:ext>
            </a:extLst>
          </p:cNvPr>
          <p:cNvSpPr/>
          <p:nvPr/>
        </p:nvSpPr>
        <p:spPr>
          <a:xfrm>
            <a:off x="7497445" y="4264152"/>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26" name="TextBox 25">
            <a:extLst>
              <a:ext uri="{FF2B5EF4-FFF2-40B4-BE49-F238E27FC236}">
                <a16:creationId xmlns:a16="http://schemas.microsoft.com/office/drawing/2014/main" id="{3782D538-72B4-9F63-DAA3-76D990C014A1}"/>
              </a:ext>
            </a:extLst>
          </p:cNvPr>
          <p:cNvSpPr txBox="1"/>
          <p:nvPr/>
        </p:nvSpPr>
        <p:spPr>
          <a:xfrm>
            <a:off x="7763931" y="5007128"/>
            <a:ext cx="4428070" cy="707886"/>
          </a:xfrm>
          <a:prstGeom prst="rect">
            <a:avLst/>
          </a:prstGeom>
          <a:noFill/>
        </p:spPr>
        <p:txBody>
          <a:bodyPr wrap="square">
            <a:spAutoFit/>
          </a:bodyPr>
          <a:lstStyle/>
          <a:p>
            <a:pPr>
              <a:defRPr/>
            </a:pPr>
            <a:r>
              <a:rPr lang="zh-CN" altLang="en-US" sz="2000" dirty="0">
                <a:latin typeface="+mj-ea"/>
                <a:ea typeface="+mj-ea"/>
              </a:rPr>
              <a:t>基于重要性图引入随机性</a:t>
            </a:r>
            <a:endParaRPr lang="en-US" altLang="zh-CN" sz="2000" dirty="0">
              <a:latin typeface="+mj-ea"/>
              <a:ea typeface="+mj-ea"/>
            </a:endParaRPr>
          </a:p>
          <a:p>
            <a:pPr>
              <a:defRPr/>
            </a:pPr>
            <a:r>
              <a:rPr lang="zh-CN" altLang="en-US" sz="2000" dirty="0">
                <a:latin typeface="+mj-ea"/>
                <a:ea typeface="+mj-ea"/>
              </a:rPr>
              <a:t>（丢弃边</a:t>
            </a:r>
            <a:r>
              <a:rPr lang="en-US" altLang="zh-CN" sz="2000" dirty="0">
                <a:latin typeface="+mj-ea"/>
                <a:ea typeface="+mj-ea"/>
              </a:rPr>
              <a:t>/</a:t>
            </a:r>
            <a:r>
              <a:rPr lang="zh-CN" altLang="en-US" sz="2000" dirty="0">
                <a:latin typeface="+mj-ea"/>
                <a:ea typeface="+mj-ea"/>
              </a:rPr>
              <a:t>特征）</a:t>
            </a:r>
          </a:p>
        </p:txBody>
      </p:sp>
      <p:sp>
        <p:nvSpPr>
          <p:cNvPr id="27" name="椭圆 19">
            <a:extLst>
              <a:ext uri="{FF2B5EF4-FFF2-40B4-BE49-F238E27FC236}">
                <a16:creationId xmlns:a16="http://schemas.microsoft.com/office/drawing/2014/main" id="{EE4E1FAF-667E-DECD-C8B8-548D53FE32FD}"/>
              </a:ext>
            </a:extLst>
          </p:cNvPr>
          <p:cNvSpPr/>
          <p:nvPr/>
        </p:nvSpPr>
        <p:spPr>
          <a:xfrm>
            <a:off x="7465915" y="5059203"/>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29" name="椭圆 19">
            <a:extLst>
              <a:ext uri="{FF2B5EF4-FFF2-40B4-BE49-F238E27FC236}">
                <a16:creationId xmlns:a16="http://schemas.microsoft.com/office/drawing/2014/main" id="{23D6A7FF-3F49-6268-B663-84BDB2885CC4}"/>
              </a:ext>
            </a:extLst>
          </p:cNvPr>
          <p:cNvSpPr/>
          <p:nvPr/>
        </p:nvSpPr>
        <p:spPr>
          <a:xfrm>
            <a:off x="7464836" y="5817696"/>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747298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基于最小显著信息的无监督图对比学习：无监督节点分类任务对比实验</a:t>
            </a:r>
          </a:p>
        </p:txBody>
      </p:sp>
      <p:pic>
        <p:nvPicPr>
          <p:cNvPr id="3" name="Picture 2"/>
          <p:cNvPicPr>
            <a:picLocks noChangeAspect="1"/>
          </p:cNvPicPr>
          <p:nvPr/>
        </p:nvPicPr>
        <p:blipFill>
          <a:blip r:embed="rId3"/>
          <a:stretch>
            <a:fillRect/>
          </a:stretch>
        </p:blipFill>
        <p:spPr>
          <a:xfrm>
            <a:off x="-11575" y="1963327"/>
            <a:ext cx="5053674" cy="4053808"/>
          </a:xfrm>
          <a:prstGeom prst="rect">
            <a:avLst/>
          </a:prstGeom>
        </p:spPr>
      </p:pic>
      <p:sp>
        <p:nvSpPr>
          <p:cNvPr id="4" name="TextBox 3"/>
          <p:cNvSpPr txBox="1"/>
          <p:nvPr/>
        </p:nvSpPr>
        <p:spPr>
          <a:xfrm>
            <a:off x="158901" y="1564383"/>
            <a:ext cx="9390069"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数据集：</a:t>
            </a:r>
            <a:endParaRPr lang="en-US" altLang="zh-CN" sz="2000" dirty="0">
              <a:latin typeface="Calibri Light"/>
            </a:endParaRPr>
          </a:p>
        </p:txBody>
      </p:sp>
      <p:sp>
        <p:nvSpPr>
          <p:cNvPr id="15" name="TextBox 14"/>
          <p:cNvSpPr txBox="1"/>
          <p:nvPr/>
        </p:nvSpPr>
        <p:spPr>
          <a:xfrm>
            <a:off x="5244349" y="1587011"/>
            <a:ext cx="3516193" cy="1015663"/>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任务设置：</a:t>
            </a:r>
            <a:endParaRPr lang="en-US" altLang="zh-CN" sz="2000" dirty="0">
              <a:latin typeface="Calibri Light"/>
            </a:endParaRPr>
          </a:p>
          <a:p>
            <a:pPr defTabSz="914400">
              <a:defRPr/>
            </a:pPr>
            <a:r>
              <a:rPr lang="zh-CN" altLang="en-US" sz="2000" dirty="0">
                <a:latin typeface="Calibri Light"/>
              </a:rPr>
              <a:t>    无监督</a:t>
            </a:r>
            <a:r>
              <a:rPr lang="en-US" altLang="zh-CN" sz="2000" dirty="0">
                <a:latin typeface="Calibri Light"/>
              </a:rPr>
              <a:t>+</a:t>
            </a:r>
            <a:r>
              <a:rPr lang="zh-CN" altLang="en-US" sz="2000" dirty="0">
                <a:latin typeface="Calibri Light"/>
              </a:rPr>
              <a:t>半监督</a:t>
            </a:r>
            <a:endParaRPr lang="en-US" altLang="zh-CN" sz="2000" dirty="0">
              <a:latin typeface="Calibri Light"/>
            </a:endParaRPr>
          </a:p>
          <a:p>
            <a:pPr defTabSz="914400">
              <a:defRPr/>
            </a:pPr>
            <a:r>
              <a:rPr lang="zh-CN" altLang="en-US" sz="2000" dirty="0">
                <a:latin typeface="Calibri Light"/>
              </a:rPr>
              <a:t>    节点分类</a:t>
            </a:r>
            <a:r>
              <a:rPr lang="en-US" altLang="zh-CN" sz="2000" dirty="0">
                <a:latin typeface="Calibri Light"/>
              </a:rPr>
              <a:t>+</a:t>
            </a:r>
            <a:r>
              <a:rPr lang="zh-CN" altLang="en-US" sz="2000" dirty="0">
                <a:latin typeface="Calibri Light"/>
              </a:rPr>
              <a:t>图分类任务</a:t>
            </a:r>
            <a:endParaRPr lang="en-US" altLang="zh-CN" sz="2000" dirty="0">
              <a:latin typeface="Calibri Light"/>
            </a:endParaRPr>
          </a:p>
        </p:txBody>
      </p:sp>
      <p:pic>
        <p:nvPicPr>
          <p:cNvPr id="16" name="Picture 15"/>
          <p:cNvPicPr>
            <a:picLocks noChangeAspect="1"/>
          </p:cNvPicPr>
          <p:nvPr/>
        </p:nvPicPr>
        <p:blipFill>
          <a:blip r:embed="rId4"/>
          <a:stretch>
            <a:fillRect/>
          </a:stretch>
        </p:blipFill>
        <p:spPr>
          <a:xfrm>
            <a:off x="4942461" y="3251523"/>
            <a:ext cx="7235304" cy="2260172"/>
          </a:xfrm>
          <a:prstGeom prst="rect">
            <a:avLst/>
          </a:prstGeom>
        </p:spPr>
      </p:pic>
      <p:sp>
        <p:nvSpPr>
          <p:cNvPr id="18" name="TextBox 17"/>
          <p:cNvSpPr txBox="1"/>
          <p:nvPr/>
        </p:nvSpPr>
        <p:spPr>
          <a:xfrm>
            <a:off x="4942461" y="2927222"/>
            <a:ext cx="7366000"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无监督节点分类任务对比实验：</a:t>
            </a:r>
            <a:endParaRPr lang="en-US" altLang="zh-CN" sz="2000" dirty="0">
              <a:latin typeface="Calibri Light"/>
            </a:endParaRPr>
          </a:p>
        </p:txBody>
      </p:sp>
      <p:sp>
        <p:nvSpPr>
          <p:cNvPr id="2" name="Rectangle 1"/>
          <p:cNvSpPr/>
          <p:nvPr/>
        </p:nvSpPr>
        <p:spPr>
          <a:xfrm>
            <a:off x="6400801" y="5168715"/>
            <a:ext cx="5764328" cy="24452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971870A2-69F8-F540-F662-8815C9A471E5}"/>
              </a:ext>
            </a:extLst>
          </p:cNvPr>
          <p:cNvSpPr/>
          <p:nvPr/>
        </p:nvSpPr>
        <p:spPr>
          <a:xfrm>
            <a:off x="114644" y="1541233"/>
            <a:ext cx="4762441" cy="4837892"/>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4" name="Rounded Rectangle 13">
            <a:extLst>
              <a:ext uri="{FF2B5EF4-FFF2-40B4-BE49-F238E27FC236}">
                <a16:creationId xmlns:a16="http://schemas.microsoft.com/office/drawing/2014/main" id="{8CD236AE-6555-A86D-37D4-BEF1AFE288C4}"/>
              </a:ext>
            </a:extLst>
          </p:cNvPr>
          <p:cNvSpPr/>
          <p:nvPr/>
        </p:nvSpPr>
        <p:spPr>
          <a:xfrm>
            <a:off x="5244349" y="1541233"/>
            <a:ext cx="3516193" cy="1165437"/>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5" name="TextBox 24">
            <a:extLst>
              <a:ext uri="{FF2B5EF4-FFF2-40B4-BE49-F238E27FC236}">
                <a16:creationId xmlns:a16="http://schemas.microsoft.com/office/drawing/2014/main" id="{68C9F78F-9E25-696A-C027-655B57F6F5CA}"/>
              </a:ext>
            </a:extLst>
          </p:cNvPr>
          <p:cNvSpPr txBox="1"/>
          <p:nvPr/>
        </p:nvSpPr>
        <p:spPr>
          <a:xfrm>
            <a:off x="5119009" y="5443058"/>
            <a:ext cx="7662557" cy="307777"/>
          </a:xfrm>
          <a:prstGeom prst="rect">
            <a:avLst/>
          </a:prstGeom>
          <a:noFill/>
        </p:spPr>
        <p:txBody>
          <a:bodyPr wrap="square" rtlCol="0">
            <a:spAutoFit/>
          </a:bodyPr>
          <a:lstStyle/>
          <a:p>
            <a:r>
              <a:rPr lang="zh-CN" altLang="en-US" sz="1400" dirty="0">
                <a:solidFill>
                  <a:srgbClr val="FF0000"/>
                </a:solidFill>
              </a:rPr>
              <a:t>相较最优手动数据增强：  </a:t>
            </a:r>
            <a:r>
              <a:rPr lang="en-US" altLang="zh-CN" sz="1400" dirty="0">
                <a:solidFill>
                  <a:srgbClr val="FF0000"/>
                </a:solidFill>
              </a:rPr>
              <a:t>+1.07%         </a:t>
            </a:r>
            <a:r>
              <a:rPr lang="zh-CN" altLang="en-US" sz="1400" dirty="0">
                <a:solidFill>
                  <a:srgbClr val="FF0000"/>
                </a:solidFill>
              </a:rPr>
              <a:t> </a:t>
            </a:r>
            <a:r>
              <a:rPr lang="en-US" altLang="zh-CN" sz="1400" dirty="0">
                <a:solidFill>
                  <a:srgbClr val="FF0000"/>
                </a:solidFill>
              </a:rPr>
              <a:t> +1.64%</a:t>
            </a:r>
            <a:r>
              <a:rPr lang="zh-CN" altLang="en-US" sz="1400" dirty="0">
                <a:solidFill>
                  <a:srgbClr val="FF0000"/>
                </a:solidFill>
              </a:rPr>
              <a:t>            </a:t>
            </a:r>
            <a:r>
              <a:rPr lang="en-US" altLang="zh-CN" sz="1400" dirty="0">
                <a:solidFill>
                  <a:srgbClr val="FF0000"/>
                </a:solidFill>
              </a:rPr>
              <a:t>+1.07%           +0.55%            +0.19%               </a:t>
            </a:r>
          </a:p>
        </p:txBody>
      </p:sp>
      <p:sp>
        <p:nvSpPr>
          <p:cNvPr id="30" name="TextBox 29">
            <a:extLst>
              <a:ext uri="{FF2B5EF4-FFF2-40B4-BE49-F238E27FC236}">
                <a16:creationId xmlns:a16="http://schemas.microsoft.com/office/drawing/2014/main" id="{5583199E-1431-4E0A-648B-AB86E039D604}"/>
              </a:ext>
            </a:extLst>
          </p:cNvPr>
          <p:cNvSpPr txBox="1"/>
          <p:nvPr/>
        </p:nvSpPr>
        <p:spPr>
          <a:xfrm>
            <a:off x="5107475" y="5732247"/>
            <a:ext cx="7366000" cy="307777"/>
          </a:xfrm>
          <a:prstGeom prst="rect">
            <a:avLst/>
          </a:prstGeom>
          <a:noFill/>
        </p:spPr>
        <p:txBody>
          <a:bodyPr wrap="square" rtlCol="0">
            <a:spAutoFit/>
          </a:bodyPr>
          <a:lstStyle/>
          <a:p>
            <a:r>
              <a:rPr lang="zh-CN" altLang="en-US" sz="1400" dirty="0">
                <a:solidFill>
                  <a:srgbClr val="FF0000"/>
                </a:solidFill>
              </a:rPr>
              <a:t>相较最优自动数据增强：  </a:t>
            </a:r>
            <a:r>
              <a:rPr lang="en-US" altLang="zh-CN" sz="1400" dirty="0">
                <a:solidFill>
                  <a:srgbClr val="FF0000"/>
                </a:solidFill>
              </a:rPr>
              <a:t>+5.08%        </a:t>
            </a:r>
            <a:r>
              <a:rPr lang="zh-CN" altLang="en-US" sz="1400" dirty="0">
                <a:solidFill>
                  <a:srgbClr val="FF0000"/>
                </a:solidFill>
              </a:rPr>
              <a:t>   </a:t>
            </a:r>
            <a:r>
              <a:rPr lang="en-US" altLang="zh-CN" sz="1400" dirty="0">
                <a:solidFill>
                  <a:srgbClr val="FF0000"/>
                </a:solidFill>
              </a:rPr>
              <a:t>+3.30%       </a:t>
            </a:r>
            <a:r>
              <a:rPr lang="zh-CN" altLang="en-US" sz="1400" dirty="0">
                <a:solidFill>
                  <a:srgbClr val="FF0000"/>
                </a:solidFill>
              </a:rPr>
              <a:t>     </a:t>
            </a:r>
            <a:r>
              <a:rPr lang="en-US" altLang="zh-CN" sz="1400" dirty="0">
                <a:solidFill>
                  <a:srgbClr val="FF0000"/>
                </a:solidFill>
              </a:rPr>
              <a:t>+1.67%           </a:t>
            </a:r>
            <a:r>
              <a:rPr lang="zh-CN" altLang="en-US" sz="1400" dirty="0">
                <a:solidFill>
                  <a:srgbClr val="FF0000"/>
                </a:solidFill>
              </a:rPr>
              <a:t> </a:t>
            </a:r>
            <a:r>
              <a:rPr lang="en-US" altLang="zh-CN" sz="1400" dirty="0">
                <a:solidFill>
                  <a:srgbClr val="FF0000"/>
                </a:solidFill>
              </a:rPr>
              <a:t>+1.46%           +1.42%   </a:t>
            </a:r>
            <a:r>
              <a:rPr lang="zh-CN" altLang="en-US" sz="1400" dirty="0">
                <a:solidFill>
                  <a:srgbClr val="FF0000"/>
                </a:solidFill>
              </a:rPr>
              <a:t>     </a:t>
            </a:r>
            <a:r>
              <a:rPr lang="en-US" altLang="zh-CN" sz="1400" dirty="0">
                <a:solidFill>
                  <a:srgbClr val="FF0000"/>
                </a:solidFill>
              </a:rPr>
              <a:t>     </a:t>
            </a:r>
          </a:p>
        </p:txBody>
      </p:sp>
      <p:sp>
        <p:nvSpPr>
          <p:cNvPr id="17" name="TextBox 16">
            <a:extLst>
              <a:ext uri="{FF2B5EF4-FFF2-40B4-BE49-F238E27FC236}">
                <a16:creationId xmlns:a16="http://schemas.microsoft.com/office/drawing/2014/main" id="{43F388C5-C6DA-8569-07C7-D922CC91CFAB}"/>
              </a:ext>
            </a:extLst>
          </p:cNvPr>
          <p:cNvSpPr txBox="1"/>
          <p:nvPr/>
        </p:nvSpPr>
        <p:spPr>
          <a:xfrm>
            <a:off x="1625600" y="1571134"/>
            <a:ext cx="1849120" cy="400110"/>
          </a:xfrm>
          <a:prstGeom prst="rect">
            <a:avLst/>
          </a:prstGeom>
          <a:noFill/>
        </p:spPr>
        <p:txBody>
          <a:bodyPr wrap="square" rtlCol="0">
            <a:spAutoFit/>
          </a:bodyPr>
          <a:lstStyle/>
          <a:p>
            <a:r>
              <a:rPr lang="en-CN" sz="2000" dirty="0"/>
              <a:t>共</a:t>
            </a:r>
            <a:r>
              <a:rPr lang="en-US" altLang="zh-CN" sz="2000" dirty="0">
                <a:solidFill>
                  <a:srgbClr val="FF0000"/>
                </a:solidFill>
              </a:rPr>
              <a:t>14</a:t>
            </a:r>
            <a:r>
              <a:rPr lang="zh-CN" altLang="en-US" sz="2000" dirty="0"/>
              <a:t>个数据集</a:t>
            </a:r>
            <a:endParaRPr lang="en-CN" sz="2000" dirty="0"/>
          </a:p>
        </p:txBody>
      </p:sp>
      <p:sp>
        <p:nvSpPr>
          <p:cNvPr id="19" name="TextBox 18">
            <a:extLst>
              <a:ext uri="{FF2B5EF4-FFF2-40B4-BE49-F238E27FC236}">
                <a16:creationId xmlns:a16="http://schemas.microsoft.com/office/drawing/2014/main" id="{4FD8EFB1-8BDB-B442-A944-BA94EF1ABC6B}"/>
              </a:ext>
            </a:extLst>
          </p:cNvPr>
          <p:cNvSpPr txBox="1"/>
          <p:nvPr/>
        </p:nvSpPr>
        <p:spPr>
          <a:xfrm>
            <a:off x="3258355" y="1952184"/>
            <a:ext cx="1849120" cy="400110"/>
          </a:xfrm>
          <a:prstGeom prst="rect">
            <a:avLst/>
          </a:prstGeom>
          <a:noFill/>
        </p:spPr>
        <p:txBody>
          <a:bodyPr wrap="square" rtlCol="0">
            <a:spAutoFit/>
          </a:bodyPr>
          <a:lstStyle/>
          <a:p>
            <a:r>
              <a:rPr lang="en-US" altLang="zh-CN" sz="2000" dirty="0"/>
              <a:t>5</a:t>
            </a:r>
            <a:r>
              <a:rPr lang="zh-CN" altLang="en-US" sz="2000" dirty="0"/>
              <a:t>个节点分类</a:t>
            </a:r>
            <a:endParaRPr lang="en-CN" sz="2000" dirty="0"/>
          </a:p>
        </p:txBody>
      </p:sp>
      <p:sp>
        <p:nvSpPr>
          <p:cNvPr id="20" name="TextBox 19">
            <a:extLst>
              <a:ext uri="{FF2B5EF4-FFF2-40B4-BE49-F238E27FC236}">
                <a16:creationId xmlns:a16="http://schemas.microsoft.com/office/drawing/2014/main" id="{4504BA76-1888-7472-213E-7BE47159294F}"/>
              </a:ext>
            </a:extLst>
          </p:cNvPr>
          <p:cNvSpPr txBox="1"/>
          <p:nvPr/>
        </p:nvSpPr>
        <p:spPr>
          <a:xfrm>
            <a:off x="3238426" y="3619927"/>
            <a:ext cx="1849120" cy="400110"/>
          </a:xfrm>
          <a:prstGeom prst="rect">
            <a:avLst/>
          </a:prstGeom>
          <a:noFill/>
        </p:spPr>
        <p:txBody>
          <a:bodyPr wrap="square" rtlCol="0">
            <a:spAutoFit/>
          </a:bodyPr>
          <a:lstStyle/>
          <a:p>
            <a:r>
              <a:rPr lang="en-US" altLang="zh-CN" sz="2000" dirty="0"/>
              <a:t>9</a:t>
            </a:r>
            <a:r>
              <a:rPr lang="zh-CN" altLang="en-US" sz="2000" dirty="0"/>
              <a:t>个图分类</a:t>
            </a:r>
            <a:endParaRPr lang="en-CN" sz="2000" dirty="0"/>
          </a:p>
        </p:txBody>
      </p:sp>
      <p:sp>
        <p:nvSpPr>
          <p:cNvPr id="21" name="Oval 20">
            <a:extLst>
              <a:ext uri="{FF2B5EF4-FFF2-40B4-BE49-F238E27FC236}">
                <a16:creationId xmlns:a16="http://schemas.microsoft.com/office/drawing/2014/main" id="{FDBAE4AB-B380-17E9-E566-A651B22D2AE3}"/>
              </a:ext>
            </a:extLst>
          </p:cNvPr>
          <p:cNvSpPr/>
          <p:nvPr/>
        </p:nvSpPr>
        <p:spPr>
          <a:xfrm>
            <a:off x="7108896" y="5725354"/>
            <a:ext cx="828282" cy="291781"/>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45EF20-F70F-C55D-82F1-BE843D16D264}"/>
              </a:ext>
            </a:extLst>
          </p:cNvPr>
          <p:cNvPicPr>
            <a:picLocks noChangeAspect="1"/>
          </p:cNvPicPr>
          <p:nvPr/>
        </p:nvPicPr>
        <p:blipFill>
          <a:blip r:embed="rId3"/>
          <a:stretch>
            <a:fillRect/>
          </a:stretch>
        </p:blipFill>
        <p:spPr>
          <a:xfrm>
            <a:off x="318655" y="1332814"/>
            <a:ext cx="7278767" cy="2202557"/>
          </a:xfrm>
          <a:prstGeom prst="rect">
            <a:avLst/>
          </a:prstGeom>
        </p:spPr>
      </p:pic>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716818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基于最小显著信息的无监督图对比学习：无监督图分类任务对比实验</a:t>
            </a:r>
          </a:p>
        </p:txBody>
      </p:sp>
      <p:sp>
        <p:nvSpPr>
          <p:cNvPr id="4" name="Rectangle 3"/>
          <p:cNvSpPr/>
          <p:nvPr/>
        </p:nvSpPr>
        <p:spPr>
          <a:xfrm>
            <a:off x="1744585" y="3215787"/>
            <a:ext cx="5694793" cy="26181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A99EED21-40D4-9E92-55A0-72E54E57B79E}"/>
              </a:ext>
            </a:extLst>
          </p:cNvPr>
          <p:cNvPicPr>
            <a:picLocks noChangeAspect="1"/>
          </p:cNvPicPr>
          <p:nvPr/>
        </p:nvPicPr>
        <p:blipFill>
          <a:blip r:embed="rId4"/>
          <a:stretch>
            <a:fillRect/>
          </a:stretch>
        </p:blipFill>
        <p:spPr>
          <a:xfrm>
            <a:off x="1959628" y="4080510"/>
            <a:ext cx="5479750" cy="2202557"/>
          </a:xfrm>
          <a:prstGeom prst="rect">
            <a:avLst/>
          </a:prstGeom>
        </p:spPr>
      </p:pic>
      <p:sp>
        <p:nvSpPr>
          <p:cNvPr id="13" name="Rectangle 12"/>
          <p:cNvSpPr/>
          <p:nvPr/>
        </p:nvSpPr>
        <p:spPr>
          <a:xfrm>
            <a:off x="3403453" y="5925517"/>
            <a:ext cx="4476193" cy="2794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AC6A332-011A-DF3C-E300-D265FC281C49}"/>
              </a:ext>
            </a:extLst>
          </p:cNvPr>
          <p:cNvSpPr txBox="1"/>
          <p:nvPr/>
        </p:nvSpPr>
        <p:spPr>
          <a:xfrm>
            <a:off x="512119" y="3463909"/>
            <a:ext cx="7662557" cy="307777"/>
          </a:xfrm>
          <a:prstGeom prst="rect">
            <a:avLst/>
          </a:prstGeom>
          <a:noFill/>
        </p:spPr>
        <p:txBody>
          <a:bodyPr wrap="square" rtlCol="0">
            <a:spAutoFit/>
          </a:bodyPr>
          <a:lstStyle/>
          <a:p>
            <a:r>
              <a:rPr lang="zh-CN" altLang="en-US" sz="1400" dirty="0">
                <a:solidFill>
                  <a:srgbClr val="FF0000"/>
                </a:solidFill>
              </a:rPr>
              <a:t>相较最优手动数据增强：  </a:t>
            </a:r>
            <a:r>
              <a:rPr lang="en-US" altLang="zh-CN" sz="1400" dirty="0">
                <a:solidFill>
                  <a:srgbClr val="FF0000"/>
                </a:solidFill>
              </a:rPr>
              <a:t>+1.07%         </a:t>
            </a:r>
            <a:r>
              <a:rPr lang="zh-CN" altLang="en-US" sz="1400" dirty="0">
                <a:solidFill>
                  <a:srgbClr val="FF0000"/>
                </a:solidFill>
              </a:rPr>
              <a:t> </a:t>
            </a:r>
            <a:r>
              <a:rPr lang="en-US" altLang="zh-CN" sz="1400" dirty="0">
                <a:solidFill>
                  <a:srgbClr val="FF0000"/>
                </a:solidFill>
              </a:rPr>
              <a:t> </a:t>
            </a:r>
            <a:r>
              <a:rPr lang="zh-CN" altLang="en-US" sz="1400" dirty="0">
                <a:solidFill>
                  <a:srgbClr val="FF0000"/>
                </a:solidFill>
              </a:rPr>
              <a:t> </a:t>
            </a:r>
            <a:r>
              <a:rPr lang="en-US" altLang="zh-CN" sz="1400" dirty="0">
                <a:solidFill>
                  <a:srgbClr val="FF0000"/>
                </a:solidFill>
              </a:rPr>
              <a:t>+1.39%</a:t>
            </a:r>
            <a:r>
              <a:rPr lang="zh-CN" altLang="en-US" sz="1400" dirty="0">
                <a:solidFill>
                  <a:srgbClr val="FF0000"/>
                </a:solidFill>
              </a:rPr>
              <a:t>            </a:t>
            </a:r>
            <a:r>
              <a:rPr lang="en-US" altLang="zh-CN" sz="1400" dirty="0">
                <a:solidFill>
                  <a:srgbClr val="FF0000"/>
                </a:solidFill>
              </a:rPr>
              <a:t>+0.19%           +6.74%            </a:t>
            </a:r>
            <a:r>
              <a:rPr lang="en-US" altLang="zh-CN" sz="1400" dirty="0">
                <a:solidFill>
                  <a:srgbClr val="35BB8E"/>
                </a:solidFill>
              </a:rPr>
              <a:t>-0.63%               </a:t>
            </a:r>
          </a:p>
        </p:txBody>
      </p:sp>
      <p:sp>
        <p:nvSpPr>
          <p:cNvPr id="18" name="TextBox 17">
            <a:extLst>
              <a:ext uri="{FF2B5EF4-FFF2-40B4-BE49-F238E27FC236}">
                <a16:creationId xmlns:a16="http://schemas.microsoft.com/office/drawing/2014/main" id="{3C63CB02-5183-C0E6-6D67-13A6DE256A34}"/>
              </a:ext>
            </a:extLst>
          </p:cNvPr>
          <p:cNvSpPr txBox="1"/>
          <p:nvPr/>
        </p:nvSpPr>
        <p:spPr>
          <a:xfrm>
            <a:off x="500585" y="3753098"/>
            <a:ext cx="7366000" cy="307777"/>
          </a:xfrm>
          <a:prstGeom prst="rect">
            <a:avLst/>
          </a:prstGeom>
          <a:noFill/>
        </p:spPr>
        <p:txBody>
          <a:bodyPr wrap="square" rtlCol="0">
            <a:spAutoFit/>
          </a:bodyPr>
          <a:lstStyle/>
          <a:p>
            <a:r>
              <a:rPr lang="zh-CN" altLang="en-US" sz="1400" dirty="0">
                <a:solidFill>
                  <a:srgbClr val="FF0000"/>
                </a:solidFill>
              </a:rPr>
              <a:t>相较最优自动数据增强：  </a:t>
            </a:r>
            <a:r>
              <a:rPr lang="en-US" altLang="zh-CN" sz="1400" dirty="0">
                <a:solidFill>
                  <a:srgbClr val="FF0000"/>
                </a:solidFill>
              </a:rPr>
              <a:t>+5.08%        </a:t>
            </a:r>
            <a:r>
              <a:rPr lang="zh-CN" altLang="en-US" sz="1400" dirty="0">
                <a:solidFill>
                  <a:srgbClr val="FF0000"/>
                </a:solidFill>
              </a:rPr>
              <a:t>    </a:t>
            </a:r>
            <a:r>
              <a:rPr lang="en-US" altLang="zh-CN" sz="1400" dirty="0">
                <a:solidFill>
                  <a:srgbClr val="FF0000"/>
                </a:solidFill>
              </a:rPr>
              <a:t>+1.03%       </a:t>
            </a:r>
            <a:r>
              <a:rPr lang="zh-CN" altLang="en-US" sz="1400" dirty="0">
                <a:solidFill>
                  <a:srgbClr val="FF0000"/>
                </a:solidFill>
              </a:rPr>
              <a:t>     </a:t>
            </a:r>
            <a:r>
              <a:rPr lang="en-US" altLang="zh-CN" sz="1400" dirty="0">
                <a:solidFill>
                  <a:srgbClr val="FF0000"/>
                </a:solidFill>
              </a:rPr>
              <a:t>+2.26%           +1.37%           </a:t>
            </a:r>
            <a:r>
              <a:rPr lang="zh-CN" altLang="en-US" sz="1400" dirty="0">
                <a:solidFill>
                  <a:srgbClr val="FF0000"/>
                </a:solidFill>
              </a:rPr>
              <a:t> </a:t>
            </a:r>
            <a:r>
              <a:rPr lang="en-US" altLang="zh-CN" sz="1400" dirty="0">
                <a:solidFill>
                  <a:srgbClr val="FF0000"/>
                </a:solidFill>
              </a:rPr>
              <a:t>+3.91%   </a:t>
            </a:r>
            <a:r>
              <a:rPr lang="zh-CN" altLang="en-US" sz="1400" dirty="0">
                <a:solidFill>
                  <a:srgbClr val="FF0000"/>
                </a:solidFill>
              </a:rPr>
              <a:t>     </a:t>
            </a:r>
            <a:r>
              <a:rPr lang="en-US" altLang="zh-CN" sz="1400" dirty="0">
                <a:solidFill>
                  <a:srgbClr val="FF0000"/>
                </a:solidFill>
              </a:rPr>
              <a:t>     </a:t>
            </a:r>
          </a:p>
        </p:txBody>
      </p:sp>
      <p:sp>
        <p:nvSpPr>
          <p:cNvPr id="19" name="TextBox 18">
            <a:extLst>
              <a:ext uri="{FF2B5EF4-FFF2-40B4-BE49-F238E27FC236}">
                <a16:creationId xmlns:a16="http://schemas.microsoft.com/office/drawing/2014/main" id="{E180721C-EEDE-1580-9C6C-388685E81903}"/>
              </a:ext>
            </a:extLst>
          </p:cNvPr>
          <p:cNvSpPr txBox="1"/>
          <p:nvPr/>
        </p:nvSpPr>
        <p:spPr>
          <a:xfrm>
            <a:off x="2273347" y="6199978"/>
            <a:ext cx="7662557" cy="307777"/>
          </a:xfrm>
          <a:prstGeom prst="rect">
            <a:avLst/>
          </a:prstGeom>
          <a:noFill/>
        </p:spPr>
        <p:txBody>
          <a:bodyPr wrap="square" rtlCol="0">
            <a:spAutoFit/>
          </a:bodyPr>
          <a:lstStyle/>
          <a:p>
            <a:r>
              <a:rPr lang="zh-CN" altLang="en-US" sz="1400" dirty="0">
                <a:solidFill>
                  <a:srgbClr val="FF0000"/>
                </a:solidFill>
              </a:rPr>
              <a:t>相较最优手动数据增强：  </a:t>
            </a:r>
            <a:r>
              <a:rPr lang="en-US" altLang="zh-CN" sz="1400" dirty="0">
                <a:solidFill>
                  <a:srgbClr val="FF0000"/>
                </a:solidFill>
              </a:rPr>
              <a:t>+0.76%         </a:t>
            </a:r>
            <a:r>
              <a:rPr lang="zh-CN" altLang="en-US" sz="1400" dirty="0">
                <a:solidFill>
                  <a:srgbClr val="FF0000"/>
                </a:solidFill>
              </a:rPr>
              <a:t> </a:t>
            </a:r>
            <a:r>
              <a:rPr lang="en-US" altLang="zh-CN" sz="1400" dirty="0">
                <a:solidFill>
                  <a:srgbClr val="FF0000"/>
                </a:solidFill>
              </a:rPr>
              <a:t> </a:t>
            </a:r>
            <a:r>
              <a:rPr lang="zh-CN" altLang="en-US" sz="1400" dirty="0">
                <a:solidFill>
                  <a:srgbClr val="FF0000"/>
                </a:solidFill>
              </a:rPr>
              <a:t> </a:t>
            </a:r>
            <a:r>
              <a:rPr lang="en-US" altLang="zh-CN" sz="1400" dirty="0">
                <a:solidFill>
                  <a:srgbClr val="FF0000"/>
                </a:solidFill>
              </a:rPr>
              <a:t>+1.97%</a:t>
            </a:r>
            <a:r>
              <a:rPr lang="zh-CN" altLang="en-US" sz="1400" dirty="0">
                <a:solidFill>
                  <a:srgbClr val="FF0000"/>
                </a:solidFill>
              </a:rPr>
              <a:t>            </a:t>
            </a:r>
            <a:r>
              <a:rPr lang="en-US" altLang="zh-CN" sz="1400" dirty="0">
                <a:solidFill>
                  <a:srgbClr val="FF0000"/>
                </a:solidFill>
              </a:rPr>
              <a:t>+1.75%</a:t>
            </a:r>
            <a:endParaRPr lang="en-US" altLang="zh-CN" sz="1400" dirty="0">
              <a:solidFill>
                <a:srgbClr val="35BB8E"/>
              </a:solidFill>
            </a:endParaRPr>
          </a:p>
        </p:txBody>
      </p:sp>
      <p:sp>
        <p:nvSpPr>
          <p:cNvPr id="20" name="TextBox 19">
            <a:extLst>
              <a:ext uri="{FF2B5EF4-FFF2-40B4-BE49-F238E27FC236}">
                <a16:creationId xmlns:a16="http://schemas.microsoft.com/office/drawing/2014/main" id="{B0623528-A9D2-599E-B7D2-1E06F1D18B72}"/>
              </a:ext>
            </a:extLst>
          </p:cNvPr>
          <p:cNvSpPr txBox="1"/>
          <p:nvPr/>
        </p:nvSpPr>
        <p:spPr>
          <a:xfrm>
            <a:off x="2261813" y="6489167"/>
            <a:ext cx="7366000" cy="307777"/>
          </a:xfrm>
          <a:prstGeom prst="rect">
            <a:avLst/>
          </a:prstGeom>
          <a:noFill/>
        </p:spPr>
        <p:txBody>
          <a:bodyPr wrap="square" rtlCol="0">
            <a:spAutoFit/>
          </a:bodyPr>
          <a:lstStyle/>
          <a:p>
            <a:r>
              <a:rPr lang="zh-CN" altLang="en-US" sz="1400" dirty="0">
                <a:solidFill>
                  <a:srgbClr val="FF0000"/>
                </a:solidFill>
              </a:rPr>
              <a:t>相较最优自动数据增强：  </a:t>
            </a:r>
            <a:r>
              <a:rPr lang="en-US" altLang="zh-CN" sz="1400" dirty="0">
                <a:solidFill>
                  <a:srgbClr val="FF0000"/>
                </a:solidFill>
              </a:rPr>
              <a:t>+3.06%        </a:t>
            </a:r>
            <a:r>
              <a:rPr lang="zh-CN" altLang="en-US" sz="1400" dirty="0">
                <a:solidFill>
                  <a:srgbClr val="FF0000"/>
                </a:solidFill>
              </a:rPr>
              <a:t>    </a:t>
            </a:r>
            <a:r>
              <a:rPr lang="en-US" altLang="zh-CN" sz="1400" dirty="0">
                <a:solidFill>
                  <a:srgbClr val="FF0000"/>
                </a:solidFill>
              </a:rPr>
              <a:t>+3.06%       </a:t>
            </a:r>
            <a:r>
              <a:rPr lang="zh-CN" altLang="en-US" sz="1400" dirty="0">
                <a:solidFill>
                  <a:srgbClr val="FF0000"/>
                </a:solidFill>
              </a:rPr>
              <a:t>     </a:t>
            </a:r>
            <a:r>
              <a:rPr lang="en-US" altLang="zh-CN" sz="1400" dirty="0">
                <a:solidFill>
                  <a:srgbClr val="FF0000"/>
                </a:solidFill>
              </a:rPr>
              <a:t>+0.48%</a:t>
            </a:r>
          </a:p>
        </p:txBody>
      </p:sp>
      <p:sp>
        <p:nvSpPr>
          <p:cNvPr id="21" name="Rectangle 20">
            <a:extLst>
              <a:ext uri="{FF2B5EF4-FFF2-40B4-BE49-F238E27FC236}">
                <a16:creationId xmlns:a16="http://schemas.microsoft.com/office/drawing/2014/main" id="{BE4C27CF-269B-140F-7B91-96A44C8E6260}"/>
              </a:ext>
            </a:extLst>
          </p:cNvPr>
          <p:cNvSpPr/>
          <p:nvPr/>
        </p:nvSpPr>
        <p:spPr>
          <a:xfrm>
            <a:off x="8106021" y="3119637"/>
            <a:ext cx="3767323" cy="1795221"/>
          </a:xfrm>
          <a:prstGeom prst="rect">
            <a:avLst/>
          </a:prstGeom>
          <a:solidFill>
            <a:schemeClr val="accent4">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mj-ea"/>
                <a:ea typeface="+mj-ea"/>
              </a:rPr>
              <a:t>GMNI</a:t>
            </a:r>
            <a:r>
              <a:rPr lang="zh-CN" altLang="en-US" sz="2000" dirty="0">
                <a:solidFill>
                  <a:schemeClr val="tx1"/>
                </a:solidFill>
                <a:latin typeface="+mj-ea"/>
                <a:ea typeface="+mj-ea"/>
              </a:rPr>
              <a:t>在</a:t>
            </a:r>
            <a:r>
              <a:rPr lang="zh-CN" altLang="en-US" sz="2000" dirty="0">
                <a:solidFill>
                  <a:srgbClr val="FF0000"/>
                </a:solidFill>
                <a:latin typeface="+mj-ea"/>
                <a:ea typeface="+mj-ea"/>
              </a:rPr>
              <a:t>无监督</a:t>
            </a:r>
            <a:r>
              <a:rPr lang="zh-CN" altLang="en-US" sz="2000" dirty="0">
                <a:solidFill>
                  <a:schemeClr val="tx1"/>
                </a:solidFill>
                <a:latin typeface="+mj-ea"/>
                <a:ea typeface="+mj-ea"/>
              </a:rPr>
              <a:t>设定下的</a:t>
            </a:r>
            <a:r>
              <a:rPr lang="zh-CN" altLang="en-US" sz="2000" dirty="0">
                <a:solidFill>
                  <a:srgbClr val="FF0000"/>
                </a:solidFill>
                <a:latin typeface="+mj-ea"/>
                <a:ea typeface="+mj-ea"/>
              </a:rPr>
              <a:t>节点分类</a:t>
            </a:r>
            <a:r>
              <a:rPr lang="zh-CN" altLang="en-US" sz="2000" dirty="0">
                <a:solidFill>
                  <a:schemeClr val="tx1"/>
                </a:solidFill>
                <a:latin typeface="+mj-ea"/>
                <a:ea typeface="+mj-ea"/>
              </a:rPr>
              <a:t>与</a:t>
            </a:r>
            <a:r>
              <a:rPr lang="zh-CN" altLang="en-US" sz="2000" dirty="0">
                <a:solidFill>
                  <a:srgbClr val="FF0000"/>
                </a:solidFill>
                <a:latin typeface="+mj-ea"/>
                <a:ea typeface="+mj-ea"/>
              </a:rPr>
              <a:t>图分类</a:t>
            </a:r>
            <a:r>
              <a:rPr lang="zh-CN" altLang="en-US" sz="2000" dirty="0">
                <a:solidFill>
                  <a:schemeClr val="tx1"/>
                </a:solidFill>
                <a:latin typeface="+mj-ea"/>
                <a:ea typeface="+mj-ea"/>
              </a:rPr>
              <a:t>任务超越其他</a:t>
            </a:r>
            <a:r>
              <a:rPr lang="zh-CN" altLang="en-US" sz="2000" dirty="0">
                <a:solidFill>
                  <a:srgbClr val="FF0000"/>
                </a:solidFill>
                <a:latin typeface="+mj-ea"/>
                <a:ea typeface="+mj-ea"/>
              </a:rPr>
              <a:t>自动</a:t>
            </a:r>
            <a:r>
              <a:rPr lang="en-US" altLang="zh-CN" sz="2000" dirty="0">
                <a:solidFill>
                  <a:srgbClr val="FF0000"/>
                </a:solidFill>
                <a:latin typeface="+mj-ea"/>
                <a:ea typeface="+mj-ea"/>
              </a:rPr>
              <a:t>/</a:t>
            </a:r>
            <a:r>
              <a:rPr lang="zh-CN" altLang="en-US" sz="2000" dirty="0">
                <a:solidFill>
                  <a:srgbClr val="FF0000"/>
                </a:solidFill>
                <a:latin typeface="+mj-ea"/>
                <a:ea typeface="+mj-ea"/>
              </a:rPr>
              <a:t>手动</a:t>
            </a:r>
            <a:r>
              <a:rPr lang="zh-CN" altLang="en-US" sz="2000" dirty="0">
                <a:solidFill>
                  <a:schemeClr val="tx1"/>
                </a:solidFill>
                <a:latin typeface="+mj-ea"/>
                <a:ea typeface="+mj-ea"/>
              </a:rPr>
              <a:t>数据增强的图对比学习模型，最多可以提升</a:t>
            </a:r>
            <a:r>
              <a:rPr lang="en-US" altLang="zh-CN" sz="2000" dirty="0">
                <a:solidFill>
                  <a:srgbClr val="FF0000"/>
                </a:solidFill>
                <a:latin typeface="+mj-ea"/>
                <a:ea typeface="+mj-ea"/>
              </a:rPr>
              <a:t>6.74%</a:t>
            </a:r>
            <a:endParaRPr lang="zh-CN" altLang="en-US" sz="2000" dirty="0">
              <a:solidFill>
                <a:srgbClr val="FF0000"/>
              </a:solidFill>
              <a:latin typeface="+mj-ea"/>
              <a:ea typeface="+mj-ea"/>
            </a:endParaRPr>
          </a:p>
        </p:txBody>
      </p:sp>
      <p:sp>
        <p:nvSpPr>
          <p:cNvPr id="2" name="Oval 1">
            <a:extLst>
              <a:ext uri="{FF2B5EF4-FFF2-40B4-BE49-F238E27FC236}">
                <a16:creationId xmlns:a16="http://schemas.microsoft.com/office/drawing/2014/main" id="{710CA8AB-869A-648A-978B-E9E94202D6E7}"/>
              </a:ext>
            </a:extLst>
          </p:cNvPr>
          <p:cNvSpPr/>
          <p:nvPr/>
        </p:nvSpPr>
        <p:spPr>
          <a:xfrm>
            <a:off x="5420755" y="3453832"/>
            <a:ext cx="828282" cy="291781"/>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1212" y="1345789"/>
            <a:ext cx="7838694" cy="4705952"/>
          </a:xfrm>
          <a:prstGeom prst="rect">
            <a:avLst/>
          </a:prstGeom>
        </p:spPr>
      </p:pic>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716818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基于最小显著信息的无监督图对比学习：半监督图分类任务对比实验</a:t>
            </a:r>
          </a:p>
        </p:txBody>
      </p:sp>
      <p:sp>
        <p:nvSpPr>
          <p:cNvPr id="4" name="Rectangle 3"/>
          <p:cNvSpPr/>
          <p:nvPr/>
        </p:nvSpPr>
        <p:spPr>
          <a:xfrm>
            <a:off x="8091055" y="2829467"/>
            <a:ext cx="3615275" cy="1574696"/>
          </a:xfrm>
          <a:prstGeom prst="rect">
            <a:avLst/>
          </a:prstGeom>
          <a:solidFill>
            <a:schemeClr val="accent4">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latin typeface="+mj-ea"/>
                <a:ea typeface="+mj-ea"/>
              </a:rPr>
              <a:t>GMNI</a:t>
            </a:r>
            <a:r>
              <a:rPr lang="zh-CN" altLang="en-US" sz="2000" dirty="0">
                <a:solidFill>
                  <a:schemeClr val="tx1"/>
                </a:solidFill>
                <a:latin typeface="+mj-ea"/>
                <a:ea typeface="+mj-ea"/>
              </a:rPr>
              <a:t>在</a:t>
            </a:r>
            <a:r>
              <a:rPr lang="zh-CN" altLang="en-US" sz="2000" dirty="0">
                <a:solidFill>
                  <a:srgbClr val="FF0000"/>
                </a:solidFill>
                <a:latin typeface="+mj-ea"/>
                <a:ea typeface="+mj-ea"/>
              </a:rPr>
              <a:t>半监督</a:t>
            </a:r>
            <a:r>
              <a:rPr lang="zh-CN" altLang="en-US" sz="2000" dirty="0">
                <a:solidFill>
                  <a:schemeClr val="tx1"/>
                </a:solidFill>
                <a:latin typeface="+mj-ea"/>
                <a:ea typeface="+mj-ea"/>
              </a:rPr>
              <a:t>设定下的</a:t>
            </a:r>
            <a:r>
              <a:rPr lang="zh-CN" altLang="en-US" sz="2000" dirty="0">
                <a:solidFill>
                  <a:srgbClr val="FF0000"/>
                </a:solidFill>
                <a:latin typeface="+mj-ea"/>
                <a:ea typeface="+mj-ea"/>
              </a:rPr>
              <a:t>图分类</a:t>
            </a:r>
            <a:r>
              <a:rPr lang="zh-CN" altLang="en-US" sz="2000" dirty="0">
                <a:solidFill>
                  <a:schemeClr val="tx1"/>
                </a:solidFill>
                <a:latin typeface="+mj-ea"/>
                <a:ea typeface="+mj-ea"/>
              </a:rPr>
              <a:t>任务超越其他自动</a:t>
            </a:r>
            <a:r>
              <a:rPr lang="en-US" altLang="zh-CN" sz="2000" dirty="0">
                <a:solidFill>
                  <a:schemeClr val="tx1"/>
                </a:solidFill>
                <a:latin typeface="+mj-ea"/>
                <a:ea typeface="+mj-ea"/>
              </a:rPr>
              <a:t>/</a:t>
            </a:r>
            <a:r>
              <a:rPr lang="zh-CN" altLang="en-US" sz="2000" dirty="0">
                <a:solidFill>
                  <a:schemeClr val="tx1"/>
                </a:solidFill>
                <a:latin typeface="+mj-ea"/>
                <a:ea typeface="+mj-ea"/>
              </a:rPr>
              <a:t>手动数据增强的图对比学习模型</a:t>
            </a:r>
          </a:p>
        </p:txBody>
      </p:sp>
      <p:sp>
        <p:nvSpPr>
          <p:cNvPr id="2" name="Rectangle 1"/>
          <p:cNvSpPr/>
          <p:nvPr/>
        </p:nvSpPr>
        <p:spPr>
          <a:xfrm>
            <a:off x="1493548" y="3691804"/>
            <a:ext cx="4278601" cy="22776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2450FC8-BD1F-8B14-9821-7BA4D13B978A}"/>
              </a:ext>
            </a:extLst>
          </p:cNvPr>
          <p:cNvSpPr txBox="1"/>
          <p:nvPr/>
        </p:nvSpPr>
        <p:spPr>
          <a:xfrm>
            <a:off x="7038356" y="3983795"/>
            <a:ext cx="971550" cy="338554"/>
          </a:xfrm>
          <a:prstGeom prst="rect">
            <a:avLst/>
          </a:prstGeom>
          <a:noFill/>
        </p:spPr>
        <p:txBody>
          <a:bodyPr wrap="square">
            <a:spAutoFit/>
          </a:bodyPr>
          <a:lstStyle/>
          <a:p>
            <a:r>
              <a:rPr lang="en-US" altLang="zh-CN" sz="1600" dirty="0">
                <a:solidFill>
                  <a:srgbClr val="FF0000"/>
                </a:solidFill>
              </a:rPr>
              <a:t>+3.52%</a:t>
            </a:r>
            <a:endParaRPr lang="en-CN" sz="1600" dirty="0"/>
          </a:p>
        </p:txBody>
      </p:sp>
      <p:sp>
        <p:nvSpPr>
          <p:cNvPr id="15" name="TextBox 14">
            <a:extLst>
              <a:ext uri="{FF2B5EF4-FFF2-40B4-BE49-F238E27FC236}">
                <a16:creationId xmlns:a16="http://schemas.microsoft.com/office/drawing/2014/main" id="{9C4D25FB-D28C-47DB-7377-47EF50F46F80}"/>
              </a:ext>
            </a:extLst>
          </p:cNvPr>
          <p:cNvSpPr txBox="1"/>
          <p:nvPr/>
        </p:nvSpPr>
        <p:spPr>
          <a:xfrm>
            <a:off x="7038356" y="4216023"/>
            <a:ext cx="971550" cy="338554"/>
          </a:xfrm>
          <a:prstGeom prst="rect">
            <a:avLst/>
          </a:prstGeom>
          <a:noFill/>
        </p:spPr>
        <p:txBody>
          <a:bodyPr wrap="square">
            <a:spAutoFit/>
          </a:bodyPr>
          <a:lstStyle/>
          <a:p>
            <a:r>
              <a:rPr lang="en-US" altLang="zh-CN" sz="1600" dirty="0">
                <a:solidFill>
                  <a:srgbClr val="FF0000"/>
                </a:solidFill>
              </a:rPr>
              <a:t>+3.57%</a:t>
            </a:r>
            <a:endParaRPr lang="en-CN" sz="1600" dirty="0"/>
          </a:p>
        </p:txBody>
      </p:sp>
      <p:sp>
        <p:nvSpPr>
          <p:cNvPr id="16" name="TextBox 15">
            <a:extLst>
              <a:ext uri="{FF2B5EF4-FFF2-40B4-BE49-F238E27FC236}">
                <a16:creationId xmlns:a16="http://schemas.microsoft.com/office/drawing/2014/main" id="{8ED884B6-0DC8-1711-915C-2BB6A1CE93B9}"/>
              </a:ext>
            </a:extLst>
          </p:cNvPr>
          <p:cNvSpPr txBox="1"/>
          <p:nvPr/>
        </p:nvSpPr>
        <p:spPr>
          <a:xfrm>
            <a:off x="7038356" y="4440995"/>
            <a:ext cx="971550" cy="338554"/>
          </a:xfrm>
          <a:prstGeom prst="rect">
            <a:avLst/>
          </a:prstGeom>
          <a:noFill/>
        </p:spPr>
        <p:txBody>
          <a:bodyPr wrap="square">
            <a:spAutoFit/>
          </a:bodyPr>
          <a:lstStyle/>
          <a:p>
            <a:r>
              <a:rPr lang="en-US" altLang="zh-CN" sz="1600" dirty="0">
                <a:solidFill>
                  <a:srgbClr val="FF0000"/>
                </a:solidFill>
              </a:rPr>
              <a:t>+1.66%</a:t>
            </a:r>
            <a:endParaRPr lang="en-CN" sz="1600" dirty="0"/>
          </a:p>
        </p:txBody>
      </p:sp>
      <p:sp>
        <p:nvSpPr>
          <p:cNvPr id="17" name="TextBox 16">
            <a:extLst>
              <a:ext uri="{FF2B5EF4-FFF2-40B4-BE49-F238E27FC236}">
                <a16:creationId xmlns:a16="http://schemas.microsoft.com/office/drawing/2014/main" id="{2AEFF69D-E163-1538-B2FD-C3897DCE0B8D}"/>
              </a:ext>
            </a:extLst>
          </p:cNvPr>
          <p:cNvSpPr txBox="1"/>
          <p:nvPr/>
        </p:nvSpPr>
        <p:spPr>
          <a:xfrm>
            <a:off x="7038356" y="4673223"/>
            <a:ext cx="971550" cy="338554"/>
          </a:xfrm>
          <a:prstGeom prst="rect">
            <a:avLst/>
          </a:prstGeom>
          <a:noFill/>
        </p:spPr>
        <p:txBody>
          <a:bodyPr wrap="square">
            <a:spAutoFit/>
          </a:bodyPr>
          <a:lstStyle/>
          <a:p>
            <a:r>
              <a:rPr lang="en-US" altLang="zh-CN" sz="1600" dirty="0">
                <a:solidFill>
                  <a:srgbClr val="FF0000"/>
                </a:solidFill>
              </a:rPr>
              <a:t>+1.74%</a:t>
            </a:r>
            <a:endParaRPr lang="en-CN" sz="1600" dirty="0"/>
          </a:p>
        </p:txBody>
      </p:sp>
      <p:sp>
        <p:nvSpPr>
          <p:cNvPr id="18" name="TextBox 17">
            <a:extLst>
              <a:ext uri="{FF2B5EF4-FFF2-40B4-BE49-F238E27FC236}">
                <a16:creationId xmlns:a16="http://schemas.microsoft.com/office/drawing/2014/main" id="{244B646A-16A6-44DA-A830-46746EB23813}"/>
              </a:ext>
            </a:extLst>
          </p:cNvPr>
          <p:cNvSpPr txBox="1"/>
          <p:nvPr/>
        </p:nvSpPr>
        <p:spPr>
          <a:xfrm>
            <a:off x="7035630" y="4871152"/>
            <a:ext cx="971550" cy="338554"/>
          </a:xfrm>
          <a:prstGeom prst="rect">
            <a:avLst/>
          </a:prstGeom>
          <a:noFill/>
        </p:spPr>
        <p:txBody>
          <a:bodyPr wrap="square">
            <a:spAutoFit/>
          </a:bodyPr>
          <a:lstStyle/>
          <a:p>
            <a:r>
              <a:rPr lang="en-US" altLang="zh-CN" sz="1600" dirty="0">
                <a:solidFill>
                  <a:srgbClr val="FF0000"/>
                </a:solidFill>
              </a:rPr>
              <a:t>+2.70%</a:t>
            </a:r>
            <a:endParaRPr lang="en-CN" sz="1600" dirty="0"/>
          </a:p>
        </p:txBody>
      </p:sp>
      <p:sp>
        <p:nvSpPr>
          <p:cNvPr id="19" name="TextBox 18">
            <a:extLst>
              <a:ext uri="{FF2B5EF4-FFF2-40B4-BE49-F238E27FC236}">
                <a16:creationId xmlns:a16="http://schemas.microsoft.com/office/drawing/2014/main" id="{07436E91-2189-C165-0F1F-F36370B20859}"/>
              </a:ext>
            </a:extLst>
          </p:cNvPr>
          <p:cNvSpPr txBox="1"/>
          <p:nvPr/>
        </p:nvSpPr>
        <p:spPr>
          <a:xfrm>
            <a:off x="7035630" y="5078005"/>
            <a:ext cx="971550" cy="338554"/>
          </a:xfrm>
          <a:prstGeom prst="rect">
            <a:avLst/>
          </a:prstGeom>
          <a:noFill/>
        </p:spPr>
        <p:txBody>
          <a:bodyPr wrap="square">
            <a:spAutoFit/>
          </a:bodyPr>
          <a:lstStyle/>
          <a:p>
            <a:r>
              <a:rPr lang="en-US" altLang="zh-CN" sz="1600" dirty="0">
                <a:solidFill>
                  <a:srgbClr val="FF0000"/>
                </a:solidFill>
              </a:rPr>
              <a:t>+0.62%</a:t>
            </a:r>
            <a:endParaRPr lang="en-CN" sz="1600" dirty="0"/>
          </a:p>
        </p:txBody>
      </p:sp>
      <p:sp>
        <p:nvSpPr>
          <p:cNvPr id="20" name="TextBox 19">
            <a:extLst>
              <a:ext uri="{FF2B5EF4-FFF2-40B4-BE49-F238E27FC236}">
                <a16:creationId xmlns:a16="http://schemas.microsoft.com/office/drawing/2014/main" id="{20D3893B-0BBF-A889-31B3-7468CEE5CB6D}"/>
              </a:ext>
            </a:extLst>
          </p:cNvPr>
          <p:cNvSpPr txBox="1"/>
          <p:nvPr/>
        </p:nvSpPr>
        <p:spPr>
          <a:xfrm>
            <a:off x="7035630" y="5284858"/>
            <a:ext cx="971550" cy="338554"/>
          </a:xfrm>
          <a:prstGeom prst="rect">
            <a:avLst/>
          </a:prstGeom>
          <a:noFill/>
        </p:spPr>
        <p:txBody>
          <a:bodyPr wrap="square">
            <a:spAutoFit/>
          </a:bodyPr>
          <a:lstStyle/>
          <a:p>
            <a:r>
              <a:rPr lang="en-US" altLang="zh-CN" sz="1600" dirty="0">
                <a:solidFill>
                  <a:srgbClr val="35BB8E"/>
                </a:solidFill>
              </a:rPr>
              <a:t>-2.37%</a:t>
            </a:r>
            <a:endParaRPr lang="en-CN" sz="1600" dirty="0">
              <a:solidFill>
                <a:srgbClr val="35BB8E"/>
              </a:solidFill>
            </a:endParaRPr>
          </a:p>
        </p:txBody>
      </p:sp>
      <p:sp>
        <p:nvSpPr>
          <p:cNvPr id="21" name="TextBox 20">
            <a:extLst>
              <a:ext uri="{FF2B5EF4-FFF2-40B4-BE49-F238E27FC236}">
                <a16:creationId xmlns:a16="http://schemas.microsoft.com/office/drawing/2014/main" id="{8D3C761A-66BE-9E43-845C-E135BC38109F}"/>
              </a:ext>
            </a:extLst>
          </p:cNvPr>
          <p:cNvSpPr txBox="1"/>
          <p:nvPr/>
        </p:nvSpPr>
        <p:spPr>
          <a:xfrm>
            <a:off x="7032904" y="5512211"/>
            <a:ext cx="971550" cy="338554"/>
          </a:xfrm>
          <a:prstGeom prst="rect">
            <a:avLst/>
          </a:prstGeom>
          <a:noFill/>
        </p:spPr>
        <p:txBody>
          <a:bodyPr wrap="square">
            <a:spAutoFit/>
          </a:bodyPr>
          <a:lstStyle/>
          <a:p>
            <a:r>
              <a:rPr lang="en-US" altLang="zh-CN" sz="1600" dirty="0">
                <a:solidFill>
                  <a:srgbClr val="FF0000"/>
                </a:solidFill>
              </a:rPr>
              <a:t>+0.88%</a:t>
            </a:r>
            <a:endParaRPr lang="en-CN" sz="1600" dirty="0"/>
          </a:p>
        </p:txBody>
      </p:sp>
      <p:sp>
        <p:nvSpPr>
          <p:cNvPr id="23" name="TextBox 22">
            <a:extLst>
              <a:ext uri="{FF2B5EF4-FFF2-40B4-BE49-F238E27FC236}">
                <a16:creationId xmlns:a16="http://schemas.microsoft.com/office/drawing/2014/main" id="{DCC6EC44-D876-725A-9D97-61130A13DBCD}"/>
              </a:ext>
            </a:extLst>
          </p:cNvPr>
          <p:cNvSpPr txBox="1"/>
          <p:nvPr/>
        </p:nvSpPr>
        <p:spPr>
          <a:xfrm>
            <a:off x="7979836" y="5266950"/>
            <a:ext cx="4040951" cy="923330"/>
          </a:xfrm>
          <a:prstGeom prst="rect">
            <a:avLst/>
          </a:prstGeom>
          <a:noFill/>
        </p:spPr>
        <p:txBody>
          <a:bodyPr wrap="square">
            <a:spAutoFit/>
          </a:bodyPr>
          <a:lstStyle/>
          <a:p>
            <a:r>
              <a:rPr lang="zh-CN" altLang="en-CN" sz="1800" dirty="0">
                <a:solidFill>
                  <a:schemeClr val="tx1"/>
                </a:solidFill>
                <a:latin typeface="+mj-ea"/>
                <a:ea typeface="+mj-ea"/>
              </a:rPr>
              <a:t>若</a:t>
            </a:r>
            <a:r>
              <a:rPr lang="zh-CN" altLang="en-US" sz="1800" dirty="0">
                <a:solidFill>
                  <a:schemeClr val="tx1"/>
                </a:solidFill>
                <a:latin typeface="+mj-ea"/>
                <a:ea typeface="+mj-ea"/>
              </a:rPr>
              <a:t>使用专用视图生成器，可以获得较大提升：</a:t>
            </a:r>
            <a:r>
              <a:rPr lang="en-CN" dirty="0">
                <a:effectLst/>
                <a:latin typeface="Helvetica" pitchFamily="2" charset="0"/>
              </a:rPr>
              <a:t>91.10±0.36 </a:t>
            </a:r>
            <a:r>
              <a:rPr lang="en-US" dirty="0">
                <a:solidFill>
                  <a:srgbClr val="FF0000"/>
                </a:solidFill>
                <a:latin typeface="Helvetica" pitchFamily="2" charset="0"/>
              </a:rPr>
              <a:t>(+</a:t>
            </a:r>
            <a:r>
              <a:rPr lang="en-CN" dirty="0">
                <a:solidFill>
                  <a:srgbClr val="FF0000"/>
                </a:solidFill>
                <a:latin typeface="Menlo" panose="020B0609030804020204" pitchFamily="49" charset="0"/>
              </a:rPr>
              <a:t>1.11%, Rank1</a:t>
            </a:r>
            <a:r>
              <a:rPr lang="en-US" dirty="0">
                <a:solidFill>
                  <a:srgbClr val="FF0000"/>
                </a:solidFill>
                <a:latin typeface="Helvetica" pitchFamily="2" charset="0"/>
              </a:rPr>
              <a:t>)</a:t>
            </a:r>
            <a:endParaRPr lang="en-CN" dirty="0">
              <a:solidFill>
                <a:srgbClr val="FF0000"/>
              </a:solidFill>
              <a:effectLst/>
              <a:latin typeface="Helvetica" pitchFamily="2" charset="0"/>
            </a:endParaRPr>
          </a:p>
        </p:txBody>
      </p:sp>
      <p:cxnSp>
        <p:nvCxnSpPr>
          <p:cNvPr id="25" name="Straight Arrow Connector 24">
            <a:extLst>
              <a:ext uri="{FF2B5EF4-FFF2-40B4-BE49-F238E27FC236}">
                <a16:creationId xmlns:a16="http://schemas.microsoft.com/office/drawing/2014/main" id="{E269D9B2-D31E-CD56-09F3-E01C66B9E720}"/>
              </a:ext>
            </a:extLst>
          </p:cNvPr>
          <p:cNvCxnSpPr/>
          <p:nvPr/>
        </p:nvCxnSpPr>
        <p:spPr>
          <a:xfrm>
            <a:off x="7725922" y="5455059"/>
            <a:ext cx="32712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79BDF0E-6888-2BC5-EC32-013116CA1BC7}"/>
              </a:ext>
            </a:extLst>
          </p:cNvPr>
          <p:cNvSpPr/>
          <p:nvPr/>
        </p:nvSpPr>
        <p:spPr>
          <a:xfrm>
            <a:off x="7032904" y="4262837"/>
            <a:ext cx="828282" cy="239227"/>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80999" y="1345789"/>
            <a:ext cx="6388974" cy="5574995"/>
          </a:xfrm>
          <a:prstGeom prst="rect">
            <a:avLst/>
          </a:prstGeom>
        </p:spPr>
      </p:pic>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531167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基于最小显著信息的无监督图对比学习：消融实验</a:t>
            </a:r>
          </a:p>
        </p:txBody>
      </p:sp>
      <p:sp>
        <p:nvSpPr>
          <p:cNvPr id="15" name="Rectangle 14"/>
          <p:cNvSpPr/>
          <p:nvPr/>
        </p:nvSpPr>
        <p:spPr>
          <a:xfrm>
            <a:off x="6853067" y="2290613"/>
            <a:ext cx="5086384" cy="3439625"/>
          </a:xfrm>
          <a:prstGeom prst="rect">
            <a:avLst/>
          </a:prstGeom>
          <a:solidFill>
            <a:schemeClr val="accent3">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latin typeface="+mj-ea"/>
                <a:ea typeface="+mj-ea"/>
              </a:rPr>
              <a:t>      </a:t>
            </a:r>
            <a:r>
              <a:rPr lang="en-US" altLang="zh-CN" sz="2000" dirty="0">
                <a:solidFill>
                  <a:schemeClr val="tx1"/>
                </a:solidFill>
                <a:latin typeface="+mj-ea"/>
                <a:ea typeface="+mj-ea"/>
              </a:rPr>
              <a:t>GMNI-Uni/GMNI-Feat/GMNI-Edge/GMNI</a:t>
            </a:r>
            <a:r>
              <a:rPr lang="zh-CN" altLang="en-US" sz="2000" dirty="0">
                <a:solidFill>
                  <a:schemeClr val="tx1"/>
                </a:solidFill>
                <a:latin typeface="+mj-ea"/>
                <a:ea typeface="+mj-ea"/>
              </a:rPr>
              <a:t>：</a:t>
            </a:r>
            <a:r>
              <a:rPr lang="zh-CN" altLang="en-US" sz="2000" dirty="0">
                <a:solidFill>
                  <a:srgbClr val="FF0000"/>
                </a:solidFill>
                <a:latin typeface="+mj-ea"/>
                <a:ea typeface="+mj-ea"/>
              </a:rPr>
              <a:t>边重要性</a:t>
            </a:r>
            <a:r>
              <a:rPr lang="zh-CN" altLang="en-US" sz="2000" dirty="0">
                <a:solidFill>
                  <a:schemeClr val="tx1"/>
                </a:solidFill>
                <a:latin typeface="+mj-ea"/>
                <a:ea typeface="+mj-ea"/>
              </a:rPr>
              <a:t>和</a:t>
            </a:r>
            <a:r>
              <a:rPr lang="zh-CN" altLang="en-US" sz="2000" dirty="0">
                <a:solidFill>
                  <a:srgbClr val="FF0000"/>
                </a:solidFill>
                <a:latin typeface="+mj-ea"/>
                <a:ea typeface="+mj-ea"/>
              </a:rPr>
              <a:t>特征重要性</a:t>
            </a:r>
            <a:r>
              <a:rPr lang="zh-CN" altLang="en-US" sz="2000" dirty="0">
                <a:solidFill>
                  <a:schemeClr val="tx1"/>
                </a:solidFill>
                <a:latin typeface="+mj-ea"/>
                <a:ea typeface="+mj-ea"/>
              </a:rPr>
              <a:t>有效，两者组合使用效果更好（</a:t>
            </a:r>
            <a:r>
              <a:rPr lang="zh-CN" altLang="en-US" sz="2000" dirty="0">
                <a:solidFill>
                  <a:srgbClr val="FF0000"/>
                </a:solidFill>
                <a:latin typeface="+mj-ea"/>
                <a:ea typeface="+mj-ea"/>
              </a:rPr>
              <a:t>同时特征增强</a:t>
            </a:r>
            <a:r>
              <a:rPr lang="zh-CN" altLang="en-US" sz="2000" dirty="0">
                <a:solidFill>
                  <a:schemeClr val="tx1"/>
                </a:solidFill>
                <a:latin typeface="+mj-ea"/>
                <a:ea typeface="+mj-ea"/>
              </a:rPr>
              <a:t>）</a:t>
            </a:r>
            <a:endParaRPr lang="en-US" altLang="zh-CN" sz="2000" dirty="0">
              <a:solidFill>
                <a:schemeClr val="tx1"/>
              </a:solidFill>
              <a:latin typeface="+mj-ea"/>
              <a:ea typeface="+mj-ea"/>
            </a:endParaRPr>
          </a:p>
          <a:p>
            <a:endParaRPr lang="en-US" altLang="zh-CN" sz="2000" dirty="0">
              <a:solidFill>
                <a:schemeClr val="tx1"/>
              </a:solidFill>
              <a:latin typeface="+mj-ea"/>
              <a:ea typeface="+mj-ea"/>
            </a:endParaRPr>
          </a:p>
          <a:p>
            <a:r>
              <a:rPr lang="zh-CN" altLang="en-US" sz="2000" dirty="0">
                <a:solidFill>
                  <a:schemeClr val="tx1"/>
                </a:solidFill>
                <a:latin typeface="+mj-ea"/>
                <a:ea typeface="+mj-ea"/>
              </a:rPr>
              <a:t>      </a:t>
            </a:r>
            <a:r>
              <a:rPr lang="en-US" altLang="zh-CN" sz="2000" dirty="0">
                <a:solidFill>
                  <a:schemeClr val="tx1"/>
                </a:solidFill>
                <a:latin typeface="+mj-ea"/>
                <a:ea typeface="+mj-ea"/>
              </a:rPr>
              <a:t>GMNI-Simp/GMNI-</a:t>
            </a:r>
            <a:r>
              <a:rPr lang="en-US" altLang="zh-CN" sz="2000" dirty="0" err="1">
                <a:solidFill>
                  <a:schemeClr val="tx1"/>
                </a:solidFill>
                <a:latin typeface="+mj-ea"/>
                <a:ea typeface="+mj-ea"/>
              </a:rPr>
              <a:t>ViewM</a:t>
            </a:r>
            <a:r>
              <a:rPr lang="en-US" altLang="zh-CN" sz="2000" dirty="0">
                <a:solidFill>
                  <a:schemeClr val="tx1"/>
                </a:solidFill>
                <a:latin typeface="+mj-ea"/>
                <a:ea typeface="+mj-ea"/>
              </a:rPr>
              <a:t>/GMNI</a:t>
            </a:r>
            <a:r>
              <a:rPr lang="zh-CN" altLang="en-US" sz="2000" dirty="0">
                <a:solidFill>
                  <a:schemeClr val="tx1"/>
                </a:solidFill>
                <a:latin typeface="+mj-ea"/>
                <a:ea typeface="+mj-ea"/>
              </a:rPr>
              <a:t>：</a:t>
            </a:r>
            <a:endParaRPr lang="en-US" altLang="zh-CN" sz="2000" dirty="0">
              <a:solidFill>
                <a:schemeClr val="tx1"/>
              </a:solidFill>
              <a:latin typeface="+mj-ea"/>
              <a:ea typeface="+mj-ea"/>
            </a:endParaRPr>
          </a:p>
          <a:p>
            <a:r>
              <a:rPr lang="zh-CN" altLang="en-US" sz="2000" dirty="0">
                <a:solidFill>
                  <a:schemeClr val="tx1"/>
                </a:solidFill>
                <a:latin typeface="+mj-ea"/>
                <a:ea typeface="+mj-ea"/>
              </a:rPr>
              <a:t>对抗学习的自动视角生成器更优（</a:t>
            </a:r>
            <a:r>
              <a:rPr lang="zh-CN" altLang="en-US" sz="2000" dirty="0">
                <a:solidFill>
                  <a:srgbClr val="FF0000"/>
                </a:solidFill>
                <a:latin typeface="+mj-ea"/>
                <a:ea typeface="+mj-ea"/>
              </a:rPr>
              <a:t>训练方式最优</a:t>
            </a:r>
            <a:r>
              <a:rPr lang="zh-CN" altLang="en-US" sz="2000" dirty="0">
                <a:solidFill>
                  <a:schemeClr val="tx1"/>
                </a:solidFill>
                <a:latin typeface="+mj-ea"/>
                <a:ea typeface="+mj-ea"/>
              </a:rPr>
              <a:t>）</a:t>
            </a:r>
            <a:endParaRPr lang="en-US" altLang="zh-CN" sz="2000" dirty="0">
              <a:solidFill>
                <a:schemeClr val="tx1"/>
              </a:solidFill>
              <a:latin typeface="+mj-ea"/>
              <a:ea typeface="+mj-ea"/>
            </a:endParaRPr>
          </a:p>
          <a:p>
            <a:endParaRPr lang="en-US" altLang="zh-CN" sz="1800" dirty="0">
              <a:solidFill>
                <a:schemeClr val="tx1"/>
              </a:solidFill>
              <a:latin typeface="+mj-ea"/>
              <a:ea typeface="+mj-ea"/>
            </a:endParaRPr>
          </a:p>
          <a:p>
            <a:r>
              <a:rPr lang="zh-CN" altLang="en-US" sz="2000" dirty="0">
                <a:solidFill>
                  <a:schemeClr val="tx1"/>
                </a:solidFill>
                <a:latin typeface="+mj-ea"/>
                <a:ea typeface="+mj-ea"/>
              </a:rPr>
              <a:t>      </a:t>
            </a:r>
            <a:r>
              <a:rPr lang="en-US" altLang="zh-CN" sz="2000" dirty="0">
                <a:solidFill>
                  <a:schemeClr val="tx1"/>
                </a:solidFill>
                <a:latin typeface="+mj-ea"/>
                <a:ea typeface="+mj-ea"/>
              </a:rPr>
              <a:t>GMNI-</a:t>
            </a:r>
            <a:r>
              <a:rPr lang="en-US" altLang="zh-CN" sz="2000" dirty="0" err="1">
                <a:solidFill>
                  <a:schemeClr val="tx1"/>
                </a:solidFill>
                <a:latin typeface="+mj-ea"/>
                <a:ea typeface="+mj-ea"/>
              </a:rPr>
              <a:t>Simult</a:t>
            </a:r>
            <a:r>
              <a:rPr lang="zh-CN" altLang="en-US" sz="2000" dirty="0">
                <a:solidFill>
                  <a:schemeClr val="tx1"/>
                </a:solidFill>
                <a:latin typeface="+mj-ea"/>
                <a:ea typeface="+mj-ea"/>
              </a:rPr>
              <a:t> </a:t>
            </a:r>
            <a:r>
              <a:rPr lang="en-US" altLang="zh-CN" sz="2000" dirty="0">
                <a:solidFill>
                  <a:schemeClr val="tx1"/>
                </a:solidFill>
                <a:latin typeface="+mj-ea"/>
                <a:ea typeface="+mj-ea"/>
              </a:rPr>
              <a:t>+GMNI</a:t>
            </a:r>
            <a:r>
              <a:rPr lang="zh-CN" altLang="en-US" sz="2000" dirty="0">
                <a:solidFill>
                  <a:schemeClr val="tx1"/>
                </a:solidFill>
                <a:latin typeface="+mj-ea"/>
                <a:ea typeface="+mj-ea"/>
              </a:rPr>
              <a:t>：分开训练自动视图生成器和视图对比过程效果更好</a:t>
            </a:r>
          </a:p>
        </p:txBody>
      </p:sp>
      <p:cxnSp>
        <p:nvCxnSpPr>
          <p:cNvPr id="2" name="Straight Arrow Connector 1">
            <a:extLst>
              <a:ext uri="{FF2B5EF4-FFF2-40B4-BE49-F238E27FC236}">
                <a16:creationId xmlns:a16="http://schemas.microsoft.com/office/drawing/2014/main" id="{929BEE5D-C78C-7D80-0E0F-A02C0C3E3049}"/>
              </a:ext>
            </a:extLst>
          </p:cNvPr>
          <p:cNvCxnSpPr>
            <a:cxnSpLocks/>
          </p:cNvCxnSpPr>
          <p:nvPr/>
        </p:nvCxnSpPr>
        <p:spPr>
          <a:xfrm>
            <a:off x="2003064" y="211735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3A7A9626-2C6B-8B1D-1C23-624AEA1E4C8F}"/>
              </a:ext>
            </a:extLst>
          </p:cNvPr>
          <p:cNvCxnSpPr>
            <a:cxnSpLocks/>
          </p:cNvCxnSpPr>
          <p:nvPr/>
        </p:nvCxnSpPr>
        <p:spPr>
          <a:xfrm>
            <a:off x="2003064" y="230218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D9727B6-5B06-479A-4FED-F5A682E90CFA}"/>
              </a:ext>
            </a:extLst>
          </p:cNvPr>
          <p:cNvCxnSpPr>
            <a:cxnSpLocks/>
          </p:cNvCxnSpPr>
          <p:nvPr/>
        </p:nvCxnSpPr>
        <p:spPr>
          <a:xfrm>
            <a:off x="1999850" y="248701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0862B5-88F6-05CD-AB4E-36FF750A47BE}"/>
              </a:ext>
            </a:extLst>
          </p:cNvPr>
          <p:cNvCxnSpPr>
            <a:cxnSpLocks/>
          </p:cNvCxnSpPr>
          <p:nvPr/>
        </p:nvCxnSpPr>
        <p:spPr>
          <a:xfrm>
            <a:off x="2003064" y="284849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C7D6046-1CC6-CA49-1BE4-5EC1CB089222}"/>
              </a:ext>
            </a:extLst>
          </p:cNvPr>
          <p:cNvCxnSpPr>
            <a:cxnSpLocks/>
          </p:cNvCxnSpPr>
          <p:nvPr/>
        </p:nvCxnSpPr>
        <p:spPr>
          <a:xfrm>
            <a:off x="2003064" y="303910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6AC5814-2FDF-4653-B152-56B4AC928CC6}"/>
              </a:ext>
            </a:extLst>
          </p:cNvPr>
          <p:cNvCxnSpPr>
            <a:cxnSpLocks/>
          </p:cNvCxnSpPr>
          <p:nvPr/>
        </p:nvCxnSpPr>
        <p:spPr>
          <a:xfrm>
            <a:off x="1999850" y="3235512"/>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0A1BFA-B551-4A80-4A6B-C40BD6FB4DA1}"/>
              </a:ext>
            </a:extLst>
          </p:cNvPr>
          <p:cNvCxnSpPr>
            <a:cxnSpLocks/>
          </p:cNvCxnSpPr>
          <p:nvPr/>
        </p:nvCxnSpPr>
        <p:spPr>
          <a:xfrm>
            <a:off x="2004997" y="344651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676BA80-FF68-B128-5340-86323A60D0E3}"/>
              </a:ext>
            </a:extLst>
          </p:cNvPr>
          <p:cNvCxnSpPr>
            <a:cxnSpLocks/>
          </p:cNvCxnSpPr>
          <p:nvPr/>
        </p:nvCxnSpPr>
        <p:spPr>
          <a:xfrm>
            <a:off x="2004997" y="363134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542D0A9-2579-8977-2940-F351B01ED886}"/>
              </a:ext>
            </a:extLst>
          </p:cNvPr>
          <p:cNvCxnSpPr>
            <a:cxnSpLocks/>
          </p:cNvCxnSpPr>
          <p:nvPr/>
        </p:nvCxnSpPr>
        <p:spPr>
          <a:xfrm>
            <a:off x="2001783" y="381616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62C9E2B-80D7-6456-BBD0-50ADB51E106D}"/>
              </a:ext>
            </a:extLst>
          </p:cNvPr>
          <p:cNvCxnSpPr>
            <a:cxnSpLocks/>
          </p:cNvCxnSpPr>
          <p:nvPr/>
        </p:nvCxnSpPr>
        <p:spPr>
          <a:xfrm>
            <a:off x="3283996" y="285428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36A65F-EA46-2AA6-1A39-980B8661AF21}"/>
              </a:ext>
            </a:extLst>
          </p:cNvPr>
          <p:cNvCxnSpPr>
            <a:cxnSpLocks/>
          </p:cNvCxnSpPr>
          <p:nvPr/>
        </p:nvCxnSpPr>
        <p:spPr>
          <a:xfrm>
            <a:off x="3283996" y="304489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6BC0A12-05EB-B894-8764-3176059E0426}"/>
              </a:ext>
            </a:extLst>
          </p:cNvPr>
          <p:cNvCxnSpPr>
            <a:cxnSpLocks/>
          </p:cNvCxnSpPr>
          <p:nvPr/>
        </p:nvCxnSpPr>
        <p:spPr>
          <a:xfrm>
            <a:off x="3280782" y="324129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3E6D9FA-7297-FC6B-5628-B7D9CDF56C14}"/>
              </a:ext>
            </a:extLst>
          </p:cNvPr>
          <p:cNvCxnSpPr>
            <a:cxnSpLocks/>
          </p:cNvCxnSpPr>
          <p:nvPr/>
        </p:nvCxnSpPr>
        <p:spPr>
          <a:xfrm>
            <a:off x="3285929" y="345229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071DBC1-26F3-64CA-BFE2-15CF895DE56A}"/>
              </a:ext>
            </a:extLst>
          </p:cNvPr>
          <p:cNvCxnSpPr>
            <a:cxnSpLocks/>
          </p:cNvCxnSpPr>
          <p:nvPr/>
        </p:nvCxnSpPr>
        <p:spPr>
          <a:xfrm>
            <a:off x="3285929" y="3642914"/>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6F41E6-06A2-0F87-CD1D-9EA2195FD782}"/>
              </a:ext>
            </a:extLst>
          </p:cNvPr>
          <p:cNvCxnSpPr>
            <a:cxnSpLocks/>
          </p:cNvCxnSpPr>
          <p:nvPr/>
        </p:nvCxnSpPr>
        <p:spPr>
          <a:xfrm>
            <a:off x="4453038" y="283691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37725FC-2F81-A64A-B57E-0B27C13CB88B}"/>
              </a:ext>
            </a:extLst>
          </p:cNvPr>
          <p:cNvCxnSpPr>
            <a:cxnSpLocks/>
          </p:cNvCxnSpPr>
          <p:nvPr/>
        </p:nvCxnSpPr>
        <p:spPr>
          <a:xfrm>
            <a:off x="4453038" y="302753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D96F1F5-2704-8DEF-3E64-01AF1EE86BC3}"/>
              </a:ext>
            </a:extLst>
          </p:cNvPr>
          <p:cNvCxnSpPr>
            <a:cxnSpLocks/>
          </p:cNvCxnSpPr>
          <p:nvPr/>
        </p:nvCxnSpPr>
        <p:spPr>
          <a:xfrm>
            <a:off x="4454971" y="364832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EE3840A-A377-F9DD-68B3-49DBEF17BD95}"/>
              </a:ext>
            </a:extLst>
          </p:cNvPr>
          <p:cNvCxnSpPr>
            <a:cxnSpLocks/>
          </p:cNvCxnSpPr>
          <p:nvPr/>
        </p:nvCxnSpPr>
        <p:spPr>
          <a:xfrm>
            <a:off x="4452133" y="385089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FA122EB-C176-79F3-4E12-B4A78BE767EE}"/>
              </a:ext>
            </a:extLst>
          </p:cNvPr>
          <p:cNvCxnSpPr>
            <a:cxnSpLocks/>
          </p:cNvCxnSpPr>
          <p:nvPr/>
        </p:nvCxnSpPr>
        <p:spPr>
          <a:xfrm>
            <a:off x="3278849" y="189957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8BC1002-EFDE-BAFD-FFA1-44DF5A42C704}"/>
              </a:ext>
            </a:extLst>
          </p:cNvPr>
          <p:cNvCxnSpPr>
            <a:cxnSpLocks/>
          </p:cNvCxnSpPr>
          <p:nvPr/>
        </p:nvCxnSpPr>
        <p:spPr>
          <a:xfrm>
            <a:off x="3278849" y="209019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4767C4E-1CDB-F6A0-0613-25367E7F4EBA}"/>
              </a:ext>
            </a:extLst>
          </p:cNvPr>
          <p:cNvCxnSpPr>
            <a:cxnSpLocks/>
          </p:cNvCxnSpPr>
          <p:nvPr/>
        </p:nvCxnSpPr>
        <p:spPr>
          <a:xfrm>
            <a:off x="3275635" y="2286594"/>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0F7E8EB-9820-C976-092B-2D039C1D012E}"/>
              </a:ext>
            </a:extLst>
          </p:cNvPr>
          <p:cNvCxnSpPr>
            <a:cxnSpLocks/>
          </p:cNvCxnSpPr>
          <p:nvPr/>
        </p:nvCxnSpPr>
        <p:spPr>
          <a:xfrm>
            <a:off x="3280782" y="2497593"/>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04E9E8-FF9C-5451-A87C-F9B2D8E3A353}"/>
              </a:ext>
            </a:extLst>
          </p:cNvPr>
          <p:cNvCxnSpPr>
            <a:cxnSpLocks/>
          </p:cNvCxnSpPr>
          <p:nvPr/>
        </p:nvCxnSpPr>
        <p:spPr>
          <a:xfrm>
            <a:off x="4451105" y="188899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4D3087-7720-1D89-50A6-E8E87B257FB4}"/>
              </a:ext>
            </a:extLst>
          </p:cNvPr>
          <p:cNvCxnSpPr>
            <a:cxnSpLocks/>
          </p:cNvCxnSpPr>
          <p:nvPr/>
        </p:nvCxnSpPr>
        <p:spPr>
          <a:xfrm>
            <a:off x="4451105" y="207961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256D37A-F53E-6C19-13C1-66E1F4F4DA9C}"/>
              </a:ext>
            </a:extLst>
          </p:cNvPr>
          <p:cNvCxnSpPr>
            <a:cxnSpLocks/>
          </p:cNvCxnSpPr>
          <p:nvPr/>
        </p:nvCxnSpPr>
        <p:spPr>
          <a:xfrm>
            <a:off x="4447891" y="227601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D340A4-A75F-3D0A-C4EF-BE2B9CBB902C}"/>
              </a:ext>
            </a:extLst>
          </p:cNvPr>
          <p:cNvCxnSpPr>
            <a:cxnSpLocks/>
          </p:cNvCxnSpPr>
          <p:nvPr/>
        </p:nvCxnSpPr>
        <p:spPr>
          <a:xfrm>
            <a:off x="4453038" y="248701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BD2DE5E-F88B-74F3-C82C-6393BBD5FC30}"/>
              </a:ext>
            </a:extLst>
          </p:cNvPr>
          <p:cNvCxnSpPr>
            <a:cxnSpLocks/>
          </p:cNvCxnSpPr>
          <p:nvPr/>
        </p:nvCxnSpPr>
        <p:spPr>
          <a:xfrm flipV="1">
            <a:off x="1999850" y="1882605"/>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7AA5E57-A44E-0AF7-A2E7-C035E1F99632}"/>
              </a:ext>
            </a:extLst>
          </p:cNvPr>
          <p:cNvCxnSpPr>
            <a:cxnSpLocks/>
          </p:cNvCxnSpPr>
          <p:nvPr/>
        </p:nvCxnSpPr>
        <p:spPr>
          <a:xfrm flipV="1">
            <a:off x="3282807" y="3850891"/>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DEBB7C8-E1A1-9280-129C-A029E1FD08BB}"/>
              </a:ext>
            </a:extLst>
          </p:cNvPr>
          <p:cNvCxnSpPr>
            <a:cxnSpLocks/>
          </p:cNvCxnSpPr>
          <p:nvPr/>
        </p:nvCxnSpPr>
        <p:spPr>
          <a:xfrm flipV="1">
            <a:off x="4454971" y="3235512"/>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770BF79-12A6-67C2-6417-26F04EC3CFC6}"/>
              </a:ext>
            </a:extLst>
          </p:cNvPr>
          <p:cNvCxnSpPr>
            <a:cxnSpLocks/>
          </p:cNvCxnSpPr>
          <p:nvPr/>
        </p:nvCxnSpPr>
        <p:spPr>
          <a:xfrm flipV="1">
            <a:off x="4454971" y="3434411"/>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262C3C-4141-EC21-FE51-EEA8CA8D3F93}"/>
              </a:ext>
            </a:extLst>
          </p:cNvPr>
          <p:cNvCxnSpPr>
            <a:cxnSpLocks/>
          </p:cNvCxnSpPr>
          <p:nvPr/>
        </p:nvCxnSpPr>
        <p:spPr>
          <a:xfrm>
            <a:off x="1997917" y="4519232"/>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04AE77C-DCF7-DF5A-710E-DF804EB741CA}"/>
              </a:ext>
            </a:extLst>
          </p:cNvPr>
          <p:cNvCxnSpPr>
            <a:cxnSpLocks/>
          </p:cNvCxnSpPr>
          <p:nvPr/>
        </p:nvCxnSpPr>
        <p:spPr>
          <a:xfrm>
            <a:off x="1997917" y="470984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1C8E877-BC76-AF56-8F76-E8CCEAE25CF3}"/>
              </a:ext>
            </a:extLst>
          </p:cNvPr>
          <p:cNvCxnSpPr>
            <a:cxnSpLocks/>
          </p:cNvCxnSpPr>
          <p:nvPr/>
        </p:nvCxnSpPr>
        <p:spPr>
          <a:xfrm>
            <a:off x="1994703" y="490625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FABA01A-61F7-A25D-1043-7EE0551328FE}"/>
              </a:ext>
            </a:extLst>
          </p:cNvPr>
          <p:cNvCxnSpPr>
            <a:cxnSpLocks/>
          </p:cNvCxnSpPr>
          <p:nvPr/>
        </p:nvCxnSpPr>
        <p:spPr>
          <a:xfrm>
            <a:off x="1999850" y="511725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F36A985-E957-291C-2EAB-E1EF680639E3}"/>
              </a:ext>
            </a:extLst>
          </p:cNvPr>
          <p:cNvCxnSpPr>
            <a:cxnSpLocks/>
          </p:cNvCxnSpPr>
          <p:nvPr/>
        </p:nvCxnSpPr>
        <p:spPr>
          <a:xfrm>
            <a:off x="3273702" y="470984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0A12505-C927-9E64-9402-859F0F98D001}"/>
              </a:ext>
            </a:extLst>
          </p:cNvPr>
          <p:cNvCxnSpPr>
            <a:cxnSpLocks/>
          </p:cNvCxnSpPr>
          <p:nvPr/>
        </p:nvCxnSpPr>
        <p:spPr>
          <a:xfrm>
            <a:off x="3270488" y="490625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E70D07D-3637-3458-E91C-85DE474A5F2A}"/>
              </a:ext>
            </a:extLst>
          </p:cNvPr>
          <p:cNvCxnSpPr>
            <a:cxnSpLocks/>
          </p:cNvCxnSpPr>
          <p:nvPr/>
        </p:nvCxnSpPr>
        <p:spPr>
          <a:xfrm>
            <a:off x="3275635" y="511725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4D602C9-3C2D-89E4-8B8D-E4774239CBF5}"/>
              </a:ext>
            </a:extLst>
          </p:cNvPr>
          <p:cNvCxnSpPr>
            <a:cxnSpLocks/>
          </p:cNvCxnSpPr>
          <p:nvPr/>
        </p:nvCxnSpPr>
        <p:spPr>
          <a:xfrm>
            <a:off x="4453038" y="4519232"/>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EDC29E-B21D-5220-2D94-962779FCDBE1}"/>
              </a:ext>
            </a:extLst>
          </p:cNvPr>
          <p:cNvCxnSpPr>
            <a:cxnSpLocks/>
          </p:cNvCxnSpPr>
          <p:nvPr/>
        </p:nvCxnSpPr>
        <p:spPr>
          <a:xfrm>
            <a:off x="4453038" y="470984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24ED31A-0617-B4B4-29C3-D7F42861B4E4}"/>
              </a:ext>
            </a:extLst>
          </p:cNvPr>
          <p:cNvCxnSpPr>
            <a:cxnSpLocks/>
          </p:cNvCxnSpPr>
          <p:nvPr/>
        </p:nvCxnSpPr>
        <p:spPr>
          <a:xfrm>
            <a:off x="4454971" y="511725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2E5DCED-E24C-839F-73F1-E224FF5D14B9}"/>
              </a:ext>
            </a:extLst>
          </p:cNvPr>
          <p:cNvCxnSpPr>
            <a:cxnSpLocks/>
          </p:cNvCxnSpPr>
          <p:nvPr/>
        </p:nvCxnSpPr>
        <p:spPr>
          <a:xfrm flipV="1">
            <a:off x="3273438" y="4503245"/>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B029DFD-13EB-8FB3-520D-CDD875383F3E}"/>
              </a:ext>
            </a:extLst>
          </p:cNvPr>
          <p:cNvCxnSpPr>
            <a:cxnSpLocks/>
          </p:cNvCxnSpPr>
          <p:nvPr/>
        </p:nvCxnSpPr>
        <p:spPr>
          <a:xfrm flipV="1">
            <a:off x="4454971" y="4906251"/>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7B70EB4-2B8A-92B4-01FE-308CEDE4F6CC}"/>
              </a:ext>
            </a:extLst>
          </p:cNvPr>
          <p:cNvCxnSpPr>
            <a:cxnSpLocks/>
          </p:cNvCxnSpPr>
          <p:nvPr/>
        </p:nvCxnSpPr>
        <p:spPr>
          <a:xfrm>
            <a:off x="2003064" y="5468321"/>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2E485D6-4BC9-2A99-C822-182B23A89F09}"/>
              </a:ext>
            </a:extLst>
          </p:cNvPr>
          <p:cNvCxnSpPr>
            <a:cxnSpLocks/>
          </p:cNvCxnSpPr>
          <p:nvPr/>
        </p:nvCxnSpPr>
        <p:spPr>
          <a:xfrm>
            <a:off x="2003064" y="565893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D7E160B-C390-A849-FFE0-001BFC1A9080}"/>
              </a:ext>
            </a:extLst>
          </p:cNvPr>
          <p:cNvCxnSpPr>
            <a:cxnSpLocks/>
          </p:cNvCxnSpPr>
          <p:nvPr/>
        </p:nvCxnSpPr>
        <p:spPr>
          <a:xfrm>
            <a:off x="1999850" y="5855340"/>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7066D77-ACA4-BEDB-0F6B-E75DCB083864}"/>
              </a:ext>
            </a:extLst>
          </p:cNvPr>
          <p:cNvCxnSpPr>
            <a:cxnSpLocks/>
          </p:cNvCxnSpPr>
          <p:nvPr/>
        </p:nvCxnSpPr>
        <p:spPr>
          <a:xfrm>
            <a:off x="2004997" y="6066339"/>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9A88551-9C5E-4994-4133-756756351B0B}"/>
              </a:ext>
            </a:extLst>
          </p:cNvPr>
          <p:cNvCxnSpPr>
            <a:cxnSpLocks/>
          </p:cNvCxnSpPr>
          <p:nvPr/>
        </p:nvCxnSpPr>
        <p:spPr>
          <a:xfrm>
            <a:off x="2004997" y="6258425"/>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FF99FA8-6CD1-31B8-4EDE-94CC9E2D9533}"/>
              </a:ext>
            </a:extLst>
          </p:cNvPr>
          <p:cNvCxnSpPr>
            <a:cxnSpLocks/>
          </p:cNvCxnSpPr>
          <p:nvPr/>
        </p:nvCxnSpPr>
        <p:spPr>
          <a:xfrm>
            <a:off x="3270581" y="5475578"/>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0F401F7-D372-77DB-7CC0-F9C974FD6763}"/>
              </a:ext>
            </a:extLst>
          </p:cNvPr>
          <p:cNvCxnSpPr>
            <a:cxnSpLocks/>
          </p:cNvCxnSpPr>
          <p:nvPr/>
        </p:nvCxnSpPr>
        <p:spPr>
          <a:xfrm>
            <a:off x="3270581" y="5666194"/>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3CCC5C2-D4C2-D703-661D-41A986442B0D}"/>
              </a:ext>
            </a:extLst>
          </p:cNvPr>
          <p:cNvCxnSpPr>
            <a:cxnSpLocks/>
          </p:cNvCxnSpPr>
          <p:nvPr/>
        </p:nvCxnSpPr>
        <p:spPr>
          <a:xfrm>
            <a:off x="3267367" y="586259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A4812A4-8458-10E4-048E-EC1939FA1DFD}"/>
              </a:ext>
            </a:extLst>
          </p:cNvPr>
          <p:cNvCxnSpPr>
            <a:cxnSpLocks/>
          </p:cNvCxnSpPr>
          <p:nvPr/>
        </p:nvCxnSpPr>
        <p:spPr>
          <a:xfrm>
            <a:off x="3272514" y="607359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446AFD1-0D84-E5C8-8359-AB8F603997F0}"/>
              </a:ext>
            </a:extLst>
          </p:cNvPr>
          <p:cNvCxnSpPr>
            <a:cxnSpLocks/>
          </p:cNvCxnSpPr>
          <p:nvPr/>
        </p:nvCxnSpPr>
        <p:spPr>
          <a:xfrm>
            <a:off x="3272514" y="6265682"/>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C197577-DE33-EE9A-6C7E-196808CBF575}"/>
              </a:ext>
            </a:extLst>
          </p:cNvPr>
          <p:cNvCxnSpPr>
            <a:cxnSpLocks/>
          </p:cNvCxnSpPr>
          <p:nvPr/>
        </p:nvCxnSpPr>
        <p:spPr>
          <a:xfrm>
            <a:off x="3269300" y="648679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7A4609A-E30A-8D50-8B3B-768159387175}"/>
              </a:ext>
            </a:extLst>
          </p:cNvPr>
          <p:cNvCxnSpPr>
            <a:cxnSpLocks/>
          </p:cNvCxnSpPr>
          <p:nvPr/>
        </p:nvCxnSpPr>
        <p:spPr>
          <a:xfrm>
            <a:off x="4459838" y="546748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DC2DFB7-A728-A4FE-5108-9732A4B6A0DD}"/>
              </a:ext>
            </a:extLst>
          </p:cNvPr>
          <p:cNvCxnSpPr>
            <a:cxnSpLocks/>
          </p:cNvCxnSpPr>
          <p:nvPr/>
        </p:nvCxnSpPr>
        <p:spPr>
          <a:xfrm>
            <a:off x="4456624" y="5862597"/>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36F97C2-62C0-B42E-31C6-30CE46ADA511}"/>
              </a:ext>
            </a:extLst>
          </p:cNvPr>
          <p:cNvCxnSpPr>
            <a:cxnSpLocks/>
          </p:cNvCxnSpPr>
          <p:nvPr/>
        </p:nvCxnSpPr>
        <p:spPr>
          <a:xfrm>
            <a:off x="4461771" y="607359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B1C6639-0CBF-53ED-FADD-7A4EF0C45974}"/>
              </a:ext>
            </a:extLst>
          </p:cNvPr>
          <p:cNvCxnSpPr>
            <a:cxnSpLocks/>
          </p:cNvCxnSpPr>
          <p:nvPr/>
        </p:nvCxnSpPr>
        <p:spPr>
          <a:xfrm>
            <a:off x="4461771" y="6273774"/>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471EE18-F8C6-EF9B-921F-039A68FDEC6B}"/>
              </a:ext>
            </a:extLst>
          </p:cNvPr>
          <p:cNvCxnSpPr>
            <a:cxnSpLocks/>
          </p:cNvCxnSpPr>
          <p:nvPr/>
        </p:nvCxnSpPr>
        <p:spPr>
          <a:xfrm>
            <a:off x="4458557" y="6486796"/>
            <a:ext cx="0" cy="173255"/>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FC2856F-1DAC-DEAF-84C4-6BF5D83E8205}"/>
              </a:ext>
            </a:extLst>
          </p:cNvPr>
          <p:cNvCxnSpPr>
            <a:cxnSpLocks/>
          </p:cNvCxnSpPr>
          <p:nvPr/>
        </p:nvCxnSpPr>
        <p:spPr>
          <a:xfrm flipV="1">
            <a:off x="2002795" y="6470612"/>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6E266D0-5443-6764-DD59-A7A42C9314C4}"/>
              </a:ext>
            </a:extLst>
          </p:cNvPr>
          <p:cNvCxnSpPr>
            <a:cxnSpLocks/>
          </p:cNvCxnSpPr>
          <p:nvPr/>
        </p:nvCxnSpPr>
        <p:spPr>
          <a:xfrm flipV="1">
            <a:off x="4456682" y="5646398"/>
            <a:ext cx="0" cy="18383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F0A061AB-0D32-5020-6246-CDD6FCB2C7D9}"/>
              </a:ext>
            </a:extLst>
          </p:cNvPr>
          <p:cNvSpPr/>
          <p:nvPr/>
        </p:nvSpPr>
        <p:spPr>
          <a:xfrm>
            <a:off x="1917292" y="1524684"/>
            <a:ext cx="3636690" cy="256169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EB29665E-461B-A1C4-C2FD-A3ADE0C39436}"/>
              </a:ext>
            </a:extLst>
          </p:cNvPr>
          <p:cNvSpPr/>
          <p:nvPr/>
        </p:nvSpPr>
        <p:spPr>
          <a:xfrm>
            <a:off x="1848464" y="4164422"/>
            <a:ext cx="2494933" cy="256169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E11FD67E-E99A-9092-74C5-56D251E86984}"/>
              </a:ext>
            </a:extLst>
          </p:cNvPr>
          <p:cNvSpPr/>
          <p:nvPr/>
        </p:nvSpPr>
        <p:spPr>
          <a:xfrm>
            <a:off x="4407741" y="4171943"/>
            <a:ext cx="1146241" cy="256169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786CB5C0-40A4-5A76-079F-EA88483438D6}"/>
              </a:ext>
            </a:extLst>
          </p:cNvPr>
          <p:cNvSpPr txBox="1"/>
          <p:nvPr/>
        </p:nvSpPr>
        <p:spPr>
          <a:xfrm>
            <a:off x="6829766" y="1803876"/>
            <a:ext cx="6096000" cy="400110"/>
          </a:xfrm>
          <a:prstGeom prst="rect">
            <a:avLst/>
          </a:prstGeom>
          <a:noFill/>
        </p:spPr>
        <p:txBody>
          <a:bodyPr wrap="square">
            <a:spAutoFit/>
          </a:bodyPr>
          <a:lstStyle/>
          <a:p>
            <a:r>
              <a:rPr lang="en-US" sz="2000" dirty="0" err="1">
                <a:latin typeface="+mj-ea"/>
                <a:ea typeface="+mj-ea"/>
              </a:rPr>
              <a:t>三组消融实验</a:t>
            </a:r>
            <a:endParaRPr lang="en-CN" sz="2000" dirty="0">
              <a:latin typeface="+mj-ea"/>
              <a:ea typeface="+mj-ea"/>
            </a:endParaRPr>
          </a:p>
        </p:txBody>
      </p:sp>
      <p:sp>
        <p:nvSpPr>
          <p:cNvPr id="41" name="椭圆 19">
            <a:extLst>
              <a:ext uri="{FF2B5EF4-FFF2-40B4-BE49-F238E27FC236}">
                <a16:creationId xmlns:a16="http://schemas.microsoft.com/office/drawing/2014/main" id="{DB7EDD91-1927-D9B0-AA9C-1CF538F85A6D}"/>
              </a:ext>
            </a:extLst>
          </p:cNvPr>
          <p:cNvSpPr/>
          <p:nvPr/>
        </p:nvSpPr>
        <p:spPr>
          <a:xfrm>
            <a:off x="7017075" y="2485369"/>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43" name="椭圆 19">
            <a:extLst>
              <a:ext uri="{FF2B5EF4-FFF2-40B4-BE49-F238E27FC236}">
                <a16:creationId xmlns:a16="http://schemas.microsoft.com/office/drawing/2014/main" id="{ACF507D9-608E-79FF-42CB-5EE7AAB333D7}"/>
              </a:ext>
            </a:extLst>
          </p:cNvPr>
          <p:cNvSpPr/>
          <p:nvPr/>
        </p:nvSpPr>
        <p:spPr>
          <a:xfrm>
            <a:off x="7017075" y="3700007"/>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51" name="椭圆 19">
            <a:extLst>
              <a:ext uri="{FF2B5EF4-FFF2-40B4-BE49-F238E27FC236}">
                <a16:creationId xmlns:a16="http://schemas.microsoft.com/office/drawing/2014/main" id="{BB6871BC-C6E5-A7AB-A454-4487E13DA7C1}"/>
              </a:ext>
            </a:extLst>
          </p:cNvPr>
          <p:cNvSpPr/>
          <p:nvPr/>
        </p:nvSpPr>
        <p:spPr>
          <a:xfrm>
            <a:off x="7017075" y="4904986"/>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
        <p:nvSpPr>
          <p:cNvPr id="57" name="椭圆 19">
            <a:extLst>
              <a:ext uri="{FF2B5EF4-FFF2-40B4-BE49-F238E27FC236}">
                <a16:creationId xmlns:a16="http://schemas.microsoft.com/office/drawing/2014/main" id="{1AB813C3-F0EE-9117-0583-45AE112B303D}"/>
              </a:ext>
            </a:extLst>
          </p:cNvPr>
          <p:cNvSpPr/>
          <p:nvPr/>
        </p:nvSpPr>
        <p:spPr>
          <a:xfrm>
            <a:off x="1765607" y="1480404"/>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1</a:t>
            </a:r>
            <a:endParaRPr lang="zh-CN" altLang="en-US" sz="1600" dirty="0">
              <a:solidFill>
                <a:prstClr val="white"/>
              </a:solidFill>
              <a:latin typeface="微软雅黑"/>
              <a:ea typeface="微软雅黑"/>
            </a:endParaRPr>
          </a:p>
        </p:txBody>
      </p:sp>
      <p:sp>
        <p:nvSpPr>
          <p:cNvPr id="66" name="椭圆 19">
            <a:extLst>
              <a:ext uri="{FF2B5EF4-FFF2-40B4-BE49-F238E27FC236}">
                <a16:creationId xmlns:a16="http://schemas.microsoft.com/office/drawing/2014/main" id="{9F64C41D-45AA-FFF5-D959-F833BA39C709}"/>
              </a:ext>
            </a:extLst>
          </p:cNvPr>
          <p:cNvSpPr/>
          <p:nvPr/>
        </p:nvSpPr>
        <p:spPr>
          <a:xfrm>
            <a:off x="1765370" y="4126383"/>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2</a:t>
            </a:r>
            <a:endParaRPr lang="zh-CN" altLang="en-US" sz="1600" dirty="0">
              <a:solidFill>
                <a:prstClr val="white"/>
              </a:solidFill>
              <a:latin typeface="微软雅黑"/>
              <a:ea typeface="微软雅黑"/>
            </a:endParaRPr>
          </a:p>
        </p:txBody>
      </p:sp>
      <p:sp>
        <p:nvSpPr>
          <p:cNvPr id="74" name="椭圆 19">
            <a:extLst>
              <a:ext uri="{FF2B5EF4-FFF2-40B4-BE49-F238E27FC236}">
                <a16:creationId xmlns:a16="http://schemas.microsoft.com/office/drawing/2014/main" id="{07A69517-0663-A2E8-FDD6-2EDED983DDA8}"/>
              </a:ext>
            </a:extLst>
          </p:cNvPr>
          <p:cNvSpPr/>
          <p:nvPr/>
        </p:nvSpPr>
        <p:spPr>
          <a:xfrm>
            <a:off x="4256056" y="3959228"/>
            <a:ext cx="303369" cy="29443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zh-CN" sz="1600" dirty="0">
                <a:solidFill>
                  <a:prstClr val="white"/>
                </a:solidFill>
                <a:latin typeface="微软雅黑"/>
                <a:ea typeface="微软雅黑"/>
              </a:rPr>
              <a:t>3</a:t>
            </a:r>
            <a:endParaRPr lang="zh-CN" altLang="en-US" sz="1600" dirty="0">
              <a:solidFill>
                <a:prstClr val="white"/>
              </a:solidFill>
              <a:latin typeface="微软雅黑"/>
              <a:ea typeface="微软雅黑"/>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57" grpId="0" animBg="1"/>
      <p:bldP spid="66" grpId="0" animBg="1"/>
      <p:bldP spid="7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2" name="矩形 11"/>
          <p:cNvSpPr/>
          <p:nvPr/>
        </p:nvSpPr>
        <p:spPr>
          <a:xfrm>
            <a:off x="922866" y="888589"/>
            <a:ext cx="5311679"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基于最小显著信息的无监督图对比学习：可视化</a:t>
            </a:r>
          </a:p>
        </p:txBody>
      </p:sp>
      <p:pic>
        <p:nvPicPr>
          <p:cNvPr id="2" name="Picture 1"/>
          <p:cNvPicPr>
            <a:picLocks noChangeAspect="1"/>
          </p:cNvPicPr>
          <p:nvPr/>
        </p:nvPicPr>
        <p:blipFill>
          <a:blip r:embed="rId3"/>
          <a:stretch>
            <a:fillRect/>
          </a:stretch>
        </p:blipFill>
        <p:spPr>
          <a:xfrm>
            <a:off x="226267" y="1772157"/>
            <a:ext cx="5673722" cy="5003994"/>
          </a:xfrm>
          <a:prstGeom prst="rect">
            <a:avLst/>
          </a:prstGeom>
        </p:spPr>
      </p:pic>
      <p:sp>
        <p:nvSpPr>
          <p:cNvPr id="3" name="TextBox 2"/>
          <p:cNvSpPr txBox="1"/>
          <p:nvPr/>
        </p:nvSpPr>
        <p:spPr>
          <a:xfrm>
            <a:off x="380999" y="1372046"/>
            <a:ext cx="6099048" cy="40011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ea typeface="+mj-ea"/>
              </a:rPr>
              <a:t>重要性可视化结果</a:t>
            </a:r>
            <a:r>
              <a:rPr lang="zh-CN" altLang="en-US" sz="2000" dirty="0">
                <a:latin typeface="Calibri Light"/>
              </a:rPr>
              <a:t>：</a:t>
            </a:r>
            <a:endParaRPr lang="en-US" altLang="zh-CN" sz="2000" dirty="0">
              <a:latin typeface="Calibri Light"/>
            </a:endParaRPr>
          </a:p>
        </p:txBody>
      </p:sp>
      <p:sp>
        <p:nvSpPr>
          <p:cNvPr id="4" name="TextBox 3"/>
          <p:cNvSpPr txBox="1"/>
          <p:nvPr/>
        </p:nvSpPr>
        <p:spPr>
          <a:xfrm>
            <a:off x="5899989" y="1350461"/>
            <a:ext cx="6099048" cy="400110"/>
          </a:xfrm>
          <a:prstGeom prst="rect">
            <a:avLst/>
          </a:prstGeom>
          <a:noFill/>
        </p:spPr>
        <p:txBody>
          <a:bodyPr wrap="square">
            <a:spAutoFit/>
          </a:bodyPr>
          <a:lstStyle/>
          <a:p>
            <a:pPr marL="342900" indent="-342900">
              <a:buFont typeface="Wingdings" pitchFamily="2" charset="2"/>
              <a:buChar char="q"/>
            </a:pPr>
            <a:r>
              <a:rPr lang="zh-CN" altLang="en-US" sz="2000" dirty="0">
                <a:latin typeface="+mj-ea"/>
                <a:ea typeface="+mj-ea"/>
              </a:rPr>
              <a:t>嵌入结果</a:t>
            </a:r>
            <a:r>
              <a:rPr lang="en-US" altLang="zh-CN" sz="2000" dirty="0">
                <a:latin typeface="+mj-ea"/>
                <a:ea typeface="+mj-ea"/>
              </a:rPr>
              <a:t>t-SNE</a:t>
            </a:r>
            <a:r>
              <a:rPr lang="zh-CN" altLang="en-US" sz="2000" dirty="0">
                <a:latin typeface="+mj-ea"/>
                <a:ea typeface="+mj-ea"/>
              </a:rPr>
              <a:t>可视化：</a:t>
            </a:r>
            <a:endParaRPr lang="en-US" sz="2000" dirty="0"/>
          </a:p>
        </p:txBody>
      </p:sp>
      <p:pic>
        <p:nvPicPr>
          <p:cNvPr id="13" name="Picture 12"/>
          <p:cNvPicPr>
            <a:picLocks noChangeAspect="1"/>
          </p:cNvPicPr>
          <p:nvPr/>
        </p:nvPicPr>
        <p:blipFill>
          <a:blip r:embed="rId4"/>
          <a:stretch>
            <a:fillRect/>
          </a:stretch>
        </p:blipFill>
        <p:spPr>
          <a:xfrm>
            <a:off x="6049870" y="1712099"/>
            <a:ext cx="5849295" cy="4231405"/>
          </a:xfrm>
          <a:prstGeom prst="rect">
            <a:avLst/>
          </a:prstGeom>
        </p:spPr>
      </p:pic>
      <p:sp>
        <p:nvSpPr>
          <p:cNvPr id="16" name="Rectangle 15"/>
          <p:cNvSpPr/>
          <p:nvPr/>
        </p:nvSpPr>
        <p:spPr>
          <a:xfrm>
            <a:off x="6095999" y="5941075"/>
            <a:ext cx="4996071" cy="834980"/>
          </a:xfrm>
          <a:prstGeom prst="rect">
            <a:avLst/>
          </a:prstGeom>
          <a:solidFill>
            <a:schemeClr val="accent3">
              <a:lumMod val="20000"/>
              <a:lumOff val="80000"/>
            </a:scheme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Ø"/>
            </a:pPr>
            <a:r>
              <a:rPr lang="zh-CN" altLang="en-US" sz="1800" dirty="0">
                <a:solidFill>
                  <a:schemeClr val="tx1"/>
                </a:solidFill>
                <a:latin typeface="+mj-ea"/>
                <a:ea typeface="+mj-ea"/>
              </a:rPr>
              <a:t>重要性与中心性（人为定义的重要性）对齐</a:t>
            </a:r>
            <a:endParaRPr lang="en-US" altLang="zh-CN" sz="1800" dirty="0">
              <a:solidFill>
                <a:schemeClr val="tx1"/>
              </a:solidFill>
              <a:latin typeface="+mj-ea"/>
              <a:ea typeface="+mj-ea"/>
            </a:endParaRPr>
          </a:p>
          <a:p>
            <a:pPr marL="285750" indent="-285750">
              <a:buFont typeface="Wingdings" pitchFamily="2" charset="2"/>
              <a:buChar char="Ø"/>
            </a:pPr>
            <a:r>
              <a:rPr lang="en-US" altLang="zh-CN" dirty="0">
                <a:solidFill>
                  <a:schemeClr val="tx1"/>
                </a:solidFill>
                <a:latin typeface="+mj-ea"/>
                <a:ea typeface="+mj-ea"/>
              </a:rPr>
              <a:t>GMNI</a:t>
            </a:r>
            <a:r>
              <a:rPr lang="zh-CN" altLang="en-US" dirty="0">
                <a:solidFill>
                  <a:schemeClr val="tx1"/>
                </a:solidFill>
                <a:latin typeface="+mj-ea"/>
                <a:ea typeface="+mj-ea"/>
              </a:rPr>
              <a:t>实现更好的分类边界</a:t>
            </a:r>
            <a:endParaRPr lang="zh-CN" altLang="en-US" sz="2200" dirty="0">
              <a:solidFill>
                <a:schemeClr val="tx1"/>
              </a:solidFill>
              <a:latin typeface="+mj-ea"/>
              <a:ea typeface="+mj-ea"/>
            </a:endParaRPr>
          </a:p>
        </p:txBody>
      </p:sp>
      <p:sp>
        <p:nvSpPr>
          <p:cNvPr id="14" name="Rounded Rectangle 13">
            <a:extLst>
              <a:ext uri="{FF2B5EF4-FFF2-40B4-BE49-F238E27FC236}">
                <a16:creationId xmlns:a16="http://schemas.microsoft.com/office/drawing/2014/main" id="{84FC7D95-2257-F9F4-898B-0B2F7A128C28}"/>
              </a:ext>
            </a:extLst>
          </p:cNvPr>
          <p:cNvSpPr/>
          <p:nvPr/>
        </p:nvSpPr>
        <p:spPr>
          <a:xfrm>
            <a:off x="380999" y="1401542"/>
            <a:ext cx="5422740" cy="5404009"/>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5" name="Rounded Rectangle 14">
            <a:extLst>
              <a:ext uri="{FF2B5EF4-FFF2-40B4-BE49-F238E27FC236}">
                <a16:creationId xmlns:a16="http://schemas.microsoft.com/office/drawing/2014/main" id="{3B3C3584-0921-33AA-D7F1-6BDC7DAA92A1}"/>
              </a:ext>
            </a:extLst>
          </p:cNvPr>
          <p:cNvSpPr/>
          <p:nvPr/>
        </p:nvSpPr>
        <p:spPr>
          <a:xfrm>
            <a:off x="5966743" y="1382660"/>
            <a:ext cx="5814762" cy="4457701"/>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Tree>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p:cNvSpPr txBox="1">
            <a:spLocks noChangeArrowheads="1"/>
          </p:cNvSpPr>
          <p:nvPr/>
        </p:nvSpPr>
        <p:spPr bwMode="auto">
          <a:xfrm>
            <a:off x="4977745"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400" fontAlgn="base">
              <a:spcBef>
                <a:spcPct val="0"/>
              </a:spcBef>
              <a:spcAft>
                <a:spcPct val="0"/>
              </a:spcAft>
              <a:defRPr/>
            </a:pPr>
            <a:r>
              <a:rPr lang="zh-CN" altLang="en-US" sz="3600" b="1" spc="400" dirty="0">
                <a:solidFill>
                  <a:srgbClr val="674196"/>
                </a:solidFill>
                <a:latin typeface="微软雅黑"/>
                <a:ea typeface="微软雅黑"/>
              </a:rPr>
              <a:t>实际应用</a:t>
            </a:r>
          </a:p>
        </p:txBody>
      </p:sp>
      <p:sp>
        <p:nvSpPr>
          <p:cNvPr id="7" name="矩形 6"/>
          <p:cNvSpPr/>
          <p:nvPr/>
        </p:nvSpPr>
        <p:spPr>
          <a:xfrm>
            <a:off x="2779717" y="3788561"/>
            <a:ext cx="6632564" cy="499624"/>
          </a:xfrm>
          <a:prstGeom prst="rect">
            <a:avLst/>
          </a:prstGeom>
        </p:spPr>
        <p:txBody>
          <a:bodyPr wrap="square">
            <a:spAutoFit/>
          </a:bodyPr>
          <a:lstStyle/>
          <a:p>
            <a:pPr algn="ctr" defTabSz="914400">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90204" pitchFamily="34" charset="0"/>
              </a:rPr>
              <a:t>图表示学习在医疗专业理解上的应用</a:t>
            </a:r>
          </a:p>
        </p:txBody>
      </p:sp>
      <p:sp>
        <p:nvSpPr>
          <p:cNvPr id="8" name="矩形 7"/>
          <p:cNvSpPr/>
          <p:nvPr/>
        </p:nvSpPr>
        <p:spPr>
          <a:xfrm>
            <a:off x="5311169" y="3429000"/>
            <a:ext cx="1569660" cy="369332"/>
          </a:xfrm>
          <a:prstGeom prst="rect">
            <a:avLst/>
          </a:prstGeom>
        </p:spPr>
        <p:txBody>
          <a:bodyPr wrap="none">
            <a:spAutoFit/>
          </a:bodyPr>
          <a:lstStyle/>
          <a:p>
            <a:pPr algn="ctr" defTabSz="914400" fontAlgn="base">
              <a:spcBef>
                <a:spcPct val="0"/>
              </a:spcBef>
              <a:spcAft>
                <a:spcPct val="0"/>
              </a:spcAft>
              <a:defRPr/>
            </a:pPr>
            <a:r>
              <a:rPr lang="en-US" altLang="zh-CN" b="1" dirty="0">
                <a:solidFill>
                  <a:srgbClr val="674196"/>
                </a:solidFill>
                <a:latin typeface="Arial" panose="020B0604020202090204"/>
                <a:ea typeface="方正兰亭黑_GBK"/>
              </a:rPr>
              <a:t>Applications</a:t>
            </a:r>
          </a:p>
        </p:txBody>
      </p:sp>
      <p:sp>
        <p:nvSpPr>
          <p:cNvPr id="9" name="圆角矩形 52"/>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dirty="0">
                <a:solidFill>
                  <a:prstClr val="white"/>
                </a:solidFill>
                <a:latin typeface="+mj-ea"/>
                <a:ea typeface="+mj-ea"/>
                <a:cs typeface="Arial" panose="020B0604020202090204" pitchFamily="34" charset="0"/>
              </a:rPr>
              <a:t>第三部分</a:t>
            </a:r>
          </a:p>
        </p:txBody>
      </p:sp>
    </p:spTree>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B904B-112F-B6F3-E1C7-E8B871A42B34}"/>
              </a:ext>
            </a:extLst>
          </p:cNvPr>
          <p:cNvPicPr>
            <a:picLocks noChangeAspect="1"/>
          </p:cNvPicPr>
          <p:nvPr/>
        </p:nvPicPr>
        <p:blipFill>
          <a:blip r:embed="rId3"/>
          <a:stretch>
            <a:fillRect/>
          </a:stretch>
        </p:blipFill>
        <p:spPr>
          <a:xfrm>
            <a:off x="5553986" y="4637811"/>
            <a:ext cx="5296506" cy="2202971"/>
          </a:xfrm>
          <a:prstGeom prst="rect">
            <a:avLst/>
          </a:prstGeom>
        </p:spPr>
      </p:pic>
      <p:pic>
        <p:nvPicPr>
          <p:cNvPr id="13" name="Picture 12">
            <a:extLst>
              <a:ext uri="{FF2B5EF4-FFF2-40B4-BE49-F238E27FC236}">
                <a16:creationId xmlns:a16="http://schemas.microsoft.com/office/drawing/2014/main" id="{0342591D-1698-BC10-E322-94720211F886}"/>
              </a:ext>
            </a:extLst>
          </p:cNvPr>
          <p:cNvPicPr>
            <a:picLocks noChangeAspect="1"/>
          </p:cNvPicPr>
          <p:nvPr/>
        </p:nvPicPr>
        <p:blipFill>
          <a:blip r:embed="rId4"/>
          <a:stretch>
            <a:fillRect/>
          </a:stretch>
        </p:blipFill>
        <p:spPr>
          <a:xfrm>
            <a:off x="5309673" y="2304957"/>
            <a:ext cx="5725261" cy="2396034"/>
          </a:xfrm>
          <a:prstGeom prst="rect">
            <a:avLst/>
          </a:prstGeom>
        </p:spPr>
      </p:pic>
      <p:sp>
        <p:nvSpPr>
          <p:cNvPr id="23" name="Down Arrow 22">
            <a:extLst>
              <a:ext uri="{FF2B5EF4-FFF2-40B4-BE49-F238E27FC236}">
                <a16:creationId xmlns:a16="http://schemas.microsoft.com/office/drawing/2014/main" id="{1F2B0BC7-71C3-3D6A-19A1-A5C54736F4AB}"/>
              </a:ext>
            </a:extLst>
          </p:cNvPr>
          <p:cNvSpPr/>
          <p:nvPr/>
        </p:nvSpPr>
        <p:spPr>
          <a:xfrm>
            <a:off x="1864107" y="3518319"/>
            <a:ext cx="284235" cy="560900"/>
          </a:xfrm>
          <a:prstGeom prst="downArrow">
            <a:avLst/>
          </a:prstGeom>
          <a:solidFill>
            <a:srgbClr val="5C06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3.1</a:t>
            </a:r>
            <a:endParaRPr lang="zh-CN" altLang="en-US" dirty="0">
              <a:latin typeface="+mj-ea"/>
              <a:ea typeface="+mj-ea"/>
            </a:endParaRPr>
          </a:p>
        </p:txBody>
      </p:sp>
      <p:sp>
        <p:nvSpPr>
          <p:cNvPr id="12" name="矩形 11"/>
          <p:cNvSpPr/>
          <p:nvPr/>
        </p:nvSpPr>
        <p:spPr>
          <a:xfrm>
            <a:off x="922866" y="888589"/>
            <a:ext cx="154324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应用简介</a:t>
            </a:r>
          </a:p>
        </p:txBody>
      </p:sp>
      <p:sp>
        <p:nvSpPr>
          <p:cNvPr id="2" name="TextBox 1"/>
          <p:cNvSpPr txBox="1"/>
          <p:nvPr/>
        </p:nvSpPr>
        <p:spPr>
          <a:xfrm>
            <a:off x="380999" y="1398924"/>
            <a:ext cx="11070167" cy="1692771"/>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ea typeface="+mj-ea"/>
              </a:rPr>
              <a:t>相似药品</a:t>
            </a:r>
            <a:r>
              <a:rPr lang="zh-CN" altLang="en-US" sz="2000" dirty="0">
                <a:latin typeface="Calibri Light"/>
              </a:rPr>
              <a:t>：发现新药用途、预测副作用、个性化药物治疗方案</a:t>
            </a:r>
            <a:endParaRPr lang="en-US" altLang="zh-CN" sz="2000" dirty="0">
              <a:latin typeface="Calibri Light"/>
            </a:endParaRPr>
          </a:p>
          <a:p>
            <a:pPr marL="342900" indent="-342900" defTabSz="914400">
              <a:buFont typeface="Wingdings" pitchFamily="2" charset="2"/>
              <a:buChar char="q"/>
              <a:defRPr/>
            </a:pPr>
            <a:r>
              <a:rPr lang="en-US" altLang="zh-CN" sz="2000" b="1" dirty="0">
                <a:latin typeface="Calibri Light"/>
                <a:ea typeface="+mj-ea"/>
              </a:rPr>
              <a:t>CTD</a:t>
            </a:r>
            <a:r>
              <a:rPr lang="zh-CN" altLang="en-US" sz="2000" dirty="0">
                <a:latin typeface="Calibri Light"/>
                <a:ea typeface="+mj-ea"/>
              </a:rPr>
              <a:t>数据集：﻿医疗病理数据库，﻿提供了药物</a:t>
            </a:r>
            <a:r>
              <a:rPr lang="en-US" altLang="zh-CN" sz="2000" dirty="0">
                <a:latin typeface="Calibri Light"/>
                <a:ea typeface="+mj-ea"/>
              </a:rPr>
              <a:t>-</a:t>
            </a:r>
            <a:r>
              <a:rPr lang="zh-CN" altLang="en-US" sz="2000" dirty="0">
                <a:latin typeface="Calibri Light"/>
                <a:ea typeface="+mj-ea"/>
              </a:rPr>
              <a:t>疾病关系</a:t>
            </a:r>
            <a:endParaRPr lang="en-US" altLang="zh-CN" sz="2000" dirty="0">
              <a:latin typeface="Calibri Light"/>
              <a:ea typeface="+mj-ea"/>
            </a:endParaRPr>
          </a:p>
          <a:p>
            <a:pPr marL="342900" indent="-342900" defTabSz="914400">
              <a:buFont typeface="Wingdings" pitchFamily="2" charset="2"/>
              <a:buChar char="q"/>
              <a:defRPr/>
            </a:pPr>
            <a:r>
              <a:rPr lang="zh-CN" altLang="en-US" sz="2000" dirty="0">
                <a:latin typeface="+mj-ea"/>
                <a:ea typeface="+mj-ea"/>
              </a:rPr>
              <a:t>数据特点：  </a:t>
            </a:r>
            <a:r>
              <a:rPr lang="zh-CN" altLang="en-US" sz="2000" dirty="0">
                <a:solidFill>
                  <a:srgbClr val="FF0000"/>
                </a:solidFill>
                <a:latin typeface="+mj-ea"/>
                <a:ea typeface="+mj-ea"/>
              </a:rPr>
              <a:t>长尾、拓扑复杂 </a:t>
            </a:r>
            <a:r>
              <a:rPr lang="en-US" altLang="zh-CN" sz="2000" dirty="0">
                <a:latin typeface="+mj-ea"/>
                <a:ea typeface="+mj-ea"/>
              </a:rPr>
              <a:t>=&gt;</a:t>
            </a:r>
            <a:r>
              <a:rPr lang="zh-CN" altLang="en-US" sz="2000" dirty="0">
                <a:latin typeface="+mj-ea"/>
                <a:ea typeface="+mj-ea"/>
              </a:rPr>
              <a:t>图表示学习获取药物节点表示，用于相似药品推荐</a:t>
            </a:r>
            <a:endParaRPr lang="en-US" altLang="zh-CN" sz="2000" dirty="0">
              <a:latin typeface="Calibri Light"/>
            </a:endParaRPr>
          </a:p>
          <a:p>
            <a:pPr defTabSz="914400">
              <a:defRPr/>
            </a:pPr>
            <a:endParaRPr lang="en-US" altLang="zh-CN" sz="2000" dirty="0">
              <a:latin typeface="Calibri Light"/>
            </a:endParaRPr>
          </a:p>
          <a:p>
            <a:endParaRPr lang="en-US" altLang="zh-CN" sz="2400" dirty="0">
              <a:latin typeface="Calibri Light"/>
            </a:endParaRPr>
          </a:p>
        </p:txBody>
      </p:sp>
      <p:sp>
        <p:nvSpPr>
          <p:cNvPr id="15" name="TextBox 14">
            <a:extLst>
              <a:ext uri="{FF2B5EF4-FFF2-40B4-BE49-F238E27FC236}">
                <a16:creationId xmlns:a16="http://schemas.microsoft.com/office/drawing/2014/main" id="{9E88C49F-485D-9A01-115C-B7963F805BB9}"/>
              </a:ext>
            </a:extLst>
          </p:cNvPr>
          <p:cNvSpPr txBox="1"/>
          <p:nvPr/>
        </p:nvSpPr>
        <p:spPr>
          <a:xfrm>
            <a:off x="1566258" y="3100064"/>
            <a:ext cx="6096000" cy="369332"/>
          </a:xfrm>
          <a:prstGeom prst="rect">
            <a:avLst/>
          </a:prstGeom>
          <a:noFill/>
        </p:spPr>
        <p:txBody>
          <a:bodyPr wrap="square">
            <a:spAutoFit/>
          </a:bodyPr>
          <a:lstStyle/>
          <a:p>
            <a:r>
              <a:rPr lang="zh-CN" altLang="en-US" sz="1800" dirty="0">
                <a:latin typeface="+mj-ea"/>
                <a:ea typeface="+mj-ea"/>
              </a:rPr>
              <a:t>布洛芬</a:t>
            </a:r>
            <a:endParaRPr lang="en-CN" dirty="0"/>
          </a:p>
        </p:txBody>
      </p:sp>
      <p:sp>
        <p:nvSpPr>
          <p:cNvPr id="16" name="TextBox 15">
            <a:extLst>
              <a:ext uri="{FF2B5EF4-FFF2-40B4-BE49-F238E27FC236}">
                <a16:creationId xmlns:a16="http://schemas.microsoft.com/office/drawing/2014/main" id="{E5DDC881-164D-6D92-7F0E-B34287E234DB}"/>
              </a:ext>
            </a:extLst>
          </p:cNvPr>
          <p:cNvSpPr txBox="1"/>
          <p:nvPr/>
        </p:nvSpPr>
        <p:spPr>
          <a:xfrm>
            <a:off x="2076304" y="3588377"/>
            <a:ext cx="6096000" cy="369332"/>
          </a:xfrm>
          <a:prstGeom prst="rect">
            <a:avLst/>
          </a:prstGeom>
          <a:noFill/>
        </p:spPr>
        <p:txBody>
          <a:bodyPr wrap="square">
            <a:spAutoFit/>
          </a:bodyPr>
          <a:lstStyle/>
          <a:p>
            <a:r>
              <a:rPr lang="zh-CN" altLang="en-US" sz="1800" dirty="0">
                <a:latin typeface="+mj-ea"/>
                <a:ea typeface="+mj-ea"/>
              </a:rPr>
              <a:t>相似药物</a:t>
            </a:r>
            <a:endParaRPr lang="en-CN" dirty="0"/>
          </a:p>
        </p:txBody>
      </p:sp>
      <p:sp>
        <p:nvSpPr>
          <p:cNvPr id="18" name="TextBox 17">
            <a:extLst>
              <a:ext uri="{FF2B5EF4-FFF2-40B4-BE49-F238E27FC236}">
                <a16:creationId xmlns:a16="http://schemas.microsoft.com/office/drawing/2014/main" id="{B7385379-794A-5FE7-8E52-84D416A90DB5}"/>
              </a:ext>
            </a:extLst>
          </p:cNvPr>
          <p:cNvSpPr txBox="1"/>
          <p:nvPr/>
        </p:nvSpPr>
        <p:spPr>
          <a:xfrm>
            <a:off x="1566258" y="4113094"/>
            <a:ext cx="6096000" cy="369332"/>
          </a:xfrm>
          <a:prstGeom prst="rect">
            <a:avLst/>
          </a:prstGeom>
          <a:noFill/>
        </p:spPr>
        <p:txBody>
          <a:bodyPr wrap="square">
            <a:spAutoFit/>
          </a:bodyPr>
          <a:lstStyle/>
          <a:p>
            <a:r>
              <a:rPr lang="zh-CN" altLang="en-US" dirty="0">
                <a:solidFill>
                  <a:srgbClr val="1F1F1F"/>
                </a:solidFill>
                <a:highlight>
                  <a:srgbClr val="FFFFFF"/>
                </a:highlight>
                <a:latin typeface="Arial" panose="020B0604020202020204" pitchFamily="34" charset="0"/>
              </a:rPr>
              <a:t>对乙酰氨基酚片</a:t>
            </a:r>
            <a:endParaRPr lang="en-CN" dirty="0">
              <a:solidFill>
                <a:srgbClr val="1F1F1F"/>
              </a:solidFill>
              <a:highlight>
                <a:srgbClr val="FFFFFF"/>
              </a:highlight>
              <a:latin typeface="Arial" panose="020B0604020202020204" pitchFamily="34" charset="0"/>
            </a:endParaRPr>
          </a:p>
        </p:txBody>
      </p:sp>
      <p:sp>
        <p:nvSpPr>
          <p:cNvPr id="20" name="TextBox 19">
            <a:extLst>
              <a:ext uri="{FF2B5EF4-FFF2-40B4-BE49-F238E27FC236}">
                <a16:creationId xmlns:a16="http://schemas.microsoft.com/office/drawing/2014/main" id="{D08A44E3-853E-C129-80BE-BE570CCDC497}"/>
              </a:ext>
            </a:extLst>
          </p:cNvPr>
          <p:cNvSpPr txBox="1"/>
          <p:nvPr/>
        </p:nvSpPr>
        <p:spPr>
          <a:xfrm>
            <a:off x="1566258" y="4559922"/>
            <a:ext cx="1862742" cy="369332"/>
          </a:xfrm>
          <a:prstGeom prst="rect">
            <a:avLst/>
          </a:prstGeom>
          <a:noFill/>
        </p:spPr>
        <p:txBody>
          <a:bodyPr wrap="square">
            <a:spAutoFit/>
          </a:bodyPr>
          <a:lstStyle/>
          <a:p>
            <a:r>
              <a:rPr lang="zh-CN" altLang="en-US" b="0" i="0" dirty="0">
                <a:solidFill>
                  <a:srgbClr val="1F1F1F"/>
                </a:solidFill>
                <a:effectLst/>
                <a:highlight>
                  <a:srgbClr val="FFFFFF"/>
                </a:highlight>
                <a:latin typeface="Arial" panose="020B0604020202020204" pitchFamily="34" charset="0"/>
              </a:rPr>
              <a:t>阿咖酚散</a:t>
            </a:r>
            <a:endParaRPr lang="en-CN" dirty="0"/>
          </a:p>
        </p:txBody>
      </p:sp>
      <p:sp>
        <p:nvSpPr>
          <p:cNvPr id="22" name="TextBox 21">
            <a:extLst>
              <a:ext uri="{FF2B5EF4-FFF2-40B4-BE49-F238E27FC236}">
                <a16:creationId xmlns:a16="http://schemas.microsoft.com/office/drawing/2014/main" id="{303CC70D-2F0A-EE61-AAC5-DAA7D81C7BE2}"/>
              </a:ext>
            </a:extLst>
          </p:cNvPr>
          <p:cNvSpPr txBox="1"/>
          <p:nvPr/>
        </p:nvSpPr>
        <p:spPr>
          <a:xfrm>
            <a:off x="1566258" y="5031942"/>
            <a:ext cx="6096000" cy="369332"/>
          </a:xfrm>
          <a:prstGeom prst="rect">
            <a:avLst/>
          </a:prstGeom>
          <a:noFill/>
        </p:spPr>
        <p:txBody>
          <a:bodyPr wrap="square">
            <a:spAutoFit/>
          </a:bodyPr>
          <a:lstStyle/>
          <a:p>
            <a:r>
              <a:rPr lang="zh-CN" altLang="en-US" b="0" i="0" dirty="0">
                <a:solidFill>
                  <a:srgbClr val="1F1F1F"/>
                </a:solidFill>
                <a:effectLst/>
                <a:highlight>
                  <a:srgbClr val="FFFFFF"/>
                </a:highlight>
                <a:latin typeface="Arial" panose="020B0604020202020204" pitchFamily="34" charset="0"/>
              </a:rPr>
              <a:t>阿司匹林片</a:t>
            </a:r>
            <a:endParaRPr lang="en-CN" dirty="0"/>
          </a:p>
        </p:txBody>
      </p:sp>
      <p:sp>
        <p:nvSpPr>
          <p:cNvPr id="24" name="Rounded Rectangle 23">
            <a:extLst>
              <a:ext uri="{FF2B5EF4-FFF2-40B4-BE49-F238E27FC236}">
                <a16:creationId xmlns:a16="http://schemas.microsoft.com/office/drawing/2014/main" id="{0FBB53F1-2592-8FB7-D239-C7AF2A282B16}"/>
              </a:ext>
            </a:extLst>
          </p:cNvPr>
          <p:cNvSpPr/>
          <p:nvPr/>
        </p:nvSpPr>
        <p:spPr>
          <a:xfrm>
            <a:off x="922866" y="2856051"/>
            <a:ext cx="2859548" cy="2789312"/>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9" name="TextBox 18">
            <a:extLst>
              <a:ext uri="{FF2B5EF4-FFF2-40B4-BE49-F238E27FC236}">
                <a16:creationId xmlns:a16="http://schemas.microsoft.com/office/drawing/2014/main" id="{E7B86F79-D402-FF6F-BA17-4034012A6ED0}"/>
              </a:ext>
            </a:extLst>
          </p:cNvPr>
          <p:cNvSpPr txBox="1"/>
          <p:nvPr/>
        </p:nvSpPr>
        <p:spPr>
          <a:xfrm>
            <a:off x="7806753" y="2900291"/>
            <a:ext cx="651588" cy="369332"/>
          </a:xfrm>
          <a:prstGeom prst="rect">
            <a:avLst/>
          </a:prstGeom>
          <a:noFill/>
        </p:spPr>
        <p:txBody>
          <a:bodyPr wrap="square">
            <a:spAutoFit/>
          </a:bodyPr>
          <a:lstStyle/>
          <a:p>
            <a:r>
              <a:rPr lang="zh-CN" altLang="en-US" sz="1800" dirty="0">
                <a:solidFill>
                  <a:srgbClr val="FF0000"/>
                </a:solidFill>
                <a:latin typeface="+mj-ea"/>
                <a:ea typeface="+mj-ea"/>
              </a:rPr>
              <a:t>长尾</a:t>
            </a:r>
            <a:endParaRPr lang="en-CN" dirty="0"/>
          </a:p>
        </p:txBody>
      </p:sp>
      <p:sp>
        <p:nvSpPr>
          <p:cNvPr id="21" name="TextBox 20">
            <a:extLst>
              <a:ext uri="{FF2B5EF4-FFF2-40B4-BE49-F238E27FC236}">
                <a16:creationId xmlns:a16="http://schemas.microsoft.com/office/drawing/2014/main" id="{11E5E9C4-7DCB-4471-0103-32413DDBAC2C}"/>
              </a:ext>
            </a:extLst>
          </p:cNvPr>
          <p:cNvSpPr txBox="1"/>
          <p:nvPr/>
        </p:nvSpPr>
        <p:spPr>
          <a:xfrm>
            <a:off x="7701544" y="4377226"/>
            <a:ext cx="1312260" cy="369332"/>
          </a:xfrm>
          <a:prstGeom prst="rect">
            <a:avLst/>
          </a:prstGeom>
          <a:noFill/>
        </p:spPr>
        <p:txBody>
          <a:bodyPr wrap="square">
            <a:spAutoFit/>
          </a:bodyPr>
          <a:lstStyle/>
          <a:p>
            <a:r>
              <a:rPr lang="en-US" dirty="0" err="1">
                <a:solidFill>
                  <a:srgbClr val="FF0000"/>
                </a:solidFill>
                <a:latin typeface="+mj-ea"/>
                <a:ea typeface="+mj-ea"/>
              </a:rPr>
              <a:t>拓扑复杂</a:t>
            </a:r>
            <a:endParaRPr lang="en-CN" dirty="0"/>
          </a:p>
        </p:txBody>
      </p:sp>
    </p:spTree>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EF3F94-2A39-7A42-E920-D020487D99CE}"/>
              </a:ext>
            </a:extLst>
          </p:cNvPr>
          <p:cNvPicPr>
            <a:picLocks noChangeAspect="1"/>
          </p:cNvPicPr>
          <p:nvPr>
            <p:custDataLst>
              <p:tags r:id="rId1"/>
            </p:custDataLst>
          </p:nvPr>
        </p:nvPicPr>
        <p:blipFill>
          <a:blip r:embed="rId5"/>
          <a:stretch>
            <a:fillRect/>
          </a:stretch>
        </p:blipFill>
        <p:spPr>
          <a:xfrm>
            <a:off x="3430427" y="1042997"/>
            <a:ext cx="4753370" cy="3363794"/>
          </a:xfrm>
          <a:prstGeom prst="rect">
            <a:avLst/>
          </a:prstGeom>
        </p:spPr>
      </p:pic>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3.2</a:t>
            </a:r>
            <a:endParaRPr lang="zh-CN" altLang="en-US" dirty="0">
              <a:latin typeface="+mj-ea"/>
              <a:ea typeface="+mj-ea"/>
            </a:endParaRPr>
          </a:p>
        </p:txBody>
      </p:sp>
      <p:sp>
        <p:nvSpPr>
          <p:cNvPr id="12" name="矩形 11"/>
          <p:cNvSpPr/>
          <p:nvPr/>
        </p:nvSpPr>
        <p:spPr>
          <a:xfrm>
            <a:off x="922866" y="888589"/>
            <a:ext cx="154324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应用实现</a:t>
            </a:r>
          </a:p>
        </p:txBody>
      </p:sp>
      <p:pic>
        <p:nvPicPr>
          <p:cNvPr id="15" name="Picture 14">
            <a:extLst>
              <a:ext uri="{FF2B5EF4-FFF2-40B4-BE49-F238E27FC236}">
                <a16:creationId xmlns:a16="http://schemas.microsoft.com/office/drawing/2014/main" id="{52D8E1EF-D15B-0295-7040-96621C4A9F4C}"/>
              </a:ext>
            </a:extLst>
          </p:cNvPr>
          <p:cNvPicPr>
            <a:picLocks noChangeAspect="1"/>
          </p:cNvPicPr>
          <p:nvPr>
            <p:custDataLst>
              <p:tags r:id="rId2"/>
            </p:custDataLst>
          </p:nvPr>
        </p:nvPicPr>
        <p:blipFill>
          <a:blip r:embed="rId6"/>
          <a:stretch>
            <a:fillRect/>
          </a:stretch>
        </p:blipFill>
        <p:spPr>
          <a:xfrm>
            <a:off x="1081189" y="4586411"/>
            <a:ext cx="9216928" cy="2271589"/>
          </a:xfrm>
          <a:prstGeom prst="rect">
            <a:avLst/>
          </a:prstGeom>
        </p:spPr>
      </p:pic>
      <p:sp>
        <p:nvSpPr>
          <p:cNvPr id="19" name="Rounded Rectangle 18">
            <a:extLst>
              <a:ext uri="{FF2B5EF4-FFF2-40B4-BE49-F238E27FC236}">
                <a16:creationId xmlns:a16="http://schemas.microsoft.com/office/drawing/2014/main" id="{04EE3AC0-E420-8F2B-90BF-7EB8AA0974E5}"/>
              </a:ext>
            </a:extLst>
          </p:cNvPr>
          <p:cNvSpPr/>
          <p:nvPr/>
        </p:nvSpPr>
        <p:spPr>
          <a:xfrm>
            <a:off x="3123130" y="935428"/>
            <a:ext cx="5440768" cy="3567746"/>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0" name="Rounded Rectangle 19">
            <a:extLst>
              <a:ext uri="{FF2B5EF4-FFF2-40B4-BE49-F238E27FC236}">
                <a16:creationId xmlns:a16="http://schemas.microsoft.com/office/drawing/2014/main" id="{33477316-AD6E-2BDB-8976-6D75E232596B}"/>
              </a:ext>
            </a:extLst>
          </p:cNvPr>
          <p:cNvSpPr/>
          <p:nvPr/>
        </p:nvSpPr>
        <p:spPr>
          <a:xfrm>
            <a:off x="969694" y="4678839"/>
            <a:ext cx="9395593" cy="2086266"/>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2" name="TextBox 21">
            <a:extLst>
              <a:ext uri="{FF2B5EF4-FFF2-40B4-BE49-F238E27FC236}">
                <a16:creationId xmlns:a16="http://schemas.microsoft.com/office/drawing/2014/main" id="{9CDD02D3-604E-6AB3-05CF-5F4EDB263332}"/>
              </a:ext>
            </a:extLst>
          </p:cNvPr>
          <p:cNvSpPr txBox="1"/>
          <p:nvPr/>
        </p:nvSpPr>
        <p:spPr>
          <a:xfrm>
            <a:off x="8643352" y="2634030"/>
            <a:ext cx="2120810" cy="646331"/>
          </a:xfrm>
          <a:prstGeom prst="rect">
            <a:avLst/>
          </a:prstGeom>
          <a:noFill/>
        </p:spPr>
        <p:txBody>
          <a:bodyPr wrap="square">
            <a:spAutoFit/>
          </a:bodyPr>
          <a:lstStyle/>
          <a:p>
            <a:r>
              <a:rPr lang="zh-CN" altLang="en-US" dirty="0"/>
              <a:t>获取药物嵌入的图表示学习网络结构</a:t>
            </a:r>
            <a:endParaRPr lang="en-CN" dirty="0"/>
          </a:p>
        </p:txBody>
      </p:sp>
      <p:sp>
        <p:nvSpPr>
          <p:cNvPr id="23" name="TextBox 22">
            <a:extLst>
              <a:ext uri="{FF2B5EF4-FFF2-40B4-BE49-F238E27FC236}">
                <a16:creationId xmlns:a16="http://schemas.microsoft.com/office/drawing/2014/main" id="{FE7802FE-2AF3-777C-011B-FF89537E76E0}"/>
              </a:ext>
            </a:extLst>
          </p:cNvPr>
          <p:cNvSpPr txBox="1"/>
          <p:nvPr/>
        </p:nvSpPr>
        <p:spPr>
          <a:xfrm>
            <a:off x="10365287" y="5537306"/>
            <a:ext cx="2120810" cy="369332"/>
          </a:xfrm>
          <a:prstGeom prst="rect">
            <a:avLst/>
          </a:prstGeom>
          <a:noFill/>
        </p:spPr>
        <p:txBody>
          <a:bodyPr wrap="square">
            <a:spAutoFit/>
          </a:bodyPr>
          <a:lstStyle/>
          <a:p>
            <a:r>
              <a:rPr lang="zh-CN" altLang="en-US" dirty="0"/>
              <a:t>系统流程图</a:t>
            </a:r>
            <a:endParaRPr lang="en-CN" dirty="0"/>
          </a:p>
        </p:txBody>
      </p:sp>
      <p:sp>
        <p:nvSpPr>
          <p:cNvPr id="2" name="Oval 1">
            <a:extLst>
              <a:ext uri="{FF2B5EF4-FFF2-40B4-BE49-F238E27FC236}">
                <a16:creationId xmlns:a16="http://schemas.microsoft.com/office/drawing/2014/main" id="{22E79F56-E2D2-3ACB-D196-12DC22B01975}"/>
              </a:ext>
            </a:extLst>
          </p:cNvPr>
          <p:cNvSpPr/>
          <p:nvPr/>
        </p:nvSpPr>
        <p:spPr>
          <a:xfrm>
            <a:off x="4420316" y="1457706"/>
            <a:ext cx="931860" cy="48155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solidFill>
                <a:srgbClr val="FF0000"/>
              </a:solidFill>
            </a:endParaRPr>
          </a:p>
        </p:txBody>
      </p:sp>
      <p:sp>
        <p:nvSpPr>
          <p:cNvPr id="3" name="Oval 2">
            <a:extLst>
              <a:ext uri="{FF2B5EF4-FFF2-40B4-BE49-F238E27FC236}">
                <a16:creationId xmlns:a16="http://schemas.microsoft.com/office/drawing/2014/main" id="{4D1822FB-2A56-0799-E7F5-554A98AE6FF1}"/>
              </a:ext>
            </a:extLst>
          </p:cNvPr>
          <p:cNvSpPr/>
          <p:nvPr/>
        </p:nvSpPr>
        <p:spPr>
          <a:xfrm>
            <a:off x="7464098" y="2535293"/>
            <a:ext cx="746433" cy="30708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solidFill>
                <a:srgbClr val="FF0000"/>
              </a:solidFill>
            </a:endParaRPr>
          </a:p>
        </p:txBody>
      </p:sp>
      <p:sp>
        <p:nvSpPr>
          <p:cNvPr id="4" name="Oval 3">
            <a:extLst>
              <a:ext uri="{FF2B5EF4-FFF2-40B4-BE49-F238E27FC236}">
                <a16:creationId xmlns:a16="http://schemas.microsoft.com/office/drawing/2014/main" id="{E48DD45C-5821-B5FD-2827-CE57A24D29A6}"/>
              </a:ext>
            </a:extLst>
          </p:cNvPr>
          <p:cNvSpPr/>
          <p:nvPr/>
        </p:nvSpPr>
        <p:spPr>
          <a:xfrm>
            <a:off x="4145333" y="4678839"/>
            <a:ext cx="931860" cy="48155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solidFill>
                <a:srgbClr val="FF0000"/>
              </a:solidFill>
            </a:endParaRPr>
          </a:p>
        </p:txBody>
      </p:sp>
      <p:sp>
        <p:nvSpPr>
          <p:cNvPr id="13" name="Oval 12">
            <a:extLst>
              <a:ext uri="{FF2B5EF4-FFF2-40B4-BE49-F238E27FC236}">
                <a16:creationId xmlns:a16="http://schemas.microsoft.com/office/drawing/2014/main" id="{17F201BA-F241-2414-CEFE-EAA108DA3A13}"/>
              </a:ext>
            </a:extLst>
          </p:cNvPr>
          <p:cNvSpPr/>
          <p:nvPr/>
        </p:nvSpPr>
        <p:spPr>
          <a:xfrm>
            <a:off x="4252950" y="5462111"/>
            <a:ext cx="1029651" cy="48155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solidFill>
                <a:srgbClr val="FF0000"/>
              </a:solidFill>
            </a:endParaRPr>
          </a:p>
        </p:txBody>
      </p:sp>
      <p:sp>
        <p:nvSpPr>
          <p:cNvPr id="16" name="Oval 15">
            <a:extLst>
              <a:ext uri="{FF2B5EF4-FFF2-40B4-BE49-F238E27FC236}">
                <a16:creationId xmlns:a16="http://schemas.microsoft.com/office/drawing/2014/main" id="{F3A98EB3-4F52-2CD7-59CA-E4A60F5EACE9}"/>
              </a:ext>
            </a:extLst>
          </p:cNvPr>
          <p:cNvSpPr/>
          <p:nvPr/>
        </p:nvSpPr>
        <p:spPr>
          <a:xfrm>
            <a:off x="4252950" y="6201405"/>
            <a:ext cx="1029651" cy="48155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solidFill>
                <a:srgbClr val="FF0000"/>
              </a:solidFill>
            </a:endParaRPr>
          </a:p>
        </p:txBody>
      </p:sp>
    </p:spTree>
    <p:extLst>
      <p:ext uri="{BB962C8B-B14F-4D97-AF65-F5344CB8AC3E}">
        <p14:creationId xmlns:p14="http://schemas.microsoft.com/office/powerpoint/2010/main" val="37420417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3"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3.3</a:t>
            </a:r>
            <a:endParaRPr lang="zh-CN" altLang="en-US" dirty="0">
              <a:latin typeface="+mj-ea"/>
              <a:ea typeface="+mj-ea"/>
            </a:endParaRPr>
          </a:p>
        </p:txBody>
      </p:sp>
      <p:sp>
        <p:nvSpPr>
          <p:cNvPr id="12" name="矩形 11"/>
          <p:cNvSpPr/>
          <p:nvPr/>
        </p:nvSpPr>
        <p:spPr>
          <a:xfrm>
            <a:off x="922866" y="888589"/>
            <a:ext cx="258233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系统界面｜药物查询</a:t>
            </a:r>
          </a:p>
        </p:txBody>
      </p:sp>
      <p:pic>
        <p:nvPicPr>
          <p:cNvPr id="14" name="Picture 13"/>
          <p:cNvPicPr>
            <a:picLocks noChangeAspect="1"/>
          </p:cNvPicPr>
          <p:nvPr/>
        </p:nvPicPr>
        <p:blipFill>
          <a:blip r:embed="rId3"/>
          <a:stretch>
            <a:fillRect/>
          </a:stretch>
        </p:blipFill>
        <p:spPr>
          <a:xfrm>
            <a:off x="4419600" y="2733373"/>
            <a:ext cx="7772400" cy="4022957"/>
          </a:xfrm>
          <a:prstGeom prst="rect">
            <a:avLst/>
          </a:prstGeom>
        </p:spPr>
      </p:pic>
      <p:pic>
        <p:nvPicPr>
          <p:cNvPr id="15" name="Picture 14"/>
          <p:cNvPicPr>
            <a:picLocks noChangeAspect="1"/>
          </p:cNvPicPr>
          <p:nvPr/>
        </p:nvPicPr>
        <p:blipFill>
          <a:blip r:embed="rId4"/>
          <a:stretch>
            <a:fillRect/>
          </a:stretch>
        </p:blipFill>
        <p:spPr>
          <a:xfrm>
            <a:off x="380999" y="1380194"/>
            <a:ext cx="7187217" cy="2706358"/>
          </a:xfrm>
          <a:prstGeom prst="rect">
            <a:avLst/>
          </a:prstGeom>
        </p:spPr>
      </p:pic>
    </p:spTree>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400" fontAlgn="base">
              <a:spcBef>
                <a:spcPct val="0"/>
              </a:spcBef>
              <a:spcAft>
                <a:spcPct val="0"/>
              </a:spcAft>
              <a:defRPr/>
            </a:pPr>
            <a:r>
              <a:rPr lang="zh-CN" altLang="en-US" sz="3600" b="1" spc="400" dirty="0">
                <a:solidFill>
                  <a:srgbClr val="674196"/>
                </a:solidFill>
                <a:latin typeface="微软雅黑"/>
                <a:ea typeface="微软雅黑"/>
              </a:rPr>
              <a:t>研究背景</a:t>
            </a:r>
          </a:p>
        </p:txBody>
      </p:sp>
      <p:sp>
        <p:nvSpPr>
          <p:cNvPr id="3" name="矩形 2"/>
          <p:cNvSpPr/>
          <p:nvPr/>
        </p:nvSpPr>
        <p:spPr>
          <a:xfrm>
            <a:off x="2779718" y="3925592"/>
            <a:ext cx="6632564" cy="499624"/>
          </a:xfrm>
          <a:prstGeom prst="rect">
            <a:avLst/>
          </a:prstGeom>
        </p:spPr>
        <p:txBody>
          <a:bodyPr wrap="square">
            <a:spAutoFit/>
          </a:bodyPr>
          <a:lstStyle/>
          <a:p>
            <a:pPr algn="ctr" defTabSz="914400">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90204" pitchFamily="34" charset="0"/>
              </a:rPr>
              <a:t>背景简介 </a:t>
            </a:r>
            <a:r>
              <a:rPr lang="en-US" altLang="zh-CN" sz="2000" dirty="0">
                <a:solidFill>
                  <a:prstClr val="black">
                    <a:lumMod val="75000"/>
                    <a:lumOff val="25000"/>
                  </a:prstClr>
                </a:solidFill>
                <a:latin typeface="+mj-ea"/>
                <a:ea typeface="+mj-ea"/>
                <a:cs typeface="Arial" panose="020B0604020202090204" pitchFamily="34" charset="0"/>
              </a:rPr>
              <a:t>| </a:t>
            </a:r>
            <a:r>
              <a:rPr lang="zh-CN" altLang="en-US" sz="2000" dirty="0">
                <a:solidFill>
                  <a:prstClr val="black">
                    <a:lumMod val="75000"/>
                    <a:lumOff val="25000"/>
                  </a:prstClr>
                </a:solidFill>
                <a:latin typeface="+mj-ea"/>
                <a:ea typeface="+mj-ea"/>
                <a:cs typeface="Arial" panose="020B0604020202090204" pitchFamily="34" charset="0"/>
              </a:rPr>
              <a:t>研究现状</a:t>
            </a:r>
          </a:p>
        </p:txBody>
      </p:sp>
      <p:sp>
        <p:nvSpPr>
          <p:cNvPr id="4" name="矩形 3"/>
          <p:cNvSpPr/>
          <p:nvPr/>
        </p:nvSpPr>
        <p:spPr>
          <a:xfrm>
            <a:off x="4778972" y="3429000"/>
            <a:ext cx="2634054" cy="369332"/>
          </a:xfrm>
          <a:prstGeom prst="rect">
            <a:avLst/>
          </a:prstGeom>
        </p:spPr>
        <p:txBody>
          <a:bodyPr wrap="none">
            <a:spAutoFit/>
          </a:bodyPr>
          <a:lstStyle/>
          <a:p>
            <a:pPr algn="ctr" defTabSz="914400" fontAlgn="base">
              <a:spcBef>
                <a:spcPct val="0"/>
              </a:spcBef>
              <a:spcAft>
                <a:spcPct val="0"/>
              </a:spcAft>
              <a:defRPr/>
            </a:pPr>
            <a:r>
              <a:rPr lang="en-US" altLang="zh-CN" b="1" dirty="0">
                <a:solidFill>
                  <a:srgbClr val="674196"/>
                </a:solidFill>
                <a:latin typeface="Arial" panose="020B0604020202090204"/>
                <a:ea typeface="方正兰亭黑_GBK"/>
              </a:rPr>
              <a:t>Research Background</a:t>
            </a:r>
          </a:p>
        </p:txBody>
      </p:sp>
      <p:sp>
        <p:nvSpPr>
          <p:cNvPr id="5" name="圆角矩形 52"/>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dirty="0">
                <a:solidFill>
                  <a:prstClr val="white"/>
                </a:solidFill>
                <a:latin typeface="+mj-ea"/>
                <a:ea typeface="+mj-ea"/>
                <a:cs typeface="Arial" panose="020B0604020202090204" pitchFamily="34" charset="0"/>
              </a:rPr>
              <a:t>第一部分</a:t>
            </a:r>
          </a:p>
        </p:txBody>
      </p:sp>
    </p:spTree>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3.3</a:t>
            </a:r>
            <a:endParaRPr lang="zh-CN" altLang="en-US" dirty="0">
              <a:latin typeface="+mj-ea"/>
              <a:ea typeface="+mj-ea"/>
            </a:endParaRPr>
          </a:p>
        </p:txBody>
      </p:sp>
      <p:sp>
        <p:nvSpPr>
          <p:cNvPr id="12" name="矩形 11"/>
          <p:cNvSpPr/>
          <p:nvPr/>
        </p:nvSpPr>
        <p:spPr>
          <a:xfrm>
            <a:off x="922866" y="888589"/>
            <a:ext cx="2920854" cy="457198"/>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系统界面｜相似药物推荐</a:t>
            </a:r>
          </a:p>
        </p:txBody>
      </p:sp>
      <p:pic>
        <p:nvPicPr>
          <p:cNvPr id="2" name="Picture 1"/>
          <p:cNvPicPr>
            <a:picLocks noChangeAspect="1"/>
          </p:cNvPicPr>
          <p:nvPr/>
        </p:nvPicPr>
        <p:blipFill>
          <a:blip r:embed="rId3"/>
          <a:stretch>
            <a:fillRect/>
          </a:stretch>
        </p:blipFill>
        <p:spPr>
          <a:xfrm>
            <a:off x="665641" y="1401070"/>
            <a:ext cx="10349452" cy="5429220"/>
          </a:xfrm>
          <a:prstGeom prst="rect">
            <a:avLst/>
          </a:prstGeom>
        </p:spPr>
      </p:pic>
      <p:sp>
        <p:nvSpPr>
          <p:cNvPr id="3" name="Rectangle 2">
            <a:extLst>
              <a:ext uri="{FF2B5EF4-FFF2-40B4-BE49-F238E27FC236}">
                <a16:creationId xmlns:a16="http://schemas.microsoft.com/office/drawing/2014/main" id="{1275D35D-A1E1-41FD-9DC9-5791402DA276}"/>
              </a:ext>
            </a:extLst>
          </p:cNvPr>
          <p:cNvSpPr/>
          <p:nvPr/>
        </p:nvSpPr>
        <p:spPr>
          <a:xfrm>
            <a:off x="5161937" y="1691832"/>
            <a:ext cx="5853156" cy="51384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FFAFBED-6775-03C2-5AFD-0B1E277520ED}"/>
              </a:ext>
            </a:extLst>
          </p:cNvPr>
          <p:cNvSpPr txBox="1"/>
          <p:nvPr/>
        </p:nvSpPr>
        <p:spPr>
          <a:xfrm>
            <a:off x="7026965" y="1298218"/>
            <a:ext cx="6261652" cy="369332"/>
          </a:xfrm>
          <a:prstGeom prst="rect">
            <a:avLst/>
          </a:prstGeom>
          <a:noFill/>
        </p:spPr>
        <p:txBody>
          <a:bodyPr wrap="square">
            <a:spAutoFit/>
          </a:bodyPr>
          <a:lstStyle/>
          <a:p>
            <a:r>
              <a:rPr lang="en-US" dirty="0" err="1"/>
              <a:t>主治疾病基本重合</a:t>
            </a:r>
            <a:endParaRPr lang="en-CN" dirty="0"/>
          </a:p>
        </p:txBody>
      </p:sp>
    </p:spTree>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p:cNvSpPr txBox="1">
            <a:spLocks noChangeArrowheads="1"/>
          </p:cNvSpPr>
          <p:nvPr/>
        </p:nvSpPr>
        <p:spPr bwMode="auto">
          <a:xfrm>
            <a:off x="3695350" y="2787604"/>
            <a:ext cx="4801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400" fontAlgn="base">
              <a:spcBef>
                <a:spcPct val="0"/>
              </a:spcBef>
              <a:spcAft>
                <a:spcPct val="0"/>
              </a:spcAft>
              <a:defRPr/>
            </a:pPr>
            <a:r>
              <a:rPr lang="zh-CN" altLang="en-US" sz="3600" b="1" spc="400" dirty="0">
                <a:solidFill>
                  <a:srgbClr val="674196"/>
                </a:solidFill>
                <a:latin typeface="微软雅黑"/>
                <a:ea typeface="微软雅黑"/>
              </a:rPr>
              <a:t>研究生期间工作成果</a:t>
            </a:r>
          </a:p>
        </p:txBody>
      </p:sp>
      <p:sp>
        <p:nvSpPr>
          <p:cNvPr id="7" name="矩形 6"/>
          <p:cNvSpPr/>
          <p:nvPr/>
        </p:nvSpPr>
        <p:spPr>
          <a:xfrm>
            <a:off x="2779718" y="3925592"/>
            <a:ext cx="6632564" cy="499624"/>
          </a:xfrm>
          <a:prstGeom prst="rect">
            <a:avLst/>
          </a:prstGeom>
        </p:spPr>
        <p:txBody>
          <a:bodyPr wrap="square">
            <a:spAutoFit/>
          </a:bodyPr>
          <a:lstStyle/>
          <a:p>
            <a:pPr algn="ctr" defTabSz="914400">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90204" pitchFamily="34" charset="0"/>
              </a:rPr>
              <a:t>相关成果列举</a:t>
            </a:r>
          </a:p>
        </p:txBody>
      </p:sp>
      <p:sp>
        <p:nvSpPr>
          <p:cNvPr id="8" name="矩形 7"/>
          <p:cNvSpPr/>
          <p:nvPr/>
        </p:nvSpPr>
        <p:spPr>
          <a:xfrm>
            <a:off x="5249133" y="3429000"/>
            <a:ext cx="1693733" cy="369332"/>
          </a:xfrm>
          <a:prstGeom prst="rect">
            <a:avLst/>
          </a:prstGeom>
        </p:spPr>
        <p:txBody>
          <a:bodyPr wrap="none">
            <a:spAutoFit/>
          </a:bodyPr>
          <a:lstStyle/>
          <a:p>
            <a:pPr algn="ctr" defTabSz="914400" fontAlgn="base">
              <a:spcBef>
                <a:spcPct val="0"/>
              </a:spcBef>
              <a:spcAft>
                <a:spcPct val="0"/>
              </a:spcAft>
              <a:defRPr/>
            </a:pPr>
            <a:r>
              <a:rPr lang="en-US" altLang="zh-CN" b="1" dirty="0">
                <a:solidFill>
                  <a:srgbClr val="674196"/>
                </a:solidFill>
                <a:latin typeface="Arial" panose="020B0604020202090204"/>
                <a:ea typeface="方正兰亭黑_GBK"/>
              </a:rPr>
              <a:t>Work Product</a:t>
            </a:r>
          </a:p>
        </p:txBody>
      </p:sp>
      <p:sp>
        <p:nvSpPr>
          <p:cNvPr id="9" name="圆角矩形 52"/>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dirty="0">
                <a:solidFill>
                  <a:prstClr val="white"/>
                </a:solidFill>
                <a:latin typeface="+mj-ea"/>
                <a:ea typeface="+mj-ea"/>
                <a:cs typeface="Arial" panose="020B0604020202090204" pitchFamily="34" charset="0"/>
              </a:rPr>
              <a:t>第四部分</a:t>
            </a:r>
          </a:p>
        </p:txBody>
      </p:sp>
    </p:spTree>
  </p:cSld>
  <p:clrMapOvr>
    <a:masterClrMapping/>
  </p:clrMapOvr>
  <p:transition spd="med">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2" name="TextBox 1"/>
          <p:cNvSpPr txBox="1"/>
          <p:nvPr/>
        </p:nvSpPr>
        <p:spPr>
          <a:xfrm>
            <a:off x="385894" y="735323"/>
            <a:ext cx="11070167" cy="2000548"/>
          </a:xfrm>
          <a:prstGeom prst="rect">
            <a:avLst/>
          </a:prstGeom>
          <a:noFill/>
        </p:spPr>
        <p:txBody>
          <a:bodyPr wrap="square">
            <a:spAutoFit/>
          </a:bodyPr>
          <a:lstStyle/>
          <a:p>
            <a:pPr marL="342900" indent="-342900" defTabSz="914400">
              <a:buFont typeface="Wingdings" pitchFamily="2" charset="2"/>
              <a:buChar char="q"/>
              <a:defRPr/>
            </a:pPr>
            <a:r>
              <a:rPr lang="zh-CN" altLang="en-US" sz="2200" dirty="0">
                <a:latin typeface="Calibri Light"/>
                <a:ea typeface="+mj-ea"/>
              </a:rPr>
              <a:t>论文：</a:t>
            </a:r>
            <a:endParaRPr lang="en-US" altLang="zh-CN" sz="2200" dirty="0">
              <a:latin typeface="Calibri Light"/>
              <a:ea typeface="+mj-ea"/>
            </a:endParaRPr>
          </a:p>
          <a:p>
            <a:pPr marL="457200" indent="-457200" defTabSz="914400">
              <a:buFont typeface="+mj-lt"/>
              <a:buAutoNum type="arabicPeriod"/>
              <a:defRPr/>
            </a:pPr>
            <a:r>
              <a:rPr lang="en-US" altLang="zh-CN" sz="2000" b="1" dirty="0">
                <a:latin typeface="Calibri Light"/>
                <a:ea typeface="+mj-ea"/>
              </a:rPr>
              <a:t>﻿Xin </a:t>
            </a:r>
            <a:r>
              <a:rPr lang="en-US" altLang="zh-CN" sz="2000" b="1" dirty="0" err="1">
                <a:latin typeface="Calibri Light"/>
                <a:ea typeface="+mj-ea"/>
              </a:rPr>
              <a:t>Xiong</a:t>
            </a:r>
            <a:r>
              <a:rPr lang="en-US" altLang="zh-CN" sz="2000" dirty="0">
                <a:latin typeface="Calibri Light"/>
                <a:ea typeface="+mj-ea"/>
              </a:rPr>
              <a:t>, </a:t>
            </a:r>
            <a:r>
              <a:rPr lang="en-US" altLang="zh-CN" sz="2000" dirty="0" err="1">
                <a:latin typeface="Calibri Light"/>
                <a:ea typeface="+mj-ea"/>
              </a:rPr>
              <a:t>Xunkai</a:t>
            </a:r>
            <a:r>
              <a:rPr lang="en-US" altLang="zh-CN" sz="2000" dirty="0">
                <a:latin typeface="Calibri Light"/>
                <a:ea typeface="+mj-ea"/>
              </a:rPr>
              <a:t> Li, </a:t>
            </a:r>
            <a:r>
              <a:rPr lang="en-US" altLang="zh-CN" sz="2000" dirty="0" err="1">
                <a:latin typeface="Calibri Light"/>
                <a:ea typeface="+mj-ea"/>
              </a:rPr>
              <a:t>Youpeng</a:t>
            </a:r>
            <a:r>
              <a:rPr lang="en-US" altLang="zh-CN" sz="2000" dirty="0">
                <a:latin typeface="Calibri Light"/>
                <a:ea typeface="+mj-ea"/>
              </a:rPr>
              <a:t> Hu, </a:t>
            </a:r>
            <a:r>
              <a:rPr lang="en-US" altLang="zh-CN" sz="2000" dirty="0" err="1">
                <a:latin typeface="Calibri Light"/>
                <a:ea typeface="+mj-ea"/>
              </a:rPr>
              <a:t>Yixuan</a:t>
            </a:r>
            <a:r>
              <a:rPr lang="en-US" altLang="zh-CN" sz="2000" dirty="0">
                <a:latin typeface="Calibri Light"/>
                <a:ea typeface="+mj-ea"/>
              </a:rPr>
              <a:t> Wu, Jian Yin. Handling information</a:t>
            </a:r>
            <a:r>
              <a:rPr lang="zh-CN" altLang="en-US" sz="2000" dirty="0">
                <a:latin typeface="Calibri Light"/>
                <a:ea typeface="+mj-ea"/>
              </a:rPr>
              <a:t> </a:t>
            </a:r>
            <a:r>
              <a:rPr lang="en-US" altLang="zh-CN" sz="2000" dirty="0">
                <a:latin typeface="Calibri Light"/>
                <a:ea typeface="+mj-ea"/>
              </a:rPr>
              <a:t>loss of graph convolutional networks in collaborative filtering[J]. Information Systems</a:t>
            </a:r>
            <a:r>
              <a:rPr lang="zh-CN" altLang="en-US" sz="2000" dirty="0">
                <a:latin typeface="Calibri Light"/>
                <a:ea typeface="+mj-ea"/>
              </a:rPr>
              <a:t> </a:t>
            </a:r>
            <a:r>
              <a:rPr lang="en-US" altLang="zh-CN" sz="2000" dirty="0">
                <a:latin typeface="Calibri Light"/>
                <a:ea typeface="+mj-ea"/>
              </a:rPr>
              <a:t>(CCF-B),</a:t>
            </a:r>
            <a:r>
              <a:rPr lang="zh-CN" altLang="en-US" sz="2000" dirty="0">
                <a:latin typeface="Calibri Light"/>
                <a:ea typeface="+mj-ea"/>
              </a:rPr>
              <a:t> </a:t>
            </a:r>
            <a:r>
              <a:rPr lang="en-US" altLang="zh-CN" sz="2000" dirty="0">
                <a:latin typeface="Calibri Light"/>
                <a:ea typeface="+mj-ea"/>
              </a:rPr>
              <a:t>2022, 109: 102051.</a:t>
            </a:r>
          </a:p>
          <a:p>
            <a:pPr marL="457200" indent="-457200" defTabSz="914400">
              <a:buFont typeface="+mj-lt"/>
              <a:buAutoNum type="arabicPeriod"/>
              <a:defRPr/>
            </a:pPr>
            <a:endParaRPr lang="en-US" altLang="zh-CN" sz="2000" dirty="0">
              <a:latin typeface="Calibri Light"/>
              <a:ea typeface="+mj-ea"/>
            </a:endParaRPr>
          </a:p>
          <a:p>
            <a:pPr marL="457200" indent="-457200" defTabSz="914400">
              <a:buFont typeface="+mj-lt"/>
              <a:buAutoNum type="arabicPeriod"/>
              <a:defRPr/>
            </a:pPr>
            <a:r>
              <a:rPr lang="en-US" altLang="zh-CN" sz="2000" b="1" dirty="0">
                <a:latin typeface="Calibri Light"/>
              </a:rPr>
              <a:t>﻿Xin </a:t>
            </a:r>
            <a:r>
              <a:rPr lang="en-US" altLang="zh-CN" sz="2000" b="1" dirty="0" err="1">
                <a:latin typeface="Calibri Light"/>
              </a:rPr>
              <a:t>Xiong</a:t>
            </a:r>
            <a:r>
              <a:rPr lang="en-US" altLang="zh-CN" sz="2000" b="1" dirty="0">
                <a:latin typeface="Calibri Light"/>
              </a:rPr>
              <a:t>, </a:t>
            </a:r>
            <a:r>
              <a:rPr lang="en-US" altLang="zh-CN" sz="2000" dirty="0" err="1">
                <a:latin typeface="Calibri Light"/>
              </a:rPr>
              <a:t>Furao</a:t>
            </a:r>
            <a:r>
              <a:rPr lang="en-US" altLang="zh-CN" sz="2000" dirty="0">
                <a:latin typeface="Calibri Light"/>
              </a:rPr>
              <a:t> Shen, </a:t>
            </a:r>
            <a:r>
              <a:rPr lang="en-US" altLang="zh-CN" sz="2000" dirty="0" err="1">
                <a:latin typeface="Calibri Light"/>
              </a:rPr>
              <a:t>Xiangyu</a:t>
            </a:r>
            <a:r>
              <a:rPr lang="en-US" altLang="zh-CN" sz="2000" dirty="0">
                <a:latin typeface="Calibri Light"/>
              </a:rPr>
              <a:t> Wang, Jian Zhao. GIMM: </a:t>
            </a:r>
            <a:r>
              <a:rPr lang="en-US" altLang="zh-CN" sz="2000" dirty="0" err="1">
                <a:latin typeface="Calibri Light"/>
              </a:rPr>
              <a:t>InfoMin</a:t>
            </a:r>
            <a:r>
              <a:rPr lang="en-US" altLang="zh-CN" sz="2000" dirty="0">
                <a:latin typeface="Calibri Light"/>
              </a:rPr>
              <a:t>-Max for automated</a:t>
            </a:r>
            <a:r>
              <a:rPr lang="zh-CN" altLang="en-US" sz="2000" dirty="0">
                <a:latin typeface="Calibri Light"/>
              </a:rPr>
              <a:t> </a:t>
            </a:r>
            <a:r>
              <a:rPr lang="en-US" altLang="zh-CN" sz="2000" dirty="0">
                <a:latin typeface="Calibri Light"/>
              </a:rPr>
              <a:t>graph</a:t>
            </a:r>
            <a:r>
              <a:rPr lang="zh-CN" altLang="en-US" sz="2000" dirty="0">
                <a:latin typeface="Calibri Light"/>
              </a:rPr>
              <a:t> </a:t>
            </a:r>
            <a:r>
              <a:rPr lang="en-US" altLang="zh-CN" sz="2000" dirty="0">
                <a:latin typeface="Calibri Light"/>
              </a:rPr>
              <a:t>contrastive learning[J]. </a:t>
            </a:r>
            <a:r>
              <a:rPr lang="en-US" altLang="zh-CN" sz="2000" dirty="0" err="1">
                <a:latin typeface="Calibri Light"/>
              </a:rPr>
              <a:t>ArXiv</a:t>
            </a:r>
            <a:r>
              <a:rPr lang="en-US" altLang="zh-CN" sz="2000" dirty="0">
                <a:latin typeface="Calibri Light"/>
              </a:rPr>
              <a:t> preprint arXiv:2305.17437, 2023.</a:t>
            </a:r>
            <a:endParaRPr lang="en-US" altLang="zh-CN" sz="2400" dirty="0">
              <a:latin typeface="Calibri Light"/>
            </a:endParaRPr>
          </a:p>
        </p:txBody>
      </p:sp>
      <p:sp>
        <p:nvSpPr>
          <p:cNvPr id="3" name="TextBox 2"/>
          <p:cNvSpPr txBox="1"/>
          <p:nvPr/>
        </p:nvSpPr>
        <p:spPr>
          <a:xfrm>
            <a:off x="385893" y="2981960"/>
            <a:ext cx="11070167" cy="2000548"/>
          </a:xfrm>
          <a:prstGeom prst="rect">
            <a:avLst/>
          </a:prstGeom>
          <a:noFill/>
        </p:spPr>
        <p:txBody>
          <a:bodyPr wrap="square">
            <a:spAutoFit/>
          </a:bodyPr>
          <a:lstStyle/>
          <a:p>
            <a:pPr marL="342900" indent="-342900" defTabSz="914400">
              <a:buFont typeface="Wingdings" pitchFamily="2" charset="2"/>
              <a:buChar char="q"/>
              <a:defRPr/>
            </a:pPr>
            <a:r>
              <a:rPr lang="zh-CN" altLang="en-US" sz="2200" dirty="0">
                <a:latin typeface="Calibri Light"/>
                <a:ea typeface="+mj-ea"/>
              </a:rPr>
              <a:t>项目：</a:t>
            </a:r>
            <a:endParaRPr lang="en-US" altLang="zh-CN" sz="2200" dirty="0">
              <a:latin typeface="Calibri Light"/>
            </a:endParaRPr>
          </a:p>
          <a:p>
            <a:pPr marL="457200" indent="-457200">
              <a:buFont typeface="+mj-lt"/>
              <a:buAutoNum type="arabicPeriod"/>
            </a:pPr>
            <a:r>
              <a:rPr lang="zh-CN" altLang="en-US" sz="2000" dirty="0">
                <a:latin typeface="Calibri Light"/>
                <a:ea typeface="+mj-ea"/>
              </a:rPr>
              <a:t>科技部重大项目“基于神经可塑性的脉冲网络高效学习机制与类脑智能系统”（项目编号</a:t>
            </a:r>
            <a:r>
              <a:rPr lang="en-US" altLang="zh-CN" sz="2000" dirty="0">
                <a:latin typeface="Calibri Light"/>
                <a:ea typeface="+mj-ea"/>
              </a:rPr>
              <a:t>2021ZD0201300</a:t>
            </a:r>
            <a:r>
              <a:rPr lang="zh-CN" altLang="en-US" sz="2000" dirty="0">
                <a:latin typeface="Calibri Light"/>
                <a:ea typeface="+mj-ea"/>
              </a:rPr>
              <a:t>，课题年限</a:t>
            </a:r>
            <a:r>
              <a:rPr lang="en-US" altLang="zh-CN" sz="2000" dirty="0">
                <a:latin typeface="Calibri Light"/>
                <a:ea typeface="+mj-ea"/>
              </a:rPr>
              <a:t>2021 </a:t>
            </a:r>
            <a:r>
              <a:rPr lang="zh-CN" altLang="en-US" sz="2000" dirty="0">
                <a:latin typeface="Calibri Light"/>
                <a:ea typeface="+mj-ea"/>
              </a:rPr>
              <a:t>年</a:t>
            </a:r>
            <a:r>
              <a:rPr lang="en-US" altLang="zh-CN" sz="2000" dirty="0">
                <a:latin typeface="Calibri Light"/>
                <a:ea typeface="+mj-ea"/>
              </a:rPr>
              <a:t>9 </a:t>
            </a:r>
            <a:r>
              <a:rPr lang="zh-CN" altLang="en-US" sz="2000" dirty="0">
                <a:latin typeface="Calibri Light"/>
                <a:ea typeface="+mj-ea"/>
              </a:rPr>
              <a:t>月</a:t>
            </a:r>
            <a:r>
              <a:rPr lang="en-US" altLang="zh-CN" sz="2000" dirty="0">
                <a:latin typeface="Calibri Light"/>
                <a:ea typeface="+mj-ea"/>
              </a:rPr>
              <a:t>—2024 </a:t>
            </a:r>
            <a:r>
              <a:rPr lang="zh-CN" altLang="en-US" sz="2000" dirty="0">
                <a:latin typeface="Calibri Light"/>
                <a:ea typeface="+mj-ea"/>
              </a:rPr>
              <a:t>年</a:t>
            </a:r>
            <a:r>
              <a:rPr lang="en-US" altLang="zh-CN" sz="2000" dirty="0">
                <a:latin typeface="Calibri Light"/>
                <a:ea typeface="+mj-ea"/>
              </a:rPr>
              <a:t>6 </a:t>
            </a:r>
            <a:r>
              <a:rPr lang="zh-CN" altLang="en-US" sz="2000" dirty="0">
                <a:latin typeface="Calibri Light"/>
                <a:ea typeface="+mj-ea"/>
              </a:rPr>
              <a:t>月）。</a:t>
            </a:r>
            <a:endParaRPr lang="en-US" altLang="zh-CN" sz="2000" dirty="0">
              <a:latin typeface="Calibri Light"/>
              <a:ea typeface="+mj-ea"/>
            </a:endParaRPr>
          </a:p>
          <a:p>
            <a:pPr marL="457200" indent="-457200">
              <a:buFont typeface="+mj-lt"/>
              <a:buAutoNum type="arabicPeriod"/>
            </a:pPr>
            <a:endParaRPr lang="zh-CN" altLang="en-US" sz="2000" dirty="0">
              <a:latin typeface="Calibri Light"/>
              <a:ea typeface="+mj-ea"/>
            </a:endParaRPr>
          </a:p>
          <a:p>
            <a:pPr marL="457200" indent="-457200">
              <a:buFont typeface="+mj-lt"/>
              <a:buAutoNum type="arabicPeriod"/>
            </a:pPr>
            <a:r>
              <a:rPr lang="zh-CN" altLang="en-US" sz="2000" dirty="0">
                <a:latin typeface="Calibri Light"/>
                <a:ea typeface="+mj-ea"/>
              </a:rPr>
              <a:t>国家自然科学基金面上项目“面向增量式无监督学习的新型神经网络研究”（项目编号</a:t>
            </a:r>
            <a:r>
              <a:rPr lang="en-US" altLang="zh-CN" sz="2000" dirty="0">
                <a:latin typeface="Calibri Light"/>
                <a:ea typeface="+mj-ea"/>
              </a:rPr>
              <a:t>62276127</a:t>
            </a:r>
            <a:r>
              <a:rPr lang="zh-CN" altLang="en-US" sz="2000" dirty="0">
                <a:latin typeface="Calibri Light"/>
                <a:ea typeface="+mj-ea"/>
              </a:rPr>
              <a:t>，课题年限</a:t>
            </a:r>
            <a:r>
              <a:rPr lang="en-US" altLang="zh-CN" sz="2000" dirty="0">
                <a:latin typeface="Calibri Light"/>
                <a:ea typeface="+mj-ea"/>
              </a:rPr>
              <a:t>2023 </a:t>
            </a:r>
            <a:r>
              <a:rPr lang="zh-CN" altLang="en-US" sz="2000" dirty="0">
                <a:latin typeface="Calibri Light"/>
                <a:ea typeface="+mj-ea"/>
              </a:rPr>
              <a:t>年</a:t>
            </a:r>
            <a:r>
              <a:rPr lang="en-US" altLang="zh-CN" sz="2000" dirty="0">
                <a:latin typeface="Calibri Light"/>
                <a:ea typeface="+mj-ea"/>
              </a:rPr>
              <a:t>1 </a:t>
            </a:r>
            <a:r>
              <a:rPr lang="zh-CN" altLang="en-US" sz="2000" dirty="0">
                <a:latin typeface="Calibri Light"/>
                <a:ea typeface="+mj-ea"/>
              </a:rPr>
              <a:t>月</a:t>
            </a:r>
            <a:r>
              <a:rPr lang="en-US" altLang="zh-CN" sz="2000" dirty="0">
                <a:latin typeface="Calibri Light"/>
                <a:ea typeface="+mj-ea"/>
              </a:rPr>
              <a:t>—2024 </a:t>
            </a:r>
            <a:r>
              <a:rPr lang="zh-CN" altLang="en-US" sz="2000" dirty="0">
                <a:latin typeface="Calibri Light"/>
                <a:ea typeface="+mj-ea"/>
              </a:rPr>
              <a:t>年</a:t>
            </a:r>
            <a:r>
              <a:rPr lang="en-US" altLang="zh-CN" sz="2000" dirty="0">
                <a:latin typeface="Calibri Light"/>
                <a:ea typeface="+mj-ea"/>
              </a:rPr>
              <a:t>4 </a:t>
            </a:r>
            <a:r>
              <a:rPr lang="zh-CN" altLang="en-US" sz="2000" dirty="0">
                <a:latin typeface="Calibri Light"/>
                <a:ea typeface="+mj-ea"/>
              </a:rPr>
              <a:t>月）。</a:t>
            </a:r>
            <a:endParaRPr lang="en-US" altLang="zh-CN" sz="2000" dirty="0">
              <a:latin typeface="Calibri Light"/>
              <a:ea typeface="+mj-ea"/>
            </a:endParaRPr>
          </a:p>
        </p:txBody>
      </p:sp>
      <p:sp>
        <p:nvSpPr>
          <p:cNvPr id="4" name="TextBox 3">
            <a:extLst>
              <a:ext uri="{FF2B5EF4-FFF2-40B4-BE49-F238E27FC236}">
                <a16:creationId xmlns:a16="http://schemas.microsoft.com/office/drawing/2014/main" id="{467A7541-3DF1-7875-C706-1466CEE71FAC}"/>
              </a:ext>
            </a:extLst>
          </p:cNvPr>
          <p:cNvSpPr txBox="1"/>
          <p:nvPr/>
        </p:nvSpPr>
        <p:spPr>
          <a:xfrm>
            <a:off x="385892" y="5064747"/>
            <a:ext cx="11070167" cy="1415772"/>
          </a:xfrm>
          <a:prstGeom prst="rect">
            <a:avLst/>
          </a:prstGeom>
          <a:noFill/>
        </p:spPr>
        <p:txBody>
          <a:bodyPr wrap="square">
            <a:spAutoFit/>
          </a:bodyPr>
          <a:lstStyle/>
          <a:p>
            <a:pPr marL="342900" indent="-342900" defTabSz="914400">
              <a:buFont typeface="Wingdings" pitchFamily="2" charset="2"/>
              <a:buChar char="q"/>
              <a:defRPr/>
            </a:pPr>
            <a:r>
              <a:rPr lang="zh-CN" altLang="en-US" sz="2200" dirty="0">
                <a:latin typeface="Calibri Light"/>
                <a:ea typeface="+mj-ea"/>
              </a:rPr>
              <a:t>荣誉：</a:t>
            </a:r>
            <a:endParaRPr lang="en-US" altLang="zh-CN" sz="2200" dirty="0">
              <a:latin typeface="Calibri Light"/>
              <a:ea typeface="+mj-ea"/>
            </a:endParaRPr>
          </a:p>
          <a:p>
            <a:pPr defTabSz="914400">
              <a:defRPr/>
            </a:pPr>
            <a:r>
              <a:rPr lang="zh-CN" altLang="en-US" sz="2000" dirty="0">
                <a:latin typeface="Calibri Light"/>
                <a:ea typeface="+mj-ea"/>
              </a:rPr>
              <a:t>        </a:t>
            </a:r>
            <a:r>
              <a:rPr lang="en-US" altLang="zh-CN" sz="2000" dirty="0">
                <a:latin typeface="Calibri Light"/>
                <a:ea typeface="+mj-ea"/>
              </a:rPr>
              <a:t>2023-2024</a:t>
            </a:r>
            <a:r>
              <a:rPr lang="zh-CN" altLang="en-US" sz="2000" dirty="0">
                <a:latin typeface="Calibri Light"/>
                <a:ea typeface="+mj-ea"/>
              </a:rPr>
              <a:t>学年南京大学优秀研究生</a:t>
            </a:r>
            <a:endParaRPr lang="en-US" altLang="zh-CN" sz="2000" dirty="0">
              <a:latin typeface="Calibri Light"/>
              <a:ea typeface="+mj-ea"/>
            </a:endParaRPr>
          </a:p>
          <a:p>
            <a:pPr defTabSz="914400">
              <a:defRPr/>
            </a:pPr>
            <a:endParaRPr lang="en-US" altLang="zh-CN" sz="2200" dirty="0">
              <a:latin typeface="Calibri Light"/>
              <a:ea typeface="+mj-ea"/>
            </a:endParaRPr>
          </a:p>
          <a:p>
            <a:pPr defTabSz="914400">
              <a:defRPr/>
            </a:pPr>
            <a:endParaRPr lang="en-US" altLang="zh-CN" sz="2200" dirty="0">
              <a:latin typeface="Calibri Light"/>
            </a:endParaRPr>
          </a:p>
        </p:txBody>
      </p:sp>
    </p:spTree>
  </p:cSld>
  <p:clrMapOvr>
    <a:masterClrMapping/>
  </p:clrMapOvr>
  <p:transition spd="med">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p:cNvSpPr txBox="1">
            <a:spLocks noChangeArrowheads="1"/>
          </p:cNvSpPr>
          <p:nvPr/>
        </p:nvSpPr>
        <p:spPr bwMode="auto">
          <a:xfrm>
            <a:off x="5490715" y="2787604"/>
            <a:ext cx="1210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400" fontAlgn="base">
              <a:spcBef>
                <a:spcPct val="0"/>
              </a:spcBef>
              <a:spcAft>
                <a:spcPct val="0"/>
              </a:spcAft>
              <a:defRPr/>
            </a:pPr>
            <a:r>
              <a:rPr lang="zh-CN" altLang="en-US" sz="3600" b="1" spc="400" dirty="0">
                <a:solidFill>
                  <a:srgbClr val="674196"/>
                </a:solidFill>
                <a:latin typeface="微软雅黑"/>
                <a:ea typeface="微软雅黑"/>
              </a:rPr>
              <a:t>总结</a:t>
            </a:r>
          </a:p>
        </p:txBody>
      </p:sp>
      <p:sp>
        <p:nvSpPr>
          <p:cNvPr id="7" name="矩形 6"/>
          <p:cNvSpPr/>
          <p:nvPr/>
        </p:nvSpPr>
        <p:spPr>
          <a:xfrm>
            <a:off x="2779718" y="3925592"/>
            <a:ext cx="6632564" cy="499624"/>
          </a:xfrm>
          <a:prstGeom prst="rect">
            <a:avLst/>
          </a:prstGeom>
        </p:spPr>
        <p:txBody>
          <a:bodyPr wrap="square">
            <a:spAutoFit/>
          </a:bodyPr>
          <a:lstStyle/>
          <a:p>
            <a:pPr algn="ctr" defTabSz="914400">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90204" pitchFamily="34" charset="0"/>
              </a:rPr>
              <a:t>全文总结</a:t>
            </a:r>
          </a:p>
        </p:txBody>
      </p:sp>
      <p:sp>
        <p:nvSpPr>
          <p:cNvPr id="8" name="矩形 7"/>
          <p:cNvSpPr/>
          <p:nvPr/>
        </p:nvSpPr>
        <p:spPr>
          <a:xfrm>
            <a:off x="5477883" y="3429000"/>
            <a:ext cx="1236237" cy="369332"/>
          </a:xfrm>
          <a:prstGeom prst="rect">
            <a:avLst/>
          </a:prstGeom>
        </p:spPr>
        <p:txBody>
          <a:bodyPr wrap="none">
            <a:spAutoFit/>
          </a:bodyPr>
          <a:lstStyle/>
          <a:p>
            <a:pPr algn="ctr" defTabSz="914400" fontAlgn="base">
              <a:spcBef>
                <a:spcPct val="0"/>
              </a:spcBef>
              <a:spcAft>
                <a:spcPct val="0"/>
              </a:spcAft>
              <a:defRPr/>
            </a:pPr>
            <a:r>
              <a:rPr lang="en-US" altLang="zh-CN" b="1" dirty="0">
                <a:solidFill>
                  <a:srgbClr val="674196"/>
                </a:solidFill>
                <a:latin typeface="Arial" panose="020B0604020202090204"/>
                <a:ea typeface="方正兰亭黑_GBK"/>
              </a:rPr>
              <a:t>Summary</a:t>
            </a:r>
          </a:p>
        </p:txBody>
      </p:sp>
      <p:sp>
        <p:nvSpPr>
          <p:cNvPr id="9" name="圆角矩形 52"/>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dirty="0">
                <a:solidFill>
                  <a:prstClr val="white"/>
                </a:solidFill>
                <a:latin typeface="+mj-ea"/>
                <a:ea typeface="+mj-ea"/>
                <a:cs typeface="Arial" panose="020B0604020202090204" pitchFamily="34" charset="0"/>
              </a:rPr>
              <a:t>第五部分</a:t>
            </a:r>
          </a:p>
        </p:txBody>
      </p:sp>
    </p:spTree>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8" name="文本框 7"/>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9" name="文本框 8"/>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10" name="文本框 9"/>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1" name="文本框 10"/>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全文总结</a:t>
            </a:r>
          </a:p>
        </p:txBody>
      </p:sp>
      <p:sp>
        <p:nvSpPr>
          <p:cNvPr id="5" name="矩形 1">
            <a:extLst>
              <a:ext uri="{FF2B5EF4-FFF2-40B4-BE49-F238E27FC236}">
                <a16:creationId xmlns:a16="http://schemas.microsoft.com/office/drawing/2014/main" id="{91727844-F61C-7E6D-2F56-30A49BDE684D}"/>
              </a:ext>
            </a:extLst>
          </p:cNvPr>
          <p:cNvSpPr/>
          <p:nvPr/>
        </p:nvSpPr>
        <p:spPr>
          <a:xfrm>
            <a:off x="1136562" y="1174401"/>
            <a:ext cx="3098621" cy="993790"/>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14" name="矩形 2">
            <a:extLst>
              <a:ext uri="{FF2B5EF4-FFF2-40B4-BE49-F238E27FC236}">
                <a16:creationId xmlns:a16="http://schemas.microsoft.com/office/drawing/2014/main" id="{8AAF00D2-3228-BD66-D57C-0C63DC774E83}"/>
              </a:ext>
            </a:extLst>
          </p:cNvPr>
          <p:cNvSpPr/>
          <p:nvPr/>
        </p:nvSpPr>
        <p:spPr>
          <a:xfrm>
            <a:off x="4479257" y="1171071"/>
            <a:ext cx="3111566" cy="1011235"/>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15" name="矩形 5">
            <a:extLst>
              <a:ext uri="{FF2B5EF4-FFF2-40B4-BE49-F238E27FC236}">
                <a16:creationId xmlns:a16="http://schemas.microsoft.com/office/drawing/2014/main" id="{D7590BE2-4677-4F16-F3DC-E64659445AA9}"/>
              </a:ext>
            </a:extLst>
          </p:cNvPr>
          <p:cNvSpPr/>
          <p:nvPr/>
        </p:nvSpPr>
        <p:spPr>
          <a:xfrm>
            <a:off x="1123618" y="1161185"/>
            <a:ext cx="3111566" cy="368355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16" name="矩形 6">
            <a:extLst>
              <a:ext uri="{FF2B5EF4-FFF2-40B4-BE49-F238E27FC236}">
                <a16:creationId xmlns:a16="http://schemas.microsoft.com/office/drawing/2014/main" id="{B28608E7-0773-6FF3-451E-C964B726F1D9}"/>
              </a:ext>
            </a:extLst>
          </p:cNvPr>
          <p:cNvSpPr/>
          <p:nvPr/>
        </p:nvSpPr>
        <p:spPr>
          <a:xfrm>
            <a:off x="4479257" y="1161186"/>
            <a:ext cx="3111566" cy="3680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17" name="矩形 7">
            <a:extLst>
              <a:ext uri="{FF2B5EF4-FFF2-40B4-BE49-F238E27FC236}">
                <a16:creationId xmlns:a16="http://schemas.microsoft.com/office/drawing/2014/main" id="{E06DC7C0-D21C-D933-BC0D-E7B3116232F7}"/>
              </a:ext>
            </a:extLst>
          </p:cNvPr>
          <p:cNvSpPr/>
          <p:nvPr/>
        </p:nvSpPr>
        <p:spPr>
          <a:xfrm>
            <a:off x="1262981" y="1347733"/>
            <a:ext cx="2740301" cy="707886"/>
          </a:xfrm>
          <a:prstGeom prst="rect">
            <a:avLst/>
          </a:prstGeom>
        </p:spPr>
        <p:txBody>
          <a:bodyPr wrap="square">
            <a:spAutoFit/>
          </a:bodyPr>
          <a:lstStyle/>
          <a:p>
            <a:pPr algn="ctr" defTabSz="914377" fontAlgn="base">
              <a:spcBef>
                <a:spcPct val="0"/>
              </a:spcBef>
              <a:spcAft>
                <a:spcPct val="0"/>
              </a:spcAft>
              <a:defRPr/>
            </a:pPr>
            <a:r>
              <a:rPr lang="zh-CN" altLang="en-US" sz="2000" dirty="0">
                <a:solidFill>
                  <a:prstClr val="white"/>
                </a:solidFill>
                <a:latin typeface="+mj-ea"/>
                <a:ea typeface="+mj-ea"/>
              </a:rPr>
              <a:t>基于频率自适应的简化频域图卷积网络</a:t>
            </a:r>
            <a:endParaRPr lang="en-US" altLang="zh-CN" sz="2000" dirty="0">
              <a:solidFill>
                <a:prstClr val="white"/>
              </a:solidFill>
              <a:latin typeface="+mj-ea"/>
              <a:ea typeface="+mj-ea"/>
            </a:endParaRPr>
          </a:p>
        </p:txBody>
      </p:sp>
      <p:sp>
        <p:nvSpPr>
          <p:cNvPr id="18" name="矩形 8">
            <a:extLst>
              <a:ext uri="{FF2B5EF4-FFF2-40B4-BE49-F238E27FC236}">
                <a16:creationId xmlns:a16="http://schemas.microsoft.com/office/drawing/2014/main" id="{F3949EA3-581D-B68D-7D1E-FE66C77518DB}"/>
              </a:ext>
            </a:extLst>
          </p:cNvPr>
          <p:cNvSpPr/>
          <p:nvPr/>
        </p:nvSpPr>
        <p:spPr>
          <a:xfrm>
            <a:off x="4779273" y="1323928"/>
            <a:ext cx="2576710" cy="707886"/>
          </a:xfrm>
          <a:prstGeom prst="rect">
            <a:avLst/>
          </a:prstGeom>
        </p:spPr>
        <p:txBody>
          <a:bodyPr wrap="square">
            <a:spAutoFit/>
          </a:bodyPr>
          <a:lstStyle/>
          <a:p>
            <a:pPr algn="ctr" defTabSz="914377" fontAlgn="base">
              <a:spcBef>
                <a:spcPct val="0"/>
              </a:spcBef>
              <a:spcAft>
                <a:spcPct val="0"/>
              </a:spcAft>
              <a:defRPr/>
            </a:pPr>
            <a:r>
              <a:rPr lang="zh-CN" altLang="en-US" sz="2000" dirty="0">
                <a:solidFill>
                  <a:prstClr val="white"/>
                </a:solidFill>
                <a:latin typeface="+mj-ea"/>
                <a:ea typeface="+mj-ea"/>
              </a:rPr>
              <a:t>基于最小显著信息的无监督图对比学习</a:t>
            </a:r>
            <a:endParaRPr lang="en-US" altLang="zh-CN" sz="2000" dirty="0">
              <a:solidFill>
                <a:prstClr val="white"/>
              </a:solidFill>
              <a:latin typeface="+mj-ea"/>
              <a:ea typeface="+mj-ea"/>
            </a:endParaRPr>
          </a:p>
        </p:txBody>
      </p:sp>
      <p:sp>
        <p:nvSpPr>
          <p:cNvPr id="19" name="矩形 22">
            <a:extLst>
              <a:ext uri="{FF2B5EF4-FFF2-40B4-BE49-F238E27FC236}">
                <a16:creationId xmlns:a16="http://schemas.microsoft.com/office/drawing/2014/main" id="{3CA62175-E6C5-00C9-6AA4-C411ED63883C}"/>
              </a:ext>
            </a:extLst>
          </p:cNvPr>
          <p:cNvSpPr/>
          <p:nvPr/>
        </p:nvSpPr>
        <p:spPr>
          <a:xfrm>
            <a:off x="7841369" y="1165898"/>
            <a:ext cx="3111566" cy="1011235"/>
          </a:xfrm>
          <a:prstGeom prst="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Light"/>
              <a:ea typeface="微软雅黑 Light"/>
            </a:endParaRPr>
          </a:p>
        </p:txBody>
      </p:sp>
      <p:sp>
        <p:nvSpPr>
          <p:cNvPr id="20" name="矩形 23">
            <a:extLst>
              <a:ext uri="{FF2B5EF4-FFF2-40B4-BE49-F238E27FC236}">
                <a16:creationId xmlns:a16="http://schemas.microsoft.com/office/drawing/2014/main" id="{86E0096C-E65A-F3C8-0202-8F90763ED3F7}"/>
              </a:ext>
            </a:extLst>
          </p:cNvPr>
          <p:cNvSpPr/>
          <p:nvPr/>
        </p:nvSpPr>
        <p:spPr>
          <a:xfrm>
            <a:off x="7841369" y="1156013"/>
            <a:ext cx="3111566" cy="3680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Light"/>
              <a:ea typeface="微软雅黑 Light"/>
            </a:endParaRPr>
          </a:p>
        </p:txBody>
      </p:sp>
      <p:sp>
        <p:nvSpPr>
          <p:cNvPr id="21" name="矩形 24">
            <a:extLst>
              <a:ext uri="{FF2B5EF4-FFF2-40B4-BE49-F238E27FC236}">
                <a16:creationId xmlns:a16="http://schemas.microsoft.com/office/drawing/2014/main" id="{685C5F8A-6A0A-CCA6-7857-473697C77D51}"/>
              </a:ext>
            </a:extLst>
          </p:cNvPr>
          <p:cNvSpPr/>
          <p:nvPr/>
        </p:nvSpPr>
        <p:spPr>
          <a:xfrm>
            <a:off x="8025654" y="1312180"/>
            <a:ext cx="2749471" cy="707886"/>
          </a:xfrm>
          <a:prstGeom prst="rect">
            <a:avLst/>
          </a:prstGeom>
        </p:spPr>
        <p:txBody>
          <a:bodyPr wrap="none">
            <a:spAutoFit/>
          </a:bodyPr>
          <a:lstStyle/>
          <a:p>
            <a:pPr algn="ctr" defTabSz="914377" fontAlgn="base">
              <a:spcBef>
                <a:spcPct val="0"/>
              </a:spcBef>
              <a:spcAft>
                <a:spcPct val="0"/>
              </a:spcAft>
              <a:defRPr/>
            </a:pPr>
            <a:r>
              <a:rPr lang="zh-CN" altLang="en-US" sz="2000" dirty="0">
                <a:solidFill>
                  <a:prstClr val="white"/>
                </a:solidFill>
                <a:latin typeface="+mj-ea"/>
                <a:ea typeface="+mj-ea"/>
              </a:rPr>
              <a:t>图表示学习在</a:t>
            </a:r>
            <a:endParaRPr lang="en-US" altLang="zh-CN" sz="2000" dirty="0">
              <a:solidFill>
                <a:prstClr val="white"/>
              </a:solidFill>
              <a:latin typeface="+mj-ea"/>
              <a:ea typeface="+mj-ea"/>
            </a:endParaRPr>
          </a:p>
          <a:p>
            <a:pPr algn="ctr" defTabSz="914377" fontAlgn="base">
              <a:spcBef>
                <a:spcPct val="0"/>
              </a:spcBef>
              <a:spcAft>
                <a:spcPct val="0"/>
              </a:spcAft>
              <a:defRPr/>
            </a:pPr>
            <a:r>
              <a:rPr lang="zh-CN" altLang="en-US" sz="2000" dirty="0">
                <a:solidFill>
                  <a:prstClr val="white"/>
                </a:solidFill>
                <a:latin typeface="+mj-ea"/>
                <a:ea typeface="+mj-ea"/>
              </a:rPr>
              <a:t>医疗专业理解上的应用</a:t>
            </a:r>
          </a:p>
        </p:txBody>
      </p:sp>
      <p:sp>
        <p:nvSpPr>
          <p:cNvPr id="22" name="文本框 28">
            <a:extLst>
              <a:ext uri="{FF2B5EF4-FFF2-40B4-BE49-F238E27FC236}">
                <a16:creationId xmlns:a16="http://schemas.microsoft.com/office/drawing/2014/main" id="{E4CAEF16-F4CD-E48A-C2D0-602B54793D43}"/>
              </a:ext>
            </a:extLst>
          </p:cNvPr>
          <p:cNvSpPr txBox="1"/>
          <p:nvPr/>
        </p:nvSpPr>
        <p:spPr>
          <a:xfrm>
            <a:off x="1288139" y="2238264"/>
            <a:ext cx="2776052" cy="253640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mj-ea"/>
              </a:rPr>
              <a:t>缓解高频信息丢失问题，实现</a:t>
            </a:r>
            <a:r>
              <a:rPr lang="zh-CN" altLang="en-US" dirty="0">
                <a:solidFill>
                  <a:srgbClr val="FF0000"/>
                </a:solidFill>
                <a:latin typeface="+mj-ea"/>
              </a:rPr>
              <a:t>频率自适应</a:t>
            </a:r>
            <a:endParaRPr lang="en-US" altLang="zh-CN" dirty="0">
              <a:solidFill>
                <a:srgbClr val="FF0000"/>
              </a:solidFill>
              <a:latin typeface="+mj-ea"/>
            </a:endParaRPr>
          </a:p>
          <a:p>
            <a:pPr marL="285750" indent="-285750">
              <a:lnSpc>
                <a:spcPct val="150000"/>
              </a:lnSpc>
              <a:buFont typeface="Wingdings" panose="05000000000000000000" pitchFamily="2" charset="2"/>
              <a:buChar char="Ø"/>
            </a:pPr>
            <a:r>
              <a:rPr lang="zh-CN" altLang="en-CN" dirty="0">
                <a:latin typeface="+mj-ea"/>
                <a:ea typeface="+mj-ea"/>
              </a:rPr>
              <a:t>通过</a:t>
            </a:r>
            <a:r>
              <a:rPr lang="zh-CN" altLang="en-US" dirty="0">
                <a:solidFill>
                  <a:srgbClr val="FF0000"/>
                </a:solidFill>
                <a:latin typeface="+mj-ea"/>
                <a:ea typeface="+mj-ea"/>
              </a:rPr>
              <a:t>多层信息交互</a:t>
            </a:r>
            <a:r>
              <a:rPr lang="zh-CN" altLang="en-US" dirty="0">
                <a:latin typeface="+mj-ea"/>
                <a:ea typeface="+mj-ea"/>
              </a:rPr>
              <a:t>减轻过平滑现象</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简化</a:t>
            </a:r>
            <a:r>
              <a:rPr lang="zh-CN" altLang="en-US" dirty="0">
                <a:solidFill>
                  <a:srgbClr val="FF0000"/>
                </a:solidFill>
                <a:latin typeface="+mj-ea"/>
                <a:ea typeface="+mj-ea"/>
              </a:rPr>
              <a:t>信息传播</a:t>
            </a:r>
            <a:r>
              <a:rPr lang="zh-CN" altLang="en-US" dirty="0">
                <a:latin typeface="+mj-ea"/>
                <a:ea typeface="+mj-ea"/>
              </a:rPr>
              <a:t>，减少计算量</a:t>
            </a:r>
          </a:p>
        </p:txBody>
      </p:sp>
      <p:sp>
        <p:nvSpPr>
          <p:cNvPr id="23" name="文本框 29">
            <a:extLst>
              <a:ext uri="{FF2B5EF4-FFF2-40B4-BE49-F238E27FC236}">
                <a16:creationId xmlns:a16="http://schemas.microsoft.com/office/drawing/2014/main" id="{E0FE090B-F56B-4A20-07E6-61F07C5E380F}"/>
              </a:ext>
            </a:extLst>
          </p:cNvPr>
          <p:cNvSpPr txBox="1"/>
          <p:nvPr/>
        </p:nvSpPr>
        <p:spPr>
          <a:xfrm>
            <a:off x="4720570" y="2238264"/>
            <a:ext cx="2635413" cy="253640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mj-ea"/>
                <a:ea typeface="+mj-ea"/>
              </a:rPr>
              <a:t>缓解无监督图对比学习中的</a:t>
            </a:r>
            <a:r>
              <a:rPr lang="zh-CN" altLang="en-US" dirty="0">
                <a:solidFill>
                  <a:srgbClr val="FF0000"/>
                </a:solidFill>
                <a:latin typeface="+mj-ea"/>
                <a:ea typeface="+mj-ea"/>
              </a:rPr>
              <a:t>信息冗余</a:t>
            </a:r>
            <a:r>
              <a:rPr lang="en-US" altLang="zh-CN" dirty="0">
                <a:solidFill>
                  <a:srgbClr val="FF0000"/>
                </a:solidFill>
                <a:latin typeface="+mj-ea"/>
                <a:ea typeface="+mj-ea"/>
              </a:rPr>
              <a:t>/</a:t>
            </a:r>
            <a:r>
              <a:rPr lang="zh-CN" altLang="en-US" dirty="0">
                <a:solidFill>
                  <a:srgbClr val="FF0000"/>
                </a:solidFill>
                <a:latin typeface="+mj-ea"/>
                <a:ea typeface="+mj-ea"/>
              </a:rPr>
              <a:t>信息不足</a:t>
            </a:r>
            <a:r>
              <a:rPr lang="zh-CN" altLang="en-US" dirty="0">
                <a:latin typeface="+mj-ea"/>
                <a:ea typeface="+mj-ea"/>
              </a:rPr>
              <a:t>风险</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达成</a:t>
            </a:r>
            <a:r>
              <a:rPr lang="zh-CN" altLang="en-US" dirty="0">
                <a:solidFill>
                  <a:srgbClr val="FF0000"/>
                </a:solidFill>
                <a:latin typeface="+mj-ea"/>
                <a:ea typeface="+mj-ea"/>
              </a:rPr>
              <a:t>最优视角近似</a:t>
            </a:r>
            <a:endParaRPr lang="en-US" altLang="zh-CN" dirty="0">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在</a:t>
            </a:r>
            <a:r>
              <a:rPr lang="zh-CN" altLang="en-US" dirty="0">
                <a:solidFill>
                  <a:srgbClr val="FF0000"/>
                </a:solidFill>
                <a:latin typeface="+mj-ea"/>
                <a:ea typeface="+mj-ea"/>
              </a:rPr>
              <a:t>多任务</a:t>
            </a:r>
            <a:r>
              <a:rPr lang="zh-CN" altLang="en-US" dirty="0">
                <a:latin typeface="+mj-ea"/>
                <a:ea typeface="+mj-ea"/>
              </a:rPr>
              <a:t>超越</a:t>
            </a:r>
            <a:r>
              <a:rPr lang="zh-CN" altLang="en-US" dirty="0">
                <a:solidFill>
                  <a:srgbClr val="FF0000"/>
                </a:solidFill>
                <a:latin typeface="+mj-ea"/>
                <a:ea typeface="+mj-ea"/>
              </a:rPr>
              <a:t>自动</a:t>
            </a:r>
            <a:r>
              <a:rPr lang="en-US" altLang="zh-CN" dirty="0">
                <a:solidFill>
                  <a:srgbClr val="FF0000"/>
                </a:solidFill>
                <a:latin typeface="+mj-ea"/>
                <a:ea typeface="+mj-ea"/>
              </a:rPr>
              <a:t>/</a:t>
            </a:r>
            <a:r>
              <a:rPr lang="zh-CN" altLang="en-US" dirty="0">
                <a:solidFill>
                  <a:srgbClr val="FF0000"/>
                </a:solidFill>
                <a:latin typeface="+mj-ea"/>
                <a:ea typeface="+mj-ea"/>
              </a:rPr>
              <a:t>手动</a:t>
            </a:r>
            <a:r>
              <a:rPr lang="zh-CN" altLang="en-US" dirty="0">
                <a:latin typeface="+mj-ea"/>
                <a:ea typeface="+mj-ea"/>
              </a:rPr>
              <a:t>数据增强对比基线</a:t>
            </a:r>
          </a:p>
        </p:txBody>
      </p:sp>
      <p:sp>
        <p:nvSpPr>
          <p:cNvPr id="24" name="文本框 30">
            <a:extLst>
              <a:ext uri="{FF2B5EF4-FFF2-40B4-BE49-F238E27FC236}">
                <a16:creationId xmlns:a16="http://schemas.microsoft.com/office/drawing/2014/main" id="{EA2DB0D2-04B8-E730-5991-6C8977AA2F8B}"/>
              </a:ext>
            </a:extLst>
          </p:cNvPr>
          <p:cNvSpPr txBox="1"/>
          <p:nvPr/>
        </p:nvSpPr>
        <p:spPr>
          <a:xfrm>
            <a:off x="7990831" y="2187018"/>
            <a:ext cx="2885959" cy="212090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mj-ea"/>
              </a:rPr>
              <a:t>查询药物</a:t>
            </a:r>
            <a:r>
              <a:rPr lang="en-US" altLang="zh-CN" dirty="0">
                <a:latin typeface="+mj-ea"/>
              </a:rPr>
              <a:t>/</a:t>
            </a:r>
            <a:r>
              <a:rPr lang="zh-CN" altLang="en-US" dirty="0">
                <a:latin typeface="+mj-ea"/>
              </a:rPr>
              <a:t>疾病属性功能</a:t>
            </a:r>
            <a:endParaRPr lang="en-US" altLang="zh-CN" dirty="0">
              <a:latin typeface="+mj-ea"/>
            </a:endParaRPr>
          </a:p>
          <a:p>
            <a:pPr marL="285750" indent="-285750">
              <a:lnSpc>
                <a:spcPct val="150000"/>
              </a:lnSpc>
              <a:buFont typeface="Wingdings" panose="05000000000000000000" pitchFamily="2" charset="2"/>
              <a:buChar char="Ø"/>
            </a:pPr>
            <a:r>
              <a:rPr lang="zh-CN" altLang="en-US" dirty="0">
                <a:latin typeface="+mj-ea"/>
                <a:ea typeface="+mj-ea"/>
              </a:rPr>
              <a:t>相似药物推荐功能，</a:t>
            </a:r>
            <a:r>
              <a:rPr lang="zh-CN" altLang="en-US" dirty="0">
                <a:latin typeface="+mj-ea"/>
              </a:rPr>
              <a:t>推荐出的药物</a:t>
            </a:r>
            <a:r>
              <a:rPr lang="zh-CN" altLang="en-US" dirty="0">
                <a:solidFill>
                  <a:srgbClr val="FF0000"/>
                </a:solidFill>
                <a:latin typeface="+mj-ea"/>
              </a:rPr>
              <a:t>鲁棒性好</a:t>
            </a:r>
            <a:r>
              <a:rPr lang="zh-CN" altLang="en-US" dirty="0">
                <a:latin typeface="+mj-ea"/>
              </a:rPr>
              <a:t>，</a:t>
            </a:r>
            <a:r>
              <a:rPr lang="zh-CN" altLang="en-US" dirty="0">
                <a:solidFill>
                  <a:srgbClr val="FF0000"/>
                </a:solidFill>
                <a:latin typeface="+mj-ea"/>
              </a:rPr>
              <a:t>可解释性高</a:t>
            </a:r>
            <a:endParaRPr lang="en-US" altLang="zh-CN" dirty="0">
              <a:solidFill>
                <a:srgbClr val="FF0000"/>
              </a:solidFill>
              <a:latin typeface="+mj-ea"/>
              <a:ea typeface="+mj-ea"/>
            </a:endParaRPr>
          </a:p>
          <a:p>
            <a:pPr marL="285750" indent="-285750">
              <a:lnSpc>
                <a:spcPct val="150000"/>
              </a:lnSpc>
              <a:buFont typeface="Wingdings" panose="05000000000000000000" pitchFamily="2" charset="2"/>
              <a:buChar char="Ø"/>
            </a:pPr>
            <a:r>
              <a:rPr lang="zh-CN" altLang="en-US" dirty="0">
                <a:latin typeface="+mj-ea"/>
                <a:ea typeface="+mj-ea"/>
              </a:rPr>
              <a:t>开发</a:t>
            </a:r>
            <a:r>
              <a:rPr lang="zh-CN" altLang="en-US" dirty="0">
                <a:solidFill>
                  <a:srgbClr val="FF0000"/>
                </a:solidFill>
                <a:latin typeface="+mj-ea"/>
                <a:ea typeface="+mj-ea"/>
              </a:rPr>
              <a:t>相似药</a:t>
            </a:r>
            <a:r>
              <a:rPr lang="zh-CN" altLang="en-US" dirty="0">
                <a:solidFill>
                  <a:srgbClr val="FF0000"/>
                </a:solidFill>
                <a:latin typeface="+mj-ea"/>
              </a:rPr>
              <a:t>物</a:t>
            </a:r>
            <a:r>
              <a:rPr lang="zh-CN" altLang="en-US" dirty="0">
                <a:solidFill>
                  <a:srgbClr val="FF0000"/>
                </a:solidFill>
                <a:latin typeface="+mj-ea"/>
                <a:ea typeface="+mj-ea"/>
              </a:rPr>
              <a:t>推荐</a:t>
            </a:r>
            <a:r>
              <a:rPr lang="zh-CN" altLang="en-US" dirty="0">
                <a:latin typeface="+mj-ea"/>
                <a:ea typeface="+mj-ea"/>
              </a:rPr>
              <a:t>系统</a:t>
            </a:r>
            <a:endParaRPr lang="en-US" altLang="zh-CN" dirty="0">
              <a:latin typeface="+mj-ea"/>
              <a:ea typeface="+mj-ea"/>
            </a:endParaRPr>
          </a:p>
        </p:txBody>
      </p:sp>
      <p:sp>
        <p:nvSpPr>
          <p:cNvPr id="26" name="文本框 34">
            <a:extLst>
              <a:ext uri="{FF2B5EF4-FFF2-40B4-BE49-F238E27FC236}">
                <a16:creationId xmlns:a16="http://schemas.microsoft.com/office/drawing/2014/main" id="{FA874FE1-7185-8663-27D1-B90C915AB4F0}"/>
              </a:ext>
            </a:extLst>
          </p:cNvPr>
          <p:cNvSpPr txBox="1"/>
          <p:nvPr/>
        </p:nvSpPr>
        <p:spPr>
          <a:xfrm>
            <a:off x="6243484" y="5903402"/>
            <a:ext cx="1782170" cy="458908"/>
          </a:xfrm>
          <a:prstGeom prst="rect">
            <a:avLst/>
          </a:prstGeom>
          <a:noFill/>
        </p:spPr>
        <p:txBody>
          <a:bodyPr wrap="square" rtlCol="0">
            <a:spAutoFit/>
          </a:bodyPr>
          <a:lstStyle/>
          <a:p>
            <a:pPr algn="ctr">
              <a:lnSpc>
                <a:spcPct val="150000"/>
              </a:lnSpc>
            </a:pPr>
            <a:r>
              <a:rPr lang="zh-CN" altLang="en-US" b="1" dirty="0">
                <a:solidFill>
                  <a:srgbClr val="7030A0"/>
                </a:solidFill>
                <a:latin typeface="+mj-ea"/>
                <a:ea typeface="+mj-ea"/>
              </a:rPr>
              <a:t>融入实际应用</a:t>
            </a:r>
          </a:p>
        </p:txBody>
      </p:sp>
      <p:sp>
        <p:nvSpPr>
          <p:cNvPr id="3" name="Curved Up Arrow 2">
            <a:extLst>
              <a:ext uri="{FF2B5EF4-FFF2-40B4-BE49-F238E27FC236}">
                <a16:creationId xmlns:a16="http://schemas.microsoft.com/office/drawing/2014/main" id="{52469B4B-497D-258A-9E08-DAD8DCEDF951}"/>
              </a:ext>
            </a:extLst>
          </p:cNvPr>
          <p:cNvSpPr/>
          <p:nvPr/>
        </p:nvSpPr>
        <p:spPr>
          <a:xfrm>
            <a:off x="2865121" y="4857953"/>
            <a:ext cx="7569200" cy="106376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4" name="Curved Up Arrow 3">
            <a:extLst>
              <a:ext uri="{FF2B5EF4-FFF2-40B4-BE49-F238E27FC236}">
                <a16:creationId xmlns:a16="http://schemas.microsoft.com/office/drawing/2014/main" id="{6893D356-794F-E94A-D598-4B581EAF6A9B}"/>
              </a:ext>
            </a:extLst>
          </p:cNvPr>
          <p:cNvSpPr/>
          <p:nvPr/>
        </p:nvSpPr>
        <p:spPr>
          <a:xfrm>
            <a:off x="5476240" y="4857953"/>
            <a:ext cx="3498278" cy="102955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endParaRPr>
          </a:p>
        </p:txBody>
      </p:sp>
      <p:sp>
        <p:nvSpPr>
          <p:cNvPr id="12" name="TextBox 11">
            <a:extLst>
              <a:ext uri="{FF2B5EF4-FFF2-40B4-BE49-F238E27FC236}">
                <a16:creationId xmlns:a16="http://schemas.microsoft.com/office/drawing/2014/main" id="{39A9B98C-9605-6654-A175-D0B202BF630D}"/>
              </a:ext>
            </a:extLst>
          </p:cNvPr>
          <p:cNvSpPr txBox="1"/>
          <p:nvPr/>
        </p:nvSpPr>
        <p:spPr>
          <a:xfrm>
            <a:off x="1820034" y="789958"/>
            <a:ext cx="2010661" cy="400110"/>
          </a:xfrm>
          <a:prstGeom prst="rect">
            <a:avLst/>
          </a:prstGeom>
          <a:noFill/>
        </p:spPr>
        <p:txBody>
          <a:bodyPr wrap="square">
            <a:spAutoFit/>
          </a:bodyPr>
          <a:lstStyle/>
          <a:p>
            <a:r>
              <a:rPr lang="en-US" sz="2000" dirty="0" err="1">
                <a:latin typeface="Calibri Light"/>
              </a:rPr>
              <a:t>图神经网络模型</a:t>
            </a:r>
            <a:endParaRPr lang="en-CN" sz="2000" dirty="0"/>
          </a:p>
        </p:txBody>
      </p:sp>
      <p:sp>
        <p:nvSpPr>
          <p:cNvPr id="13" name="TextBox 12">
            <a:extLst>
              <a:ext uri="{FF2B5EF4-FFF2-40B4-BE49-F238E27FC236}">
                <a16:creationId xmlns:a16="http://schemas.microsoft.com/office/drawing/2014/main" id="{E19FD21D-4BB7-7054-297A-30C03EF9F90C}"/>
              </a:ext>
            </a:extLst>
          </p:cNvPr>
          <p:cNvSpPr txBox="1"/>
          <p:nvPr/>
        </p:nvSpPr>
        <p:spPr>
          <a:xfrm>
            <a:off x="5322359" y="794781"/>
            <a:ext cx="1561862" cy="400110"/>
          </a:xfrm>
          <a:prstGeom prst="rect">
            <a:avLst/>
          </a:prstGeom>
          <a:noFill/>
        </p:spPr>
        <p:txBody>
          <a:bodyPr wrap="square">
            <a:spAutoFit/>
          </a:bodyPr>
          <a:lstStyle/>
          <a:p>
            <a:r>
              <a:rPr lang="en-US" sz="2000" dirty="0" err="1">
                <a:latin typeface="Calibri Light"/>
              </a:rPr>
              <a:t>图表示学习</a:t>
            </a:r>
            <a:endParaRPr lang="en-CN" sz="2000" dirty="0"/>
          </a:p>
        </p:txBody>
      </p:sp>
      <p:sp>
        <p:nvSpPr>
          <p:cNvPr id="25" name="TextBox 24">
            <a:extLst>
              <a:ext uri="{FF2B5EF4-FFF2-40B4-BE49-F238E27FC236}">
                <a16:creationId xmlns:a16="http://schemas.microsoft.com/office/drawing/2014/main" id="{2B33D901-8FB6-0346-00A1-F2D1080B3F67}"/>
              </a:ext>
            </a:extLst>
          </p:cNvPr>
          <p:cNvSpPr txBox="1"/>
          <p:nvPr/>
        </p:nvSpPr>
        <p:spPr>
          <a:xfrm>
            <a:off x="8385824" y="778979"/>
            <a:ext cx="2266455" cy="400110"/>
          </a:xfrm>
          <a:prstGeom prst="rect">
            <a:avLst/>
          </a:prstGeom>
          <a:noFill/>
        </p:spPr>
        <p:txBody>
          <a:bodyPr wrap="square">
            <a:spAutoFit/>
          </a:bodyPr>
          <a:lstStyle/>
          <a:p>
            <a:r>
              <a:rPr lang="en-US" sz="2000" dirty="0" err="1">
                <a:latin typeface="Calibri Light"/>
              </a:rPr>
              <a:t>图表示学习的应用</a:t>
            </a:r>
            <a:endParaRPr lang="en-CN" sz="2000" dirty="0"/>
          </a:p>
        </p:txBody>
      </p:sp>
    </p:spTree>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4178926" y="2139543"/>
            <a:ext cx="4011034" cy="748666"/>
          </a:xfrm>
          <a:prstGeom prst="rect">
            <a:avLst/>
          </a:prstGeom>
        </p:spPr>
        <p:txBody>
          <a:bodyPr wrap="none">
            <a:spAutoFit/>
          </a:bodyPr>
          <a:lstStyle/>
          <a:p>
            <a:pPr algn="ctr" defTabSz="914400">
              <a:defRPr/>
            </a:pPr>
            <a:r>
              <a:rPr lang="zh-CN" altLang="en-US" sz="4265" b="1" kern="100" dirty="0">
                <a:solidFill>
                  <a:srgbClr val="674196"/>
                </a:solidFill>
                <a:latin typeface="微软雅黑" panose="020B0503020204020204" pitchFamily="34" charset="-122"/>
                <a:ea typeface="微软雅黑" panose="020B0503020204020204" pitchFamily="34" charset="-122"/>
                <a:cs typeface="Times New Roman" panose="02020503050405090304" pitchFamily="18" charset="0"/>
              </a:rPr>
              <a:t>感谢各位老师！</a:t>
            </a:r>
          </a:p>
        </p:txBody>
      </p:sp>
      <p:sp>
        <p:nvSpPr>
          <p:cNvPr id="2" name="圆角矩形 61"/>
          <p:cNvSpPr/>
          <p:nvPr/>
        </p:nvSpPr>
        <p:spPr>
          <a:xfrm>
            <a:off x="4881920" y="3769117"/>
            <a:ext cx="2428159"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200" b="1" dirty="0">
                <a:solidFill>
                  <a:prstClr val="white"/>
                </a:solidFill>
                <a:latin typeface="+mj-ea"/>
                <a:ea typeface="+mj-ea"/>
                <a:cs typeface="Arial" panose="020B0604020202090204" pitchFamily="34" charset="0"/>
              </a:rPr>
              <a:t>答辩人：熊昕 </a:t>
            </a:r>
            <a:r>
              <a:rPr lang="en-US" altLang="zh-CN" sz="1200" b="1" dirty="0">
                <a:solidFill>
                  <a:prstClr val="white"/>
                </a:solidFill>
                <a:latin typeface="+mj-ea"/>
                <a:ea typeface="+mj-ea"/>
                <a:cs typeface="Arial" panose="020B0604020202090204" pitchFamily="34" charset="0"/>
              </a:rPr>
              <a:t>MG21370043</a:t>
            </a:r>
            <a:endParaRPr lang="zh-CN" altLang="en-US" sz="1200" b="1" dirty="0">
              <a:solidFill>
                <a:prstClr val="white"/>
              </a:solidFill>
              <a:latin typeface="+mj-ea"/>
              <a:ea typeface="+mj-ea"/>
              <a:cs typeface="Arial" panose="020B0604020202090204" pitchFamily="34" charset="0"/>
            </a:endParaRPr>
          </a:p>
        </p:txBody>
      </p:sp>
      <p:sp>
        <p:nvSpPr>
          <p:cNvPr id="3" name="圆角矩形 61"/>
          <p:cNvSpPr/>
          <p:nvPr/>
        </p:nvSpPr>
        <p:spPr>
          <a:xfrm>
            <a:off x="4881919" y="4344124"/>
            <a:ext cx="2428159"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200" b="1" dirty="0">
                <a:solidFill>
                  <a:prstClr val="white"/>
                </a:solidFill>
                <a:latin typeface="+mj-ea"/>
                <a:ea typeface="+mj-ea"/>
                <a:cs typeface="Arial" panose="020B0604020202090204" pitchFamily="34" charset="0"/>
              </a:rPr>
              <a:t>导   师：申富饶</a:t>
            </a:r>
            <a:r>
              <a:rPr lang="en-US" altLang="zh-CN" sz="1200" b="1" dirty="0">
                <a:solidFill>
                  <a:prstClr val="white"/>
                </a:solidFill>
                <a:latin typeface="+mj-ea"/>
                <a:ea typeface="+mj-ea"/>
                <a:cs typeface="Arial" panose="020B0604020202090204" pitchFamily="34" charset="0"/>
              </a:rPr>
              <a:t>  </a:t>
            </a:r>
            <a:r>
              <a:rPr lang="zh-CN" altLang="en-US" sz="1200" b="1" dirty="0">
                <a:solidFill>
                  <a:prstClr val="white"/>
                </a:solidFill>
                <a:latin typeface="+mj-ea"/>
                <a:ea typeface="+mj-ea"/>
                <a:cs typeface="Arial" panose="020B0604020202090204" pitchFamily="34" charset="0"/>
              </a:rPr>
              <a:t>教授</a:t>
            </a:r>
          </a:p>
        </p:txBody>
      </p:sp>
      <p:sp>
        <p:nvSpPr>
          <p:cNvPr id="4" name="圆角矩形 61"/>
          <p:cNvSpPr/>
          <p:nvPr/>
        </p:nvSpPr>
        <p:spPr>
          <a:xfrm>
            <a:off x="4881919" y="4945257"/>
            <a:ext cx="2428159"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200" b="1" dirty="0">
                <a:solidFill>
                  <a:prstClr val="white"/>
                </a:solidFill>
                <a:latin typeface="+mj-ea"/>
                <a:ea typeface="+mj-ea"/>
                <a:cs typeface="Arial" panose="020B0604020202090204" pitchFamily="34" charset="0"/>
              </a:rPr>
              <a:t>日   期：</a:t>
            </a:r>
            <a:r>
              <a:rPr lang="en-US" altLang="zh-CN" sz="1200" b="1" dirty="0">
                <a:solidFill>
                  <a:prstClr val="white"/>
                </a:solidFill>
                <a:latin typeface="+mj-ea"/>
                <a:ea typeface="+mj-ea"/>
                <a:cs typeface="Arial" panose="020B0604020202090204" pitchFamily="34" charset="0"/>
              </a:rPr>
              <a:t>2024</a:t>
            </a:r>
            <a:r>
              <a:rPr lang="zh-CN" altLang="en-US" sz="1200" b="1" dirty="0">
                <a:solidFill>
                  <a:prstClr val="white"/>
                </a:solidFill>
                <a:latin typeface="+mj-ea"/>
                <a:ea typeface="+mj-ea"/>
                <a:cs typeface="Arial" panose="020B0604020202090204" pitchFamily="34" charset="0"/>
              </a:rPr>
              <a:t>年</a:t>
            </a:r>
            <a:r>
              <a:rPr lang="en-US" altLang="zh-CN" sz="1200" b="1" dirty="0">
                <a:solidFill>
                  <a:prstClr val="white"/>
                </a:solidFill>
                <a:latin typeface="+mj-ea"/>
                <a:ea typeface="+mj-ea"/>
                <a:cs typeface="Arial" panose="020B0604020202090204" pitchFamily="34" charset="0"/>
              </a:rPr>
              <a:t>5</a:t>
            </a:r>
            <a:r>
              <a:rPr lang="zh-CN" altLang="en-US" sz="1200" b="1" dirty="0">
                <a:solidFill>
                  <a:prstClr val="white"/>
                </a:solidFill>
                <a:latin typeface="+mj-ea"/>
                <a:ea typeface="+mj-ea"/>
                <a:cs typeface="Arial" panose="020B0604020202090204" pitchFamily="34" charset="0"/>
              </a:rPr>
              <a:t>月</a:t>
            </a:r>
            <a:r>
              <a:rPr lang="en-US" altLang="zh-CN" sz="1200" b="1" dirty="0">
                <a:solidFill>
                  <a:prstClr val="white"/>
                </a:solidFill>
                <a:latin typeface="+mj-ea"/>
                <a:ea typeface="+mj-ea"/>
                <a:cs typeface="Arial" panose="020B0604020202090204" pitchFamily="34" charset="0"/>
              </a:rPr>
              <a:t>16</a:t>
            </a:r>
            <a:r>
              <a:rPr lang="zh-CN" altLang="en-US" sz="1200" b="1" dirty="0">
                <a:solidFill>
                  <a:prstClr val="white"/>
                </a:solidFill>
                <a:latin typeface="+mj-ea"/>
                <a:ea typeface="+mj-ea"/>
                <a:cs typeface="Arial" panose="020B0604020202090204" pitchFamily="34" charset="0"/>
              </a:rPr>
              <a:t>日</a:t>
            </a:r>
          </a:p>
        </p:txBody>
      </p:sp>
    </p:spTree>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1.1</a:t>
            </a:r>
            <a:endParaRPr lang="zh-CN" altLang="en-US" dirty="0">
              <a:latin typeface="+mj-ea"/>
              <a:ea typeface="+mj-ea"/>
            </a:endParaRPr>
          </a:p>
        </p:txBody>
      </p:sp>
      <p:sp>
        <p:nvSpPr>
          <p:cNvPr id="12" name="矩形 11"/>
          <p:cNvSpPr/>
          <p:nvPr/>
        </p:nvSpPr>
        <p:spPr>
          <a:xfrm>
            <a:off x="922866" y="888589"/>
            <a:ext cx="212513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背景简介</a:t>
            </a:r>
          </a:p>
        </p:txBody>
      </p:sp>
      <p:sp>
        <p:nvSpPr>
          <p:cNvPr id="2" name="矩形 2"/>
          <p:cNvSpPr/>
          <p:nvPr/>
        </p:nvSpPr>
        <p:spPr>
          <a:xfrm>
            <a:off x="445812" y="2654803"/>
            <a:ext cx="954107" cy="400110"/>
          </a:xfrm>
          <a:prstGeom prst="rect">
            <a:avLst/>
          </a:prstGeom>
        </p:spPr>
        <p:txBody>
          <a:bodyPr wrap="none">
            <a:spAutoFit/>
          </a:bodyPr>
          <a:lstStyle/>
          <a:p>
            <a:pPr defTabSz="914400">
              <a:defRPr/>
            </a:pPr>
            <a:r>
              <a:rPr lang="zh-CN" altLang="en-US" sz="2000" dirty="0">
                <a:solidFill>
                  <a:prstClr val="black">
                    <a:lumMod val="75000"/>
                    <a:lumOff val="25000"/>
                  </a:prstClr>
                </a:solidFill>
                <a:latin typeface="+mj-ea"/>
                <a:ea typeface="+mj-ea"/>
                <a:cs typeface="Arial" panose="020B0604020202090204" pitchFamily="34" charset="0"/>
              </a:rPr>
              <a:t>数据域</a:t>
            </a:r>
            <a:endParaRPr lang="zh-CN" altLang="zh-CN" sz="2000" dirty="0">
              <a:solidFill>
                <a:prstClr val="black">
                  <a:lumMod val="75000"/>
                  <a:lumOff val="25000"/>
                </a:prstClr>
              </a:solidFill>
              <a:latin typeface="+mj-ea"/>
              <a:ea typeface="+mj-ea"/>
              <a:cs typeface="Arial" panose="020B0604020202090204" pitchFamily="34" charset="0"/>
            </a:endParaRPr>
          </a:p>
        </p:txBody>
      </p:sp>
      <p:sp>
        <p:nvSpPr>
          <p:cNvPr id="3" name="Left Brace 2"/>
          <p:cNvSpPr/>
          <p:nvPr/>
        </p:nvSpPr>
        <p:spPr>
          <a:xfrm>
            <a:off x="1443877" y="1628509"/>
            <a:ext cx="331273" cy="2416717"/>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p:cNvSpPr txBox="1"/>
          <p:nvPr/>
        </p:nvSpPr>
        <p:spPr>
          <a:xfrm>
            <a:off x="1775150" y="1428650"/>
            <a:ext cx="8790146" cy="3447098"/>
          </a:xfrm>
          <a:prstGeom prst="rect">
            <a:avLst/>
          </a:prstGeom>
          <a:noFill/>
        </p:spPr>
        <p:txBody>
          <a:bodyPr wrap="square">
            <a:spAutoFit/>
          </a:bodyPr>
          <a:lstStyle/>
          <a:p>
            <a:pPr marL="342900" indent="-342900">
              <a:buFont typeface="Wingdings" pitchFamily="2" charset="2"/>
              <a:buChar char="q"/>
              <a:defRPr/>
            </a:pPr>
            <a:r>
              <a:rPr lang="zh-CN" altLang="en-US" sz="2000" dirty="0">
                <a:solidFill>
                  <a:prstClr val="black">
                    <a:lumMod val="75000"/>
                    <a:lumOff val="25000"/>
                  </a:prstClr>
                </a:solidFill>
                <a:latin typeface="+mj-ea"/>
                <a:ea typeface="+mj-ea"/>
                <a:cs typeface="Arial" panose="020B0604020202090204" pitchFamily="34" charset="0"/>
              </a:rPr>
              <a:t>欧几里得数据 （</a:t>
            </a:r>
            <a:r>
              <a:rPr lang="en-US" altLang="zh-CN" sz="2000" dirty="0">
                <a:solidFill>
                  <a:prstClr val="black">
                    <a:lumMod val="75000"/>
                    <a:lumOff val="25000"/>
                  </a:prstClr>
                </a:solidFill>
                <a:latin typeface="+mj-ea"/>
                <a:ea typeface="+mj-ea"/>
                <a:cs typeface="Arial" panose="020B0604020202090204" pitchFamily="34" charset="0"/>
              </a:rPr>
              <a:t>Euclidean Structure Data</a:t>
            </a:r>
            <a:r>
              <a:rPr lang="zh-CN" altLang="en-US" sz="2000" dirty="0">
                <a:solidFill>
                  <a:prstClr val="black">
                    <a:lumMod val="75000"/>
                    <a:lumOff val="25000"/>
                  </a:prstClr>
                </a:solidFill>
                <a:latin typeface="+mj-ea"/>
                <a:ea typeface="+mj-ea"/>
                <a:cs typeface="Arial" panose="020B0604020202090204" pitchFamily="34" charset="0"/>
              </a:rPr>
              <a:t>）：</a:t>
            </a:r>
            <a:r>
              <a:rPr lang="zh-CN" altLang="en-US" sz="2000" b="1" dirty="0">
                <a:solidFill>
                  <a:prstClr val="black">
                    <a:lumMod val="75000"/>
                    <a:lumOff val="25000"/>
                  </a:prstClr>
                </a:solidFill>
                <a:latin typeface="+mj-ea"/>
                <a:ea typeface="+mj-ea"/>
                <a:cs typeface="Arial" panose="020B0604020202090204" pitchFamily="34" charset="0"/>
              </a:rPr>
              <a:t>结构化</a:t>
            </a:r>
            <a:r>
              <a:rPr lang="zh-CN" altLang="en-US" sz="2000" dirty="0">
                <a:solidFill>
                  <a:prstClr val="black">
                    <a:lumMod val="75000"/>
                    <a:lumOff val="25000"/>
                  </a:prstClr>
                </a:solidFill>
                <a:latin typeface="+mj-ea"/>
                <a:ea typeface="+mj-ea"/>
                <a:cs typeface="Arial" panose="020B0604020202090204" pitchFamily="34" charset="0"/>
              </a:rPr>
              <a:t>数据</a:t>
            </a:r>
            <a:endParaRPr lang="en-US" altLang="zh-CN" sz="2000" dirty="0">
              <a:solidFill>
                <a:prstClr val="black">
                  <a:lumMod val="75000"/>
                  <a:lumOff val="25000"/>
                </a:prstClr>
              </a:solidFill>
              <a:latin typeface="+mj-ea"/>
              <a:ea typeface="+mj-ea"/>
              <a:cs typeface="Arial" panose="020B0604020202090204" pitchFamily="34" charset="0"/>
            </a:endParaRPr>
          </a:p>
          <a:p>
            <a:pPr>
              <a:defRPr/>
            </a:pPr>
            <a:r>
              <a:rPr lang="en-US" altLang="zh-CN" sz="2000" b="1" dirty="0">
                <a:solidFill>
                  <a:prstClr val="black">
                    <a:lumMod val="75000"/>
                    <a:lumOff val="25000"/>
                  </a:prstClr>
                </a:solidFill>
                <a:latin typeface="+mj-ea"/>
                <a:ea typeface="+mj-ea"/>
                <a:cs typeface="Arial" panose="020B0604020202090204" pitchFamily="34" charset="0"/>
              </a:rPr>
              <a:t>   </a:t>
            </a:r>
            <a:endParaRPr lang="en-US" altLang="zh-CN" dirty="0">
              <a:solidFill>
                <a:prstClr val="black">
                  <a:lumMod val="75000"/>
                  <a:lumOff val="25000"/>
                </a:prstClr>
              </a:solidFill>
              <a:latin typeface="+mj-ea"/>
              <a:ea typeface="+mj-ea"/>
              <a:cs typeface="Arial" panose="020B0604020202090204" pitchFamily="34" charset="0"/>
            </a:endParaRPr>
          </a:p>
          <a:p>
            <a:pPr>
              <a:defRPr/>
            </a:pPr>
            <a:endParaRPr lang="en-US" altLang="zh-CN" sz="2000" dirty="0">
              <a:solidFill>
                <a:prstClr val="black">
                  <a:lumMod val="75000"/>
                  <a:lumOff val="25000"/>
                </a:prstClr>
              </a:solidFill>
              <a:latin typeface="+mj-ea"/>
              <a:ea typeface="+mj-ea"/>
              <a:cs typeface="Arial" panose="020B0604020202090204" pitchFamily="34" charset="0"/>
            </a:endParaRPr>
          </a:p>
          <a:p>
            <a:pPr>
              <a:defRPr/>
            </a:pPr>
            <a:endParaRPr lang="en-US" altLang="zh-CN" sz="2000" dirty="0">
              <a:solidFill>
                <a:prstClr val="black">
                  <a:lumMod val="75000"/>
                  <a:lumOff val="25000"/>
                </a:prstClr>
              </a:solidFill>
              <a:latin typeface="+mj-ea"/>
              <a:ea typeface="+mj-ea"/>
              <a:cs typeface="Arial" panose="020B0604020202090204" pitchFamily="34" charset="0"/>
            </a:endParaRPr>
          </a:p>
          <a:p>
            <a:pPr>
              <a:defRPr/>
            </a:pPr>
            <a:endParaRPr lang="en-US" altLang="zh-CN" sz="2000" dirty="0">
              <a:solidFill>
                <a:prstClr val="black">
                  <a:lumMod val="75000"/>
                  <a:lumOff val="25000"/>
                </a:prstClr>
              </a:solidFill>
              <a:latin typeface="+mj-ea"/>
              <a:ea typeface="+mj-ea"/>
              <a:cs typeface="Arial" panose="020B0604020202090204" pitchFamily="34" charset="0"/>
            </a:endParaRPr>
          </a:p>
          <a:p>
            <a:pPr>
              <a:defRPr/>
            </a:pPr>
            <a:endParaRPr lang="en-US" altLang="zh-CN" sz="2000" dirty="0">
              <a:solidFill>
                <a:prstClr val="black">
                  <a:lumMod val="75000"/>
                  <a:lumOff val="25000"/>
                </a:prstClr>
              </a:solidFill>
              <a:latin typeface="+mj-ea"/>
              <a:ea typeface="+mj-ea"/>
              <a:cs typeface="Arial" panose="020B0604020202090204" pitchFamily="34" charset="0"/>
            </a:endParaRPr>
          </a:p>
          <a:p>
            <a:pPr defTabSz="914400">
              <a:defRPr/>
            </a:pPr>
            <a:endParaRPr lang="en-US" altLang="zh-CN" sz="2000" dirty="0">
              <a:solidFill>
                <a:prstClr val="black">
                  <a:lumMod val="75000"/>
                  <a:lumOff val="25000"/>
                </a:prstClr>
              </a:solidFill>
              <a:latin typeface="+mj-ea"/>
              <a:ea typeface="+mj-ea"/>
              <a:cs typeface="Arial" panose="020B0604020202090204" pitchFamily="34" charset="0"/>
            </a:endParaRPr>
          </a:p>
          <a:p>
            <a:pPr defTabSz="914400">
              <a:defRPr/>
            </a:pPr>
            <a:endParaRPr lang="en-US" altLang="zh-CN" sz="2000" b="1" dirty="0">
              <a:latin typeface="+mj-ea"/>
              <a:ea typeface="+mj-ea"/>
            </a:endParaRPr>
          </a:p>
          <a:p>
            <a:pPr marL="342900" indent="-342900" defTabSz="914400">
              <a:buFont typeface="Wingdings" pitchFamily="2" charset="2"/>
              <a:buChar char="q"/>
              <a:defRPr/>
            </a:pPr>
            <a:r>
              <a:rPr lang="zh-CN" altLang="en-US" sz="2000" dirty="0">
                <a:solidFill>
                  <a:prstClr val="black">
                    <a:lumMod val="75000"/>
                    <a:lumOff val="25000"/>
                  </a:prstClr>
                </a:solidFill>
                <a:latin typeface="+mj-ea"/>
                <a:ea typeface="+mj-ea"/>
                <a:cs typeface="Arial" panose="020B0604020202090204" pitchFamily="34" charset="0"/>
              </a:rPr>
              <a:t>非欧几里得数据 （</a:t>
            </a:r>
            <a:r>
              <a:rPr lang="en-US" altLang="zh-CN" sz="2000" dirty="0">
                <a:solidFill>
                  <a:prstClr val="black">
                    <a:lumMod val="75000"/>
                    <a:lumOff val="25000"/>
                  </a:prstClr>
                </a:solidFill>
                <a:latin typeface="+mj-ea"/>
                <a:ea typeface="+mj-ea"/>
                <a:cs typeface="Arial" panose="020B0604020202090204" pitchFamily="34" charset="0"/>
              </a:rPr>
              <a:t>Non-Euclidean Structure Data</a:t>
            </a:r>
            <a:r>
              <a:rPr lang="zh-CN" altLang="en-US" sz="2000" dirty="0">
                <a:solidFill>
                  <a:prstClr val="black">
                    <a:lumMod val="75000"/>
                    <a:lumOff val="25000"/>
                  </a:prstClr>
                </a:solidFill>
                <a:latin typeface="+mj-ea"/>
                <a:ea typeface="+mj-ea"/>
                <a:cs typeface="Arial" panose="020B0604020202090204" pitchFamily="34" charset="0"/>
              </a:rPr>
              <a:t>）：</a:t>
            </a:r>
            <a:r>
              <a:rPr lang="zh-CN" altLang="en-US" sz="2000" b="1" dirty="0">
                <a:solidFill>
                  <a:prstClr val="black">
                    <a:lumMod val="75000"/>
                    <a:lumOff val="25000"/>
                  </a:prstClr>
                </a:solidFill>
                <a:latin typeface="+mj-ea"/>
                <a:ea typeface="+mj-ea"/>
                <a:cs typeface="Arial" panose="020B0604020202090204" pitchFamily="34" charset="0"/>
              </a:rPr>
              <a:t>非结构化</a:t>
            </a:r>
            <a:r>
              <a:rPr lang="zh-CN" altLang="en-US" sz="2000" dirty="0">
                <a:solidFill>
                  <a:prstClr val="black">
                    <a:lumMod val="75000"/>
                    <a:lumOff val="25000"/>
                  </a:prstClr>
                </a:solidFill>
                <a:latin typeface="+mj-ea"/>
                <a:ea typeface="+mj-ea"/>
                <a:cs typeface="Arial" panose="020B0604020202090204" pitchFamily="34" charset="0"/>
              </a:rPr>
              <a:t>数据</a:t>
            </a:r>
            <a:endParaRPr lang="en-US" altLang="zh-CN" sz="2000" dirty="0">
              <a:solidFill>
                <a:prstClr val="black">
                  <a:lumMod val="75000"/>
                  <a:lumOff val="25000"/>
                </a:prstClr>
              </a:solidFill>
              <a:latin typeface="+mj-ea"/>
              <a:ea typeface="+mj-ea"/>
              <a:cs typeface="Arial" panose="020B0604020202090204" pitchFamily="34" charset="0"/>
            </a:endParaRPr>
          </a:p>
          <a:p>
            <a:pPr defTabSz="914400">
              <a:defRPr/>
            </a:pPr>
            <a:r>
              <a:rPr lang="zh-CN" altLang="en-US" dirty="0">
                <a:solidFill>
                  <a:prstClr val="black">
                    <a:lumMod val="75000"/>
                    <a:lumOff val="25000"/>
                  </a:prstClr>
                </a:solidFill>
                <a:latin typeface="+mj-ea"/>
                <a:ea typeface="+mj-ea"/>
                <a:cs typeface="Arial" panose="020B0604020202090204" pitchFamily="34" charset="0"/>
              </a:rPr>
              <a:t>   </a:t>
            </a:r>
            <a:r>
              <a:rPr lang="zh-CN" altLang="en-US" sz="2000" dirty="0">
                <a:solidFill>
                  <a:prstClr val="black">
                    <a:lumMod val="75000"/>
                    <a:lumOff val="25000"/>
                  </a:prstClr>
                </a:solidFill>
                <a:latin typeface="+mj-ea"/>
                <a:ea typeface="+mj-ea"/>
                <a:cs typeface="Arial" panose="020B0604020202090204" pitchFamily="34" charset="0"/>
              </a:rPr>
              <a:t>排列不整齐， 每个节点的</a:t>
            </a:r>
            <a:r>
              <a:rPr lang="zh-CN" altLang="en-US" sz="2000" dirty="0">
                <a:solidFill>
                  <a:srgbClr val="FF0000"/>
                </a:solidFill>
                <a:latin typeface="Calibri Light"/>
              </a:rPr>
              <a:t>邻居数目不同</a:t>
            </a:r>
            <a:r>
              <a:rPr lang="zh-CN" altLang="en-US" sz="2000" dirty="0">
                <a:latin typeface="Calibri Light"/>
              </a:rPr>
              <a:t>，</a:t>
            </a:r>
            <a:r>
              <a:rPr lang="zh-CN" altLang="en-US" sz="2000" dirty="0">
                <a:solidFill>
                  <a:srgbClr val="FF0000"/>
                </a:solidFill>
                <a:latin typeface="Calibri Light"/>
              </a:rPr>
              <a:t>连接情况不同 </a:t>
            </a:r>
            <a:endParaRPr lang="en-US" altLang="zh-CN" sz="2000" dirty="0">
              <a:latin typeface="Calibri Light"/>
            </a:endParaRPr>
          </a:p>
          <a:p>
            <a:pPr defTabSz="914400">
              <a:defRPr/>
            </a:pPr>
            <a:endParaRPr lang="en-US" altLang="zh-CN" sz="2000" dirty="0">
              <a:solidFill>
                <a:prstClr val="black">
                  <a:lumMod val="75000"/>
                  <a:lumOff val="25000"/>
                </a:prstClr>
              </a:solidFill>
              <a:latin typeface="+mj-ea"/>
              <a:ea typeface="+mj-ea"/>
              <a:cs typeface="Arial" panose="020B0604020202090204" pitchFamily="34"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7" y="4589091"/>
            <a:ext cx="2135904" cy="17084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473" y="4597061"/>
            <a:ext cx="2524739" cy="17084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7032" y="4676787"/>
            <a:ext cx="2753700" cy="15489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9F55751-AD87-4A0A-59C6-C53EB9B0BC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128" y="1918077"/>
            <a:ext cx="1518008" cy="1316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37C3032-29FA-3B91-7441-87C03D4059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19" y="1964555"/>
            <a:ext cx="3584713" cy="1213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10A3942-AC55-8407-A095-79E0E79603CD}"/>
              </a:ext>
            </a:extLst>
          </p:cNvPr>
          <p:cNvPicPr>
            <a:picLocks noChangeAspect="1"/>
          </p:cNvPicPr>
          <p:nvPr/>
        </p:nvPicPr>
        <p:blipFill>
          <a:blip r:embed="rId8"/>
          <a:stretch>
            <a:fillRect/>
          </a:stretch>
        </p:blipFill>
        <p:spPr>
          <a:xfrm>
            <a:off x="6976849" y="2241426"/>
            <a:ext cx="4931050" cy="613432"/>
          </a:xfrm>
          <a:prstGeom prst="rect">
            <a:avLst/>
          </a:prstGeom>
        </p:spPr>
      </p:pic>
      <p:sp>
        <p:nvSpPr>
          <p:cNvPr id="16" name="TextBox 15">
            <a:extLst>
              <a:ext uri="{FF2B5EF4-FFF2-40B4-BE49-F238E27FC236}">
                <a16:creationId xmlns:a16="http://schemas.microsoft.com/office/drawing/2014/main" id="{B4776625-C64C-8CC7-14F5-FAE3AFBD78AE}"/>
              </a:ext>
            </a:extLst>
          </p:cNvPr>
          <p:cNvSpPr txBox="1"/>
          <p:nvPr/>
        </p:nvSpPr>
        <p:spPr>
          <a:xfrm>
            <a:off x="2301014" y="6305468"/>
            <a:ext cx="6097656" cy="369332"/>
          </a:xfrm>
          <a:prstGeom prst="rect">
            <a:avLst/>
          </a:prstGeom>
          <a:noFill/>
        </p:spPr>
        <p:txBody>
          <a:bodyPr wrap="square">
            <a:spAutoFit/>
          </a:bodyPr>
          <a:lstStyle/>
          <a:p>
            <a:r>
              <a:rPr lang="zh-CN" altLang="en-US" dirty="0">
                <a:solidFill>
                  <a:prstClr val="black">
                    <a:lumMod val="75000"/>
                    <a:lumOff val="25000"/>
                  </a:prstClr>
                </a:solidFill>
                <a:latin typeface="+mj-ea"/>
                <a:ea typeface="+mj-ea"/>
                <a:cs typeface="Arial" panose="020B0604020202090204" pitchFamily="34" charset="0"/>
              </a:rPr>
              <a:t>社交网络</a:t>
            </a:r>
            <a:endParaRPr lang="en-CN" dirty="0"/>
          </a:p>
        </p:txBody>
      </p:sp>
      <p:sp>
        <p:nvSpPr>
          <p:cNvPr id="21" name="TextBox 20">
            <a:extLst>
              <a:ext uri="{FF2B5EF4-FFF2-40B4-BE49-F238E27FC236}">
                <a16:creationId xmlns:a16="http://schemas.microsoft.com/office/drawing/2014/main" id="{5CD57FF8-170C-A23B-0136-43F69697C784}"/>
              </a:ext>
            </a:extLst>
          </p:cNvPr>
          <p:cNvSpPr txBox="1"/>
          <p:nvPr/>
        </p:nvSpPr>
        <p:spPr>
          <a:xfrm>
            <a:off x="4814378" y="6305468"/>
            <a:ext cx="6097656" cy="369332"/>
          </a:xfrm>
          <a:prstGeom prst="rect">
            <a:avLst/>
          </a:prstGeom>
          <a:noFill/>
        </p:spPr>
        <p:txBody>
          <a:bodyPr wrap="square">
            <a:spAutoFit/>
          </a:bodyPr>
          <a:lstStyle/>
          <a:p>
            <a:r>
              <a:rPr lang="zh-CN" altLang="en-US" dirty="0">
                <a:solidFill>
                  <a:prstClr val="black">
                    <a:lumMod val="75000"/>
                    <a:lumOff val="25000"/>
                  </a:prstClr>
                </a:solidFill>
                <a:latin typeface="+mj-ea"/>
                <a:ea typeface="+mj-ea"/>
                <a:cs typeface="Arial" panose="020B0604020202090204" pitchFamily="34" charset="0"/>
              </a:rPr>
              <a:t>化学分子</a:t>
            </a:r>
            <a:endParaRPr lang="en-CN" dirty="0"/>
          </a:p>
        </p:txBody>
      </p:sp>
      <p:sp>
        <p:nvSpPr>
          <p:cNvPr id="25" name="TextBox 24">
            <a:extLst>
              <a:ext uri="{FF2B5EF4-FFF2-40B4-BE49-F238E27FC236}">
                <a16:creationId xmlns:a16="http://schemas.microsoft.com/office/drawing/2014/main" id="{602642CF-4FB2-24D6-AAD2-BC830DF01A06}"/>
              </a:ext>
            </a:extLst>
          </p:cNvPr>
          <p:cNvSpPr txBox="1"/>
          <p:nvPr/>
        </p:nvSpPr>
        <p:spPr>
          <a:xfrm>
            <a:off x="7844401" y="6266304"/>
            <a:ext cx="6097656" cy="369332"/>
          </a:xfrm>
          <a:prstGeom prst="rect">
            <a:avLst/>
          </a:prstGeom>
          <a:noFill/>
        </p:spPr>
        <p:txBody>
          <a:bodyPr wrap="square">
            <a:spAutoFit/>
          </a:bodyPr>
          <a:lstStyle/>
          <a:p>
            <a:r>
              <a:rPr lang="zh-CN" altLang="en-US" dirty="0">
                <a:solidFill>
                  <a:prstClr val="black">
                    <a:lumMod val="75000"/>
                    <a:lumOff val="25000"/>
                  </a:prstClr>
                </a:solidFill>
                <a:latin typeface="+mj-ea"/>
                <a:ea typeface="+mj-ea"/>
                <a:cs typeface="Arial" panose="020B0604020202090204" pitchFamily="34" charset="0"/>
              </a:rPr>
              <a:t>交通网络</a:t>
            </a:r>
            <a:endParaRPr lang="en-CN" dirty="0"/>
          </a:p>
        </p:txBody>
      </p:sp>
      <p:sp>
        <p:nvSpPr>
          <p:cNvPr id="27" name="TextBox 26">
            <a:extLst>
              <a:ext uri="{FF2B5EF4-FFF2-40B4-BE49-F238E27FC236}">
                <a16:creationId xmlns:a16="http://schemas.microsoft.com/office/drawing/2014/main" id="{933D8E8F-D615-5173-1747-4A66E1B3B468}"/>
              </a:ext>
            </a:extLst>
          </p:cNvPr>
          <p:cNvSpPr txBox="1"/>
          <p:nvPr/>
        </p:nvSpPr>
        <p:spPr>
          <a:xfrm>
            <a:off x="2150847" y="3244334"/>
            <a:ext cx="1211472" cy="369332"/>
          </a:xfrm>
          <a:prstGeom prst="rect">
            <a:avLst/>
          </a:prstGeom>
          <a:noFill/>
        </p:spPr>
        <p:txBody>
          <a:bodyPr wrap="square">
            <a:spAutoFit/>
          </a:bodyPr>
          <a:lstStyle/>
          <a:p>
            <a:r>
              <a:rPr lang="zh-CN" altLang="en-US" dirty="0">
                <a:solidFill>
                  <a:prstClr val="black">
                    <a:lumMod val="75000"/>
                    <a:lumOff val="25000"/>
                  </a:prstClr>
                </a:solidFill>
                <a:latin typeface="+mj-ea"/>
                <a:ea typeface="+mj-ea"/>
                <a:cs typeface="Arial" panose="020B0604020202090204" pitchFamily="34" charset="0"/>
              </a:rPr>
              <a:t>图片（</a:t>
            </a:r>
            <a:r>
              <a:rPr lang="en-US" altLang="zh-CN" dirty="0">
                <a:solidFill>
                  <a:prstClr val="black">
                    <a:lumMod val="75000"/>
                    <a:lumOff val="25000"/>
                  </a:prstClr>
                </a:solidFill>
                <a:latin typeface="+mj-ea"/>
                <a:ea typeface="+mj-ea"/>
                <a:cs typeface="Arial" panose="020B0604020202090204" pitchFamily="34" charset="0"/>
              </a:rPr>
              <a:t>2D</a:t>
            </a:r>
            <a:r>
              <a:rPr lang="zh-CN" altLang="en-US" dirty="0">
                <a:solidFill>
                  <a:prstClr val="black">
                    <a:lumMod val="75000"/>
                    <a:lumOff val="25000"/>
                  </a:prstClr>
                </a:solidFill>
                <a:latin typeface="+mj-ea"/>
                <a:ea typeface="+mj-ea"/>
                <a:cs typeface="Arial" panose="020B0604020202090204" pitchFamily="34" charset="0"/>
              </a:rPr>
              <a:t>）</a:t>
            </a:r>
            <a:endParaRPr lang="en-CN" dirty="0"/>
          </a:p>
        </p:txBody>
      </p:sp>
      <p:sp>
        <p:nvSpPr>
          <p:cNvPr id="29" name="TextBox 28">
            <a:extLst>
              <a:ext uri="{FF2B5EF4-FFF2-40B4-BE49-F238E27FC236}">
                <a16:creationId xmlns:a16="http://schemas.microsoft.com/office/drawing/2014/main" id="{5C9E7FA8-A9DF-B698-3603-36B5B5C81C01}"/>
              </a:ext>
            </a:extLst>
          </p:cNvPr>
          <p:cNvSpPr txBox="1"/>
          <p:nvPr/>
        </p:nvSpPr>
        <p:spPr>
          <a:xfrm>
            <a:off x="4619210" y="3244334"/>
            <a:ext cx="6872908" cy="369332"/>
          </a:xfrm>
          <a:prstGeom prst="rect">
            <a:avLst/>
          </a:prstGeom>
          <a:noFill/>
        </p:spPr>
        <p:txBody>
          <a:bodyPr wrap="square">
            <a:spAutoFit/>
          </a:bodyPr>
          <a:lstStyle/>
          <a:p>
            <a:r>
              <a:rPr lang="zh-CN" altLang="en-US" dirty="0">
                <a:solidFill>
                  <a:prstClr val="black">
                    <a:lumMod val="75000"/>
                    <a:lumOff val="25000"/>
                  </a:prstClr>
                </a:solidFill>
                <a:latin typeface="+mj-ea"/>
                <a:ea typeface="+mj-ea"/>
                <a:cs typeface="Arial" panose="020B0604020202090204" pitchFamily="34" charset="0"/>
              </a:rPr>
              <a:t>声音（</a:t>
            </a:r>
            <a:r>
              <a:rPr lang="en-US" altLang="zh-CN" dirty="0">
                <a:solidFill>
                  <a:prstClr val="black">
                    <a:lumMod val="75000"/>
                    <a:lumOff val="25000"/>
                  </a:prstClr>
                </a:solidFill>
                <a:latin typeface="+mj-ea"/>
                <a:ea typeface="+mj-ea"/>
                <a:cs typeface="Arial" panose="020B0604020202090204" pitchFamily="34" charset="0"/>
              </a:rPr>
              <a:t>1D</a:t>
            </a:r>
            <a:r>
              <a:rPr lang="zh-CN" altLang="en-US" dirty="0">
                <a:solidFill>
                  <a:prstClr val="black">
                    <a:lumMod val="75000"/>
                    <a:lumOff val="25000"/>
                  </a:prstClr>
                </a:solidFill>
                <a:latin typeface="+mj-ea"/>
                <a:ea typeface="+mj-ea"/>
                <a:cs typeface="Arial" panose="020B0604020202090204" pitchFamily="34" charset="0"/>
              </a:rPr>
              <a:t>）</a:t>
            </a:r>
            <a:endParaRPr lang="en-CN" dirty="0"/>
          </a:p>
        </p:txBody>
      </p:sp>
      <p:sp>
        <p:nvSpPr>
          <p:cNvPr id="31" name="TextBox 30">
            <a:extLst>
              <a:ext uri="{FF2B5EF4-FFF2-40B4-BE49-F238E27FC236}">
                <a16:creationId xmlns:a16="http://schemas.microsoft.com/office/drawing/2014/main" id="{BE2A9144-702F-4F38-20C1-71E5D4655622}"/>
              </a:ext>
            </a:extLst>
          </p:cNvPr>
          <p:cNvSpPr txBox="1"/>
          <p:nvPr/>
        </p:nvSpPr>
        <p:spPr>
          <a:xfrm>
            <a:off x="8369224" y="3244334"/>
            <a:ext cx="6872908" cy="369332"/>
          </a:xfrm>
          <a:prstGeom prst="rect">
            <a:avLst/>
          </a:prstGeom>
          <a:noFill/>
        </p:spPr>
        <p:txBody>
          <a:bodyPr wrap="square">
            <a:spAutoFit/>
          </a:bodyPr>
          <a:lstStyle/>
          <a:p>
            <a:r>
              <a:rPr lang="zh-CN" altLang="en-US" dirty="0">
                <a:solidFill>
                  <a:prstClr val="black">
                    <a:lumMod val="75000"/>
                    <a:lumOff val="25000"/>
                  </a:prstClr>
                </a:solidFill>
                <a:latin typeface="+mj-ea"/>
                <a:ea typeface="+mj-ea"/>
                <a:cs typeface="Arial" panose="020B0604020202090204" pitchFamily="34" charset="0"/>
              </a:rPr>
              <a:t>文本（</a:t>
            </a:r>
            <a:r>
              <a:rPr lang="en-US" altLang="zh-CN" dirty="0">
                <a:solidFill>
                  <a:prstClr val="black">
                    <a:lumMod val="75000"/>
                    <a:lumOff val="25000"/>
                  </a:prstClr>
                </a:solidFill>
                <a:latin typeface="+mj-ea"/>
                <a:ea typeface="+mj-ea"/>
                <a:cs typeface="Arial" panose="020B0604020202090204" pitchFamily="34" charset="0"/>
              </a:rPr>
              <a:t>1D</a:t>
            </a:r>
            <a:r>
              <a:rPr lang="zh-CN" altLang="en-US" dirty="0">
                <a:solidFill>
                  <a:prstClr val="black">
                    <a:lumMod val="75000"/>
                    <a:lumOff val="25000"/>
                  </a:prstClr>
                </a:solidFill>
                <a:latin typeface="+mj-ea"/>
                <a:ea typeface="+mj-ea"/>
                <a:cs typeface="Arial" panose="020B0604020202090204" pitchFamily="34" charset="0"/>
              </a:rPr>
              <a:t>）</a:t>
            </a:r>
            <a:endParaRPr lang="en-CN" dirty="0"/>
          </a:p>
        </p:txBody>
      </p:sp>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1.1</a:t>
            </a:r>
            <a:endParaRPr lang="zh-CN" altLang="en-US" dirty="0">
              <a:latin typeface="+mj-ea"/>
              <a:ea typeface="+mj-ea"/>
            </a:endParaRPr>
          </a:p>
        </p:txBody>
      </p:sp>
      <p:sp>
        <p:nvSpPr>
          <p:cNvPr id="12" name="矩形 11"/>
          <p:cNvSpPr/>
          <p:nvPr/>
        </p:nvSpPr>
        <p:spPr>
          <a:xfrm>
            <a:off x="922866" y="888589"/>
            <a:ext cx="212513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背景简介</a:t>
            </a:r>
          </a:p>
        </p:txBody>
      </p:sp>
      <p:sp>
        <p:nvSpPr>
          <p:cNvPr id="14" name="TextBox 13"/>
          <p:cNvSpPr txBox="1"/>
          <p:nvPr/>
        </p:nvSpPr>
        <p:spPr>
          <a:xfrm>
            <a:off x="380999" y="1476798"/>
            <a:ext cx="11070167" cy="1446550"/>
          </a:xfrm>
          <a:prstGeom prst="rect">
            <a:avLst/>
          </a:prstGeom>
          <a:noFill/>
        </p:spPr>
        <p:txBody>
          <a:bodyPr wrap="square">
            <a:spAutoFit/>
          </a:bodyPr>
          <a:lstStyle/>
          <a:p>
            <a:pPr marL="342900" indent="-342900" defTabSz="914400">
              <a:buFont typeface="Wingdings" pitchFamily="2" charset="2"/>
              <a:buChar char="q"/>
              <a:defRPr/>
            </a:pPr>
            <a:r>
              <a:rPr lang="zh-CN" altLang="en-US" sz="2000" dirty="0">
                <a:solidFill>
                  <a:srgbClr val="FF0000"/>
                </a:solidFill>
                <a:latin typeface="Calibri Light"/>
              </a:rPr>
              <a:t>图神经网络（</a:t>
            </a:r>
            <a:r>
              <a:rPr lang="en-US" altLang="zh-CN" sz="2000" dirty="0">
                <a:solidFill>
                  <a:srgbClr val="FF0000"/>
                </a:solidFill>
                <a:latin typeface="Calibri Light"/>
              </a:rPr>
              <a:t>GNN</a:t>
            </a:r>
            <a:r>
              <a:rPr lang="zh-CN" altLang="en-US" sz="2000" dirty="0">
                <a:solidFill>
                  <a:srgbClr val="FF0000"/>
                </a:solidFill>
                <a:latin typeface="Calibri Light"/>
              </a:rPr>
              <a:t>）</a:t>
            </a:r>
            <a:r>
              <a:rPr lang="zh-CN" altLang="en-US" sz="2000" dirty="0">
                <a:latin typeface="Calibri Light"/>
              </a:rPr>
              <a:t>的出现正是为了处理这类同时具有拓扑结构与特征信息的</a:t>
            </a:r>
            <a:r>
              <a:rPr lang="zh-CN" altLang="en-US" sz="2000" dirty="0">
                <a:solidFill>
                  <a:srgbClr val="FF0000"/>
                </a:solidFill>
                <a:latin typeface="Calibri Light"/>
              </a:rPr>
              <a:t>非欧几里得数据</a:t>
            </a:r>
            <a:endParaRPr lang="en-US" altLang="zh-CN" sz="2400" dirty="0">
              <a:solidFill>
                <a:srgbClr val="FF0000"/>
              </a:solidFill>
              <a:latin typeface="Calibri Light"/>
            </a:endParaRPr>
          </a:p>
          <a:p>
            <a:pPr marL="342900" indent="-342900" defTabSz="914400">
              <a:buFont typeface="Wingdings" pitchFamily="2" charset="2"/>
              <a:buChar char="q"/>
              <a:defRPr/>
            </a:pPr>
            <a:endParaRPr lang="en-US" altLang="zh-CN" sz="2400" b="1" dirty="0">
              <a:latin typeface="+mj-ea"/>
              <a:ea typeface="+mj-ea"/>
            </a:endParaRPr>
          </a:p>
          <a:p>
            <a:pPr marL="342900" indent="-342900" defTabSz="914400">
              <a:buFont typeface="Wingdings" pitchFamily="2" charset="2"/>
              <a:buChar char="q"/>
              <a:defRPr/>
            </a:pPr>
            <a:r>
              <a:rPr lang="zh-CN" altLang="en-US" sz="2000" dirty="0"/>
              <a:t>应用场景：</a:t>
            </a:r>
            <a:endParaRPr lang="en-US" altLang="zh-CN" sz="2000" dirty="0"/>
          </a:p>
          <a:p>
            <a:pPr defTabSz="914400">
              <a:defRPr/>
            </a:pPr>
            <a:endParaRPr lang="en-US" altLang="zh-CN" sz="2400" dirty="0">
              <a:solidFill>
                <a:srgbClr val="FF0000"/>
              </a:solidFill>
              <a:latin typeface="Calibri Light"/>
            </a:endParaRPr>
          </a:p>
        </p:txBody>
      </p:sp>
      <p:pic>
        <p:nvPicPr>
          <p:cNvPr id="15" name="Picture 14"/>
          <p:cNvPicPr>
            <a:picLocks noChangeAspect="1"/>
          </p:cNvPicPr>
          <p:nvPr/>
        </p:nvPicPr>
        <p:blipFill>
          <a:blip r:embed="rId3"/>
          <a:stretch>
            <a:fillRect/>
          </a:stretch>
        </p:blipFill>
        <p:spPr>
          <a:xfrm>
            <a:off x="2133454" y="2209008"/>
            <a:ext cx="6430846" cy="3795253"/>
          </a:xfrm>
          <a:prstGeom prst="rect">
            <a:avLst/>
          </a:prstGeom>
        </p:spPr>
      </p:pic>
      <p:sp>
        <p:nvSpPr>
          <p:cNvPr id="3" name="TextBox 2">
            <a:extLst>
              <a:ext uri="{FF2B5EF4-FFF2-40B4-BE49-F238E27FC236}">
                <a16:creationId xmlns:a16="http://schemas.microsoft.com/office/drawing/2014/main" id="{01039A44-B93C-ABBD-797A-0633B0F62CCD}"/>
              </a:ext>
            </a:extLst>
          </p:cNvPr>
          <p:cNvSpPr txBox="1"/>
          <p:nvPr/>
        </p:nvSpPr>
        <p:spPr>
          <a:xfrm>
            <a:off x="2633132" y="3855946"/>
            <a:ext cx="1102746" cy="377155"/>
          </a:xfrm>
          <a:prstGeom prst="rect">
            <a:avLst/>
          </a:prstGeom>
          <a:noFill/>
        </p:spPr>
        <p:txBody>
          <a:bodyPr wrap="square">
            <a:spAutoFit/>
          </a:bodyPr>
          <a:lstStyle/>
          <a:p>
            <a:r>
              <a:rPr lang="zh-CN" altLang="en-US" sz="1800" dirty="0"/>
              <a:t>推荐系统</a:t>
            </a:r>
            <a:endParaRPr lang="en-CN" dirty="0"/>
          </a:p>
        </p:txBody>
      </p:sp>
      <p:sp>
        <p:nvSpPr>
          <p:cNvPr id="13" name="TextBox 12">
            <a:extLst>
              <a:ext uri="{FF2B5EF4-FFF2-40B4-BE49-F238E27FC236}">
                <a16:creationId xmlns:a16="http://schemas.microsoft.com/office/drawing/2014/main" id="{6D54BD6C-3B07-A284-C768-A0F16659C859}"/>
              </a:ext>
            </a:extLst>
          </p:cNvPr>
          <p:cNvSpPr txBox="1"/>
          <p:nvPr/>
        </p:nvSpPr>
        <p:spPr>
          <a:xfrm>
            <a:off x="4744792" y="3855946"/>
            <a:ext cx="1374084" cy="377155"/>
          </a:xfrm>
          <a:prstGeom prst="rect">
            <a:avLst/>
          </a:prstGeom>
          <a:noFill/>
        </p:spPr>
        <p:txBody>
          <a:bodyPr wrap="square">
            <a:spAutoFit/>
          </a:bodyPr>
          <a:lstStyle/>
          <a:p>
            <a:r>
              <a:rPr lang="zh-CN" altLang="en-US" b="0" i="0" dirty="0">
                <a:solidFill>
                  <a:srgbClr val="333333"/>
                </a:solidFill>
                <a:effectLst/>
                <a:highlight>
                  <a:srgbClr val="FFFFFF"/>
                </a:highlight>
                <a:latin typeface="Arial" panose="020B0604020202020204" pitchFamily="34" charset="0"/>
              </a:rPr>
              <a:t>中微子检测</a:t>
            </a:r>
            <a:endParaRPr lang="en-CN" dirty="0"/>
          </a:p>
        </p:txBody>
      </p:sp>
      <p:sp>
        <p:nvSpPr>
          <p:cNvPr id="17" name="TextBox 16">
            <a:extLst>
              <a:ext uri="{FF2B5EF4-FFF2-40B4-BE49-F238E27FC236}">
                <a16:creationId xmlns:a16="http://schemas.microsoft.com/office/drawing/2014/main" id="{7AAEE2C0-67F7-A369-94AC-4020E82F7DE7}"/>
              </a:ext>
            </a:extLst>
          </p:cNvPr>
          <p:cNvSpPr txBox="1"/>
          <p:nvPr/>
        </p:nvSpPr>
        <p:spPr>
          <a:xfrm>
            <a:off x="6765057" y="3855946"/>
            <a:ext cx="1799243" cy="369332"/>
          </a:xfrm>
          <a:prstGeom prst="rect">
            <a:avLst/>
          </a:prstGeom>
          <a:noFill/>
        </p:spPr>
        <p:txBody>
          <a:bodyPr wrap="square">
            <a:spAutoFit/>
          </a:bodyPr>
          <a:lstStyle/>
          <a:p>
            <a:r>
              <a:rPr lang="zh-CN" altLang="en-US" b="0" i="0" dirty="0">
                <a:solidFill>
                  <a:srgbClr val="333333"/>
                </a:solidFill>
                <a:effectLst/>
                <a:highlight>
                  <a:srgbClr val="FFFFFF"/>
                </a:highlight>
                <a:latin typeface="Helvetica Neue" panose="02000503000000020004" pitchFamily="2" charset="0"/>
              </a:rPr>
              <a:t>大型强子对撞机</a:t>
            </a:r>
            <a:endParaRPr lang="en-CN" dirty="0"/>
          </a:p>
        </p:txBody>
      </p:sp>
      <p:sp>
        <p:nvSpPr>
          <p:cNvPr id="18" name="TextBox 17">
            <a:extLst>
              <a:ext uri="{FF2B5EF4-FFF2-40B4-BE49-F238E27FC236}">
                <a16:creationId xmlns:a16="http://schemas.microsoft.com/office/drawing/2014/main" id="{B2C2F21A-9C6E-BA77-9B53-11420DEF66BA}"/>
              </a:ext>
            </a:extLst>
          </p:cNvPr>
          <p:cNvSpPr txBox="1"/>
          <p:nvPr/>
        </p:nvSpPr>
        <p:spPr>
          <a:xfrm>
            <a:off x="2621462" y="5943043"/>
            <a:ext cx="1102746" cy="369332"/>
          </a:xfrm>
          <a:prstGeom prst="rect">
            <a:avLst/>
          </a:prstGeom>
          <a:noFill/>
        </p:spPr>
        <p:txBody>
          <a:bodyPr wrap="square">
            <a:spAutoFit/>
          </a:bodyPr>
          <a:lstStyle/>
          <a:p>
            <a:r>
              <a:rPr lang="en-US" dirty="0" err="1"/>
              <a:t>舆情检测</a:t>
            </a:r>
            <a:endParaRPr lang="en-CN" dirty="0"/>
          </a:p>
        </p:txBody>
      </p:sp>
      <p:sp>
        <p:nvSpPr>
          <p:cNvPr id="20" name="TextBox 19">
            <a:extLst>
              <a:ext uri="{FF2B5EF4-FFF2-40B4-BE49-F238E27FC236}">
                <a16:creationId xmlns:a16="http://schemas.microsoft.com/office/drawing/2014/main" id="{B16C6699-5B02-729B-3EA4-0F5046DAAF6F}"/>
              </a:ext>
            </a:extLst>
          </p:cNvPr>
          <p:cNvSpPr txBox="1"/>
          <p:nvPr/>
        </p:nvSpPr>
        <p:spPr>
          <a:xfrm>
            <a:off x="4705036" y="5943043"/>
            <a:ext cx="1596225" cy="369332"/>
          </a:xfrm>
          <a:prstGeom prst="rect">
            <a:avLst/>
          </a:prstGeom>
          <a:noFill/>
        </p:spPr>
        <p:txBody>
          <a:bodyPr wrap="square">
            <a:spAutoFit/>
          </a:bodyPr>
          <a:lstStyle/>
          <a:p>
            <a:r>
              <a:rPr lang="en-US" dirty="0" err="1"/>
              <a:t>药物重利用</a:t>
            </a:r>
            <a:endParaRPr lang="en-CN" dirty="0"/>
          </a:p>
        </p:txBody>
      </p:sp>
      <p:sp>
        <p:nvSpPr>
          <p:cNvPr id="21" name="TextBox 20">
            <a:extLst>
              <a:ext uri="{FF2B5EF4-FFF2-40B4-BE49-F238E27FC236}">
                <a16:creationId xmlns:a16="http://schemas.microsoft.com/office/drawing/2014/main" id="{C689EF65-FB47-D120-7989-AAA23D4FD93F}"/>
              </a:ext>
            </a:extLst>
          </p:cNvPr>
          <p:cNvSpPr txBox="1"/>
          <p:nvPr/>
        </p:nvSpPr>
        <p:spPr>
          <a:xfrm>
            <a:off x="7068606" y="5943043"/>
            <a:ext cx="682086" cy="369332"/>
          </a:xfrm>
          <a:prstGeom prst="rect">
            <a:avLst/>
          </a:prstGeom>
          <a:noFill/>
        </p:spPr>
        <p:txBody>
          <a:bodyPr wrap="square">
            <a:spAutoFit/>
          </a:bodyPr>
          <a:lstStyle/>
          <a:p>
            <a:r>
              <a:rPr lang="en-US" dirty="0" err="1"/>
              <a:t>化学</a:t>
            </a:r>
            <a:endParaRPr lang="en-CN" dirty="0"/>
          </a:p>
        </p:txBody>
      </p:sp>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研究背景</a:t>
            </a:r>
          </a:p>
        </p:txBody>
      </p:sp>
      <p:sp>
        <p:nvSpPr>
          <p:cNvPr id="9" name="文本框 8"/>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10" name="文本框 9"/>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11" name="文本框 10"/>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2" name="文本框 11"/>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1.2</a:t>
            </a:r>
            <a:endParaRPr lang="zh-CN" altLang="en-US" dirty="0">
              <a:latin typeface="+mj-ea"/>
              <a:ea typeface="+mj-ea"/>
            </a:endParaRPr>
          </a:p>
        </p:txBody>
      </p:sp>
      <p:sp>
        <p:nvSpPr>
          <p:cNvPr id="16" name="矩形 15"/>
          <p:cNvSpPr/>
          <p:nvPr/>
        </p:nvSpPr>
        <p:spPr>
          <a:xfrm>
            <a:off x="922866" y="888589"/>
            <a:ext cx="212513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研究现状</a:t>
            </a:r>
          </a:p>
        </p:txBody>
      </p:sp>
      <p:sp>
        <p:nvSpPr>
          <p:cNvPr id="2" name="TextBox 1"/>
          <p:cNvSpPr txBox="1"/>
          <p:nvPr/>
        </p:nvSpPr>
        <p:spPr>
          <a:xfrm>
            <a:off x="353910" y="1813352"/>
            <a:ext cx="4230073" cy="400110"/>
          </a:xfrm>
          <a:prstGeom prst="rect">
            <a:avLst/>
          </a:prstGeom>
          <a:noFill/>
        </p:spPr>
        <p:txBody>
          <a:bodyPr wrap="square">
            <a:spAutoFit/>
          </a:bodyPr>
          <a:lstStyle/>
          <a:p>
            <a:pPr marL="342900" indent="-342900">
              <a:buFont typeface="Wingdings" pitchFamily="2" charset="2"/>
              <a:buChar char="q"/>
            </a:pPr>
            <a:r>
              <a:rPr lang="zh-CN" altLang="en-US" sz="2000" dirty="0">
                <a:latin typeface="Calibri Light"/>
              </a:rPr>
              <a:t>图神经网络（</a:t>
            </a:r>
            <a:r>
              <a:rPr lang="en-US" altLang="zh-CN" sz="2000" dirty="0">
                <a:latin typeface="Calibri Light"/>
              </a:rPr>
              <a:t>GNN</a:t>
            </a:r>
            <a:r>
              <a:rPr lang="zh-CN" altLang="en-US" sz="2000" dirty="0">
                <a:latin typeface="Calibri Light"/>
              </a:rPr>
              <a:t>）的研究</a:t>
            </a:r>
            <a:endParaRPr lang="en-US" sz="2000" dirty="0">
              <a:latin typeface="Calibri Light"/>
            </a:endParaRPr>
          </a:p>
        </p:txBody>
      </p:sp>
      <p:sp>
        <p:nvSpPr>
          <p:cNvPr id="3" name="TextBox 2"/>
          <p:cNvSpPr txBox="1"/>
          <p:nvPr/>
        </p:nvSpPr>
        <p:spPr>
          <a:xfrm>
            <a:off x="4204731" y="1210355"/>
            <a:ext cx="7623085" cy="1631216"/>
          </a:xfrm>
          <a:prstGeom prst="rect">
            <a:avLst/>
          </a:prstGeom>
          <a:noFill/>
        </p:spPr>
        <p:txBody>
          <a:bodyPr wrap="square">
            <a:spAutoFit/>
          </a:bodyPr>
          <a:lstStyle/>
          <a:p>
            <a:r>
              <a:rPr lang="en-US" sz="2000" dirty="0">
                <a:latin typeface="Calibri Light"/>
              </a:rPr>
              <a:t>图神经网络模型</a:t>
            </a:r>
            <a:r>
              <a:rPr lang="zh-CN" altLang="en-US" sz="2000" dirty="0">
                <a:latin typeface="Calibri Light"/>
              </a:rPr>
              <a:t>：根据输入数据</a:t>
            </a:r>
            <a:r>
              <a:rPr lang="en-US" altLang="zh-CN" sz="2000" dirty="0">
                <a:latin typeface="Calibri Light"/>
              </a:rPr>
              <a:t>/</a:t>
            </a:r>
            <a:r>
              <a:rPr lang="zh-CN" altLang="en-US" sz="2000" dirty="0">
                <a:latin typeface="Calibri Light"/>
              </a:rPr>
              <a:t>任务类型设计网络结构</a:t>
            </a:r>
            <a:endParaRPr lang="en-US" altLang="zh-CN" sz="2000" dirty="0">
              <a:latin typeface="Calibri Light"/>
            </a:endParaRPr>
          </a:p>
          <a:p>
            <a:endParaRPr lang="en-US" sz="2000" dirty="0">
              <a:latin typeface="Calibri Light"/>
            </a:endParaRPr>
          </a:p>
          <a:p>
            <a:r>
              <a:rPr lang="en-US" sz="2000" dirty="0" err="1">
                <a:latin typeface="Calibri Light"/>
              </a:rPr>
              <a:t>图表示学习</a:t>
            </a:r>
            <a:r>
              <a:rPr lang="zh-CN" altLang="en-US" sz="2000" dirty="0">
                <a:latin typeface="Calibri Light"/>
              </a:rPr>
              <a:t>： 有效地将图中的节点和边表示为低维向量</a:t>
            </a:r>
            <a:endParaRPr lang="en-US" sz="2000" dirty="0">
              <a:latin typeface="Calibri Light"/>
            </a:endParaRPr>
          </a:p>
          <a:p>
            <a:endParaRPr lang="en-US" sz="2000" dirty="0">
              <a:latin typeface="Calibri Light"/>
            </a:endParaRPr>
          </a:p>
          <a:p>
            <a:r>
              <a:rPr lang="en-US" sz="2000" dirty="0">
                <a:latin typeface="Calibri Light"/>
              </a:rPr>
              <a:t>图表示学习的应用</a:t>
            </a:r>
            <a:r>
              <a:rPr lang="zh-CN" altLang="en-US" sz="2000" dirty="0">
                <a:latin typeface="Calibri Light"/>
              </a:rPr>
              <a:t>： 利用图表示学习解决实际应用问题</a:t>
            </a:r>
            <a:endParaRPr lang="en-US" sz="2000" dirty="0">
              <a:latin typeface="Calibri Light"/>
            </a:endParaRPr>
          </a:p>
        </p:txBody>
      </p:sp>
      <p:sp>
        <p:nvSpPr>
          <p:cNvPr id="4" name="Left Brace 3"/>
          <p:cNvSpPr/>
          <p:nvPr/>
        </p:nvSpPr>
        <p:spPr>
          <a:xfrm>
            <a:off x="3843720" y="1326743"/>
            <a:ext cx="417394" cy="139844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851116" y="2978089"/>
            <a:ext cx="7493114" cy="3901129"/>
          </a:xfrm>
          <a:prstGeom prst="rect">
            <a:avLst/>
          </a:prstGeom>
        </p:spPr>
      </p:pic>
      <p:grpSp>
        <p:nvGrpSpPr>
          <p:cNvPr id="6" name="Group 5">
            <a:extLst>
              <a:ext uri="{FF2B5EF4-FFF2-40B4-BE49-F238E27FC236}">
                <a16:creationId xmlns:a16="http://schemas.microsoft.com/office/drawing/2014/main" id="{3CC01EC9-FC0A-4DBE-0C5E-976F9F728A8F}"/>
              </a:ext>
            </a:extLst>
          </p:cNvPr>
          <p:cNvGrpSpPr/>
          <p:nvPr/>
        </p:nvGrpSpPr>
        <p:grpSpPr>
          <a:xfrm>
            <a:off x="6448970" y="3278474"/>
            <a:ext cx="2986636" cy="819581"/>
            <a:chOff x="8176170" y="3255720"/>
            <a:chExt cx="2986636" cy="819581"/>
          </a:xfrm>
        </p:grpSpPr>
        <p:sp>
          <p:nvSpPr>
            <p:cNvPr id="21" name="Rounded Rectangle 20">
              <a:extLst>
                <a:ext uri="{FF2B5EF4-FFF2-40B4-BE49-F238E27FC236}">
                  <a16:creationId xmlns:a16="http://schemas.microsoft.com/office/drawing/2014/main" id="{2835A016-C1F2-FBC3-D049-CEE1D423F038}"/>
                </a:ext>
              </a:extLst>
            </p:cNvPr>
            <p:cNvSpPr/>
            <p:nvPr/>
          </p:nvSpPr>
          <p:spPr>
            <a:xfrm>
              <a:off x="8176170" y="3255720"/>
              <a:ext cx="2986636" cy="819581"/>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3" name="TextBox 12">
              <a:extLst>
                <a:ext uri="{FF2B5EF4-FFF2-40B4-BE49-F238E27FC236}">
                  <a16:creationId xmlns:a16="http://schemas.microsoft.com/office/drawing/2014/main" id="{1C0800B1-3F51-EEDD-CF43-027B9B771443}"/>
                </a:ext>
              </a:extLst>
            </p:cNvPr>
            <p:cNvSpPr txBox="1"/>
            <p:nvPr/>
          </p:nvSpPr>
          <p:spPr>
            <a:xfrm>
              <a:off x="8247317" y="3372107"/>
              <a:ext cx="2844342" cy="584775"/>
            </a:xfrm>
            <a:prstGeom prst="rect">
              <a:avLst/>
            </a:prstGeom>
            <a:noFill/>
          </p:spPr>
          <p:txBody>
            <a:bodyPr wrap="square">
              <a:spAutoFit/>
            </a:bodyPr>
            <a:lstStyle/>
            <a:p>
              <a:r>
                <a:rPr lang="en-US" sz="1600" dirty="0" err="1">
                  <a:latin typeface="Calibri Light"/>
                </a:rPr>
                <a:t>研究一</a:t>
              </a:r>
              <a:r>
                <a:rPr lang="zh-CN" altLang="en-US" sz="1600" dirty="0">
                  <a:latin typeface="Calibri Light"/>
                </a:rPr>
                <a:t>：</a:t>
              </a:r>
              <a:r>
                <a:rPr lang="zh-CN" altLang="en-US" sz="1600" dirty="0">
                  <a:solidFill>
                    <a:prstClr val="black">
                      <a:lumMod val="75000"/>
                      <a:lumOff val="25000"/>
                    </a:prstClr>
                  </a:solidFill>
                  <a:latin typeface="+mj-ea"/>
                  <a:ea typeface="+mj-ea"/>
                  <a:cs typeface="Arial" panose="020B0604020202090204" pitchFamily="34" charset="0"/>
                </a:rPr>
                <a:t>基于频率自适应的简化频域图卷积网络</a:t>
              </a:r>
              <a:endParaRPr lang="en-CN" sz="1600" dirty="0"/>
            </a:p>
          </p:txBody>
        </p:sp>
      </p:grpSp>
      <p:grpSp>
        <p:nvGrpSpPr>
          <p:cNvPr id="18" name="Group 17">
            <a:extLst>
              <a:ext uri="{FF2B5EF4-FFF2-40B4-BE49-F238E27FC236}">
                <a16:creationId xmlns:a16="http://schemas.microsoft.com/office/drawing/2014/main" id="{EF1DF53A-B6DB-D284-35E2-A7BED01C1C5F}"/>
              </a:ext>
            </a:extLst>
          </p:cNvPr>
          <p:cNvGrpSpPr/>
          <p:nvPr/>
        </p:nvGrpSpPr>
        <p:grpSpPr>
          <a:xfrm>
            <a:off x="3553929" y="6190087"/>
            <a:ext cx="2789526" cy="702179"/>
            <a:chOff x="763213" y="6177039"/>
            <a:chExt cx="2789526" cy="702179"/>
          </a:xfrm>
        </p:grpSpPr>
        <p:sp>
          <p:nvSpPr>
            <p:cNvPr id="22" name="Rounded Rectangle 21">
              <a:extLst>
                <a:ext uri="{FF2B5EF4-FFF2-40B4-BE49-F238E27FC236}">
                  <a16:creationId xmlns:a16="http://schemas.microsoft.com/office/drawing/2014/main" id="{F170FD8B-30DD-5B81-FABB-50A1769935D1}"/>
                </a:ext>
              </a:extLst>
            </p:cNvPr>
            <p:cNvSpPr/>
            <p:nvPr/>
          </p:nvSpPr>
          <p:spPr>
            <a:xfrm>
              <a:off x="763213" y="6177039"/>
              <a:ext cx="2740481" cy="702179"/>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4" name="TextBox 13">
              <a:extLst>
                <a:ext uri="{FF2B5EF4-FFF2-40B4-BE49-F238E27FC236}">
                  <a16:creationId xmlns:a16="http://schemas.microsoft.com/office/drawing/2014/main" id="{3C5F54A2-D8BF-6454-B302-67668738CE2D}"/>
                </a:ext>
              </a:extLst>
            </p:cNvPr>
            <p:cNvSpPr txBox="1"/>
            <p:nvPr/>
          </p:nvSpPr>
          <p:spPr>
            <a:xfrm>
              <a:off x="812258" y="6271616"/>
              <a:ext cx="2740481" cy="584775"/>
            </a:xfrm>
            <a:prstGeom prst="rect">
              <a:avLst/>
            </a:prstGeom>
            <a:noFill/>
          </p:spPr>
          <p:txBody>
            <a:bodyPr wrap="square">
              <a:spAutoFit/>
            </a:bodyPr>
            <a:lstStyle/>
            <a:p>
              <a:r>
                <a:rPr lang="en-US" sz="1600" dirty="0" err="1">
                  <a:latin typeface="Calibri Light"/>
                </a:rPr>
                <a:t>研究二</a:t>
              </a:r>
              <a:r>
                <a:rPr lang="zh-CN" altLang="en-US" sz="1600" dirty="0">
                  <a:latin typeface="Calibri Light"/>
                </a:rPr>
                <a:t>：</a:t>
              </a:r>
              <a:r>
                <a:rPr lang="zh-CN" altLang="en-US" sz="1600" dirty="0">
                  <a:solidFill>
                    <a:prstClr val="black">
                      <a:lumMod val="75000"/>
                      <a:lumOff val="25000"/>
                    </a:prstClr>
                  </a:solidFill>
                  <a:latin typeface="+mj-ea"/>
                  <a:ea typeface="+mj-ea"/>
                  <a:cs typeface="Arial" panose="020B0604020202090204" pitchFamily="34" charset="0"/>
                </a:rPr>
                <a:t>基于最小显著信息的无监督图对比学习</a:t>
              </a:r>
              <a:endParaRPr lang="en-CN" sz="1600" dirty="0"/>
            </a:p>
          </p:txBody>
        </p:sp>
      </p:grpSp>
      <p:grpSp>
        <p:nvGrpSpPr>
          <p:cNvPr id="19" name="Group 18">
            <a:extLst>
              <a:ext uri="{FF2B5EF4-FFF2-40B4-BE49-F238E27FC236}">
                <a16:creationId xmlns:a16="http://schemas.microsoft.com/office/drawing/2014/main" id="{65C51526-A8AA-37CB-CDE0-AD4DCA81693F}"/>
              </a:ext>
            </a:extLst>
          </p:cNvPr>
          <p:cNvGrpSpPr/>
          <p:nvPr/>
        </p:nvGrpSpPr>
        <p:grpSpPr>
          <a:xfrm>
            <a:off x="6810178" y="6097119"/>
            <a:ext cx="2625428" cy="760881"/>
            <a:chOff x="8881481" y="6095510"/>
            <a:chExt cx="2625428" cy="760881"/>
          </a:xfrm>
        </p:grpSpPr>
        <p:sp>
          <p:nvSpPr>
            <p:cNvPr id="23" name="Rounded Rectangle 22">
              <a:extLst>
                <a:ext uri="{FF2B5EF4-FFF2-40B4-BE49-F238E27FC236}">
                  <a16:creationId xmlns:a16="http://schemas.microsoft.com/office/drawing/2014/main" id="{7BEB4038-6C1C-9D87-E9CD-029430895B01}"/>
                </a:ext>
              </a:extLst>
            </p:cNvPr>
            <p:cNvSpPr/>
            <p:nvPr/>
          </p:nvSpPr>
          <p:spPr>
            <a:xfrm>
              <a:off x="8881481" y="6095510"/>
              <a:ext cx="2620813" cy="760881"/>
            </a:xfrm>
            <a:prstGeom prst="roundRect">
              <a:avLst>
                <a:gd name="adj" fmla="val 3153"/>
              </a:avLst>
            </a:prstGeom>
            <a:solidFill>
              <a:schemeClr val="accent4">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7" name="TextBox 16">
              <a:extLst>
                <a:ext uri="{FF2B5EF4-FFF2-40B4-BE49-F238E27FC236}">
                  <a16:creationId xmlns:a16="http://schemas.microsoft.com/office/drawing/2014/main" id="{3A686B75-EFD5-DCFE-F71D-BCE0710B7168}"/>
                </a:ext>
              </a:extLst>
            </p:cNvPr>
            <p:cNvSpPr txBox="1"/>
            <p:nvPr/>
          </p:nvSpPr>
          <p:spPr>
            <a:xfrm>
              <a:off x="8930526" y="6190087"/>
              <a:ext cx="2576383" cy="584775"/>
            </a:xfrm>
            <a:prstGeom prst="rect">
              <a:avLst/>
            </a:prstGeom>
            <a:noFill/>
          </p:spPr>
          <p:txBody>
            <a:bodyPr wrap="square">
              <a:spAutoFit/>
            </a:bodyPr>
            <a:lstStyle/>
            <a:p>
              <a:r>
                <a:rPr lang="en-US" sz="1600" dirty="0" err="1">
                  <a:latin typeface="Calibri Light"/>
                </a:rPr>
                <a:t>应用</a:t>
              </a:r>
              <a:r>
                <a:rPr lang="zh-CN" altLang="en-US" sz="1600" dirty="0">
                  <a:latin typeface="Calibri Light"/>
                </a:rPr>
                <a:t>：图表示学习在医疗专业理解上的应用</a:t>
              </a:r>
            </a:p>
          </p:txBody>
        </p:sp>
      </p:grpSp>
      <p:sp>
        <p:nvSpPr>
          <p:cNvPr id="27" name="Notched Right Arrow 26">
            <a:extLst>
              <a:ext uri="{FF2B5EF4-FFF2-40B4-BE49-F238E27FC236}">
                <a16:creationId xmlns:a16="http://schemas.microsoft.com/office/drawing/2014/main" id="{575DFABF-B7C7-DD8C-225C-FD7442E97B89}"/>
              </a:ext>
            </a:extLst>
          </p:cNvPr>
          <p:cNvSpPr/>
          <p:nvPr/>
        </p:nvSpPr>
        <p:spPr>
          <a:xfrm rot="4904158">
            <a:off x="7438109" y="4908431"/>
            <a:ext cx="2126304" cy="232207"/>
          </a:xfrm>
          <a:prstGeom prst="notched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N" dirty="0"/>
          </a:p>
        </p:txBody>
      </p:sp>
      <p:sp>
        <p:nvSpPr>
          <p:cNvPr id="28" name="Notched Right Arrow 27">
            <a:extLst>
              <a:ext uri="{FF2B5EF4-FFF2-40B4-BE49-F238E27FC236}">
                <a16:creationId xmlns:a16="http://schemas.microsoft.com/office/drawing/2014/main" id="{702307E9-1744-B2F1-83D4-09D59878D228}"/>
              </a:ext>
            </a:extLst>
          </p:cNvPr>
          <p:cNvSpPr/>
          <p:nvPr/>
        </p:nvSpPr>
        <p:spPr>
          <a:xfrm>
            <a:off x="6053664" y="6541176"/>
            <a:ext cx="915716" cy="197633"/>
          </a:xfrm>
          <a:prstGeom prst="notched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N" dirty="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400" fontAlgn="base">
              <a:spcBef>
                <a:spcPct val="0"/>
              </a:spcBef>
              <a:spcAft>
                <a:spcPct val="0"/>
              </a:spcAft>
              <a:defRPr/>
            </a:pPr>
            <a:r>
              <a:rPr lang="zh-CN" altLang="en-US" sz="3600" b="1" spc="400" dirty="0">
                <a:solidFill>
                  <a:srgbClr val="674196"/>
                </a:solidFill>
                <a:latin typeface="微软雅黑"/>
                <a:ea typeface="微软雅黑"/>
              </a:rPr>
              <a:t>研究内容</a:t>
            </a:r>
          </a:p>
        </p:txBody>
      </p:sp>
      <p:sp>
        <p:nvSpPr>
          <p:cNvPr id="7" name="矩形 6"/>
          <p:cNvSpPr/>
          <p:nvPr/>
        </p:nvSpPr>
        <p:spPr>
          <a:xfrm>
            <a:off x="3269762" y="3825551"/>
            <a:ext cx="5631453" cy="499560"/>
          </a:xfrm>
          <a:prstGeom prst="rect">
            <a:avLst/>
          </a:prstGeom>
        </p:spPr>
        <p:txBody>
          <a:bodyPr wrap="square">
            <a:spAutoFit/>
          </a:bodyPr>
          <a:lstStyle/>
          <a:p>
            <a:pPr algn="ctr" defTabSz="914400">
              <a:lnSpc>
                <a:spcPct val="150000"/>
              </a:lnSpc>
              <a:buClr>
                <a:srgbClr val="2AFEFF"/>
              </a:buClr>
              <a:defRPr/>
            </a:pPr>
            <a:r>
              <a:rPr lang="zh-CN" altLang="en-US" sz="2000" b="1" dirty="0">
                <a:solidFill>
                  <a:prstClr val="black">
                    <a:lumMod val="75000"/>
                    <a:lumOff val="25000"/>
                  </a:prstClr>
                </a:solidFill>
                <a:latin typeface="+mj-ea"/>
                <a:ea typeface="+mj-ea"/>
                <a:cs typeface="Arial" panose="020B0604020202090204" pitchFamily="34" charset="0"/>
              </a:rPr>
              <a:t>研究一：基于频率自适应的简化频域图卷积网络</a:t>
            </a:r>
          </a:p>
        </p:txBody>
      </p:sp>
      <p:sp>
        <p:nvSpPr>
          <p:cNvPr id="8" name="矩形 7"/>
          <p:cNvSpPr/>
          <p:nvPr/>
        </p:nvSpPr>
        <p:spPr>
          <a:xfrm>
            <a:off x="5016218" y="3429000"/>
            <a:ext cx="2159566" cy="369332"/>
          </a:xfrm>
          <a:prstGeom prst="rect">
            <a:avLst/>
          </a:prstGeom>
        </p:spPr>
        <p:txBody>
          <a:bodyPr wrap="none">
            <a:spAutoFit/>
          </a:bodyPr>
          <a:lstStyle/>
          <a:p>
            <a:pPr algn="ctr" defTabSz="914400" fontAlgn="base">
              <a:spcBef>
                <a:spcPct val="0"/>
              </a:spcBef>
              <a:spcAft>
                <a:spcPct val="0"/>
              </a:spcAft>
              <a:defRPr/>
            </a:pPr>
            <a:r>
              <a:rPr lang="en-US" altLang="zh-CN" b="1" dirty="0">
                <a:solidFill>
                  <a:srgbClr val="674196"/>
                </a:solidFill>
                <a:latin typeface="Arial" panose="020B0604020202090204"/>
                <a:ea typeface="方正兰亭黑_GBK"/>
              </a:rPr>
              <a:t>Research Content</a:t>
            </a:r>
          </a:p>
        </p:txBody>
      </p:sp>
      <p:sp>
        <p:nvSpPr>
          <p:cNvPr id="9" name="圆角矩形 52"/>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dirty="0">
                <a:solidFill>
                  <a:prstClr val="white"/>
                </a:solidFill>
                <a:latin typeface="+mj-ea"/>
                <a:ea typeface="+mj-ea"/>
                <a:cs typeface="Arial" panose="020B0604020202090204" pitchFamily="34" charset="0"/>
              </a:rPr>
              <a:t>第二部分</a:t>
            </a:r>
          </a:p>
        </p:txBody>
      </p:sp>
      <p:sp>
        <p:nvSpPr>
          <p:cNvPr id="2" name="矩形 6">
            <a:extLst>
              <a:ext uri="{FF2B5EF4-FFF2-40B4-BE49-F238E27FC236}">
                <a16:creationId xmlns:a16="http://schemas.microsoft.com/office/drawing/2014/main" id="{252FDDC7-B537-468A-0A65-2A729105BF0A}"/>
              </a:ext>
            </a:extLst>
          </p:cNvPr>
          <p:cNvSpPr/>
          <p:nvPr/>
        </p:nvSpPr>
        <p:spPr>
          <a:xfrm>
            <a:off x="3280272" y="4227463"/>
            <a:ext cx="5576036" cy="499560"/>
          </a:xfrm>
          <a:prstGeom prst="rect">
            <a:avLst/>
          </a:prstGeom>
        </p:spPr>
        <p:txBody>
          <a:bodyPr wrap="square">
            <a:spAutoFit/>
          </a:bodyPr>
          <a:lstStyle/>
          <a:p>
            <a:pPr algn="ctr" defTabSz="914400">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90204" pitchFamily="34" charset="0"/>
              </a:rPr>
              <a:t>研究二：基于最小显著信息的无监督图对比学习</a:t>
            </a:r>
          </a:p>
        </p:txBody>
      </p:sp>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3" name="文本框 22"/>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24" name="文本框 23"/>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5" name="文本框 24"/>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6" name="文本框 25"/>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27" name="矩形 26"/>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28" name="矩形 27"/>
          <p:cNvSpPr/>
          <p:nvPr/>
        </p:nvSpPr>
        <p:spPr>
          <a:xfrm>
            <a:off x="922866" y="888589"/>
            <a:ext cx="5401734"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：研究总览</a:t>
            </a:r>
          </a:p>
        </p:txBody>
      </p:sp>
      <p:sp>
        <p:nvSpPr>
          <p:cNvPr id="2" name="TextBox 1"/>
          <p:cNvSpPr txBox="1"/>
          <p:nvPr/>
        </p:nvSpPr>
        <p:spPr>
          <a:xfrm>
            <a:off x="380999" y="1505762"/>
            <a:ext cx="11108636" cy="1938992"/>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Calibri Light"/>
              </a:rPr>
              <a:t>频域图卷积网络：</a:t>
            </a:r>
            <a:endParaRPr lang="en-US" altLang="zh-CN" sz="2000" dirty="0">
              <a:latin typeface="Calibri Light"/>
            </a:endParaRPr>
          </a:p>
          <a:p>
            <a:pPr defTabSz="914400">
              <a:defRPr/>
            </a:pPr>
            <a:endParaRPr lang="en-US" altLang="zh-CN" sz="2400" dirty="0">
              <a:latin typeface="Calibri Light"/>
            </a:endParaRPr>
          </a:p>
          <a:p>
            <a:pPr defTabSz="914400">
              <a:defRPr/>
            </a:pPr>
            <a:endParaRPr lang="en-US" altLang="zh-CN" sz="2400" dirty="0">
              <a:latin typeface="Calibri Light"/>
            </a:endParaRPr>
          </a:p>
          <a:p>
            <a:pPr defTabSz="914400">
              <a:defRPr/>
            </a:pPr>
            <a:endParaRPr lang="en-US" altLang="zh-CN" sz="2400" dirty="0">
              <a:latin typeface="Calibri Light"/>
            </a:endParaRPr>
          </a:p>
          <a:p>
            <a:pPr defTabSz="914400">
              <a:defRPr/>
            </a:pPr>
            <a:endParaRPr lang="en-US" altLang="zh-CN" sz="2400" dirty="0">
              <a:latin typeface="Calibri Light"/>
            </a:endParaRPr>
          </a:p>
        </p:txBody>
      </p:sp>
      <p:pic>
        <p:nvPicPr>
          <p:cNvPr id="3" name="Picture 2"/>
          <p:cNvPicPr>
            <a:picLocks noChangeAspect="1"/>
          </p:cNvPicPr>
          <p:nvPr/>
        </p:nvPicPr>
        <p:blipFill rotWithShape="1">
          <a:blip r:embed="rId3"/>
          <a:srcRect t="41438"/>
          <a:stretch>
            <a:fillRect/>
          </a:stretch>
        </p:blipFill>
        <p:spPr>
          <a:xfrm>
            <a:off x="2891203" y="1534720"/>
            <a:ext cx="6324921" cy="1845428"/>
          </a:xfrm>
          <a:prstGeom prst="rect">
            <a:avLst/>
          </a:prstGeom>
        </p:spPr>
      </p:pic>
      <p:sp>
        <p:nvSpPr>
          <p:cNvPr id="5" name="Down Arrow 4">
            <a:extLst>
              <a:ext uri="{FF2B5EF4-FFF2-40B4-BE49-F238E27FC236}">
                <a16:creationId xmlns:a16="http://schemas.microsoft.com/office/drawing/2014/main" id="{BADA4C30-E651-E945-81B1-4338009535C0}"/>
              </a:ext>
            </a:extLst>
          </p:cNvPr>
          <p:cNvSpPr/>
          <p:nvPr/>
        </p:nvSpPr>
        <p:spPr>
          <a:xfrm rot="16200000">
            <a:off x="4027968" y="4436686"/>
            <a:ext cx="321346" cy="598873"/>
          </a:xfrm>
          <a:prstGeom prst="downArrow">
            <a:avLst/>
          </a:prstGeom>
          <a:solidFill>
            <a:srgbClr val="6741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953E1513-970B-09CA-9D40-D922A583444C}"/>
              </a:ext>
            </a:extLst>
          </p:cNvPr>
          <p:cNvSpPr/>
          <p:nvPr/>
        </p:nvSpPr>
        <p:spPr>
          <a:xfrm>
            <a:off x="380999" y="1505762"/>
            <a:ext cx="10903227" cy="1809780"/>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7" name="Rounded Rectangle 6">
            <a:extLst>
              <a:ext uri="{FF2B5EF4-FFF2-40B4-BE49-F238E27FC236}">
                <a16:creationId xmlns:a16="http://schemas.microsoft.com/office/drawing/2014/main" id="{660A9C03-204A-BCA4-E27C-C6C73E161253}"/>
              </a:ext>
            </a:extLst>
          </p:cNvPr>
          <p:cNvSpPr/>
          <p:nvPr/>
        </p:nvSpPr>
        <p:spPr>
          <a:xfrm>
            <a:off x="400877" y="3604727"/>
            <a:ext cx="10903227" cy="2719339"/>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9" name="TextBox 8">
            <a:extLst>
              <a:ext uri="{FF2B5EF4-FFF2-40B4-BE49-F238E27FC236}">
                <a16:creationId xmlns:a16="http://schemas.microsoft.com/office/drawing/2014/main" id="{FAE2E983-7C0F-12D9-9A76-DA3085A5FDB2}"/>
              </a:ext>
            </a:extLst>
          </p:cNvPr>
          <p:cNvSpPr txBox="1"/>
          <p:nvPr/>
        </p:nvSpPr>
        <p:spPr>
          <a:xfrm>
            <a:off x="4677606" y="3707965"/>
            <a:ext cx="6052636" cy="2616101"/>
          </a:xfrm>
          <a:prstGeom prst="rect">
            <a:avLst/>
          </a:prstGeom>
          <a:noFill/>
        </p:spPr>
        <p:txBody>
          <a:bodyPr wrap="square">
            <a:spAutoFit/>
          </a:bodyPr>
          <a:lstStyle/>
          <a:p>
            <a:pPr marL="342900" indent="-342900" defTabSz="914400">
              <a:buFont typeface="Wingdings" pitchFamily="2" charset="2"/>
              <a:buChar char="q"/>
              <a:defRPr/>
            </a:pPr>
            <a:r>
              <a:rPr lang="zh-CN" altLang="en-US" sz="2000" dirty="0">
                <a:latin typeface="+mj-ea"/>
                <a:ea typeface="+mj-ea"/>
              </a:rPr>
              <a:t>研究贡献：</a:t>
            </a:r>
            <a:endParaRPr lang="en-US" altLang="zh-CN" sz="2000" dirty="0">
              <a:latin typeface="+mj-ea"/>
              <a:ea typeface="+mj-ea"/>
            </a:endParaRPr>
          </a:p>
          <a:p>
            <a:pPr marL="342900" indent="-342900" defTabSz="914400">
              <a:buFont typeface="Wingdings" pitchFamily="2" charset="2"/>
              <a:buChar char="Ø"/>
              <a:defRPr/>
            </a:pPr>
            <a:r>
              <a:rPr lang="zh-CN" altLang="en-US" sz="2000" dirty="0">
                <a:latin typeface="+mj-ea"/>
                <a:ea typeface="+mj-ea"/>
              </a:rPr>
              <a:t>通过</a:t>
            </a:r>
            <a:r>
              <a:rPr lang="en-US" altLang="zh-CN" sz="2000" dirty="0">
                <a:latin typeface="+mj-ea"/>
                <a:ea typeface="+mj-ea"/>
              </a:rPr>
              <a:t>3</a:t>
            </a:r>
            <a:r>
              <a:rPr lang="zh-CN" altLang="en-US" sz="2000" dirty="0">
                <a:latin typeface="+mj-ea"/>
                <a:ea typeface="+mj-ea"/>
              </a:rPr>
              <a:t>种方式证明不同图对高低频信息需求不一致，高频信息需保留</a:t>
            </a:r>
            <a:endParaRPr lang="en-US" altLang="zh-CN" sz="2000" dirty="0">
              <a:latin typeface="+mj-ea"/>
              <a:ea typeface="+mj-ea"/>
            </a:endParaRPr>
          </a:p>
          <a:p>
            <a:pPr marL="342900" indent="-342900" defTabSz="914400">
              <a:buFont typeface="Wingdings" pitchFamily="2" charset="2"/>
              <a:buChar char="Ø"/>
              <a:defRPr/>
            </a:pPr>
            <a:r>
              <a:rPr lang="zh-CN" altLang="en-US" sz="2000" dirty="0">
                <a:latin typeface="+mj-ea"/>
                <a:ea typeface="+mj-ea"/>
              </a:rPr>
              <a:t>总结</a:t>
            </a:r>
            <a:r>
              <a:rPr lang="en-US" altLang="zh-CN" sz="2000" dirty="0">
                <a:latin typeface="+mj-ea"/>
                <a:ea typeface="+mj-ea"/>
              </a:rPr>
              <a:t>6</a:t>
            </a:r>
            <a:r>
              <a:rPr lang="zh-CN" altLang="en-US" sz="2000" dirty="0">
                <a:latin typeface="+mj-ea"/>
                <a:ea typeface="+mj-ea"/>
              </a:rPr>
              <a:t>种缓解过平滑现象的方法</a:t>
            </a:r>
            <a:endParaRPr lang="en-US" altLang="zh-CN" sz="2000" dirty="0">
              <a:latin typeface="+mj-ea"/>
              <a:ea typeface="+mj-ea"/>
            </a:endParaRPr>
          </a:p>
          <a:p>
            <a:pPr marL="342900" indent="-342900" defTabSz="914400">
              <a:buFont typeface="Wingdings" pitchFamily="2" charset="2"/>
              <a:buChar char="Ø"/>
              <a:defRPr/>
            </a:pPr>
            <a:r>
              <a:rPr lang="zh-CN" altLang="en-US" sz="2000" dirty="0">
                <a:latin typeface="+mj-ea"/>
                <a:ea typeface="+mj-ea"/>
              </a:rPr>
              <a:t>简化图卷积的信息传播</a:t>
            </a:r>
            <a:endParaRPr lang="en-US" altLang="zh-CN" sz="2000" dirty="0">
              <a:latin typeface="+mj-ea"/>
              <a:ea typeface="+mj-ea"/>
            </a:endParaRPr>
          </a:p>
          <a:p>
            <a:pPr marL="342900" indent="-342900" defTabSz="914400">
              <a:buFont typeface="Wingdings" pitchFamily="2" charset="2"/>
              <a:buChar char="Ø"/>
              <a:defRPr/>
            </a:pPr>
            <a:r>
              <a:rPr lang="zh-CN" altLang="en-US" sz="2000" dirty="0">
                <a:latin typeface="+mj-ea"/>
                <a:ea typeface="+mj-ea"/>
              </a:rPr>
              <a:t>提出的模型</a:t>
            </a:r>
            <a:r>
              <a:rPr lang="en-US" altLang="zh-CN" sz="2000" dirty="0">
                <a:latin typeface="+mj-ea"/>
                <a:ea typeface="+mj-ea"/>
              </a:rPr>
              <a:t>SGCN-MH</a:t>
            </a:r>
            <a:r>
              <a:rPr lang="zh-CN" altLang="en-US" sz="2000" dirty="0">
                <a:latin typeface="+mj-ea"/>
                <a:ea typeface="+mj-ea"/>
              </a:rPr>
              <a:t>：实现频率自适应、缓解过平滑、简化计算，以</a:t>
            </a:r>
            <a:r>
              <a:rPr lang="zh-CN" altLang="en-US" sz="2000" dirty="0">
                <a:solidFill>
                  <a:srgbClr val="FF0000"/>
                </a:solidFill>
                <a:latin typeface="+mj-ea"/>
                <a:ea typeface="+mj-ea"/>
              </a:rPr>
              <a:t>浅层、低参数量</a:t>
            </a:r>
            <a:r>
              <a:rPr lang="zh-CN" altLang="en-US" sz="2000" dirty="0">
                <a:latin typeface="+mj-ea"/>
                <a:ea typeface="+mj-ea"/>
              </a:rPr>
              <a:t>的特点战胜了</a:t>
            </a:r>
            <a:r>
              <a:rPr lang="zh-CN" altLang="en-US" sz="2000" dirty="0">
                <a:solidFill>
                  <a:srgbClr val="FF0000"/>
                </a:solidFill>
                <a:latin typeface="+mj-ea"/>
                <a:ea typeface="+mj-ea"/>
              </a:rPr>
              <a:t>深层图卷积网络</a:t>
            </a:r>
            <a:endParaRPr lang="en-US" altLang="zh-CN" sz="2000" dirty="0">
              <a:solidFill>
                <a:srgbClr val="FF0000"/>
              </a:solidFill>
              <a:latin typeface="+mj-ea"/>
              <a:ea typeface="+mj-ea"/>
            </a:endParaRPr>
          </a:p>
        </p:txBody>
      </p:sp>
      <p:sp>
        <p:nvSpPr>
          <p:cNvPr id="11" name="TextBox 10">
            <a:extLst>
              <a:ext uri="{FF2B5EF4-FFF2-40B4-BE49-F238E27FC236}">
                <a16:creationId xmlns:a16="http://schemas.microsoft.com/office/drawing/2014/main" id="{7C689EBF-54EF-3D18-CD87-AE76794B81E7}"/>
              </a:ext>
            </a:extLst>
          </p:cNvPr>
          <p:cNvSpPr txBox="1"/>
          <p:nvPr/>
        </p:nvSpPr>
        <p:spPr>
          <a:xfrm>
            <a:off x="380999" y="3707965"/>
            <a:ext cx="3722745" cy="1631216"/>
          </a:xfrm>
          <a:prstGeom prst="rect">
            <a:avLst/>
          </a:prstGeom>
          <a:noFill/>
        </p:spPr>
        <p:txBody>
          <a:bodyPr wrap="square">
            <a:spAutoFit/>
          </a:bodyPr>
          <a:lstStyle/>
          <a:p>
            <a:pPr marL="342900" indent="-342900">
              <a:buFont typeface="Wingdings" pitchFamily="2" charset="2"/>
              <a:buChar char="q"/>
              <a:defRPr/>
            </a:pPr>
            <a:r>
              <a:rPr lang="zh-CN" altLang="en-US" sz="2000" dirty="0">
                <a:latin typeface="Calibri Light"/>
              </a:rPr>
              <a:t>频域图卷积网络存在的问题：</a:t>
            </a:r>
            <a:endParaRPr lang="en-US" altLang="zh-CN" sz="2000" dirty="0">
              <a:latin typeface="Calibri Light"/>
            </a:endParaRPr>
          </a:p>
          <a:p>
            <a:pPr marL="400050" indent="-400050" defTabSz="914400">
              <a:buFont typeface="Wingdings" pitchFamily="2" charset="2"/>
              <a:buChar char="Ø"/>
              <a:defRPr/>
            </a:pPr>
            <a:r>
              <a:rPr lang="zh-CN" altLang="en-US" sz="2000" dirty="0">
                <a:solidFill>
                  <a:srgbClr val="FF0000"/>
                </a:solidFill>
                <a:latin typeface="Calibri Light"/>
              </a:rPr>
              <a:t>高频信息丢失</a:t>
            </a:r>
            <a:endParaRPr lang="en-US" altLang="zh-CN" sz="2000" dirty="0">
              <a:solidFill>
                <a:srgbClr val="FF0000"/>
              </a:solidFill>
              <a:latin typeface="Calibri Light"/>
            </a:endParaRPr>
          </a:p>
          <a:p>
            <a:pPr marL="400050" indent="-400050" defTabSz="914400">
              <a:buFont typeface="Wingdings" pitchFamily="2" charset="2"/>
              <a:buChar char="Ø"/>
              <a:defRPr/>
            </a:pPr>
            <a:endParaRPr lang="en-US" altLang="zh-CN" sz="2000" dirty="0">
              <a:solidFill>
                <a:srgbClr val="FF0000"/>
              </a:solidFill>
              <a:latin typeface="Calibri Light"/>
            </a:endParaRPr>
          </a:p>
          <a:p>
            <a:pPr marL="400050" indent="-400050" defTabSz="914400">
              <a:buFont typeface="Wingdings" pitchFamily="2" charset="2"/>
              <a:buChar char="Ø"/>
              <a:defRPr/>
            </a:pPr>
            <a:r>
              <a:rPr lang="zh-CN" altLang="en-US" sz="2000" dirty="0">
                <a:solidFill>
                  <a:srgbClr val="FF0000"/>
                </a:solidFill>
                <a:latin typeface="Calibri Light"/>
              </a:rPr>
              <a:t>过平滑现象</a:t>
            </a:r>
            <a:endParaRPr lang="en-US" altLang="zh-CN" sz="2000" dirty="0">
              <a:solidFill>
                <a:srgbClr val="FF0000"/>
              </a:solidFill>
              <a:latin typeface="Calibri Light"/>
            </a:endParaRPr>
          </a:p>
          <a:p>
            <a:pPr marL="400050" indent="-400050" defTabSz="914400">
              <a:buFont typeface="Wingdings" pitchFamily="2" charset="2"/>
              <a:buChar char="Ø"/>
              <a:defRPr/>
            </a:pPr>
            <a:r>
              <a:rPr lang="zh-CN" altLang="en-US" sz="2000" dirty="0">
                <a:solidFill>
                  <a:srgbClr val="FF0000"/>
                </a:solidFill>
                <a:latin typeface="Calibri Light"/>
              </a:rPr>
              <a:t>计算量较大</a:t>
            </a:r>
            <a:endParaRPr lang="en-US" altLang="zh-CN" sz="2000" dirty="0">
              <a:solidFill>
                <a:srgbClr val="FF0000"/>
              </a:solidFill>
              <a:latin typeface="Calibri Light"/>
            </a:endParaRP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400"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2" name="矩形 11"/>
          <p:cNvSpPr/>
          <p:nvPr/>
        </p:nvSpPr>
        <p:spPr>
          <a:xfrm>
            <a:off x="922866" y="888589"/>
            <a:ext cx="6709834" cy="457087"/>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基于频率自适应的简化频域图卷积网络 ：解决“高频信息丢失”</a:t>
            </a:r>
          </a:p>
        </p:txBody>
      </p:sp>
      <p:pic>
        <p:nvPicPr>
          <p:cNvPr id="2" name="Picture 1"/>
          <p:cNvPicPr>
            <a:picLocks noChangeAspect="1"/>
          </p:cNvPicPr>
          <p:nvPr/>
        </p:nvPicPr>
        <p:blipFill>
          <a:blip r:embed="rId3"/>
          <a:stretch>
            <a:fillRect/>
          </a:stretch>
        </p:blipFill>
        <p:spPr>
          <a:xfrm>
            <a:off x="436161" y="1511999"/>
            <a:ext cx="4075657" cy="1561401"/>
          </a:xfrm>
          <a:prstGeom prst="rect">
            <a:avLst/>
          </a:prstGeom>
        </p:spPr>
      </p:pic>
      <p:pic>
        <p:nvPicPr>
          <p:cNvPr id="3" name="Picture 2"/>
          <p:cNvPicPr>
            <a:picLocks noChangeAspect="1"/>
          </p:cNvPicPr>
          <p:nvPr/>
        </p:nvPicPr>
        <p:blipFill>
          <a:blip r:embed="rId4"/>
          <a:stretch>
            <a:fillRect/>
          </a:stretch>
        </p:blipFill>
        <p:spPr>
          <a:xfrm>
            <a:off x="585063" y="3239610"/>
            <a:ext cx="3732476" cy="2946167"/>
          </a:xfrm>
          <a:prstGeom prst="rect">
            <a:avLst/>
          </a:prstGeom>
        </p:spPr>
      </p:pic>
      <p:sp>
        <p:nvSpPr>
          <p:cNvPr id="4" name="Down Arrow 3"/>
          <p:cNvSpPr/>
          <p:nvPr/>
        </p:nvSpPr>
        <p:spPr>
          <a:xfrm rot="16200000">
            <a:off x="5646499" y="2742526"/>
            <a:ext cx="443318" cy="2300297"/>
          </a:xfrm>
          <a:prstGeom prst="downArrow">
            <a:avLst/>
          </a:prstGeom>
          <a:solidFill>
            <a:srgbClr val="6741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7264252" y="1396649"/>
            <a:ext cx="3859961" cy="3632346"/>
          </a:xfrm>
          <a:prstGeom prst="rect">
            <a:avLst/>
          </a:prstGeom>
        </p:spPr>
      </p:pic>
      <p:pic>
        <p:nvPicPr>
          <p:cNvPr id="15" name="Picture 14"/>
          <p:cNvPicPr>
            <a:picLocks noChangeAspect="1"/>
          </p:cNvPicPr>
          <p:nvPr/>
        </p:nvPicPr>
        <p:blipFill>
          <a:blip r:embed="rId6"/>
          <a:stretch>
            <a:fillRect/>
          </a:stretch>
        </p:blipFill>
        <p:spPr>
          <a:xfrm>
            <a:off x="7467600" y="5028995"/>
            <a:ext cx="3785824" cy="1797513"/>
          </a:xfrm>
          <a:prstGeom prst="rect">
            <a:avLst/>
          </a:prstGeom>
        </p:spPr>
      </p:pic>
      <p:sp>
        <p:nvSpPr>
          <p:cNvPr id="17" name="TextBox 16"/>
          <p:cNvSpPr txBox="1"/>
          <p:nvPr/>
        </p:nvSpPr>
        <p:spPr>
          <a:xfrm>
            <a:off x="4670649" y="3301385"/>
            <a:ext cx="2509310" cy="400110"/>
          </a:xfrm>
          <a:prstGeom prst="rect">
            <a:avLst/>
          </a:prstGeom>
          <a:noFill/>
        </p:spPr>
        <p:txBody>
          <a:bodyPr wrap="square">
            <a:spAutoFit/>
          </a:bodyPr>
          <a:lstStyle/>
          <a:p>
            <a:r>
              <a:rPr lang="zh-CN" altLang="en-US" sz="2000" dirty="0">
                <a:latin typeface="Calibri Light"/>
              </a:rPr>
              <a:t>跨跳连接图卷积核</a:t>
            </a:r>
            <a:endParaRPr lang="en-US" sz="2000" dirty="0"/>
          </a:p>
        </p:txBody>
      </p:sp>
      <p:sp>
        <p:nvSpPr>
          <p:cNvPr id="13" name="Rounded Rectangle 12">
            <a:extLst>
              <a:ext uri="{FF2B5EF4-FFF2-40B4-BE49-F238E27FC236}">
                <a16:creationId xmlns:a16="http://schemas.microsoft.com/office/drawing/2014/main" id="{970E6583-F564-DA56-E7CC-2807B1DA8EB4}"/>
              </a:ext>
            </a:extLst>
          </p:cNvPr>
          <p:cNvSpPr/>
          <p:nvPr/>
        </p:nvSpPr>
        <p:spPr>
          <a:xfrm>
            <a:off x="7264252" y="1396649"/>
            <a:ext cx="4382441" cy="5405796"/>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16" name="Rounded Rectangle 15">
            <a:extLst>
              <a:ext uri="{FF2B5EF4-FFF2-40B4-BE49-F238E27FC236}">
                <a16:creationId xmlns:a16="http://schemas.microsoft.com/office/drawing/2014/main" id="{24B94AB3-1054-F5C0-B03D-CFC458749768}"/>
              </a:ext>
            </a:extLst>
          </p:cNvPr>
          <p:cNvSpPr/>
          <p:nvPr/>
        </p:nvSpPr>
        <p:spPr>
          <a:xfrm>
            <a:off x="357238" y="1420712"/>
            <a:ext cx="4162034" cy="5405796"/>
          </a:xfrm>
          <a:prstGeom prst="roundRect">
            <a:avLst>
              <a:gd name="adj" fmla="val 3153"/>
            </a:avLst>
          </a:prstGeom>
          <a:noFill/>
          <a:ln w="19050">
            <a:solidFill>
              <a:srgbClr val="5C066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cxnSp>
        <p:nvCxnSpPr>
          <p:cNvPr id="18" name="Straight Arrow Connector 17">
            <a:extLst>
              <a:ext uri="{FF2B5EF4-FFF2-40B4-BE49-F238E27FC236}">
                <a16:creationId xmlns:a16="http://schemas.microsoft.com/office/drawing/2014/main" id="{2C46BD8A-4E99-7403-3111-1CC45266B441}"/>
              </a:ext>
            </a:extLst>
          </p:cNvPr>
          <p:cNvCxnSpPr>
            <a:cxnSpLocks/>
          </p:cNvCxnSpPr>
          <p:nvPr/>
        </p:nvCxnSpPr>
        <p:spPr>
          <a:xfrm>
            <a:off x="4164973" y="3127536"/>
            <a:ext cx="0" cy="1066092"/>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646AABB-882C-EB7B-946C-371ED3E8518E}"/>
              </a:ext>
            </a:extLst>
          </p:cNvPr>
          <p:cNvSpPr txBox="1"/>
          <p:nvPr/>
        </p:nvSpPr>
        <p:spPr>
          <a:xfrm>
            <a:off x="2205895" y="4699670"/>
            <a:ext cx="2176249" cy="646331"/>
          </a:xfrm>
          <a:prstGeom prst="rect">
            <a:avLst/>
          </a:prstGeom>
          <a:noFill/>
        </p:spPr>
        <p:txBody>
          <a:bodyPr wrap="square">
            <a:spAutoFit/>
          </a:bodyPr>
          <a:lstStyle/>
          <a:p>
            <a:r>
              <a:rPr lang="en-US" dirty="0" err="1">
                <a:latin typeface="Calibri Light"/>
              </a:rPr>
              <a:t>高频信息逐渐丢失</a:t>
            </a:r>
            <a:endParaRPr lang="en-US" altLang="zh-CN" dirty="0">
              <a:latin typeface="Calibri Light"/>
            </a:endParaRPr>
          </a:p>
          <a:p>
            <a:r>
              <a:rPr lang="zh-CN" altLang="en-US" dirty="0">
                <a:latin typeface="Calibri Light"/>
              </a:rPr>
              <a:t>模型性能逐渐下降</a:t>
            </a:r>
            <a:endParaRPr lang="en-CN" dirty="0"/>
          </a:p>
        </p:txBody>
      </p:sp>
      <p:sp>
        <p:nvSpPr>
          <p:cNvPr id="21" name="TextBox 20">
            <a:extLst>
              <a:ext uri="{FF2B5EF4-FFF2-40B4-BE49-F238E27FC236}">
                <a16:creationId xmlns:a16="http://schemas.microsoft.com/office/drawing/2014/main" id="{70C7E737-FF54-ACF0-E817-62DCD9A83886}"/>
              </a:ext>
            </a:extLst>
          </p:cNvPr>
          <p:cNvSpPr txBox="1"/>
          <p:nvPr/>
        </p:nvSpPr>
        <p:spPr>
          <a:xfrm>
            <a:off x="4532951" y="4110688"/>
            <a:ext cx="2889795" cy="400110"/>
          </a:xfrm>
          <a:prstGeom prst="rect">
            <a:avLst/>
          </a:prstGeom>
          <a:noFill/>
        </p:spPr>
        <p:txBody>
          <a:bodyPr wrap="square">
            <a:spAutoFit/>
          </a:bodyPr>
          <a:lstStyle/>
          <a:p>
            <a:r>
              <a:rPr lang="zh-CN" altLang="en-US" sz="2000" dirty="0">
                <a:latin typeface="Calibri Light"/>
              </a:rPr>
              <a:t>实现高低频信息自适应</a:t>
            </a:r>
            <a:endParaRPr lang="en-US" sz="2000" dirty="0"/>
          </a:p>
        </p:txBody>
      </p:sp>
      <p:cxnSp>
        <p:nvCxnSpPr>
          <p:cNvPr id="19" name="Straight Arrow Connector 18">
            <a:extLst>
              <a:ext uri="{FF2B5EF4-FFF2-40B4-BE49-F238E27FC236}">
                <a16:creationId xmlns:a16="http://schemas.microsoft.com/office/drawing/2014/main" id="{77B98327-26BE-E354-241A-E7F1DF4AB8C4}"/>
              </a:ext>
            </a:extLst>
          </p:cNvPr>
          <p:cNvCxnSpPr>
            <a:cxnSpLocks/>
          </p:cNvCxnSpPr>
          <p:nvPr/>
        </p:nvCxnSpPr>
        <p:spPr>
          <a:xfrm flipH="1">
            <a:off x="4161183" y="2079102"/>
            <a:ext cx="3790" cy="815405"/>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54EF930-C7BC-71E4-BB1C-52CFEA5A2EA7}"/>
              </a:ext>
            </a:extLst>
          </p:cNvPr>
          <p:cNvSpPr txBox="1"/>
          <p:nvPr/>
        </p:nvSpPr>
        <p:spPr>
          <a:xfrm>
            <a:off x="4149648" y="2197114"/>
            <a:ext cx="2509310" cy="584775"/>
          </a:xfrm>
          <a:prstGeom prst="rect">
            <a:avLst/>
          </a:prstGeom>
          <a:noFill/>
        </p:spPr>
        <p:txBody>
          <a:bodyPr wrap="square">
            <a:spAutoFit/>
          </a:bodyPr>
          <a:lstStyle/>
          <a:p>
            <a:r>
              <a:rPr lang="en-US" sz="1600" dirty="0" err="1">
                <a:latin typeface="Calibri Light"/>
              </a:rPr>
              <a:t>参数数量下降</a:t>
            </a:r>
            <a:endParaRPr lang="en-US" sz="1600" dirty="0">
              <a:latin typeface="Calibri Light"/>
            </a:endParaRPr>
          </a:p>
          <a:p>
            <a:r>
              <a:rPr lang="en-US" sz="1600" dirty="0" err="1">
                <a:latin typeface="Calibri Light"/>
              </a:rPr>
              <a:t>高频信息丢失</a:t>
            </a:r>
            <a:endParaRPr lang="en-US" sz="1600" dirty="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6 L 0.00117 0.09421 " pathEditMode="relative" rAng="0" ptsTypes="AA">
                                      <p:cBhvr>
                                        <p:cTn id="6" dur="1000" fill="hold"/>
                                        <p:tgtEl>
                                          <p:spTgt spid="18"/>
                                        </p:tgtEl>
                                        <p:attrNameLst>
                                          <p:attrName>ppt_x</p:attrName>
                                          <p:attrName>ppt_y</p:attrName>
                                        </p:attrNameLst>
                                      </p:cBhvr>
                                      <p:rCtr x="52" y="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RINC组内PPT模板">
  <a:themeElements>
    <a:clrScheme name="RINC模板">
      <a:dk1>
        <a:sysClr val="windowText" lastClr="000000"/>
      </a:dk1>
      <a:lt1>
        <a:sysClr val="window" lastClr="FFFFFF"/>
      </a:lt1>
      <a:dk2>
        <a:srgbClr val="373545"/>
      </a:dk2>
      <a:lt2>
        <a:srgbClr val="DCD8DC"/>
      </a:lt2>
      <a:accent1>
        <a:srgbClr val="7030A0"/>
      </a:accent1>
      <a:accent2>
        <a:srgbClr val="674196"/>
      </a:accent2>
      <a:accent3>
        <a:srgbClr val="8058A3"/>
      </a:accent3>
      <a:accent4>
        <a:srgbClr val="9079AD"/>
      </a:accent4>
      <a:accent5>
        <a:srgbClr val="DBD0E6"/>
      </a:accent5>
      <a:accent6>
        <a:srgbClr val="F2F2F2"/>
      </a:accent6>
      <a:hlink>
        <a:srgbClr val="0070C0"/>
      </a:hlink>
      <a:folHlink>
        <a:srgbClr val="8C8C8C"/>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2596</TotalTime>
  <Words>4437</Words>
  <Application>Microsoft Macintosh PowerPoint</Application>
  <PresentationFormat>Widescreen</PresentationFormat>
  <Paragraphs>529</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等线</vt:lpstr>
      <vt:lpstr>微软雅黑</vt:lpstr>
      <vt:lpstr>Arial</vt:lpstr>
      <vt:lpstr>Calibri</vt:lpstr>
      <vt:lpstr>Calibri Light</vt:lpstr>
      <vt:lpstr>Helvetica</vt:lpstr>
      <vt:lpstr>Helvetica Neue</vt:lpstr>
      <vt:lpstr>Menlo</vt:lpstr>
      <vt:lpstr>Wingdings</vt:lpstr>
      <vt:lpstr>RINC组内PPT模板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管 俣祺</dc:creator>
  <cp:lastModifiedBy>office user</cp:lastModifiedBy>
  <cp:revision>716</cp:revision>
  <dcterms:created xsi:type="dcterms:W3CDTF">2024-04-27T12:17:39Z</dcterms:created>
  <dcterms:modified xsi:type="dcterms:W3CDTF">2024-05-15T12:50:03Z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A30B87975CA85C6986BA28661E87C3DD_42</vt:lpwstr>
  </property>
  <property fmtid="{D5CDD505-2E9C-101B-9397-08002B2CF9AE}" pid="3" name="KSOProductBuildVer">
    <vt:lpwstr>1033-6.5.2.8766</vt:lpwstr>
  </property>
</Properties>
</file>