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432" r:id="rId2"/>
    <p:sldId id="484" r:id="rId3"/>
    <p:sldId id="485" r:id="rId4"/>
    <p:sldId id="486" r:id="rId5"/>
    <p:sldId id="505" r:id="rId6"/>
    <p:sldId id="527" r:id="rId7"/>
    <p:sldId id="520" r:id="rId8"/>
    <p:sldId id="490" r:id="rId9"/>
    <p:sldId id="501" r:id="rId10"/>
    <p:sldId id="521" r:id="rId11"/>
    <p:sldId id="492" r:id="rId12"/>
    <p:sldId id="491" r:id="rId13"/>
    <p:sldId id="510" r:id="rId14"/>
    <p:sldId id="528" r:id="rId15"/>
    <p:sldId id="513" r:id="rId16"/>
    <p:sldId id="529" r:id="rId17"/>
    <p:sldId id="530" r:id="rId18"/>
    <p:sldId id="517" r:id="rId19"/>
    <p:sldId id="499" r:id="rId20"/>
    <p:sldId id="508" r:id="rId21"/>
    <p:sldId id="503" r:id="rId22"/>
    <p:sldId id="526" r:id="rId23"/>
    <p:sldId id="49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76C8B-03A1-6F71-5917-8690A5C2355B}" name="XY W" initials="XW" userId="fb8571d2bcdb0ff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196"/>
    <a:srgbClr val="9079AD"/>
    <a:srgbClr val="DBD0E6"/>
    <a:srgbClr val="8058A3"/>
    <a:srgbClr val="1A16C2"/>
    <a:srgbClr val="6D439B"/>
    <a:srgbClr val="5C066C"/>
    <a:srgbClr val="35BB8E"/>
    <a:srgbClr val="885BB9"/>
    <a:srgbClr val="7D4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16" autoAdjust="0"/>
    <p:restoredTop sz="79064" autoAdjust="0"/>
  </p:normalViewPr>
  <p:slideViewPr>
    <p:cSldViewPr snapToGrid="0">
      <p:cViewPr varScale="1">
        <p:scale>
          <a:sx n="69" d="100"/>
          <a:sy n="69" d="100"/>
        </p:scale>
        <p:origin x="658" y="6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308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0026-B4D5-4A6A-BD83-7FB4F7A7AAF2}" type="datetimeFigureOut">
              <a:rPr lang="zh-CN" altLang="en-US" smtClean="0"/>
              <a:t>2024/5/15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81B0E-6994-4EA7-8F63-50C5518AA230}" type="slidenum">
              <a:rPr lang="zh-CN" altLang="en-US" smtClean="0"/>
              <a:t>‹#›</a:t>
            </a:fld>
            <a:endParaRPr lang="zh-CN" altLang="en-US"/>
          </a:p>
        </p:txBody>
      </p:sp>
    </p:spTree>
    <p:extLst>
      <p:ext uri="{BB962C8B-B14F-4D97-AF65-F5344CB8AC3E}">
        <p14:creationId xmlns:p14="http://schemas.microsoft.com/office/powerpoint/2010/main" val="29050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各位老师好，我是王翔宇，导师是申富饶教授，答辩的题目是基于转换方法的脉冲神经网络训练和剪枝研究</a:t>
            </a:r>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64EC1F-4C1A-4575-A29E-535B091AA91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641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具体来讲，对于单个神经元，将连接权重迁移后，脉冲神经元的平均激活值是一个截断的阶梯函数，人工神经网络的</a:t>
            </a:r>
            <a:r>
              <a:rPr lang="en-US" altLang="zh-CN" dirty="0" err="1"/>
              <a:t>relu</a:t>
            </a:r>
            <a:r>
              <a:rPr lang="zh-CN" altLang="en-US" dirty="0"/>
              <a:t>激活和阶梯函数的间隔表示神经元的转换误差</a:t>
            </a:r>
            <a:endParaRPr lang="en-US" altLang="zh-CN" dirty="0"/>
          </a:p>
          <a:p>
            <a:r>
              <a:rPr lang="zh-CN" altLang="en-US" dirty="0"/>
              <a:t>我们在训练集上统计每个神经元的转换误差，可以得出在固定数据集和模拟时间步长下，转换误差只与脉冲神经元的激活阈值有关</a:t>
            </a: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10</a:t>
            </a:fld>
            <a:endParaRPr lang="zh-CN" altLang="en-US"/>
          </a:p>
        </p:txBody>
      </p:sp>
    </p:spTree>
    <p:extLst>
      <p:ext uri="{BB962C8B-B14F-4D97-AF65-F5344CB8AC3E}">
        <p14:creationId xmlns:p14="http://schemas.microsoft.com/office/powerpoint/2010/main" val="286022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所以我们通过逐个神经元对齐来训练脉冲神经网络，</a:t>
            </a:r>
            <a:endParaRPr lang="en-US" altLang="zh-CN" dirty="0"/>
          </a:p>
          <a:p>
            <a:r>
              <a:rPr lang="zh-CN" altLang="en-US" dirty="0"/>
              <a:t>算法流程如左图，先将训练好的人工神经网络的权重参数迁移给脉冲神经网络</a:t>
            </a:r>
            <a:endParaRPr lang="en-US" altLang="zh-CN" dirty="0"/>
          </a:p>
          <a:p>
            <a:r>
              <a:rPr lang="zh-CN" altLang="en-US" dirty="0"/>
              <a:t>然后通过最小化每个神经元的转换误差获得最优的激活阈值实现低损失的转换，我们使用网格搜索求解这个最小化问题</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11</a:t>
            </a:fld>
            <a:endParaRPr lang="zh-CN" altLang="en-US"/>
          </a:p>
        </p:txBody>
      </p:sp>
    </p:spTree>
    <p:extLst>
      <p:ext uri="{BB962C8B-B14F-4D97-AF65-F5344CB8AC3E}">
        <p14:creationId xmlns:p14="http://schemas.microsoft.com/office/powerpoint/2010/main" val="253152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这是在</a:t>
            </a:r>
            <a:r>
              <a:rPr lang="en-US" altLang="zh-CN" dirty="0"/>
              <a:t>cifar10</a:t>
            </a:r>
            <a:r>
              <a:rPr lang="zh-CN" altLang="en-US" dirty="0"/>
              <a:t>上的结果，</a:t>
            </a:r>
            <a:endParaRPr lang="en-US" altLang="zh-CN" dirty="0"/>
          </a:p>
          <a:p>
            <a:r>
              <a:rPr lang="zh-CN" altLang="en-US" dirty="0"/>
              <a:t>上面是</a:t>
            </a:r>
            <a:r>
              <a:rPr lang="en-US" altLang="zh-CN" dirty="0"/>
              <a:t>vgg16</a:t>
            </a:r>
            <a:r>
              <a:rPr lang="zh-CN" altLang="en-US" dirty="0"/>
              <a:t>网络上的结果，下面是</a:t>
            </a:r>
            <a:r>
              <a:rPr lang="en-US" altLang="zh-CN" dirty="0"/>
              <a:t>resnet20</a:t>
            </a:r>
            <a:r>
              <a:rPr lang="zh-CN" altLang="en-US" dirty="0"/>
              <a:t>网络上的结果</a:t>
            </a:r>
            <a:endParaRPr lang="en-US" altLang="zh-CN" dirty="0"/>
          </a:p>
          <a:p>
            <a:r>
              <a:rPr lang="zh-CN" altLang="en-US" dirty="0"/>
              <a:t>每一行代表一个方法，</a:t>
            </a:r>
            <a:r>
              <a:rPr lang="en-US" altLang="zh-CN" dirty="0" err="1"/>
              <a:t>asdf</a:t>
            </a:r>
            <a:r>
              <a:rPr lang="en-US" altLang="zh-CN" dirty="0"/>
              <a:t>, T</a:t>
            </a:r>
            <a:r>
              <a:rPr lang="zh-CN" altLang="en-US" dirty="0"/>
              <a:t>表示模拟时间步长，更小的</a:t>
            </a:r>
            <a:r>
              <a:rPr lang="en-US" altLang="zh-CN" dirty="0"/>
              <a:t>T</a:t>
            </a:r>
            <a:r>
              <a:rPr lang="zh-CN" altLang="en-US" dirty="0"/>
              <a:t>表示更短的推理时间</a:t>
            </a:r>
            <a:endParaRPr lang="en-US" altLang="zh-CN" dirty="0"/>
          </a:p>
          <a:p>
            <a:r>
              <a:rPr lang="zh-CN" altLang="en-US" dirty="0"/>
              <a:t>与其他方法相比，我们的方法在相同的时间步长下可以取得更高的准确率，在比较低的时间步长下，比如</a:t>
            </a:r>
            <a:r>
              <a:rPr lang="en-US" altLang="zh-CN" dirty="0"/>
              <a:t>T=6</a:t>
            </a:r>
            <a:r>
              <a:rPr lang="zh-CN" altLang="en-US" dirty="0"/>
              <a:t>和</a:t>
            </a:r>
            <a:r>
              <a:rPr lang="en-US" altLang="zh-CN" dirty="0"/>
              <a:t>T=4</a:t>
            </a:r>
            <a:r>
              <a:rPr lang="zh-CN" altLang="en-US" dirty="0"/>
              <a:t>时，也可以取得可用的准确率，</a:t>
            </a: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12</a:t>
            </a:fld>
            <a:endParaRPr lang="zh-CN" altLang="en-US"/>
          </a:p>
        </p:txBody>
      </p:sp>
    </p:spTree>
    <p:extLst>
      <p:ext uri="{BB962C8B-B14F-4D97-AF65-F5344CB8AC3E}">
        <p14:creationId xmlns:p14="http://schemas.microsoft.com/office/powerpoint/2010/main" val="342881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cifar100</a:t>
            </a:r>
            <a:r>
              <a:rPr lang="zh-CN" altLang="en-US" dirty="0"/>
              <a:t>上也取得了类似的效果，相同时间步长下准确率更高，低时间步长</a:t>
            </a:r>
            <a:r>
              <a:rPr lang="en-US" altLang="zh-CN" dirty="0"/>
              <a:t>T=8</a:t>
            </a:r>
            <a:r>
              <a:rPr lang="zh-CN" altLang="en-US" dirty="0"/>
              <a:t>和</a:t>
            </a:r>
            <a:r>
              <a:rPr lang="en-US" altLang="zh-CN" dirty="0"/>
              <a:t>T=6</a:t>
            </a:r>
            <a:r>
              <a:rPr lang="zh-CN" altLang="en-US" dirty="0"/>
              <a:t>上可以获得一个可用的准确率</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13</a:t>
            </a:fld>
            <a:endParaRPr lang="zh-CN" altLang="en-US"/>
          </a:p>
        </p:txBody>
      </p:sp>
    </p:spTree>
    <p:extLst>
      <p:ext uri="{BB962C8B-B14F-4D97-AF65-F5344CB8AC3E}">
        <p14:creationId xmlns:p14="http://schemas.microsoft.com/office/powerpoint/2010/main" val="244559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第二个方法是在转换训练算法基础上设计的</a:t>
            </a:r>
            <a:r>
              <a:rPr lang="en-US" altLang="zh-CN" dirty="0"/>
              <a:t>snn</a:t>
            </a:r>
            <a:r>
              <a:rPr lang="zh-CN" altLang="en-US" dirty="0"/>
              <a:t>剪枝方法</a:t>
            </a:r>
            <a:endParaRPr lang="en-US" altLang="zh-CN" dirty="0"/>
          </a:p>
          <a:p>
            <a:r>
              <a:rPr lang="zh-CN" altLang="en-US" dirty="0"/>
              <a:t>当前</a:t>
            </a:r>
            <a:r>
              <a:rPr lang="en-US" altLang="zh-CN" dirty="0"/>
              <a:t>snn</a:t>
            </a:r>
            <a:r>
              <a:rPr lang="zh-CN" altLang="en-US" dirty="0"/>
              <a:t>的剪枝方法大致可以分为基于规则的和基于梯度的</a:t>
            </a:r>
            <a:endParaRPr lang="en-US" altLang="zh-CN" dirty="0"/>
          </a:p>
          <a:p>
            <a:r>
              <a:rPr lang="zh-CN" altLang="en-US" dirty="0"/>
              <a:t>基于规则的通常人为设计或使用数学工具例如</a:t>
            </a:r>
            <a:r>
              <a:rPr lang="en-US" altLang="zh-CN" dirty="0" err="1"/>
              <a:t>pca</a:t>
            </a:r>
            <a:r>
              <a:rPr lang="zh-CN" altLang="en-US" dirty="0"/>
              <a:t>自动识别不重要的参数并剪掉，基于梯度的方法给权重增加可学习的参数，训练过程中自动学习该梯度的重要程度。</a:t>
            </a:r>
            <a:endParaRPr lang="en-US" altLang="zh-CN" dirty="0"/>
          </a:p>
          <a:p>
            <a:r>
              <a:rPr lang="zh-CN" altLang="en-US" dirty="0"/>
              <a:t>在这些</a:t>
            </a:r>
            <a:r>
              <a:rPr lang="en-US" altLang="zh-CN" dirty="0"/>
              <a:t>snn </a:t>
            </a:r>
            <a:r>
              <a:rPr lang="zh-CN" altLang="en-US" dirty="0"/>
              <a:t>剪枝方法中，由于时空计算和近似梯度，所以相较于</a:t>
            </a:r>
            <a:r>
              <a:rPr lang="en-US" altLang="zh-CN" dirty="0"/>
              <a:t>ann</a:t>
            </a:r>
            <a:r>
              <a:rPr lang="zh-CN" altLang="en-US" dirty="0"/>
              <a:t>剪枝，设计规则更复杂，而且梯度不稳定不易训练和微调。</a:t>
            </a:r>
            <a:endParaRPr lang="en-US" altLang="zh-CN" dirty="0"/>
          </a:p>
          <a:p>
            <a:r>
              <a:rPr lang="en-US" altLang="zh-CN" dirty="0" err="1"/>
              <a:t>Lyfm</a:t>
            </a:r>
            <a:r>
              <a:rPr lang="en-US" altLang="zh-CN" dirty="0"/>
              <a:t>,</a:t>
            </a:r>
            <a:r>
              <a:rPr lang="zh-CN" altLang="en-US" dirty="0"/>
              <a:t>通过转换剪枝</a:t>
            </a:r>
            <a:r>
              <a:rPr lang="en-US" altLang="zh-CN" dirty="0"/>
              <a:t>ann</a:t>
            </a:r>
            <a:r>
              <a:rPr lang="zh-CN" altLang="en-US" dirty="0"/>
              <a:t>获得剪枝</a:t>
            </a:r>
            <a:r>
              <a:rPr lang="en-US" altLang="zh-CN" dirty="0"/>
              <a:t>snn</a:t>
            </a:r>
            <a:r>
              <a:rPr lang="zh-CN" altLang="en-US" dirty="0"/>
              <a:t>的方法不会受到这两个问题的制约，所以我们尝试这种方式获得剪枝的</a:t>
            </a:r>
            <a:r>
              <a:rPr lang="en-US" altLang="zh-CN" dirty="0"/>
              <a:t>snn</a:t>
            </a: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14</a:t>
            </a:fld>
            <a:endParaRPr lang="zh-CN" altLang="en-US"/>
          </a:p>
        </p:txBody>
      </p:sp>
    </p:spTree>
    <p:extLst>
      <p:ext uri="{BB962C8B-B14F-4D97-AF65-F5344CB8AC3E}">
        <p14:creationId xmlns:p14="http://schemas.microsoft.com/office/powerpoint/2010/main" val="47822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通过在第一个方法中对转换问题的分析，获得好的</a:t>
            </a:r>
            <a:r>
              <a:rPr lang="en-US" altLang="zh-CN" dirty="0"/>
              <a:t>snn</a:t>
            </a:r>
            <a:r>
              <a:rPr lang="zh-CN" altLang="en-US" dirty="0"/>
              <a:t>的关键在于一个好的</a:t>
            </a:r>
            <a:r>
              <a:rPr lang="en-US" altLang="zh-CN" dirty="0"/>
              <a:t>ann</a:t>
            </a:r>
            <a:r>
              <a:rPr lang="zh-CN" altLang="en-US" dirty="0"/>
              <a:t>和低转换误差，基于此我们将</a:t>
            </a:r>
            <a:r>
              <a:rPr lang="en-US" altLang="zh-CN" dirty="0"/>
              <a:t>ann</a:t>
            </a:r>
            <a:r>
              <a:rPr lang="zh-CN" altLang="en-US" dirty="0"/>
              <a:t>的剪枝问题建模成关于</a:t>
            </a:r>
            <a:r>
              <a:rPr lang="en-US" altLang="zh-CN" dirty="0"/>
              <a:t>ann</a:t>
            </a:r>
            <a:r>
              <a:rPr lang="zh-CN" altLang="en-US" dirty="0"/>
              <a:t>准确率和转换误差的子集搜索问题，</a:t>
            </a:r>
            <a:endParaRPr lang="en-US" altLang="zh-CN" dirty="0"/>
          </a:p>
          <a:p>
            <a:r>
              <a:rPr lang="zh-CN" altLang="en-US" dirty="0"/>
              <a:t>具体来讲，将网络中所有滤波器作为全集，在其中选择一个使得优化目标最优的子集，该子集对应的结构就是剪枝的</a:t>
            </a:r>
            <a:r>
              <a:rPr lang="en-US" altLang="zh-CN" dirty="0"/>
              <a:t>ann</a:t>
            </a:r>
            <a:r>
              <a:rPr lang="zh-CN" altLang="en-US" dirty="0"/>
              <a:t>，然后通过转换获得剪枝的</a:t>
            </a:r>
            <a:r>
              <a:rPr lang="en-US" altLang="zh-CN" dirty="0"/>
              <a:t>snn</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15</a:t>
            </a:fld>
            <a:endParaRPr lang="zh-CN" altLang="en-US"/>
          </a:p>
        </p:txBody>
      </p:sp>
    </p:spTree>
    <p:extLst>
      <p:ext uri="{BB962C8B-B14F-4D97-AF65-F5344CB8AC3E}">
        <p14:creationId xmlns:p14="http://schemas.microsoft.com/office/powerpoint/2010/main" val="9981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首先，这个问题是无梯度的，我们使用演化算法来求解问题，演化算法可以看作一种迭代的随机搜索算法，每一轮迭代中通过对当前种群的筛选和随机突变实现近似的全局搜索。</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同时，由于整个网络上的优化问题规模太大，我们使用协同演化对问题逐层分解，在单层内求解优化问题来提高求解效率。</a:t>
            </a: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16</a:t>
            </a:fld>
            <a:endParaRPr lang="zh-CN" altLang="en-US"/>
          </a:p>
        </p:txBody>
      </p:sp>
    </p:spTree>
    <p:extLst>
      <p:ext uri="{BB962C8B-B14F-4D97-AF65-F5344CB8AC3E}">
        <p14:creationId xmlns:p14="http://schemas.microsoft.com/office/powerpoint/2010/main" val="1246590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这是单层内求解示意图</a:t>
            </a:r>
            <a:endParaRPr lang="en-US" altLang="zh-CN" dirty="0"/>
          </a:p>
          <a:p>
            <a:r>
              <a:rPr lang="zh-CN" altLang="en-US" dirty="0"/>
              <a:t>左侧是演化流程，初始的搜索空间是所有滤波器，在迭代搜索中通过对不同子结构的衡量选出该层最优的结构</a:t>
            </a:r>
            <a:endParaRPr lang="en-US" altLang="zh-CN" dirty="0"/>
          </a:p>
          <a:p>
            <a:r>
              <a:rPr lang="zh-CN" altLang="en-US" dirty="0"/>
              <a:t>右侧表示衡量方法的具体计算方式，目标一是转换误差，目标二是</a:t>
            </a:r>
            <a:r>
              <a:rPr lang="en-US" altLang="zh-CN" dirty="0"/>
              <a:t>ann</a:t>
            </a:r>
            <a:r>
              <a:rPr lang="zh-CN" altLang="en-US" dirty="0"/>
              <a:t>在训练集上的准确率，</a:t>
            </a:r>
            <a:endParaRPr lang="en-US" altLang="zh-CN" dirty="0"/>
          </a:p>
          <a:p>
            <a:r>
              <a:rPr lang="zh-CN" altLang="en-US" dirty="0"/>
              <a:t>然后使用</a:t>
            </a:r>
            <a:r>
              <a:rPr lang="en-US" altLang="zh-CN" dirty="0"/>
              <a:t>average-rank</a:t>
            </a:r>
            <a:r>
              <a:rPr lang="zh-CN" altLang="en-US" dirty="0"/>
              <a:t>对两目标的综合排序实现对个体的筛选</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17</a:t>
            </a:fld>
            <a:endParaRPr lang="zh-CN" altLang="en-US"/>
          </a:p>
        </p:txBody>
      </p:sp>
    </p:spTree>
    <p:extLst>
      <p:ext uri="{BB962C8B-B14F-4D97-AF65-F5344CB8AC3E}">
        <p14:creationId xmlns:p14="http://schemas.microsoft.com/office/powerpoint/2010/main" val="195924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我们在</a:t>
            </a:r>
            <a:r>
              <a:rPr lang="en-US" altLang="zh-CN" dirty="0"/>
              <a:t>cifar10</a:t>
            </a:r>
            <a:r>
              <a:rPr lang="zh-CN" altLang="en-US" dirty="0"/>
              <a:t>和</a:t>
            </a:r>
            <a:r>
              <a:rPr lang="en-US" altLang="zh-CN" dirty="0"/>
              <a:t>cifar100</a:t>
            </a:r>
            <a:r>
              <a:rPr lang="zh-CN" altLang="en-US" dirty="0"/>
              <a:t>上进行了实验，表中</a:t>
            </a:r>
            <a:r>
              <a:rPr lang="en-US" altLang="zh-CN" dirty="0"/>
              <a:t>latency</a:t>
            </a:r>
            <a:r>
              <a:rPr lang="zh-CN" altLang="en-US" dirty="0"/>
              <a:t>表示模拟时间步长，相同的</a:t>
            </a:r>
            <a:r>
              <a:rPr lang="en-US" altLang="zh-CN" dirty="0"/>
              <a:t>latency</a:t>
            </a:r>
            <a:r>
              <a:rPr lang="zh-CN" altLang="en-US" dirty="0"/>
              <a:t>下，与其他剪枝方法甚至是非结构化剪枝方法相比，在</a:t>
            </a:r>
            <a:r>
              <a:rPr lang="en-US" altLang="zh-CN" dirty="0" err="1"/>
              <a:t>vgg</a:t>
            </a:r>
            <a:r>
              <a:rPr lang="zh-CN" altLang="en-US" dirty="0"/>
              <a:t>和</a:t>
            </a:r>
            <a:r>
              <a:rPr lang="en-US" altLang="zh-CN" dirty="0"/>
              <a:t>resnet</a:t>
            </a:r>
            <a:r>
              <a:rPr lang="zh-CN" altLang="en-US" dirty="0"/>
              <a:t>结构上，我们的方法在更高的剪枝率下获得更好的准确率。尤其是在</a:t>
            </a:r>
            <a:r>
              <a:rPr lang="en-US" altLang="zh-CN" dirty="0"/>
              <a:t>resnet56</a:t>
            </a:r>
            <a:r>
              <a:rPr lang="zh-CN" altLang="en-US" dirty="0"/>
              <a:t>比较深的结构上取得了</a:t>
            </a:r>
            <a:r>
              <a:rPr lang="en-US" altLang="zh-CN" dirty="0"/>
              <a:t>69.30%</a:t>
            </a:r>
            <a:r>
              <a:rPr lang="zh-CN" altLang="en-US" dirty="0"/>
              <a:t> 的准确率</a:t>
            </a:r>
            <a:endParaRPr lang="en-US" altLang="zh-CN" dirty="0"/>
          </a:p>
          <a:p>
            <a:r>
              <a:rPr lang="zh-CN" altLang="en-US" dirty="0"/>
              <a:t>右侧是消融实验，消融组筛选个体的过程中只使用</a:t>
            </a:r>
            <a:r>
              <a:rPr lang="en-US" altLang="zh-CN" dirty="0"/>
              <a:t>ann</a:t>
            </a:r>
            <a:r>
              <a:rPr lang="zh-CN" altLang="en-US" dirty="0"/>
              <a:t>准确率为优化目标，表中红色箭头表示我们的方法交于消融实验剪枝率、准确率更高，实验结果证明在</a:t>
            </a:r>
            <a:r>
              <a:rPr lang="en-US" altLang="zh-CN" dirty="0"/>
              <a:t>ann</a:t>
            </a:r>
            <a:r>
              <a:rPr lang="zh-CN" altLang="en-US" dirty="0"/>
              <a:t>剪枝过程中考虑转换误差可以有效提高剪枝</a:t>
            </a:r>
            <a:r>
              <a:rPr lang="en-US" altLang="zh-CN" dirty="0"/>
              <a:t>snn</a:t>
            </a:r>
            <a:r>
              <a:rPr lang="zh-CN" altLang="en-US" dirty="0"/>
              <a:t>性能</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18</a:t>
            </a:fld>
            <a:endParaRPr lang="zh-CN" altLang="en-US"/>
          </a:p>
        </p:txBody>
      </p:sp>
    </p:spTree>
    <p:extLst>
      <p:ext uri="{BB962C8B-B14F-4D97-AF65-F5344CB8AC3E}">
        <p14:creationId xmlns:p14="http://schemas.microsoft.com/office/powerpoint/2010/main" val="357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然后是我在研究生期间的工作成果</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19</a:t>
            </a:fld>
            <a:endParaRPr lang="zh-CN" altLang="en-US"/>
          </a:p>
        </p:txBody>
      </p:sp>
    </p:spTree>
    <p:extLst>
      <p:ext uri="{BB962C8B-B14F-4D97-AF65-F5344CB8AC3E}">
        <p14:creationId xmlns:p14="http://schemas.microsoft.com/office/powerpoint/2010/main" val="278680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我将从以下几个方面展开介绍：研究背景、研究内容、工作成果和总结</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2</a:t>
            </a:fld>
            <a:endParaRPr lang="zh-CN" altLang="en-US"/>
          </a:p>
        </p:txBody>
      </p:sp>
    </p:spTree>
    <p:extLst>
      <p:ext uri="{BB962C8B-B14F-4D97-AF65-F5344CB8AC3E}">
        <p14:creationId xmlns:p14="http://schemas.microsoft.com/office/powerpoint/2010/main" val="40608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包括专利 项目 和论文</a:t>
            </a:r>
          </a:p>
        </p:txBody>
      </p:sp>
      <p:sp>
        <p:nvSpPr>
          <p:cNvPr id="4" name="灯片编号占位符 3"/>
          <p:cNvSpPr>
            <a:spLocks noGrp="1"/>
          </p:cNvSpPr>
          <p:nvPr>
            <p:ph type="sldNum" sz="quarter" idx="5"/>
          </p:nvPr>
        </p:nvSpPr>
        <p:spPr/>
        <p:txBody>
          <a:bodyPr/>
          <a:lstStyle/>
          <a:p>
            <a:fld id="{18D158D7-B54C-468C-9637-236B996A01AB}" type="slidenum">
              <a:rPr lang="zh-CN" altLang="en-US" smtClean="0"/>
              <a:t>20</a:t>
            </a:fld>
            <a:endParaRPr lang="zh-CN" altLang="en-US"/>
          </a:p>
        </p:txBody>
      </p:sp>
    </p:spTree>
    <p:extLst>
      <p:ext uri="{BB962C8B-B14F-4D97-AF65-F5344CB8AC3E}">
        <p14:creationId xmlns:p14="http://schemas.microsoft.com/office/powerpoint/2010/main" val="89689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最后是关于研究内容的总结，</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21</a:t>
            </a:fld>
            <a:endParaRPr lang="zh-CN" altLang="en-US"/>
          </a:p>
        </p:txBody>
      </p:sp>
    </p:spTree>
    <p:extLst>
      <p:ext uri="{BB962C8B-B14F-4D97-AF65-F5344CB8AC3E}">
        <p14:creationId xmlns:p14="http://schemas.microsoft.com/office/powerpoint/2010/main" val="1601044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首先通过神经元粒度的阈值优化设计了基于转换的</a:t>
            </a:r>
            <a:r>
              <a:rPr lang="en-US" altLang="zh-CN" dirty="0"/>
              <a:t>snn</a:t>
            </a:r>
            <a:r>
              <a:rPr lang="zh-CN" altLang="en-US" dirty="0"/>
              <a:t>训练方法，实现了高性能的</a:t>
            </a:r>
            <a:r>
              <a:rPr lang="en-US" altLang="zh-CN" dirty="0"/>
              <a:t>snn</a:t>
            </a:r>
          </a:p>
          <a:p>
            <a:r>
              <a:rPr lang="zh-CN" altLang="en-US" dirty="0"/>
              <a:t>然后以转换方法为基础设计了</a:t>
            </a:r>
            <a:r>
              <a:rPr lang="en-US" altLang="zh-CN" dirty="0"/>
              <a:t>snn</a:t>
            </a:r>
            <a:r>
              <a:rPr lang="zh-CN" altLang="en-US" dirty="0"/>
              <a:t>的剪枝方法，实现了高性能、低功耗的</a:t>
            </a:r>
            <a:r>
              <a:rPr lang="en-US" altLang="zh-CN" dirty="0"/>
              <a:t>snn</a:t>
            </a:r>
            <a:endParaRPr lang="zh-CN" altLang="en-US" dirty="0"/>
          </a:p>
        </p:txBody>
      </p:sp>
      <p:sp>
        <p:nvSpPr>
          <p:cNvPr id="4" name="灯片编号占位符 3"/>
          <p:cNvSpPr>
            <a:spLocks noGrp="1"/>
          </p:cNvSpPr>
          <p:nvPr>
            <p:ph type="sldNum" sz="quarter" idx="5"/>
          </p:nvPr>
        </p:nvSpPr>
        <p:spPr/>
        <p:txBody>
          <a:bodyPr/>
          <a:lstStyle/>
          <a:p>
            <a:fld id="{18D158D7-B54C-468C-9637-236B996A01AB}" type="slidenum">
              <a:rPr lang="zh-CN" altLang="en-US" smtClean="0"/>
              <a:t>22</a:t>
            </a:fld>
            <a:endParaRPr lang="zh-CN" altLang="en-US"/>
          </a:p>
        </p:txBody>
      </p:sp>
    </p:spTree>
    <p:extLst>
      <p:ext uri="{BB962C8B-B14F-4D97-AF65-F5344CB8AC3E}">
        <p14:creationId xmlns:p14="http://schemas.microsoft.com/office/powerpoint/2010/main" val="230954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以上就是我的答辩内容，</a:t>
            </a:r>
            <a:endParaRPr lang="en-US" altLang="zh-CN" dirty="0"/>
          </a:p>
          <a:p>
            <a:r>
              <a:rPr lang="zh-CN" altLang="en-US" dirty="0"/>
              <a:t>感谢各位老师的聆听，</a:t>
            </a:r>
            <a:endParaRPr lang="en-US" altLang="zh-CN" dirty="0"/>
          </a:p>
          <a:p>
            <a:r>
              <a:rPr lang="zh-CN" altLang="en-US" dirty="0"/>
              <a:t>请各位老师批评指正</a:t>
            </a:r>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64EC1F-4C1A-4575-A29E-535B091AA91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0113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首先是研究背景</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3</a:t>
            </a:fld>
            <a:endParaRPr lang="zh-CN" altLang="en-US"/>
          </a:p>
        </p:txBody>
      </p:sp>
    </p:spTree>
    <p:extLst>
      <p:ext uri="{BB962C8B-B14F-4D97-AF65-F5344CB8AC3E}">
        <p14:creationId xmlns:p14="http://schemas.microsoft.com/office/powerpoint/2010/main" val="14505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先介绍一下脉冲神经元，脉冲神经元最早是通过对生物神经元膜电位变化机制的测量和模拟建立的计算模型。</a:t>
            </a:r>
            <a:endParaRPr lang="en-US" altLang="zh-CN" dirty="0"/>
          </a:p>
          <a:p>
            <a:r>
              <a:rPr lang="zh-CN" altLang="en-US" dirty="0"/>
              <a:t>在深度学习领域为了方便计算，对其进行了简化，保留了脉冲神经元整合、泄露、激活和重置机制。结构如此图（指）所示，右图是膜电压随时间变化的一个示意图，</a:t>
            </a:r>
            <a:endParaRPr lang="en-US" altLang="zh-CN" dirty="0"/>
          </a:p>
          <a:p>
            <a:r>
              <a:rPr lang="zh-CN" altLang="en-US" dirty="0"/>
              <a:t>通过脉冲神经元的连接组成脉冲神经网络</a:t>
            </a:r>
            <a:r>
              <a:rPr lang="en-US" altLang="zh-CN" dirty="0"/>
              <a:t>snn</a:t>
            </a:r>
            <a:r>
              <a:rPr lang="zh-CN" altLang="en-US" dirty="0"/>
              <a:t>，可以实现对脉冲信号的时间和空间维度的处理。</a:t>
            </a: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a:t>
            </a:fld>
            <a:endParaRPr lang="zh-CN" altLang="en-US"/>
          </a:p>
        </p:txBody>
      </p:sp>
    </p:spTree>
    <p:extLst>
      <p:ext uri="{BB962C8B-B14F-4D97-AF65-F5344CB8AC3E}">
        <p14:creationId xmlns:p14="http://schemas.microsoft.com/office/powerpoint/2010/main" val="97205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目前深度学习领域常用的</a:t>
            </a:r>
            <a:r>
              <a:rPr lang="en-US" altLang="zh-CN" dirty="0"/>
              <a:t>snn</a:t>
            </a:r>
            <a:r>
              <a:rPr lang="zh-CN" altLang="en-US" dirty="0"/>
              <a:t>训练方式有两种：</a:t>
            </a:r>
            <a:endParaRPr lang="en-US" altLang="zh-CN" dirty="0"/>
          </a:p>
          <a:p>
            <a:r>
              <a:rPr lang="en-US" altLang="zh-CN" dirty="0"/>
              <a:t>1.</a:t>
            </a:r>
            <a:r>
              <a:rPr lang="zh-CN" altLang="en-US" dirty="0"/>
              <a:t>第一种是时空反向传播算法，将计算过程在时间维度展开得到时空计算图，并结合使用代理梯度技术优化网络参数；</a:t>
            </a:r>
            <a:endParaRPr lang="en-US" altLang="zh-CN" dirty="0"/>
          </a:p>
          <a:p>
            <a:r>
              <a:rPr lang="en-US" altLang="zh-CN" b="0" dirty="0"/>
              <a:t>2.ANN-to-SNN</a:t>
            </a:r>
            <a:r>
              <a:rPr lang="zh-CN" altLang="en-US" b="0" dirty="0"/>
              <a:t>算法，通过将训练好的</a:t>
            </a:r>
            <a:r>
              <a:rPr lang="en-US" altLang="zh-CN" b="0" dirty="0"/>
              <a:t>ANN</a:t>
            </a:r>
            <a:r>
              <a:rPr lang="zh-CN" altLang="en-US" b="0" dirty="0"/>
              <a:t>转换成</a:t>
            </a:r>
            <a:r>
              <a:rPr lang="en-US" altLang="zh-CN" b="0" dirty="0"/>
              <a:t>SNN</a:t>
            </a:r>
            <a:r>
              <a:rPr lang="zh-CN" altLang="en-US" b="0" dirty="0"/>
              <a:t>，实现</a:t>
            </a:r>
            <a:r>
              <a:rPr lang="en-US" altLang="zh-CN" b="0" dirty="0"/>
              <a:t>SNN</a:t>
            </a:r>
            <a:r>
              <a:rPr lang="zh-CN" altLang="en-US" b="0" dirty="0"/>
              <a:t>的间接有监督训练，我们的研究主要基于这种方法</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5</a:t>
            </a:fld>
            <a:endParaRPr lang="zh-CN" altLang="en-US"/>
          </a:p>
        </p:txBody>
      </p:sp>
    </p:spTree>
    <p:extLst>
      <p:ext uri="{BB962C8B-B14F-4D97-AF65-F5344CB8AC3E}">
        <p14:creationId xmlns:p14="http://schemas.microsoft.com/office/powerpoint/2010/main" val="144953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t>目前脑科学和深度学习领域都有对脉冲神经网络的研究，脑科学领域通过模拟生物神经元的连接与计算模仿大脑的结构与功能，在深度学习领域一个是通过硬件仿真实现低功耗计算，另一个是对其训练算法的研究</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6</a:t>
            </a:fld>
            <a:endParaRPr lang="zh-CN" altLang="en-US"/>
          </a:p>
        </p:txBody>
      </p:sp>
    </p:spTree>
    <p:extLst>
      <p:ext uri="{BB962C8B-B14F-4D97-AF65-F5344CB8AC3E}">
        <p14:creationId xmlns:p14="http://schemas.microsoft.com/office/powerpoint/2010/main" val="216776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t>我们关注</a:t>
            </a:r>
            <a:r>
              <a:rPr lang="en-US" altLang="zh-CN" b="0" dirty="0"/>
              <a:t>snn</a:t>
            </a:r>
            <a:r>
              <a:rPr lang="zh-CN" altLang="en-US" b="0" dirty="0"/>
              <a:t>训练算法的研究，首先通过改进现有的训练算法实现高性能的脉冲神经网络，然后在该训练方法的基础上，对脉冲神经网络进行剪枝来降低网络计算所需的资源和能耗。</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7</a:t>
            </a:fld>
            <a:endParaRPr lang="zh-CN" altLang="en-US"/>
          </a:p>
        </p:txBody>
      </p:sp>
    </p:spTree>
    <p:extLst>
      <p:ext uri="{BB962C8B-B14F-4D97-AF65-F5344CB8AC3E}">
        <p14:creationId xmlns:p14="http://schemas.microsoft.com/office/powerpoint/2010/main" val="275801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第二部分是研究内容，这部分详细介绍我们的方法</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8</a:t>
            </a:fld>
            <a:endParaRPr lang="zh-CN" altLang="en-US"/>
          </a:p>
        </p:txBody>
      </p:sp>
    </p:spTree>
    <p:extLst>
      <p:ext uri="{BB962C8B-B14F-4D97-AF65-F5344CB8AC3E}">
        <p14:creationId xmlns:p14="http://schemas.microsoft.com/office/powerpoint/2010/main" val="276213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第一个是基于神经元阈值优化的</a:t>
            </a:r>
            <a:r>
              <a:rPr lang="en-US" altLang="zh-CN" dirty="0"/>
              <a:t>snn</a:t>
            </a:r>
            <a:r>
              <a:rPr lang="zh-CN" altLang="en-US" dirty="0"/>
              <a:t>转换训练方法。</a:t>
            </a:r>
            <a:endParaRPr lang="en-US" altLang="zh-CN" dirty="0"/>
          </a:p>
          <a:p>
            <a:r>
              <a:rPr lang="zh-CN" altLang="en-US" dirty="0"/>
              <a:t>转换方法的主要目的是通过使用脉冲神经网络的平均激活值拟合人工神经网络的激活值来实现脉冲神经网络的间接有监督训练</a:t>
            </a:r>
            <a:endParaRPr lang="en-US" altLang="zh-CN" dirty="0"/>
          </a:p>
          <a:p>
            <a:r>
              <a:rPr lang="zh-CN" altLang="en-US" dirty="0"/>
              <a:t>此类方法最早是启发式的，通过对</a:t>
            </a:r>
            <a:r>
              <a:rPr lang="en-US" altLang="zh-CN" dirty="0"/>
              <a:t>ann</a:t>
            </a:r>
            <a:r>
              <a:rPr lang="zh-CN" altLang="en-US" dirty="0"/>
              <a:t>的手动处理实现该转换</a:t>
            </a:r>
            <a:endParaRPr lang="en-US" altLang="zh-CN" dirty="0"/>
          </a:p>
          <a:p>
            <a:r>
              <a:rPr lang="zh-CN" altLang="en-US" dirty="0"/>
              <a:t>近年来出现了对该问题的形式化分析</a:t>
            </a: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9</a:t>
            </a:fld>
            <a:endParaRPr lang="zh-CN" altLang="en-US"/>
          </a:p>
        </p:txBody>
      </p:sp>
    </p:spTree>
    <p:extLst>
      <p:ext uri="{BB962C8B-B14F-4D97-AF65-F5344CB8AC3E}">
        <p14:creationId xmlns:p14="http://schemas.microsoft.com/office/powerpoint/2010/main" val="17252010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amp;结尾">
    <p:spTree>
      <p:nvGrpSpPr>
        <p:cNvPr id="1" name=""/>
        <p:cNvGrpSpPr/>
        <p:nvPr/>
      </p:nvGrpSpPr>
      <p:grpSpPr>
        <a:xfrm>
          <a:off x="0" y="0"/>
          <a:ext cx="0" cy="0"/>
          <a:chOff x="0" y="0"/>
          <a:chExt cx="0" cy="0"/>
        </a:xfrm>
      </p:grpSpPr>
      <p:grpSp>
        <p:nvGrpSpPr>
          <p:cNvPr id="28" name="Group 16">
            <a:extLst>
              <a:ext uri="{FF2B5EF4-FFF2-40B4-BE49-F238E27FC236}">
                <a16:creationId xmlns:a16="http://schemas.microsoft.com/office/drawing/2014/main" id="{910C4565-F80F-A8D0-5A10-E16D9C4E1BCC}"/>
              </a:ext>
            </a:extLst>
          </p:cNvPr>
          <p:cNvGrpSpPr>
            <a:grpSpLocks noChangeAspect="1"/>
          </p:cNvGrpSpPr>
          <p:nvPr userDrawn="1"/>
        </p:nvGrpSpPr>
        <p:grpSpPr bwMode="auto">
          <a:xfrm>
            <a:off x="0" y="746891"/>
            <a:ext cx="2475782" cy="6111109"/>
            <a:chOff x="558" y="29"/>
            <a:chExt cx="1193" cy="2555"/>
          </a:xfrm>
        </p:grpSpPr>
        <p:sp>
          <p:nvSpPr>
            <p:cNvPr id="29" name="AutoShape 15">
              <a:extLst>
                <a:ext uri="{FF2B5EF4-FFF2-40B4-BE49-F238E27FC236}">
                  <a16:creationId xmlns:a16="http://schemas.microsoft.com/office/drawing/2014/main" id="{30C94556-0387-15ED-076F-8C0484A8673D}"/>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17">
              <a:extLst>
                <a:ext uri="{FF2B5EF4-FFF2-40B4-BE49-F238E27FC236}">
                  <a16:creationId xmlns:a16="http://schemas.microsoft.com/office/drawing/2014/main" id="{6300FD0F-54C0-7264-F349-B5352864587D}"/>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1" name="Freeform 18">
              <a:extLst>
                <a:ext uri="{FF2B5EF4-FFF2-40B4-BE49-F238E27FC236}">
                  <a16:creationId xmlns:a16="http://schemas.microsoft.com/office/drawing/2014/main" id="{97777D97-C5F8-0B17-96E1-546090FB6842}"/>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2" name="Freeform 19">
              <a:extLst>
                <a:ext uri="{FF2B5EF4-FFF2-40B4-BE49-F238E27FC236}">
                  <a16:creationId xmlns:a16="http://schemas.microsoft.com/office/drawing/2014/main" id="{25E9EF1C-7C8D-224D-A5F7-74095927C6E6}"/>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3" name="Freeform 20">
              <a:extLst>
                <a:ext uri="{FF2B5EF4-FFF2-40B4-BE49-F238E27FC236}">
                  <a16:creationId xmlns:a16="http://schemas.microsoft.com/office/drawing/2014/main" id="{10C8642F-8041-8AE1-6CC0-C4B3BAA0B41F}"/>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4" name="Freeform 21">
              <a:extLst>
                <a:ext uri="{FF2B5EF4-FFF2-40B4-BE49-F238E27FC236}">
                  <a16:creationId xmlns:a16="http://schemas.microsoft.com/office/drawing/2014/main" id="{7CE4D267-6A15-5C21-E739-07A3C6CDF1A7}"/>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5" name="Freeform 22">
              <a:extLst>
                <a:ext uri="{FF2B5EF4-FFF2-40B4-BE49-F238E27FC236}">
                  <a16:creationId xmlns:a16="http://schemas.microsoft.com/office/drawing/2014/main" id="{C41490E3-B9B9-632A-1E60-5DE4B427E89A}"/>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6" name="Freeform 23">
              <a:extLst>
                <a:ext uri="{FF2B5EF4-FFF2-40B4-BE49-F238E27FC236}">
                  <a16:creationId xmlns:a16="http://schemas.microsoft.com/office/drawing/2014/main" id="{C012B90D-7369-215F-7787-BA0CF1982555}"/>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7" name="Freeform 24">
              <a:extLst>
                <a:ext uri="{FF2B5EF4-FFF2-40B4-BE49-F238E27FC236}">
                  <a16:creationId xmlns:a16="http://schemas.microsoft.com/office/drawing/2014/main" id="{7E9BF4FF-01EC-A827-27D0-DD6BCAB57FD8}"/>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pic>
        <p:nvPicPr>
          <p:cNvPr id="51" name="图片 50">
            <a:extLst>
              <a:ext uri="{FF2B5EF4-FFF2-40B4-BE49-F238E27FC236}">
                <a16:creationId xmlns:a16="http://schemas.microsoft.com/office/drawing/2014/main" id="{4119197F-13DF-889B-554E-07709BFC4DA8}"/>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14806" y="189518"/>
            <a:ext cx="2227443" cy="739152"/>
          </a:xfrm>
          <a:prstGeom prst="rect">
            <a:avLst/>
          </a:prstGeom>
        </p:spPr>
      </p:pic>
      <p:pic>
        <p:nvPicPr>
          <p:cNvPr id="52" name="图片 51">
            <a:extLst>
              <a:ext uri="{FF2B5EF4-FFF2-40B4-BE49-F238E27FC236}">
                <a16:creationId xmlns:a16="http://schemas.microsoft.com/office/drawing/2014/main" id="{73E2D1EA-EE84-12FF-D39C-C9E6B80CB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24175" y="159902"/>
            <a:ext cx="1973226" cy="768768"/>
          </a:xfrm>
          <a:prstGeom prst="rect">
            <a:avLst/>
          </a:prstGeom>
        </p:spPr>
      </p:pic>
      <p:pic>
        <p:nvPicPr>
          <p:cNvPr id="53" name="图片 52">
            <a:extLst>
              <a:ext uri="{FF2B5EF4-FFF2-40B4-BE49-F238E27FC236}">
                <a16:creationId xmlns:a16="http://schemas.microsoft.com/office/drawing/2014/main" id="{9E659A4D-66F1-687C-E9C5-00F6626FBB2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4448"/>
          <a:stretch/>
        </p:blipFill>
        <p:spPr>
          <a:xfrm>
            <a:off x="7813466" y="6138026"/>
            <a:ext cx="4340909" cy="627329"/>
          </a:xfrm>
          <a:prstGeom prst="rect">
            <a:avLst/>
          </a:prstGeom>
        </p:spPr>
      </p:pic>
      <p:grpSp>
        <p:nvGrpSpPr>
          <p:cNvPr id="2" name="Group 16">
            <a:extLst>
              <a:ext uri="{FF2B5EF4-FFF2-40B4-BE49-F238E27FC236}">
                <a16:creationId xmlns:a16="http://schemas.microsoft.com/office/drawing/2014/main" id="{EF865E8F-0CDE-F22C-9D11-6EF5C49604A1}"/>
              </a:ext>
            </a:extLst>
          </p:cNvPr>
          <p:cNvGrpSpPr>
            <a:grpSpLocks noChangeAspect="1"/>
          </p:cNvGrpSpPr>
          <p:nvPr userDrawn="1"/>
        </p:nvGrpSpPr>
        <p:grpSpPr bwMode="auto">
          <a:xfrm rot="10800000">
            <a:off x="9716218" y="0"/>
            <a:ext cx="2475782" cy="6111109"/>
            <a:chOff x="558" y="29"/>
            <a:chExt cx="1193" cy="2555"/>
          </a:xfrm>
        </p:grpSpPr>
        <p:sp>
          <p:nvSpPr>
            <p:cNvPr id="3" name="AutoShape 15">
              <a:extLst>
                <a:ext uri="{FF2B5EF4-FFF2-40B4-BE49-F238E27FC236}">
                  <a16:creationId xmlns:a16="http://schemas.microsoft.com/office/drawing/2014/main" id="{707862B7-EDE2-1543-91C2-7E43518FD0AF}"/>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 name="Freeform 17">
              <a:extLst>
                <a:ext uri="{FF2B5EF4-FFF2-40B4-BE49-F238E27FC236}">
                  <a16:creationId xmlns:a16="http://schemas.microsoft.com/office/drawing/2014/main" id="{3440B0BB-D8BF-FAE2-B937-0D2267A25AF8}"/>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5" name="Freeform 18">
              <a:extLst>
                <a:ext uri="{FF2B5EF4-FFF2-40B4-BE49-F238E27FC236}">
                  <a16:creationId xmlns:a16="http://schemas.microsoft.com/office/drawing/2014/main" id="{F424F203-2717-6849-9B86-74DCBE1052B1}"/>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6" name="Freeform 19">
              <a:extLst>
                <a:ext uri="{FF2B5EF4-FFF2-40B4-BE49-F238E27FC236}">
                  <a16:creationId xmlns:a16="http://schemas.microsoft.com/office/drawing/2014/main" id="{D9A765A7-ADE7-E3E5-998A-8FC8882F651D}"/>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7" name="Freeform 20">
              <a:extLst>
                <a:ext uri="{FF2B5EF4-FFF2-40B4-BE49-F238E27FC236}">
                  <a16:creationId xmlns:a16="http://schemas.microsoft.com/office/drawing/2014/main" id="{CAEA3694-2812-36C8-01F7-B4C190A64379}"/>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8" name="Freeform 21">
              <a:extLst>
                <a:ext uri="{FF2B5EF4-FFF2-40B4-BE49-F238E27FC236}">
                  <a16:creationId xmlns:a16="http://schemas.microsoft.com/office/drawing/2014/main" id="{0FFB860F-433B-86D2-A1A6-6A030A9AD2FA}"/>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9" name="Freeform 22">
              <a:extLst>
                <a:ext uri="{FF2B5EF4-FFF2-40B4-BE49-F238E27FC236}">
                  <a16:creationId xmlns:a16="http://schemas.microsoft.com/office/drawing/2014/main" id="{A8112601-7DD2-594B-12FB-DFD4907C600B}"/>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0" name="Freeform 23">
              <a:extLst>
                <a:ext uri="{FF2B5EF4-FFF2-40B4-BE49-F238E27FC236}">
                  <a16:creationId xmlns:a16="http://schemas.microsoft.com/office/drawing/2014/main" id="{8346A910-8B16-819E-922E-379920364E7C}"/>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1" name="Freeform 24">
              <a:extLst>
                <a:ext uri="{FF2B5EF4-FFF2-40B4-BE49-F238E27FC236}">
                  <a16:creationId xmlns:a16="http://schemas.microsoft.com/office/drawing/2014/main" id="{E5EA5227-8DCF-E8D5-AE72-7D1EE459BF36}"/>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spTree>
    <p:extLst>
      <p:ext uri="{BB962C8B-B14F-4D97-AF65-F5344CB8AC3E}">
        <p14:creationId xmlns:p14="http://schemas.microsoft.com/office/powerpoint/2010/main" val="1695905860"/>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27" name="Group 4">
            <a:extLst>
              <a:ext uri="{FF2B5EF4-FFF2-40B4-BE49-F238E27FC236}">
                <a16:creationId xmlns:a16="http://schemas.microsoft.com/office/drawing/2014/main" id="{975FC979-4EB3-4057-95F9-261B9364809E}"/>
              </a:ext>
            </a:extLst>
          </p:cNvPr>
          <p:cNvGrpSpPr>
            <a:grpSpLocks noChangeAspect="1"/>
          </p:cNvGrpSpPr>
          <p:nvPr userDrawn="1"/>
        </p:nvGrpSpPr>
        <p:grpSpPr bwMode="auto">
          <a:xfrm>
            <a:off x="6096001" y="0"/>
            <a:ext cx="6096002" cy="6858000"/>
            <a:chOff x="652" y="577"/>
            <a:chExt cx="2915" cy="2886"/>
          </a:xfrm>
        </p:grpSpPr>
        <p:sp>
          <p:nvSpPr>
            <p:cNvPr id="28" name="AutoShape 3">
              <a:extLst>
                <a:ext uri="{FF2B5EF4-FFF2-40B4-BE49-F238E27FC236}">
                  <a16:creationId xmlns:a16="http://schemas.microsoft.com/office/drawing/2014/main" id="{857E18AE-AC44-2820-809F-797C27204DB5}"/>
                </a:ext>
              </a:extLst>
            </p:cNvPr>
            <p:cNvSpPr>
              <a:spLocks noChangeAspect="1" noChangeArrowheads="1" noTextEdit="1"/>
            </p:cNvSpPr>
            <p:nvPr/>
          </p:nvSpPr>
          <p:spPr bwMode="auto">
            <a:xfrm>
              <a:off x="652" y="577"/>
              <a:ext cx="2914"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9" name="Freeform 6">
              <a:extLst>
                <a:ext uri="{FF2B5EF4-FFF2-40B4-BE49-F238E27FC236}">
                  <a16:creationId xmlns:a16="http://schemas.microsoft.com/office/drawing/2014/main" id="{45FCE37F-DE51-0C05-627C-FABD9D967818}"/>
                </a:ext>
              </a:extLst>
            </p:cNvPr>
            <p:cNvSpPr>
              <a:spLocks/>
            </p:cNvSpPr>
            <p:nvPr/>
          </p:nvSpPr>
          <p:spPr bwMode="auto">
            <a:xfrm>
              <a:off x="896" y="577"/>
              <a:ext cx="2671" cy="2886"/>
            </a:xfrm>
            <a:custGeom>
              <a:avLst/>
              <a:gdLst>
                <a:gd name="T0" fmla="*/ 3998 w 3998"/>
                <a:gd name="T1" fmla="*/ 4320 h 4320"/>
                <a:gd name="T2" fmla="*/ 3998 w 3998"/>
                <a:gd name="T3" fmla="*/ 0 h 4320"/>
                <a:gd name="T4" fmla="*/ 655 w 3998"/>
                <a:gd name="T5" fmla="*/ 0 h 4320"/>
                <a:gd name="T6" fmla="*/ 0 w 3998"/>
                <a:gd name="T7" fmla="*/ 2198 h 4320"/>
                <a:gd name="T8" fmla="*/ 606 w 3998"/>
                <a:gd name="T9" fmla="*/ 4320 h 4320"/>
                <a:gd name="T10" fmla="*/ 3998 w 3998"/>
                <a:gd name="T11" fmla="*/ 4320 h 4320"/>
              </a:gdLst>
              <a:ahLst/>
              <a:cxnLst>
                <a:cxn ang="0">
                  <a:pos x="T0" y="T1"/>
                </a:cxn>
                <a:cxn ang="0">
                  <a:pos x="T2" y="T3"/>
                </a:cxn>
                <a:cxn ang="0">
                  <a:pos x="T4" y="T5"/>
                </a:cxn>
                <a:cxn ang="0">
                  <a:pos x="T6" y="T7"/>
                </a:cxn>
                <a:cxn ang="0">
                  <a:pos x="T8" y="T9"/>
                </a:cxn>
                <a:cxn ang="0">
                  <a:pos x="T10" y="T11"/>
                </a:cxn>
              </a:cxnLst>
              <a:rect l="0" t="0" r="r" b="b"/>
              <a:pathLst>
                <a:path w="3998" h="4320">
                  <a:moveTo>
                    <a:pt x="3998" y="4320"/>
                  </a:moveTo>
                  <a:cubicBezTo>
                    <a:pt x="3998" y="0"/>
                    <a:pt x="3998" y="0"/>
                    <a:pt x="3998" y="0"/>
                  </a:cubicBezTo>
                  <a:cubicBezTo>
                    <a:pt x="655" y="0"/>
                    <a:pt x="655" y="0"/>
                    <a:pt x="655" y="0"/>
                  </a:cubicBezTo>
                  <a:cubicBezTo>
                    <a:pt x="241" y="632"/>
                    <a:pt x="0" y="1387"/>
                    <a:pt x="0" y="2198"/>
                  </a:cubicBezTo>
                  <a:cubicBezTo>
                    <a:pt x="0" y="2977"/>
                    <a:pt x="222" y="3704"/>
                    <a:pt x="606" y="4320"/>
                  </a:cubicBezTo>
                  <a:cubicBezTo>
                    <a:pt x="3998" y="4320"/>
                    <a:pt x="3998" y="4320"/>
                    <a:pt x="3998" y="432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7">
              <a:extLst>
                <a:ext uri="{FF2B5EF4-FFF2-40B4-BE49-F238E27FC236}">
                  <a16:creationId xmlns:a16="http://schemas.microsoft.com/office/drawing/2014/main" id="{02292BEC-714E-B05D-4516-275A6F3E1B68}"/>
                </a:ext>
              </a:extLst>
            </p:cNvPr>
            <p:cNvSpPr>
              <a:spLocks/>
            </p:cNvSpPr>
            <p:nvPr/>
          </p:nvSpPr>
          <p:spPr bwMode="auto">
            <a:xfrm>
              <a:off x="1116" y="577"/>
              <a:ext cx="2451" cy="2886"/>
            </a:xfrm>
            <a:custGeom>
              <a:avLst/>
              <a:gdLst>
                <a:gd name="T0" fmla="*/ 1832 w 3669"/>
                <a:gd name="T1" fmla="*/ 0 h 4320"/>
                <a:gd name="T2" fmla="*/ 1034 w 3669"/>
                <a:gd name="T3" fmla="*/ 0 h 4320"/>
                <a:gd name="T4" fmla="*/ 0 w 3669"/>
                <a:gd name="T5" fmla="*/ 2691 h 4320"/>
                <a:gd name="T6" fmla="*/ 344 w 3669"/>
                <a:gd name="T7" fmla="*/ 4320 h 4320"/>
                <a:gd name="T8" fmla="*/ 3669 w 3669"/>
                <a:gd name="T9" fmla="*/ 4320 h 4320"/>
                <a:gd name="T10" fmla="*/ 428 w 3669"/>
                <a:gd name="T11" fmla="*/ 4320 h 4320"/>
                <a:gd name="T12" fmla="*/ 265 w 3669"/>
                <a:gd name="T13" fmla="*/ 3183 h 4320"/>
                <a:gd name="T14" fmla="*/ 1832 w 3669"/>
                <a:gd name="T15" fmla="*/ 0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9" h="4320">
                  <a:moveTo>
                    <a:pt x="1832" y="0"/>
                  </a:moveTo>
                  <a:cubicBezTo>
                    <a:pt x="1034" y="0"/>
                    <a:pt x="1034" y="0"/>
                    <a:pt x="1034" y="0"/>
                  </a:cubicBezTo>
                  <a:cubicBezTo>
                    <a:pt x="391" y="712"/>
                    <a:pt x="0" y="1656"/>
                    <a:pt x="0" y="2691"/>
                  </a:cubicBezTo>
                  <a:cubicBezTo>
                    <a:pt x="0" y="3271"/>
                    <a:pt x="123" y="3822"/>
                    <a:pt x="344" y="4320"/>
                  </a:cubicBezTo>
                  <a:cubicBezTo>
                    <a:pt x="3669" y="4320"/>
                    <a:pt x="3669" y="4320"/>
                    <a:pt x="3669" y="4320"/>
                  </a:cubicBezTo>
                  <a:cubicBezTo>
                    <a:pt x="428" y="4320"/>
                    <a:pt x="428" y="4320"/>
                    <a:pt x="428" y="4320"/>
                  </a:cubicBezTo>
                  <a:cubicBezTo>
                    <a:pt x="322" y="3959"/>
                    <a:pt x="265" y="3578"/>
                    <a:pt x="265" y="3183"/>
                  </a:cubicBezTo>
                  <a:cubicBezTo>
                    <a:pt x="265" y="1887"/>
                    <a:pt x="879" y="734"/>
                    <a:pt x="1832" y="0"/>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sp>
          <p:nvSpPr>
            <p:cNvPr id="31" name="Freeform 8">
              <a:extLst>
                <a:ext uri="{FF2B5EF4-FFF2-40B4-BE49-F238E27FC236}">
                  <a16:creationId xmlns:a16="http://schemas.microsoft.com/office/drawing/2014/main" id="{142E4161-7082-41DD-4177-A5AD1281F63F}"/>
                </a:ext>
              </a:extLst>
            </p:cNvPr>
            <p:cNvSpPr>
              <a:spLocks/>
            </p:cNvSpPr>
            <p:nvPr/>
          </p:nvSpPr>
          <p:spPr bwMode="auto">
            <a:xfrm>
              <a:off x="1291" y="577"/>
              <a:ext cx="2276" cy="2886"/>
            </a:xfrm>
            <a:custGeom>
              <a:avLst/>
              <a:gdLst>
                <a:gd name="T0" fmla="*/ 3404 w 3404"/>
                <a:gd name="T1" fmla="*/ 0 h 4320"/>
                <a:gd name="T2" fmla="*/ 1567 w 3404"/>
                <a:gd name="T3" fmla="*/ 0 h 4320"/>
                <a:gd name="T4" fmla="*/ 0 w 3404"/>
                <a:gd name="T5" fmla="*/ 3183 h 4320"/>
                <a:gd name="T6" fmla="*/ 163 w 3404"/>
                <a:gd name="T7" fmla="*/ 4320 h 4320"/>
                <a:gd name="T8" fmla="*/ 3404 w 3404"/>
                <a:gd name="T9" fmla="*/ 4320 h 4320"/>
                <a:gd name="T10" fmla="*/ 3404 w 3404"/>
                <a:gd name="T11" fmla="*/ 0 h 4320"/>
              </a:gdLst>
              <a:ahLst/>
              <a:cxnLst>
                <a:cxn ang="0">
                  <a:pos x="T0" y="T1"/>
                </a:cxn>
                <a:cxn ang="0">
                  <a:pos x="T2" y="T3"/>
                </a:cxn>
                <a:cxn ang="0">
                  <a:pos x="T4" y="T5"/>
                </a:cxn>
                <a:cxn ang="0">
                  <a:pos x="T6" y="T7"/>
                </a:cxn>
                <a:cxn ang="0">
                  <a:pos x="T8" y="T9"/>
                </a:cxn>
                <a:cxn ang="0">
                  <a:pos x="T10" y="T11"/>
                </a:cxn>
              </a:cxnLst>
              <a:rect l="0" t="0" r="r" b="b"/>
              <a:pathLst>
                <a:path w="3404" h="4320">
                  <a:moveTo>
                    <a:pt x="3404" y="0"/>
                  </a:moveTo>
                  <a:cubicBezTo>
                    <a:pt x="1567" y="0"/>
                    <a:pt x="1567" y="0"/>
                    <a:pt x="1567" y="0"/>
                  </a:cubicBezTo>
                  <a:cubicBezTo>
                    <a:pt x="614" y="734"/>
                    <a:pt x="0" y="1887"/>
                    <a:pt x="0" y="3183"/>
                  </a:cubicBezTo>
                  <a:cubicBezTo>
                    <a:pt x="0" y="3578"/>
                    <a:pt x="57" y="3959"/>
                    <a:pt x="163" y="4320"/>
                  </a:cubicBezTo>
                  <a:cubicBezTo>
                    <a:pt x="3404" y="4320"/>
                    <a:pt x="3404" y="4320"/>
                    <a:pt x="3404" y="4320"/>
                  </a:cubicBezTo>
                  <a:cubicBezTo>
                    <a:pt x="3404" y="0"/>
                    <a:pt x="3404" y="0"/>
                    <a:pt x="3404"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sp>
        <p:nvSpPr>
          <p:cNvPr id="32" name="矩形 31">
            <a:extLst>
              <a:ext uri="{FF2B5EF4-FFF2-40B4-BE49-F238E27FC236}">
                <a16:creationId xmlns:a16="http://schemas.microsoft.com/office/drawing/2014/main" id="{20D15D60-252E-435D-42E0-E27F5D5F19A4}"/>
              </a:ext>
            </a:extLst>
          </p:cNvPr>
          <p:cNvSpPr/>
          <p:nvPr userDrawn="1"/>
        </p:nvSpPr>
        <p:spPr>
          <a:xfrm>
            <a:off x="8655894" y="2680012"/>
            <a:ext cx="1277914" cy="748988"/>
          </a:xfrm>
          <a:prstGeom prst="rect">
            <a:avLst/>
          </a:prstGeom>
        </p:spPr>
        <p:txBody>
          <a:bodyPr wrap="none">
            <a:spAutoFit/>
          </a:bodyPr>
          <a:lstStyle/>
          <a:p>
            <a:pPr algn="just" defTabSz="914377">
              <a:defRPr/>
            </a:pPr>
            <a:r>
              <a:rPr lang="zh-CN" altLang="en-US" sz="4267" kern="100" dirty="0">
                <a:solidFill>
                  <a:prstClr val="white"/>
                </a:solidFill>
                <a:latin typeface="Arial"/>
                <a:ea typeface="微软雅黑" panose="020B0503020204020204" pitchFamily="34" charset="-122"/>
              </a:rPr>
              <a:t>目录</a:t>
            </a:r>
            <a:endParaRPr lang="zh-CN" altLang="zh-CN" sz="4267" kern="100" dirty="0">
              <a:solidFill>
                <a:prstClr val="white"/>
              </a:solidFill>
              <a:latin typeface="Arial"/>
              <a:ea typeface="微软雅黑" panose="020B0503020204020204" pitchFamily="34" charset="-122"/>
            </a:endParaRPr>
          </a:p>
        </p:txBody>
      </p:sp>
      <p:cxnSp>
        <p:nvCxnSpPr>
          <p:cNvPr id="33" name="直接连接符 32">
            <a:extLst>
              <a:ext uri="{FF2B5EF4-FFF2-40B4-BE49-F238E27FC236}">
                <a16:creationId xmlns:a16="http://schemas.microsoft.com/office/drawing/2014/main" id="{E98F8ABF-85B6-D385-5CC4-75316EA21DAC}"/>
              </a:ext>
            </a:extLst>
          </p:cNvPr>
          <p:cNvCxnSpPr>
            <a:cxnSpLocks/>
          </p:cNvCxnSpPr>
          <p:nvPr userDrawn="1"/>
        </p:nvCxnSpPr>
        <p:spPr>
          <a:xfrm>
            <a:off x="8847428" y="3547595"/>
            <a:ext cx="8948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图片 45">
            <a:extLst>
              <a:ext uri="{FF2B5EF4-FFF2-40B4-BE49-F238E27FC236}">
                <a16:creationId xmlns:a16="http://schemas.microsoft.com/office/drawing/2014/main" id="{860335C4-0DBA-AB68-817F-0F21B1CCAF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214"/>
          <a:stretch/>
        </p:blipFill>
        <p:spPr>
          <a:xfrm>
            <a:off x="7867914" y="6069158"/>
            <a:ext cx="3718941" cy="542941"/>
          </a:xfrm>
          <a:prstGeom prst="rect">
            <a:avLst/>
          </a:prstGeom>
        </p:spPr>
      </p:pic>
      <p:pic>
        <p:nvPicPr>
          <p:cNvPr id="47" name="图片 46">
            <a:extLst>
              <a:ext uri="{FF2B5EF4-FFF2-40B4-BE49-F238E27FC236}">
                <a16:creationId xmlns:a16="http://schemas.microsoft.com/office/drawing/2014/main" id="{A6AFE21B-DBA6-A849-B146-0EAEF6BE3A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907" y="245901"/>
            <a:ext cx="2440412" cy="789465"/>
          </a:xfrm>
          <a:prstGeom prst="rect">
            <a:avLst/>
          </a:prstGeom>
        </p:spPr>
      </p:pic>
    </p:spTree>
    <p:extLst>
      <p:ext uri="{BB962C8B-B14F-4D97-AF65-F5344CB8AC3E}">
        <p14:creationId xmlns:p14="http://schemas.microsoft.com/office/powerpoint/2010/main" val="3638664144"/>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54AA961F-493C-A3CC-FDE7-FA35E7E71CA6}"/>
              </a:ext>
            </a:extLst>
          </p:cNvPr>
          <p:cNvGrpSpPr>
            <a:grpSpLocks noChangeAspect="1"/>
          </p:cNvGrpSpPr>
          <p:nvPr userDrawn="1"/>
        </p:nvGrpSpPr>
        <p:grpSpPr bwMode="auto">
          <a:xfrm rot="16200000" flipH="1">
            <a:off x="7830218" y="-1760983"/>
            <a:ext cx="2612456" cy="6111109"/>
            <a:chOff x="558" y="29"/>
            <a:chExt cx="1193" cy="2555"/>
          </a:xfrm>
        </p:grpSpPr>
        <p:sp>
          <p:nvSpPr>
            <p:cNvPr id="4" name="AutoShape 15">
              <a:extLst>
                <a:ext uri="{FF2B5EF4-FFF2-40B4-BE49-F238E27FC236}">
                  <a16:creationId xmlns:a16="http://schemas.microsoft.com/office/drawing/2014/main" id="{C262FFE8-A8C5-7ED3-143B-EA9F802B1756}"/>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5" name="Freeform 17">
              <a:extLst>
                <a:ext uri="{FF2B5EF4-FFF2-40B4-BE49-F238E27FC236}">
                  <a16:creationId xmlns:a16="http://schemas.microsoft.com/office/drawing/2014/main" id="{C7ED4FBB-65E3-FB6C-1189-AAAF4333B0DF}"/>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6" name="Freeform 18">
              <a:extLst>
                <a:ext uri="{FF2B5EF4-FFF2-40B4-BE49-F238E27FC236}">
                  <a16:creationId xmlns:a16="http://schemas.microsoft.com/office/drawing/2014/main" id="{F8FD33B3-B4CC-2EFC-F330-DE480B957CD6}"/>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7" name="Freeform 19">
              <a:extLst>
                <a:ext uri="{FF2B5EF4-FFF2-40B4-BE49-F238E27FC236}">
                  <a16:creationId xmlns:a16="http://schemas.microsoft.com/office/drawing/2014/main" id="{BEC7A495-E007-74E0-FB84-1A47CFD2ACB1}"/>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8" name="Freeform 20">
              <a:extLst>
                <a:ext uri="{FF2B5EF4-FFF2-40B4-BE49-F238E27FC236}">
                  <a16:creationId xmlns:a16="http://schemas.microsoft.com/office/drawing/2014/main" id="{98B9183B-CA80-ED9F-62C4-FEEE79DAE2BC}"/>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9" name="Freeform 21">
              <a:extLst>
                <a:ext uri="{FF2B5EF4-FFF2-40B4-BE49-F238E27FC236}">
                  <a16:creationId xmlns:a16="http://schemas.microsoft.com/office/drawing/2014/main" id="{2AE0D840-4D40-6183-4000-5D5060F89FA0}"/>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0" name="Freeform 22">
              <a:extLst>
                <a:ext uri="{FF2B5EF4-FFF2-40B4-BE49-F238E27FC236}">
                  <a16:creationId xmlns:a16="http://schemas.microsoft.com/office/drawing/2014/main" id="{6609407B-F6DC-B008-4074-AC3667768B4B}"/>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1" name="Freeform 23">
              <a:extLst>
                <a:ext uri="{FF2B5EF4-FFF2-40B4-BE49-F238E27FC236}">
                  <a16:creationId xmlns:a16="http://schemas.microsoft.com/office/drawing/2014/main" id="{FE431665-E4E4-AA06-B231-A26ACAE42225}"/>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2" name="Freeform 24">
              <a:extLst>
                <a:ext uri="{FF2B5EF4-FFF2-40B4-BE49-F238E27FC236}">
                  <a16:creationId xmlns:a16="http://schemas.microsoft.com/office/drawing/2014/main" id="{516C4BB1-F325-D07B-4C25-CA585EE2D17B}"/>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grpSp>
        <p:nvGrpSpPr>
          <p:cNvPr id="37" name="Group 16">
            <a:extLst>
              <a:ext uri="{FF2B5EF4-FFF2-40B4-BE49-F238E27FC236}">
                <a16:creationId xmlns:a16="http://schemas.microsoft.com/office/drawing/2014/main" id="{7E17BB64-3FBD-40ED-2189-EE984404B060}"/>
              </a:ext>
            </a:extLst>
          </p:cNvPr>
          <p:cNvGrpSpPr>
            <a:grpSpLocks noChangeAspect="1"/>
          </p:cNvGrpSpPr>
          <p:nvPr userDrawn="1"/>
        </p:nvGrpSpPr>
        <p:grpSpPr bwMode="auto">
          <a:xfrm rot="5400000" flipH="1">
            <a:off x="1748195" y="2503495"/>
            <a:ext cx="2612456" cy="6111109"/>
            <a:chOff x="558" y="29"/>
            <a:chExt cx="1193" cy="2555"/>
          </a:xfrm>
        </p:grpSpPr>
        <p:sp>
          <p:nvSpPr>
            <p:cNvPr id="38" name="AutoShape 15">
              <a:extLst>
                <a:ext uri="{FF2B5EF4-FFF2-40B4-BE49-F238E27FC236}">
                  <a16:creationId xmlns:a16="http://schemas.microsoft.com/office/drawing/2014/main" id="{CBC3F330-1538-AE25-B172-78916AC986C2}"/>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9" name="Freeform 17">
              <a:extLst>
                <a:ext uri="{FF2B5EF4-FFF2-40B4-BE49-F238E27FC236}">
                  <a16:creationId xmlns:a16="http://schemas.microsoft.com/office/drawing/2014/main" id="{AC008334-CE48-F24F-EB99-F380A8ED54A7}"/>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0" name="Freeform 18">
              <a:extLst>
                <a:ext uri="{FF2B5EF4-FFF2-40B4-BE49-F238E27FC236}">
                  <a16:creationId xmlns:a16="http://schemas.microsoft.com/office/drawing/2014/main" id="{538D91E4-A1EE-52E4-76CB-6FB98CF22539}"/>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1" name="Freeform 19">
              <a:extLst>
                <a:ext uri="{FF2B5EF4-FFF2-40B4-BE49-F238E27FC236}">
                  <a16:creationId xmlns:a16="http://schemas.microsoft.com/office/drawing/2014/main" id="{218B26CE-09D0-4283-6643-AD74B03A8146}"/>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2" name="Freeform 20">
              <a:extLst>
                <a:ext uri="{FF2B5EF4-FFF2-40B4-BE49-F238E27FC236}">
                  <a16:creationId xmlns:a16="http://schemas.microsoft.com/office/drawing/2014/main" id="{10DA25EF-EBA0-4B88-17A8-4865513602C2}"/>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3" name="Freeform 21">
              <a:extLst>
                <a:ext uri="{FF2B5EF4-FFF2-40B4-BE49-F238E27FC236}">
                  <a16:creationId xmlns:a16="http://schemas.microsoft.com/office/drawing/2014/main" id="{524085CA-6C32-DCE3-AC39-6DD577E8B661}"/>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4" name="Freeform 22">
              <a:extLst>
                <a:ext uri="{FF2B5EF4-FFF2-40B4-BE49-F238E27FC236}">
                  <a16:creationId xmlns:a16="http://schemas.microsoft.com/office/drawing/2014/main" id="{D864FC08-EA83-42A7-E48D-A9697F5B6B26}"/>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5" name="Freeform 23">
              <a:extLst>
                <a:ext uri="{FF2B5EF4-FFF2-40B4-BE49-F238E27FC236}">
                  <a16:creationId xmlns:a16="http://schemas.microsoft.com/office/drawing/2014/main" id="{CAB1C382-5E8C-DF6E-9650-2A656D0277AF}"/>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6" name="Freeform 24">
              <a:extLst>
                <a:ext uri="{FF2B5EF4-FFF2-40B4-BE49-F238E27FC236}">
                  <a16:creationId xmlns:a16="http://schemas.microsoft.com/office/drawing/2014/main" id="{A9704F26-D4BB-2A81-038B-6EDDB30FE649}"/>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pic>
        <p:nvPicPr>
          <p:cNvPr id="51" name="图片 50">
            <a:extLst>
              <a:ext uri="{FF2B5EF4-FFF2-40B4-BE49-F238E27FC236}">
                <a16:creationId xmlns:a16="http://schemas.microsoft.com/office/drawing/2014/main" id="{7FC12AFA-3D50-9356-CD67-01547EEF5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214"/>
          <a:stretch/>
        </p:blipFill>
        <p:spPr>
          <a:xfrm>
            <a:off x="560268" y="6208091"/>
            <a:ext cx="3718941" cy="542941"/>
          </a:xfrm>
          <a:prstGeom prst="rect">
            <a:avLst/>
          </a:prstGeom>
        </p:spPr>
      </p:pic>
      <p:pic>
        <p:nvPicPr>
          <p:cNvPr id="52" name="图片 51">
            <a:extLst>
              <a:ext uri="{FF2B5EF4-FFF2-40B4-BE49-F238E27FC236}">
                <a16:creationId xmlns:a16="http://schemas.microsoft.com/office/drawing/2014/main" id="{0728347E-7F43-E801-790C-FA7918E708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4198" y="196647"/>
            <a:ext cx="1902269" cy="615377"/>
          </a:xfrm>
          <a:prstGeom prst="rect">
            <a:avLst/>
          </a:prstGeom>
        </p:spPr>
      </p:pic>
    </p:spTree>
    <p:extLst>
      <p:ext uri="{BB962C8B-B14F-4D97-AF65-F5344CB8AC3E}">
        <p14:creationId xmlns:p14="http://schemas.microsoft.com/office/powerpoint/2010/main" val="3011768772"/>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有花边）">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E983D55-05AB-16A4-C042-45C0B0CC6B9C}"/>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434258" y="121079"/>
            <a:ext cx="1603201" cy="532004"/>
          </a:xfrm>
          <a:prstGeom prst="rect">
            <a:avLst/>
          </a:prstGeom>
        </p:spPr>
      </p:pic>
      <p:pic>
        <p:nvPicPr>
          <p:cNvPr id="26" name="图片 25">
            <a:extLst>
              <a:ext uri="{FF2B5EF4-FFF2-40B4-BE49-F238E27FC236}">
                <a16:creationId xmlns:a16="http://schemas.microsoft.com/office/drawing/2014/main" id="{B5ABF7C1-BF80-0DBE-EBEF-8299B038F6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542" y="6098057"/>
            <a:ext cx="1436369" cy="559609"/>
          </a:xfrm>
          <a:prstGeom prst="rect">
            <a:avLst/>
          </a:prstGeom>
        </p:spPr>
      </p:pic>
      <p:grpSp>
        <p:nvGrpSpPr>
          <p:cNvPr id="27" name="Group 16">
            <a:extLst>
              <a:ext uri="{FF2B5EF4-FFF2-40B4-BE49-F238E27FC236}">
                <a16:creationId xmlns:a16="http://schemas.microsoft.com/office/drawing/2014/main" id="{1381BEEB-DE23-2485-0000-9F885799A544}"/>
              </a:ext>
            </a:extLst>
          </p:cNvPr>
          <p:cNvGrpSpPr>
            <a:grpSpLocks noChangeAspect="1"/>
          </p:cNvGrpSpPr>
          <p:nvPr userDrawn="1"/>
        </p:nvGrpSpPr>
        <p:grpSpPr bwMode="auto">
          <a:xfrm rot="10800000" flipH="1">
            <a:off x="2" y="0"/>
            <a:ext cx="1435056" cy="3073400"/>
            <a:chOff x="558" y="29"/>
            <a:chExt cx="1193" cy="2555"/>
          </a:xfrm>
        </p:grpSpPr>
        <p:sp>
          <p:nvSpPr>
            <p:cNvPr id="28" name="AutoShape 15">
              <a:extLst>
                <a:ext uri="{FF2B5EF4-FFF2-40B4-BE49-F238E27FC236}">
                  <a16:creationId xmlns:a16="http://schemas.microsoft.com/office/drawing/2014/main" id="{E9B8D82F-DCF1-A803-795C-49CFEF876E79}"/>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9" name="Freeform 17">
              <a:extLst>
                <a:ext uri="{FF2B5EF4-FFF2-40B4-BE49-F238E27FC236}">
                  <a16:creationId xmlns:a16="http://schemas.microsoft.com/office/drawing/2014/main" id="{75AFFF86-0099-0CEC-B3CA-B0CE0A891B92}"/>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18">
              <a:extLst>
                <a:ext uri="{FF2B5EF4-FFF2-40B4-BE49-F238E27FC236}">
                  <a16:creationId xmlns:a16="http://schemas.microsoft.com/office/drawing/2014/main" id="{3564D25A-91A6-7AA6-5DB7-F92A765E5373}"/>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1" name="Freeform 19">
              <a:extLst>
                <a:ext uri="{FF2B5EF4-FFF2-40B4-BE49-F238E27FC236}">
                  <a16:creationId xmlns:a16="http://schemas.microsoft.com/office/drawing/2014/main" id="{DCB6E251-C1BE-F96E-6E3A-7AB8B0DC7B67}"/>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2" name="Freeform 20">
              <a:extLst>
                <a:ext uri="{FF2B5EF4-FFF2-40B4-BE49-F238E27FC236}">
                  <a16:creationId xmlns:a16="http://schemas.microsoft.com/office/drawing/2014/main" id="{7D468ECF-EC2E-6612-3772-D05ABD78196C}"/>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3" name="Freeform 21">
              <a:extLst>
                <a:ext uri="{FF2B5EF4-FFF2-40B4-BE49-F238E27FC236}">
                  <a16:creationId xmlns:a16="http://schemas.microsoft.com/office/drawing/2014/main" id="{DC2017B8-6154-F519-F218-902C7BDCD7F0}"/>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4" name="Freeform 22">
              <a:extLst>
                <a:ext uri="{FF2B5EF4-FFF2-40B4-BE49-F238E27FC236}">
                  <a16:creationId xmlns:a16="http://schemas.microsoft.com/office/drawing/2014/main" id="{738FC01F-D90B-9B8E-434F-9DEFCBF6D155}"/>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5" name="Freeform 23">
              <a:extLst>
                <a:ext uri="{FF2B5EF4-FFF2-40B4-BE49-F238E27FC236}">
                  <a16:creationId xmlns:a16="http://schemas.microsoft.com/office/drawing/2014/main" id="{0027E583-F108-3DF5-F45E-339297128118}"/>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6" name="Freeform 24">
              <a:extLst>
                <a:ext uri="{FF2B5EF4-FFF2-40B4-BE49-F238E27FC236}">
                  <a16:creationId xmlns:a16="http://schemas.microsoft.com/office/drawing/2014/main" id="{FA662A67-5662-2CC8-551F-C869B83020E0}"/>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grpSp>
        <p:nvGrpSpPr>
          <p:cNvPr id="37" name="Group 16">
            <a:extLst>
              <a:ext uri="{FF2B5EF4-FFF2-40B4-BE49-F238E27FC236}">
                <a16:creationId xmlns:a16="http://schemas.microsoft.com/office/drawing/2014/main" id="{79166F2C-88F7-1D62-4036-F85A5F680230}"/>
              </a:ext>
            </a:extLst>
          </p:cNvPr>
          <p:cNvGrpSpPr>
            <a:grpSpLocks noChangeAspect="1"/>
          </p:cNvGrpSpPr>
          <p:nvPr userDrawn="1"/>
        </p:nvGrpSpPr>
        <p:grpSpPr bwMode="auto">
          <a:xfrm flipH="1">
            <a:off x="10756944" y="3784600"/>
            <a:ext cx="1435056" cy="3073400"/>
            <a:chOff x="558" y="29"/>
            <a:chExt cx="1193" cy="2555"/>
          </a:xfrm>
        </p:grpSpPr>
        <p:sp>
          <p:nvSpPr>
            <p:cNvPr id="38" name="AutoShape 15">
              <a:extLst>
                <a:ext uri="{FF2B5EF4-FFF2-40B4-BE49-F238E27FC236}">
                  <a16:creationId xmlns:a16="http://schemas.microsoft.com/office/drawing/2014/main" id="{EFF25D76-CADD-D316-E389-D72EB90DA468}"/>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9" name="Freeform 17">
              <a:extLst>
                <a:ext uri="{FF2B5EF4-FFF2-40B4-BE49-F238E27FC236}">
                  <a16:creationId xmlns:a16="http://schemas.microsoft.com/office/drawing/2014/main" id="{A6289F59-0EC7-E79A-669E-DE75A45F562D}"/>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0" name="Freeform 18">
              <a:extLst>
                <a:ext uri="{FF2B5EF4-FFF2-40B4-BE49-F238E27FC236}">
                  <a16:creationId xmlns:a16="http://schemas.microsoft.com/office/drawing/2014/main" id="{3F1BE11C-13B2-3F5E-062E-213B0DEE6175}"/>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1" name="Freeform 19">
              <a:extLst>
                <a:ext uri="{FF2B5EF4-FFF2-40B4-BE49-F238E27FC236}">
                  <a16:creationId xmlns:a16="http://schemas.microsoft.com/office/drawing/2014/main" id="{972930EA-C19A-9220-3B46-EA9DC45126E9}"/>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2" name="Freeform 20">
              <a:extLst>
                <a:ext uri="{FF2B5EF4-FFF2-40B4-BE49-F238E27FC236}">
                  <a16:creationId xmlns:a16="http://schemas.microsoft.com/office/drawing/2014/main" id="{59E52F9C-1D0A-E513-038B-672555770B42}"/>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3" name="Freeform 21">
              <a:extLst>
                <a:ext uri="{FF2B5EF4-FFF2-40B4-BE49-F238E27FC236}">
                  <a16:creationId xmlns:a16="http://schemas.microsoft.com/office/drawing/2014/main" id="{EE4AEDF0-5018-36C9-2EA9-43C4FDACC19F}"/>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4" name="Freeform 22">
              <a:extLst>
                <a:ext uri="{FF2B5EF4-FFF2-40B4-BE49-F238E27FC236}">
                  <a16:creationId xmlns:a16="http://schemas.microsoft.com/office/drawing/2014/main" id="{7462E3DC-1E2F-2E11-0427-4012CF452B16}"/>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5" name="Freeform 23">
              <a:extLst>
                <a:ext uri="{FF2B5EF4-FFF2-40B4-BE49-F238E27FC236}">
                  <a16:creationId xmlns:a16="http://schemas.microsoft.com/office/drawing/2014/main" id="{3F1AB753-66C9-99DE-BA32-F6221D20215E}"/>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6" name="Freeform 24">
              <a:extLst>
                <a:ext uri="{FF2B5EF4-FFF2-40B4-BE49-F238E27FC236}">
                  <a16:creationId xmlns:a16="http://schemas.microsoft.com/office/drawing/2014/main" id="{550B5F8F-1854-06BE-C115-4CB82B1FEAC2}"/>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spTree>
    <p:extLst>
      <p:ext uri="{BB962C8B-B14F-4D97-AF65-F5344CB8AC3E}">
        <p14:creationId xmlns:p14="http://schemas.microsoft.com/office/powerpoint/2010/main" val="4124361399"/>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E983D55-05AB-16A4-C042-45C0B0CC6B9C}"/>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434258" y="121079"/>
            <a:ext cx="1603201" cy="532004"/>
          </a:xfrm>
          <a:prstGeom prst="rect">
            <a:avLst/>
          </a:prstGeom>
        </p:spPr>
      </p:pic>
      <p:pic>
        <p:nvPicPr>
          <p:cNvPr id="26" name="图片 25">
            <a:extLst>
              <a:ext uri="{FF2B5EF4-FFF2-40B4-BE49-F238E27FC236}">
                <a16:creationId xmlns:a16="http://schemas.microsoft.com/office/drawing/2014/main" id="{B5ABF7C1-BF80-0DBE-EBEF-8299B038F6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542" y="6098057"/>
            <a:ext cx="1436369" cy="559609"/>
          </a:xfrm>
          <a:prstGeom prst="rect">
            <a:avLst/>
          </a:prstGeom>
        </p:spPr>
      </p:pic>
    </p:spTree>
    <p:extLst>
      <p:ext uri="{BB962C8B-B14F-4D97-AF65-F5344CB8AC3E}">
        <p14:creationId xmlns:p14="http://schemas.microsoft.com/office/powerpoint/2010/main" val="3132005544"/>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033417"/>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5429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5" r:id="rId6"/>
  </p:sldLayoutIdLst>
  <p:transition spd="med">
    <p:wip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40" name="矩形 39"/>
          <p:cNvSpPr/>
          <p:nvPr/>
        </p:nvSpPr>
        <p:spPr bwMode="auto">
          <a:xfrm>
            <a:off x="2450609" y="1912743"/>
            <a:ext cx="7290778" cy="1405641"/>
          </a:xfrm>
          <a:prstGeom prst="rect">
            <a:avLst/>
          </a:prstGeom>
        </p:spPr>
        <p:txBody>
          <a:bodyPr wrap="none">
            <a:spAutoFit/>
          </a:bodyPr>
          <a:lstStyle/>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基于转换方法的</a:t>
            </a:r>
            <a:endParaRPr lang="en-US" altLang="zh-CN"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endParaRPr>
          </a:p>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脉冲神经网络训练和剪枝研究</a:t>
            </a:r>
          </a:p>
        </p:txBody>
      </p:sp>
      <p:sp>
        <p:nvSpPr>
          <p:cNvPr id="2" name="圆角矩形 61">
            <a:extLst>
              <a:ext uri="{FF2B5EF4-FFF2-40B4-BE49-F238E27FC236}">
                <a16:creationId xmlns:a16="http://schemas.microsoft.com/office/drawing/2014/main" id="{1EBAE3FA-B86C-874D-4D39-006DA3660DFF}"/>
              </a:ext>
            </a:extLst>
          </p:cNvPr>
          <p:cNvSpPr/>
          <p:nvPr/>
        </p:nvSpPr>
        <p:spPr>
          <a:xfrm>
            <a:off x="4881921" y="3769117"/>
            <a:ext cx="2501012"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200" b="1" dirty="0">
                <a:solidFill>
                  <a:prstClr val="white"/>
                </a:solidFill>
                <a:latin typeface="+mj-ea"/>
                <a:ea typeface="+mj-ea"/>
                <a:cs typeface="Arial" panose="020B0604020202020204" pitchFamily="34" charset="0"/>
              </a:rPr>
              <a:t>答辩人：王翔宇 </a:t>
            </a:r>
            <a:r>
              <a:rPr lang="en-US" altLang="zh-CN" sz="1200" b="1" dirty="0">
                <a:solidFill>
                  <a:prstClr val="white"/>
                </a:solidFill>
                <a:latin typeface="+mj-ea"/>
                <a:ea typeface="+mj-ea"/>
                <a:cs typeface="Arial" panose="020B0604020202020204" pitchFamily="34" charset="0"/>
              </a:rPr>
              <a:t>MG21370035</a:t>
            </a:r>
            <a:endParaRPr lang="zh-CN" altLang="en-US" sz="1200" b="1" dirty="0">
              <a:solidFill>
                <a:prstClr val="white"/>
              </a:solidFill>
              <a:latin typeface="+mj-ea"/>
              <a:ea typeface="+mj-ea"/>
              <a:cs typeface="Arial" panose="020B0604020202020204" pitchFamily="34" charset="0"/>
            </a:endParaRPr>
          </a:p>
        </p:txBody>
      </p:sp>
      <p:sp>
        <p:nvSpPr>
          <p:cNvPr id="3" name="圆角矩形 61">
            <a:extLst>
              <a:ext uri="{FF2B5EF4-FFF2-40B4-BE49-F238E27FC236}">
                <a16:creationId xmlns:a16="http://schemas.microsoft.com/office/drawing/2014/main" id="{13168F79-CFBC-DC47-34E2-0BF9DFE175ED}"/>
              </a:ext>
            </a:extLst>
          </p:cNvPr>
          <p:cNvSpPr/>
          <p:nvPr/>
        </p:nvSpPr>
        <p:spPr>
          <a:xfrm>
            <a:off x="4881919" y="4344124"/>
            <a:ext cx="2501012"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200" b="1" dirty="0">
                <a:solidFill>
                  <a:prstClr val="white"/>
                </a:solidFill>
                <a:latin typeface="+mj-ea"/>
                <a:ea typeface="+mj-ea"/>
                <a:cs typeface="Arial" panose="020B0604020202020204" pitchFamily="34" charset="0"/>
              </a:rPr>
              <a:t>导师：申富饶 教授</a:t>
            </a:r>
          </a:p>
        </p:txBody>
      </p:sp>
      <p:sp>
        <p:nvSpPr>
          <p:cNvPr id="4" name="圆角矩形 61">
            <a:extLst>
              <a:ext uri="{FF2B5EF4-FFF2-40B4-BE49-F238E27FC236}">
                <a16:creationId xmlns:a16="http://schemas.microsoft.com/office/drawing/2014/main" id="{47B744A5-1772-9091-5C28-0CF70AB132DD}"/>
              </a:ext>
            </a:extLst>
          </p:cNvPr>
          <p:cNvSpPr/>
          <p:nvPr/>
        </p:nvSpPr>
        <p:spPr>
          <a:xfrm>
            <a:off x="4881919" y="4945257"/>
            <a:ext cx="2501012"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200" b="1" dirty="0">
                <a:solidFill>
                  <a:prstClr val="white"/>
                </a:solidFill>
                <a:latin typeface="+mj-ea"/>
                <a:ea typeface="+mj-ea"/>
                <a:cs typeface="Arial" panose="020B0604020202020204" pitchFamily="34" charset="0"/>
              </a:rPr>
              <a:t>日期：</a:t>
            </a:r>
            <a:r>
              <a:rPr lang="en-US" altLang="zh-CN" sz="1200" b="1" dirty="0">
                <a:solidFill>
                  <a:prstClr val="white"/>
                </a:solidFill>
                <a:latin typeface="+mj-ea"/>
                <a:ea typeface="+mj-ea"/>
                <a:cs typeface="Arial" panose="020B0604020202020204" pitchFamily="34" charset="0"/>
              </a:rPr>
              <a:t>2024</a:t>
            </a:r>
            <a:r>
              <a:rPr lang="zh-CN" altLang="en-US" sz="1200" b="1" dirty="0">
                <a:solidFill>
                  <a:prstClr val="white"/>
                </a:solidFill>
                <a:latin typeface="+mj-ea"/>
                <a:ea typeface="+mj-ea"/>
                <a:cs typeface="Arial" panose="020B0604020202020204" pitchFamily="34" charset="0"/>
              </a:rPr>
              <a:t>年</a:t>
            </a:r>
            <a:r>
              <a:rPr lang="en-US" altLang="zh-CN" sz="1200" b="1" dirty="0">
                <a:solidFill>
                  <a:prstClr val="white"/>
                </a:solidFill>
                <a:latin typeface="+mj-ea"/>
                <a:ea typeface="+mj-ea"/>
                <a:cs typeface="Arial" panose="020B0604020202020204" pitchFamily="34" charset="0"/>
              </a:rPr>
              <a:t>05</a:t>
            </a:r>
            <a:r>
              <a:rPr lang="zh-CN" altLang="en-US" sz="1200" b="1" dirty="0">
                <a:solidFill>
                  <a:prstClr val="white"/>
                </a:solidFill>
                <a:latin typeface="+mj-ea"/>
                <a:ea typeface="+mj-ea"/>
                <a:cs typeface="Arial" panose="020B0604020202020204" pitchFamily="34" charset="0"/>
              </a:rPr>
              <a:t>月</a:t>
            </a:r>
            <a:r>
              <a:rPr lang="en-US" altLang="zh-CN" sz="1200" b="1" dirty="0">
                <a:solidFill>
                  <a:prstClr val="white"/>
                </a:solidFill>
                <a:latin typeface="+mj-ea"/>
                <a:ea typeface="+mj-ea"/>
                <a:cs typeface="Arial" panose="020B0604020202020204" pitchFamily="34" charset="0"/>
              </a:rPr>
              <a:t>16</a:t>
            </a:r>
            <a:r>
              <a:rPr lang="zh-CN" altLang="en-US" sz="1200" b="1" dirty="0">
                <a:solidFill>
                  <a:prstClr val="white"/>
                </a:solidFill>
                <a:latin typeface="+mj-ea"/>
                <a:ea typeface="+mj-ea"/>
                <a:cs typeface="Arial" panose="020B0604020202020204" pitchFamily="34" charset="0"/>
              </a:rPr>
              <a:t>日</a:t>
            </a:r>
          </a:p>
        </p:txBody>
      </p:sp>
    </p:spTree>
    <p:extLst>
      <p:ext uri="{BB962C8B-B14F-4D97-AF65-F5344CB8AC3E}">
        <p14:creationId xmlns:p14="http://schemas.microsoft.com/office/powerpoint/2010/main" val="21140868"/>
      </p:ext>
    </p:extLst>
  </p:cSld>
  <p:clrMapOvr>
    <a:masterClrMapping/>
  </p:clrMapOvr>
  <p:transition spd="med" advTm="1846">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6098823"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74196"/>
                </a:solidFill>
                <a:latin typeface="+mj-ea"/>
                <a:ea typeface="+mj-ea"/>
                <a:cs typeface="Arial" panose="020B0604020202020204" pitchFamily="34" charset="0"/>
              </a:rPr>
              <a:t>基于神经元阈值优化的脉冲神经网络训练方法</a:t>
            </a:r>
            <a:r>
              <a:rPr lang="zh-CN" altLang="en-US" b="1" dirty="0">
                <a:solidFill>
                  <a:srgbClr val="7030A0"/>
                </a:solidFill>
                <a:latin typeface="+mj-ea"/>
                <a:ea typeface="+mj-ea"/>
              </a:rPr>
              <a:t>：转换理论</a:t>
            </a:r>
          </a:p>
        </p:txBody>
      </p:sp>
      <p:grpSp>
        <p:nvGrpSpPr>
          <p:cNvPr id="53" name="组合 52">
            <a:extLst>
              <a:ext uri="{FF2B5EF4-FFF2-40B4-BE49-F238E27FC236}">
                <a16:creationId xmlns:a16="http://schemas.microsoft.com/office/drawing/2014/main" id="{D9E8606D-76AB-6AEC-D6DA-56EA9FECD9D6}"/>
              </a:ext>
            </a:extLst>
          </p:cNvPr>
          <p:cNvGrpSpPr/>
          <p:nvPr/>
        </p:nvGrpSpPr>
        <p:grpSpPr>
          <a:xfrm>
            <a:off x="6049894" y="1530448"/>
            <a:ext cx="6195264" cy="5266224"/>
            <a:chOff x="6049894" y="1530448"/>
            <a:chExt cx="6195264" cy="5266224"/>
          </a:xfrm>
        </p:grpSpPr>
        <p:cxnSp>
          <p:nvCxnSpPr>
            <p:cNvPr id="14" name="直接连接符 13">
              <a:extLst>
                <a:ext uri="{FF2B5EF4-FFF2-40B4-BE49-F238E27FC236}">
                  <a16:creationId xmlns:a16="http://schemas.microsoft.com/office/drawing/2014/main" id="{D52F0AC1-8978-C608-232E-533A2C5F1B7D}"/>
                </a:ext>
              </a:extLst>
            </p:cNvPr>
            <p:cNvCxnSpPr>
              <a:cxnSpLocks/>
            </p:cNvCxnSpPr>
            <p:nvPr/>
          </p:nvCxnSpPr>
          <p:spPr>
            <a:xfrm>
              <a:off x="6049894" y="1530448"/>
              <a:ext cx="0" cy="526622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D9824C-5F73-1323-1C60-B8BBACCAE61C}"/>
                </a:ext>
              </a:extLst>
            </p:cNvPr>
            <p:cNvSpPr txBox="1"/>
            <p:nvPr/>
          </p:nvSpPr>
          <p:spPr>
            <a:xfrm>
              <a:off x="7490269" y="1744390"/>
              <a:ext cx="3412842" cy="369332"/>
            </a:xfrm>
            <a:prstGeom prst="rect">
              <a:avLst/>
            </a:prstGeom>
            <a:noFill/>
          </p:spPr>
          <p:txBody>
            <a:bodyPr wrap="square" rtlCol="0">
              <a:spAutoFit/>
            </a:bodyPr>
            <a:lstStyle/>
            <a:p>
              <a:r>
                <a:rPr lang="zh-CN" altLang="en-US" b="1" dirty="0">
                  <a:solidFill>
                    <a:schemeClr val="accent1"/>
                  </a:solidFill>
                  <a:latin typeface="+mj-ea"/>
                  <a:ea typeface="+mj-ea"/>
                </a:rPr>
                <a:t>数据集上</a:t>
              </a:r>
              <a:r>
                <a:rPr lang="zh-CN" altLang="en-US" b="1" dirty="0">
                  <a:latin typeface="+mj-ea"/>
                  <a:ea typeface="+mj-ea"/>
                </a:rPr>
                <a:t>的转换误差</a:t>
              </a:r>
            </a:p>
          </p:txBody>
        </p: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E9632E92-0D4B-7326-8FE0-69C8E5FF113D}"/>
                    </a:ext>
                  </a:extLst>
                </p:cNvPr>
                <p:cNvSpPr txBox="1"/>
                <p:nvPr/>
              </p:nvSpPr>
              <p:spPr>
                <a:xfrm>
                  <a:off x="6268225" y="4239984"/>
                  <a:ext cx="4558009" cy="923330"/>
                </a:xfrm>
                <a:prstGeom prst="rect">
                  <a:avLst/>
                </a:prstGeom>
                <a:noFill/>
              </p:spPr>
              <p:txBody>
                <a:bodyPr wrap="square" rtlCol="0">
                  <a:spAutoFit/>
                </a:bodyPr>
                <a:lstStyle/>
                <a:p>
                  <a:r>
                    <a:rPr lang="zh-CN" altLang="en-US" b="1" dirty="0">
                      <a:solidFill>
                        <a:schemeClr val="tx1"/>
                      </a:solidFill>
                      <a:latin typeface="+mj-ea"/>
                      <a:ea typeface="+mj-ea"/>
                    </a:rPr>
                    <a:t>对于一个已经训练好的人工神经网络、固定的数据集 𝒟 和模拟时间步长 </a:t>
                  </a:r>
                  <a:r>
                    <a:rPr lang="en-US" altLang="zh-CN" b="1" dirty="0">
                      <a:solidFill>
                        <a:schemeClr val="tx1"/>
                      </a:solidFill>
                      <a:latin typeface="+mj-ea"/>
                      <a:ea typeface="+mj-ea"/>
                    </a:rPr>
                    <a:t>T</a:t>
                  </a:r>
                  <a:r>
                    <a:rPr lang="zh-CN" altLang="en-US" b="1" dirty="0">
                      <a:solidFill>
                        <a:schemeClr val="tx1"/>
                      </a:solidFill>
                      <a:latin typeface="+mj-ea"/>
                      <a:ea typeface="+mj-ea"/>
                    </a:rPr>
                    <a:t>，</a:t>
                  </a:r>
                  <a:r>
                    <a:rPr lang="zh-CN" altLang="en-US" b="1" dirty="0">
                      <a:solidFill>
                        <a:srgbClr val="0070C0"/>
                      </a:solidFill>
                      <a:latin typeface="+mj-ea"/>
                      <a:ea typeface="+mj-ea"/>
                    </a:rPr>
                    <a:t>单个神经元</a:t>
                  </a:r>
                  <a:r>
                    <a:rPr lang="zh-CN" altLang="en-US" b="1" dirty="0">
                      <a:solidFill>
                        <a:schemeClr val="tx1"/>
                      </a:solidFill>
                      <a:latin typeface="+mj-ea"/>
                      <a:ea typeface="+mj-ea"/>
                    </a:rPr>
                    <a:t>的</a:t>
                  </a:r>
                  <a:r>
                    <a:rPr lang="zh-CN" altLang="en-US" b="1" dirty="0">
                      <a:latin typeface="+mj-ea"/>
                      <a:ea typeface="+mj-ea"/>
                    </a:rPr>
                    <a:t>转换误差</a:t>
                  </a:r>
                  <a:r>
                    <a:rPr lang="zh-CN" altLang="en-US" b="1" dirty="0">
                      <a:solidFill>
                        <a:srgbClr val="0070C0"/>
                      </a:solidFill>
                      <a:latin typeface="+mj-ea"/>
                      <a:ea typeface="+mj-ea"/>
                    </a:rPr>
                    <a:t>只与激活阈值 </a:t>
                  </a:r>
                  <a14:m>
                    <m:oMath xmlns:m="http://schemas.openxmlformats.org/officeDocument/2006/math">
                      <m:sSub>
                        <m:sSubPr>
                          <m:ctrlPr>
                            <a:rPr lang="en-US" altLang="zh-CN" b="1" i="1" dirty="0" smtClean="0">
                              <a:solidFill>
                                <a:schemeClr val="tx1"/>
                              </a:solidFill>
                              <a:latin typeface="Cambria Math" panose="02040503050406030204" pitchFamily="18" charset="0"/>
                              <a:ea typeface="+mj-ea"/>
                            </a:rPr>
                          </m:ctrlPr>
                        </m:sSubPr>
                        <m:e>
                          <m:r>
                            <a:rPr lang="en-US" altLang="zh-CN" b="1" i="1" dirty="0">
                              <a:solidFill>
                                <a:schemeClr val="tx1"/>
                              </a:solidFill>
                              <a:latin typeface="Cambria Math" panose="02040503050406030204" pitchFamily="18" charset="0"/>
                              <a:ea typeface="+mj-ea"/>
                            </a:rPr>
                            <m:t>𝑽</m:t>
                          </m:r>
                        </m:e>
                        <m:sub>
                          <m:r>
                            <a:rPr lang="en-US" altLang="zh-CN" b="1" i="1" dirty="0" smtClean="0">
                              <a:solidFill>
                                <a:schemeClr val="tx1"/>
                              </a:solidFill>
                              <a:latin typeface="Cambria Math" panose="02040503050406030204" pitchFamily="18" charset="0"/>
                              <a:ea typeface="+mj-ea"/>
                            </a:rPr>
                            <m:t>𝒕𝒉</m:t>
                          </m:r>
                        </m:sub>
                      </m:sSub>
                    </m:oMath>
                  </a14:m>
                  <a:r>
                    <a:rPr lang="zh-CN" altLang="en-US" b="1" dirty="0">
                      <a:solidFill>
                        <a:schemeClr val="tx1"/>
                      </a:solidFill>
                      <a:latin typeface="+mj-ea"/>
                      <a:ea typeface="+mj-ea"/>
                    </a:rPr>
                    <a:t>有关：</a:t>
                  </a:r>
                </a:p>
              </p:txBody>
            </p:sp>
          </mc:Choice>
          <mc:Fallback>
            <p:sp>
              <p:nvSpPr>
                <p:cNvPr id="26" name="文本框 25">
                  <a:extLst>
                    <a:ext uri="{FF2B5EF4-FFF2-40B4-BE49-F238E27FC236}">
                      <a16:creationId xmlns:a16="http://schemas.microsoft.com/office/drawing/2014/main" id="{E9632E92-0D4B-7326-8FE0-69C8E5FF113D}"/>
                    </a:ext>
                  </a:extLst>
                </p:cNvPr>
                <p:cNvSpPr txBox="1">
                  <a:spLocks noRot="1" noChangeAspect="1" noMove="1" noResize="1" noEditPoints="1" noAdjustHandles="1" noChangeArrowheads="1" noChangeShapeType="1" noTextEdit="1"/>
                </p:cNvSpPr>
                <p:nvPr/>
              </p:nvSpPr>
              <p:spPr>
                <a:xfrm>
                  <a:off x="6268225" y="4239984"/>
                  <a:ext cx="4558009" cy="923330"/>
                </a:xfrm>
                <a:prstGeom prst="rect">
                  <a:avLst/>
                </a:prstGeom>
                <a:blipFill>
                  <a:blip r:embed="rId3"/>
                  <a:stretch>
                    <a:fillRect l="-1070" t="-3974" r="-802" b="-9934"/>
                  </a:stretch>
                </a:blipFill>
              </p:spPr>
              <p:txBody>
                <a:bodyPr/>
                <a:lstStyle/>
                <a:p>
                  <a:r>
                    <a:rPr lang="zh-CN" altLang="en-US">
                      <a:noFill/>
                    </a:rPr>
                    <a:t> </a:t>
                  </a:r>
                </a:p>
              </p:txBody>
            </p:sp>
          </mc:Fallback>
        </mc:AlternateContent>
        <p:pic>
          <p:nvPicPr>
            <p:cNvPr id="22" name="图片 21">
              <a:extLst>
                <a:ext uri="{FF2B5EF4-FFF2-40B4-BE49-F238E27FC236}">
                  <a16:creationId xmlns:a16="http://schemas.microsoft.com/office/drawing/2014/main" id="{4728A968-0ACA-D595-76D2-07BA6776C36A}"/>
                </a:ext>
              </a:extLst>
            </p:cNvPr>
            <p:cNvPicPr>
              <a:picLocks noChangeAspect="1"/>
            </p:cNvPicPr>
            <p:nvPr/>
          </p:nvPicPr>
          <p:blipFill>
            <a:blip r:embed="rId4"/>
            <a:stretch>
              <a:fillRect/>
            </a:stretch>
          </p:blipFill>
          <p:spPr>
            <a:xfrm>
              <a:off x="6268225" y="5352780"/>
              <a:ext cx="2512038" cy="495649"/>
            </a:xfrm>
            <a:prstGeom prst="rect">
              <a:avLst/>
            </a:prstGeom>
          </p:spPr>
        </p:pic>
        <p:pic>
          <p:nvPicPr>
            <p:cNvPr id="29" name="图片 28">
              <a:extLst>
                <a:ext uri="{FF2B5EF4-FFF2-40B4-BE49-F238E27FC236}">
                  <a16:creationId xmlns:a16="http://schemas.microsoft.com/office/drawing/2014/main" id="{9379B02D-E0E1-CE2E-C657-11495846D0A6}"/>
                </a:ext>
              </a:extLst>
            </p:cNvPr>
            <p:cNvPicPr>
              <a:picLocks noChangeAspect="1"/>
            </p:cNvPicPr>
            <p:nvPr/>
          </p:nvPicPr>
          <p:blipFill>
            <a:blip r:embed="rId5"/>
            <a:stretch>
              <a:fillRect/>
            </a:stretch>
          </p:blipFill>
          <p:spPr>
            <a:xfrm>
              <a:off x="6148221" y="2553227"/>
              <a:ext cx="6096937" cy="1361147"/>
            </a:xfrm>
            <a:prstGeom prst="rect">
              <a:avLst/>
            </a:prstGeom>
          </p:spPr>
        </p:pic>
      </p:grpSp>
      <p:grpSp>
        <p:nvGrpSpPr>
          <p:cNvPr id="56" name="组合 55">
            <a:extLst>
              <a:ext uri="{FF2B5EF4-FFF2-40B4-BE49-F238E27FC236}">
                <a16:creationId xmlns:a16="http://schemas.microsoft.com/office/drawing/2014/main" id="{04349A6C-ACE0-D275-64E7-C7EB160142C7}"/>
              </a:ext>
            </a:extLst>
          </p:cNvPr>
          <p:cNvGrpSpPr/>
          <p:nvPr/>
        </p:nvGrpSpPr>
        <p:grpSpPr>
          <a:xfrm>
            <a:off x="108952" y="1807491"/>
            <a:ext cx="5722612" cy="4568696"/>
            <a:chOff x="108952" y="1807491"/>
            <a:chExt cx="5722612" cy="4568696"/>
          </a:xfrm>
        </p:grpSpPr>
        <p:sp>
          <p:nvSpPr>
            <p:cNvPr id="10" name="文本框 9">
              <a:extLst>
                <a:ext uri="{FF2B5EF4-FFF2-40B4-BE49-F238E27FC236}">
                  <a16:creationId xmlns:a16="http://schemas.microsoft.com/office/drawing/2014/main" id="{ABFD7778-2ACB-8707-FBED-85527BA741F5}"/>
                </a:ext>
              </a:extLst>
            </p:cNvPr>
            <p:cNvSpPr txBox="1"/>
            <p:nvPr/>
          </p:nvSpPr>
          <p:spPr>
            <a:xfrm>
              <a:off x="1288889" y="1807491"/>
              <a:ext cx="3412842" cy="369332"/>
            </a:xfrm>
            <a:prstGeom prst="rect">
              <a:avLst/>
            </a:prstGeom>
            <a:noFill/>
          </p:spPr>
          <p:txBody>
            <a:bodyPr wrap="square" rtlCol="0">
              <a:spAutoFit/>
            </a:bodyPr>
            <a:lstStyle/>
            <a:p>
              <a:r>
                <a:rPr lang="zh-CN" altLang="en-US" b="1" dirty="0">
                  <a:solidFill>
                    <a:schemeClr val="accent1"/>
                  </a:solidFill>
                  <a:latin typeface="+mj-ea"/>
                  <a:ea typeface="+mj-ea"/>
                </a:rPr>
                <a:t>单个神经元</a:t>
              </a:r>
              <a:r>
                <a:rPr lang="zh-CN" altLang="en-US" b="1" dirty="0">
                  <a:latin typeface="+mj-ea"/>
                  <a:ea typeface="+mj-ea"/>
                </a:rPr>
                <a:t>的转换误差</a:t>
              </a:r>
            </a:p>
          </p:txBody>
        </p:sp>
        <p:grpSp>
          <p:nvGrpSpPr>
            <p:cNvPr id="52" name="组合 51">
              <a:extLst>
                <a:ext uri="{FF2B5EF4-FFF2-40B4-BE49-F238E27FC236}">
                  <a16:creationId xmlns:a16="http://schemas.microsoft.com/office/drawing/2014/main" id="{7E71FDA4-D0BC-2C45-83E1-A8A337253AF8}"/>
                </a:ext>
              </a:extLst>
            </p:cNvPr>
            <p:cNvGrpSpPr/>
            <p:nvPr/>
          </p:nvGrpSpPr>
          <p:grpSpPr>
            <a:xfrm>
              <a:off x="108952" y="2225070"/>
              <a:ext cx="5722612" cy="4151117"/>
              <a:chOff x="108952" y="2225070"/>
              <a:chExt cx="5722612" cy="4151117"/>
            </a:xfrm>
          </p:grpSpPr>
          <p:pic>
            <p:nvPicPr>
              <p:cNvPr id="54" name="图片 53">
                <a:extLst>
                  <a:ext uri="{FF2B5EF4-FFF2-40B4-BE49-F238E27FC236}">
                    <a16:creationId xmlns:a16="http://schemas.microsoft.com/office/drawing/2014/main" id="{61D00D62-C135-F1EC-405A-2287CACF1F73}"/>
                  </a:ext>
                </a:extLst>
              </p:cNvPr>
              <p:cNvPicPr>
                <a:picLocks noChangeAspect="1"/>
              </p:cNvPicPr>
              <p:nvPr/>
            </p:nvPicPr>
            <p:blipFill>
              <a:blip r:embed="rId6"/>
              <a:stretch>
                <a:fillRect/>
              </a:stretch>
            </p:blipFill>
            <p:spPr>
              <a:xfrm>
                <a:off x="873166" y="5320672"/>
                <a:ext cx="4437030" cy="1055515"/>
              </a:xfrm>
              <a:prstGeom prst="rect">
                <a:avLst/>
              </a:prstGeom>
            </p:spPr>
          </p:pic>
          <p:pic>
            <p:nvPicPr>
              <p:cNvPr id="55" name="图片 54">
                <a:extLst>
                  <a:ext uri="{FF2B5EF4-FFF2-40B4-BE49-F238E27FC236}">
                    <a16:creationId xmlns:a16="http://schemas.microsoft.com/office/drawing/2014/main" id="{A28ABE44-A2BF-B19E-1FB7-BDE19852E1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5752" y="2343707"/>
                <a:ext cx="3725812" cy="2898253"/>
              </a:xfrm>
              <a:prstGeom prst="rect">
                <a:avLst/>
              </a:prstGeom>
            </p:spPr>
          </p:pic>
          <p:grpSp>
            <p:nvGrpSpPr>
              <p:cNvPr id="3" name="组合 2">
                <a:extLst>
                  <a:ext uri="{FF2B5EF4-FFF2-40B4-BE49-F238E27FC236}">
                    <a16:creationId xmlns:a16="http://schemas.microsoft.com/office/drawing/2014/main" id="{C39BC163-F808-B0FE-266A-4DEC7DF2889C}"/>
                  </a:ext>
                </a:extLst>
              </p:cNvPr>
              <p:cNvGrpSpPr/>
              <p:nvPr/>
            </p:nvGrpSpPr>
            <p:grpSpPr>
              <a:xfrm>
                <a:off x="122236" y="3958204"/>
                <a:ext cx="1874349" cy="1339521"/>
                <a:chOff x="1286933" y="3105068"/>
                <a:chExt cx="3056465" cy="2321420"/>
              </a:xfrm>
            </p:grpSpPr>
            <p:sp>
              <p:nvSpPr>
                <p:cNvPr id="4" name="矩形: 圆角 3">
                  <a:extLst>
                    <a:ext uri="{FF2B5EF4-FFF2-40B4-BE49-F238E27FC236}">
                      <a16:creationId xmlns:a16="http://schemas.microsoft.com/office/drawing/2014/main" id="{6889B34E-902A-9251-8C2F-8B9DDC3C56F6}"/>
                    </a:ext>
                  </a:extLst>
                </p:cNvPr>
                <p:cNvSpPr/>
                <p:nvPr/>
              </p:nvSpPr>
              <p:spPr>
                <a:xfrm>
                  <a:off x="1286933" y="3105068"/>
                  <a:ext cx="3056465" cy="2321420"/>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7971ED97-B8DB-5801-D797-6326152631DB}"/>
                    </a:ext>
                  </a:extLst>
                </p:cNvPr>
                <p:cNvGrpSpPr/>
                <p:nvPr/>
              </p:nvGrpSpPr>
              <p:grpSpPr>
                <a:xfrm>
                  <a:off x="1696270" y="3547632"/>
                  <a:ext cx="2247921" cy="1534525"/>
                  <a:chOff x="1499990" y="3812959"/>
                  <a:chExt cx="1634618" cy="974828"/>
                </a:xfrm>
              </p:grpSpPr>
              <p:sp>
                <p:nvSpPr>
                  <p:cNvPr id="15" name="椭圆 14">
                    <a:extLst>
                      <a:ext uri="{FF2B5EF4-FFF2-40B4-BE49-F238E27FC236}">
                        <a16:creationId xmlns:a16="http://schemas.microsoft.com/office/drawing/2014/main" id="{A3D4247E-BC49-07B9-E064-5369569A078D}"/>
                      </a:ext>
                    </a:extLst>
                  </p:cNvPr>
                  <p:cNvSpPr/>
                  <p:nvPr/>
                </p:nvSpPr>
                <p:spPr>
                  <a:xfrm>
                    <a:off x="2151709" y="4163961"/>
                    <a:ext cx="345171" cy="32700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B4EB3F82-E6C8-BB36-4E26-38A3D56B7865}"/>
                      </a:ext>
                    </a:extLst>
                  </p:cNvPr>
                  <p:cNvCxnSpPr>
                    <a:cxnSpLocks/>
                    <a:endCxn id="15" idx="2"/>
                  </p:cNvCxnSpPr>
                  <p:nvPr/>
                </p:nvCxnSpPr>
                <p:spPr>
                  <a:xfrm>
                    <a:off x="1499990" y="4327463"/>
                    <a:ext cx="65171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00A5A49C-7992-8381-A018-A41091F48350}"/>
                      </a:ext>
                    </a:extLst>
                  </p:cNvPr>
                  <p:cNvCxnSpPr>
                    <a:cxnSpLocks/>
                  </p:cNvCxnSpPr>
                  <p:nvPr/>
                </p:nvCxnSpPr>
                <p:spPr>
                  <a:xfrm>
                    <a:off x="2496880" y="4334528"/>
                    <a:ext cx="63772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连接符: 曲线 18">
                    <a:extLst>
                      <a:ext uri="{FF2B5EF4-FFF2-40B4-BE49-F238E27FC236}">
                        <a16:creationId xmlns:a16="http://schemas.microsoft.com/office/drawing/2014/main" id="{3E1B8CCB-E394-AFC2-8760-7D785B969D01}"/>
                      </a:ext>
                    </a:extLst>
                  </p:cNvPr>
                  <p:cNvCxnSpPr>
                    <a:cxnSpLocks/>
                    <a:stCxn id="15" idx="1"/>
                    <a:endCxn id="15" idx="7"/>
                  </p:cNvCxnSpPr>
                  <p:nvPr/>
                </p:nvCxnSpPr>
                <p:spPr>
                  <a:xfrm rot="5400000" flipH="1" flipV="1">
                    <a:off x="2324294" y="4089814"/>
                    <a:ext cx="12700" cy="244073"/>
                  </a:xfrm>
                  <a:prstGeom prst="curvedConnector3">
                    <a:avLst>
                      <a:gd name="adj1" fmla="val 217707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D055BA8-B8D6-DB70-E4BF-1D3610F626D1}"/>
                      </a:ext>
                    </a:extLst>
                  </p:cNvPr>
                  <p:cNvCxnSpPr>
                    <a:cxnSpLocks/>
                  </p:cNvCxnSpPr>
                  <p:nvPr/>
                </p:nvCxnSpPr>
                <p:spPr>
                  <a:xfrm>
                    <a:off x="1557910" y="3812959"/>
                    <a:ext cx="526109" cy="48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A3060A9-4B83-7AF4-B1EF-7BD2549398D9}"/>
                      </a:ext>
                    </a:extLst>
                  </p:cNvPr>
                  <p:cNvCxnSpPr>
                    <a:cxnSpLocks/>
                  </p:cNvCxnSpPr>
                  <p:nvPr/>
                </p:nvCxnSpPr>
                <p:spPr>
                  <a:xfrm flipV="1">
                    <a:off x="1499990" y="4342553"/>
                    <a:ext cx="592781" cy="44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 name="组合 22">
                <a:extLst>
                  <a:ext uri="{FF2B5EF4-FFF2-40B4-BE49-F238E27FC236}">
                    <a16:creationId xmlns:a16="http://schemas.microsoft.com/office/drawing/2014/main" id="{3D2BE297-C241-2487-3501-1298134711D9}"/>
                  </a:ext>
                </a:extLst>
              </p:cNvPr>
              <p:cNvGrpSpPr/>
              <p:nvPr/>
            </p:nvGrpSpPr>
            <p:grpSpPr>
              <a:xfrm>
                <a:off x="108952" y="2225070"/>
                <a:ext cx="1803355" cy="1276115"/>
                <a:chOff x="1244722" y="3087066"/>
                <a:chExt cx="3056465" cy="2321421"/>
              </a:xfrm>
            </p:grpSpPr>
            <p:sp>
              <p:nvSpPr>
                <p:cNvPr id="25" name="矩形: 圆角 24">
                  <a:extLst>
                    <a:ext uri="{FF2B5EF4-FFF2-40B4-BE49-F238E27FC236}">
                      <a16:creationId xmlns:a16="http://schemas.microsoft.com/office/drawing/2014/main" id="{BCFE4DCA-9335-D4AE-4013-DA89284F113C}"/>
                    </a:ext>
                  </a:extLst>
                </p:cNvPr>
                <p:cNvSpPr/>
                <p:nvPr/>
              </p:nvSpPr>
              <p:spPr>
                <a:xfrm>
                  <a:off x="1244722" y="3087066"/>
                  <a:ext cx="3056465" cy="232142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a16="http://schemas.microsoft.com/office/drawing/2014/main" id="{B066866C-7791-4CFB-2D95-32F3E871BC09}"/>
                    </a:ext>
                  </a:extLst>
                </p:cNvPr>
                <p:cNvGrpSpPr/>
                <p:nvPr/>
              </p:nvGrpSpPr>
              <p:grpSpPr>
                <a:xfrm>
                  <a:off x="1696270" y="3547632"/>
                  <a:ext cx="2247921" cy="1534525"/>
                  <a:chOff x="1499990" y="3812959"/>
                  <a:chExt cx="1634618" cy="974828"/>
                </a:xfrm>
              </p:grpSpPr>
              <p:sp>
                <p:nvSpPr>
                  <p:cNvPr id="28" name="椭圆 27">
                    <a:extLst>
                      <a:ext uri="{FF2B5EF4-FFF2-40B4-BE49-F238E27FC236}">
                        <a16:creationId xmlns:a16="http://schemas.microsoft.com/office/drawing/2014/main" id="{029FE488-FC54-3663-E910-DE2203F767ED}"/>
                      </a:ext>
                    </a:extLst>
                  </p:cNvPr>
                  <p:cNvSpPr/>
                  <p:nvPr/>
                </p:nvSpPr>
                <p:spPr>
                  <a:xfrm>
                    <a:off x="2151709" y="4163961"/>
                    <a:ext cx="345171" cy="32700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a:extLst>
                      <a:ext uri="{FF2B5EF4-FFF2-40B4-BE49-F238E27FC236}">
                        <a16:creationId xmlns:a16="http://schemas.microsoft.com/office/drawing/2014/main" id="{56E73A7A-222C-9C9F-7E1A-AA4EA64EA3C4}"/>
                      </a:ext>
                    </a:extLst>
                  </p:cNvPr>
                  <p:cNvCxnSpPr>
                    <a:cxnSpLocks/>
                    <a:endCxn id="28" idx="2"/>
                  </p:cNvCxnSpPr>
                  <p:nvPr/>
                </p:nvCxnSpPr>
                <p:spPr>
                  <a:xfrm>
                    <a:off x="1499990" y="4327463"/>
                    <a:ext cx="65171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B99FE274-956B-39DA-FF46-097A9B84C83D}"/>
                      </a:ext>
                    </a:extLst>
                  </p:cNvPr>
                  <p:cNvCxnSpPr>
                    <a:cxnSpLocks/>
                  </p:cNvCxnSpPr>
                  <p:nvPr/>
                </p:nvCxnSpPr>
                <p:spPr>
                  <a:xfrm>
                    <a:off x="2496880" y="4334528"/>
                    <a:ext cx="63772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4672A08-D141-6694-EA76-F436C20BE079}"/>
                      </a:ext>
                    </a:extLst>
                  </p:cNvPr>
                  <p:cNvCxnSpPr>
                    <a:cxnSpLocks/>
                  </p:cNvCxnSpPr>
                  <p:nvPr/>
                </p:nvCxnSpPr>
                <p:spPr>
                  <a:xfrm>
                    <a:off x="1557910" y="3812959"/>
                    <a:ext cx="526109" cy="48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FDDB3E9A-B209-CB15-A2BC-3A66DA3AADD6}"/>
                      </a:ext>
                    </a:extLst>
                  </p:cNvPr>
                  <p:cNvCxnSpPr>
                    <a:cxnSpLocks/>
                  </p:cNvCxnSpPr>
                  <p:nvPr/>
                </p:nvCxnSpPr>
                <p:spPr>
                  <a:xfrm flipV="1">
                    <a:off x="1499990" y="4342553"/>
                    <a:ext cx="592781" cy="44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组合 38">
                <a:extLst>
                  <a:ext uri="{FF2B5EF4-FFF2-40B4-BE49-F238E27FC236}">
                    <a16:creationId xmlns:a16="http://schemas.microsoft.com/office/drawing/2014/main" id="{54E6B3FF-275B-7CD3-5C39-3691803CA78C}"/>
                  </a:ext>
                </a:extLst>
              </p:cNvPr>
              <p:cNvGrpSpPr/>
              <p:nvPr/>
            </p:nvGrpSpPr>
            <p:grpSpPr>
              <a:xfrm>
                <a:off x="934659" y="2850016"/>
                <a:ext cx="194989" cy="122354"/>
                <a:chOff x="325578" y="1598345"/>
                <a:chExt cx="545203" cy="217451"/>
              </a:xfrm>
            </p:grpSpPr>
            <p:cxnSp>
              <p:nvCxnSpPr>
                <p:cNvPr id="36" name="直接连接符 35">
                  <a:extLst>
                    <a:ext uri="{FF2B5EF4-FFF2-40B4-BE49-F238E27FC236}">
                      <a16:creationId xmlns:a16="http://schemas.microsoft.com/office/drawing/2014/main" id="{4CBC14AC-A41B-A875-1B9F-CD76CC19952B}"/>
                    </a:ext>
                  </a:extLst>
                </p:cNvPr>
                <p:cNvCxnSpPr/>
                <p:nvPr/>
              </p:nvCxnSpPr>
              <p:spPr>
                <a:xfrm>
                  <a:off x="325578" y="1807491"/>
                  <a:ext cx="337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0F841BC-DAB6-AE87-A447-06B2F939E346}"/>
                    </a:ext>
                  </a:extLst>
                </p:cNvPr>
                <p:cNvCxnSpPr>
                  <a:cxnSpLocks/>
                </p:cNvCxnSpPr>
                <p:nvPr/>
              </p:nvCxnSpPr>
              <p:spPr>
                <a:xfrm flipV="1">
                  <a:off x="662940" y="1598345"/>
                  <a:ext cx="207841" cy="217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任意多边形: 形状 48">
                <a:extLst>
                  <a:ext uri="{FF2B5EF4-FFF2-40B4-BE49-F238E27FC236}">
                    <a16:creationId xmlns:a16="http://schemas.microsoft.com/office/drawing/2014/main" id="{1CFC5A35-E1B1-D109-6DD6-9224E06BAE7E}"/>
                  </a:ext>
                </a:extLst>
              </p:cNvPr>
              <p:cNvSpPr/>
              <p:nvPr/>
            </p:nvSpPr>
            <p:spPr>
              <a:xfrm>
                <a:off x="980853" y="4581667"/>
                <a:ext cx="160347" cy="203928"/>
              </a:xfrm>
              <a:custGeom>
                <a:avLst/>
                <a:gdLst>
                  <a:gd name="connsiteX0" fmla="*/ 0 w 477520"/>
                  <a:gd name="connsiteY0" fmla="*/ 329800 h 414568"/>
                  <a:gd name="connsiteX1" fmla="*/ 132080 w 477520"/>
                  <a:gd name="connsiteY1" fmla="*/ 207880 h 414568"/>
                  <a:gd name="connsiteX2" fmla="*/ 203200 w 477520"/>
                  <a:gd name="connsiteY2" fmla="*/ 411080 h 414568"/>
                  <a:gd name="connsiteX3" fmla="*/ 391160 w 477520"/>
                  <a:gd name="connsiteY3" fmla="*/ 4680 h 414568"/>
                  <a:gd name="connsiteX4" fmla="*/ 452120 w 477520"/>
                  <a:gd name="connsiteY4" fmla="*/ 202800 h 414568"/>
                  <a:gd name="connsiteX5" fmla="*/ 477520 w 477520"/>
                  <a:gd name="connsiteY5" fmla="*/ 395840 h 41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520" h="414568">
                    <a:moveTo>
                      <a:pt x="0" y="329800"/>
                    </a:moveTo>
                    <a:cubicBezTo>
                      <a:pt x="49106" y="262066"/>
                      <a:pt x="98213" y="194333"/>
                      <a:pt x="132080" y="207880"/>
                    </a:cubicBezTo>
                    <a:cubicBezTo>
                      <a:pt x="165947" y="221427"/>
                      <a:pt x="160020" y="444947"/>
                      <a:pt x="203200" y="411080"/>
                    </a:cubicBezTo>
                    <a:cubicBezTo>
                      <a:pt x="246380" y="377213"/>
                      <a:pt x="349673" y="39393"/>
                      <a:pt x="391160" y="4680"/>
                    </a:cubicBezTo>
                    <a:cubicBezTo>
                      <a:pt x="432647" y="-30033"/>
                      <a:pt x="437727" y="137607"/>
                      <a:pt x="452120" y="202800"/>
                    </a:cubicBezTo>
                    <a:cubicBezTo>
                      <a:pt x="466513" y="267993"/>
                      <a:pt x="474980" y="386527"/>
                      <a:pt x="477520" y="39584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下 50">
                <a:extLst>
                  <a:ext uri="{FF2B5EF4-FFF2-40B4-BE49-F238E27FC236}">
                    <a16:creationId xmlns:a16="http://schemas.microsoft.com/office/drawing/2014/main" id="{39053341-8BA5-76D2-83CE-5C6BF23E4133}"/>
                  </a:ext>
                </a:extLst>
              </p:cNvPr>
              <p:cNvSpPr/>
              <p:nvPr/>
            </p:nvSpPr>
            <p:spPr>
              <a:xfrm>
                <a:off x="935711" y="3543299"/>
                <a:ext cx="136992" cy="371075"/>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554812849"/>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95B2BCC6-981C-C8D2-3CD8-202FEE11C016}"/>
              </a:ext>
            </a:extLst>
          </p:cNvPr>
          <p:cNvSpPr/>
          <p:nvPr/>
        </p:nvSpPr>
        <p:spPr>
          <a:xfrm>
            <a:off x="1392262" y="1884248"/>
            <a:ext cx="5399444" cy="4793123"/>
          </a:xfrm>
          <a:prstGeom prst="roundRect">
            <a:avLst/>
          </a:prstGeom>
          <a:solidFill>
            <a:schemeClr val="bg1"/>
          </a:solidFill>
          <a:ln>
            <a:solidFill>
              <a:schemeClr val="accent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57CF12C8-3B01-CE0C-8EC0-1C28DF2C2686}"/>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文本框 6">
            <a:extLst>
              <a:ext uri="{FF2B5EF4-FFF2-40B4-BE49-F238E27FC236}">
                <a16:creationId xmlns:a16="http://schemas.microsoft.com/office/drawing/2014/main" id="{AE5F8283-AE54-FBA4-8F83-F06CA34CE6AF}"/>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23" name="文本框 22">
            <a:extLst>
              <a:ext uri="{FF2B5EF4-FFF2-40B4-BE49-F238E27FC236}">
                <a16:creationId xmlns:a16="http://schemas.microsoft.com/office/drawing/2014/main" id="{7681A773-F525-BEE2-2A0A-613A0E801105}"/>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24" name="文本框 23">
            <a:extLst>
              <a:ext uri="{FF2B5EF4-FFF2-40B4-BE49-F238E27FC236}">
                <a16:creationId xmlns:a16="http://schemas.microsoft.com/office/drawing/2014/main" id="{F179AB2A-E27E-98A2-BAD3-0FB4D93A461B}"/>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25" name="文本框 24">
            <a:extLst>
              <a:ext uri="{FF2B5EF4-FFF2-40B4-BE49-F238E27FC236}">
                <a16:creationId xmlns:a16="http://schemas.microsoft.com/office/drawing/2014/main" id="{26DD4C06-6095-9B27-EFEC-F86CDF130DEF}"/>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27" name="矩形 26">
            <a:extLst>
              <a:ext uri="{FF2B5EF4-FFF2-40B4-BE49-F238E27FC236}">
                <a16:creationId xmlns:a16="http://schemas.microsoft.com/office/drawing/2014/main" id="{F020EB83-2AE3-2AEC-4A88-13E6F4DC064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28" name="矩形 27">
            <a:extLst>
              <a:ext uri="{FF2B5EF4-FFF2-40B4-BE49-F238E27FC236}">
                <a16:creationId xmlns:a16="http://schemas.microsoft.com/office/drawing/2014/main" id="{7D7D1E03-4075-2F49-01AB-F360F2A7C11E}"/>
              </a:ext>
            </a:extLst>
          </p:cNvPr>
          <p:cNvSpPr/>
          <p:nvPr/>
        </p:nvSpPr>
        <p:spPr>
          <a:xfrm>
            <a:off x="922866" y="888589"/>
            <a:ext cx="6341386"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74196"/>
                </a:solidFill>
                <a:latin typeface="+mj-ea"/>
                <a:ea typeface="+mj-ea"/>
                <a:cs typeface="Arial" panose="020B0604020202020204" pitchFamily="34" charset="0"/>
              </a:rPr>
              <a:t>基于神经元阈值优化的脉冲神经网络训练方法</a:t>
            </a:r>
            <a:r>
              <a:rPr lang="zh-CN" altLang="en-US" b="1" dirty="0">
                <a:solidFill>
                  <a:srgbClr val="7030A0"/>
                </a:solidFill>
                <a:latin typeface="+mj-ea"/>
                <a:ea typeface="+mj-ea"/>
              </a:rPr>
              <a:t>：算法设计</a:t>
            </a:r>
          </a:p>
        </p:txBody>
      </p:sp>
      <p:pic>
        <p:nvPicPr>
          <p:cNvPr id="6" name="图片 5">
            <a:extLst>
              <a:ext uri="{FF2B5EF4-FFF2-40B4-BE49-F238E27FC236}">
                <a16:creationId xmlns:a16="http://schemas.microsoft.com/office/drawing/2014/main" id="{5CDCBDB4-5F26-703A-EE0F-67839D208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616" y="2420168"/>
            <a:ext cx="4666736" cy="3940364"/>
          </a:xfrm>
          <a:prstGeom prst="rect">
            <a:avLst/>
          </a:prstGeom>
        </p:spPr>
      </p:pic>
      <p:sp>
        <p:nvSpPr>
          <p:cNvPr id="8" name="文本框 7">
            <a:extLst>
              <a:ext uri="{FF2B5EF4-FFF2-40B4-BE49-F238E27FC236}">
                <a16:creationId xmlns:a16="http://schemas.microsoft.com/office/drawing/2014/main" id="{81E67039-0E75-8001-A50A-1A0C11E01F88}"/>
              </a:ext>
            </a:extLst>
          </p:cNvPr>
          <p:cNvSpPr txBox="1"/>
          <p:nvPr/>
        </p:nvSpPr>
        <p:spPr>
          <a:xfrm>
            <a:off x="3592756" y="1970951"/>
            <a:ext cx="2318657" cy="369332"/>
          </a:xfrm>
          <a:prstGeom prst="rect">
            <a:avLst/>
          </a:prstGeom>
          <a:noFill/>
        </p:spPr>
        <p:txBody>
          <a:bodyPr wrap="square" rtlCol="0">
            <a:spAutoFit/>
          </a:bodyPr>
          <a:lstStyle/>
          <a:p>
            <a:r>
              <a:rPr lang="zh-CN" altLang="en-US" b="1" dirty="0">
                <a:solidFill>
                  <a:schemeClr val="accent2"/>
                </a:solidFill>
                <a:latin typeface="+mj-ea"/>
                <a:ea typeface="+mj-ea"/>
              </a:rPr>
              <a:t>转换流程</a:t>
            </a:r>
          </a:p>
        </p:txBody>
      </p:sp>
      <p:grpSp>
        <p:nvGrpSpPr>
          <p:cNvPr id="17" name="组合 16">
            <a:extLst>
              <a:ext uri="{FF2B5EF4-FFF2-40B4-BE49-F238E27FC236}">
                <a16:creationId xmlns:a16="http://schemas.microsoft.com/office/drawing/2014/main" id="{CB05855C-1B56-C803-A327-E3D055353860}"/>
              </a:ext>
            </a:extLst>
          </p:cNvPr>
          <p:cNvGrpSpPr/>
          <p:nvPr/>
        </p:nvGrpSpPr>
        <p:grpSpPr>
          <a:xfrm>
            <a:off x="7618582" y="1556732"/>
            <a:ext cx="3788558" cy="4623615"/>
            <a:chOff x="8652683" y="2401825"/>
            <a:chExt cx="3515552" cy="3803089"/>
          </a:xfrm>
        </p:grpSpPr>
        <p:sp>
          <p:nvSpPr>
            <p:cNvPr id="15" name="矩形: 圆角 14">
              <a:extLst>
                <a:ext uri="{FF2B5EF4-FFF2-40B4-BE49-F238E27FC236}">
                  <a16:creationId xmlns:a16="http://schemas.microsoft.com/office/drawing/2014/main" id="{06975F98-4B8E-D8DF-CE0A-976C9191330F}"/>
                </a:ext>
              </a:extLst>
            </p:cNvPr>
            <p:cNvSpPr/>
            <p:nvPr/>
          </p:nvSpPr>
          <p:spPr>
            <a:xfrm>
              <a:off x="8652683" y="2401825"/>
              <a:ext cx="3515552" cy="3803089"/>
            </a:xfrm>
            <a:prstGeom prst="roundRect">
              <a:avLst/>
            </a:prstGeom>
            <a:solidFill>
              <a:schemeClr val="bg1"/>
            </a:solidFill>
            <a:ln>
              <a:solidFill>
                <a:schemeClr val="accent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0AA2B46-AB9E-B737-CABD-A8AC943D2BE0}"/>
                </a:ext>
              </a:extLst>
            </p:cNvPr>
            <p:cNvSpPr txBox="1"/>
            <p:nvPr/>
          </p:nvSpPr>
          <p:spPr>
            <a:xfrm>
              <a:off x="8825234" y="3872222"/>
              <a:ext cx="3343000" cy="1442996"/>
            </a:xfrm>
            <a:prstGeom prst="rect">
              <a:avLst/>
            </a:prstGeom>
            <a:noFill/>
          </p:spPr>
          <p:txBody>
            <a:bodyPr wrap="square" rtlCol="0">
              <a:spAutoFit/>
            </a:bodyPr>
            <a:lstStyle/>
            <a:p>
              <a:r>
                <a:rPr lang="zh-CN" altLang="en-US" b="1" dirty="0"/>
                <a:t>该问题是无梯度的，通过</a:t>
              </a:r>
              <a:r>
                <a:rPr lang="zh-CN" altLang="en-US" b="1" dirty="0">
                  <a:solidFill>
                    <a:schemeClr val="accent2"/>
                  </a:solidFill>
                </a:rPr>
                <a:t>网格搜索</a:t>
              </a:r>
              <a:r>
                <a:rPr lang="zh-CN" altLang="en-US" b="1" dirty="0"/>
                <a:t>求解：</a:t>
              </a:r>
              <a:endParaRPr lang="en-US" altLang="zh-CN" b="1" dirty="0"/>
            </a:p>
            <a:p>
              <a:r>
                <a:rPr lang="zh-CN" altLang="en-US" b="1" dirty="0"/>
                <a:t>使用该神经元所在通道的最大激活值确定</a:t>
              </a:r>
              <a:r>
                <a:rPr lang="zh-CN" altLang="en-US" b="1" dirty="0">
                  <a:solidFill>
                    <a:srgbClr val="0070C0"/>
                  </a:solidFill>
                </a:rPr>
                <a:t>搜索范围</a:t>
              </a:r>
              <a:r>
                <a:rPr lang="zh-CN" altLang="en-US" b="1" dirty="0"/>
                <a:t>，将搜索范围划分为</a:t>
              </a:r>
              <a:r>
                <a:rPr lang="en-US" altLang="zh-CN" b="1" dirty="0"/>
                <a:t>N</a:t>
              </a:r>
              <a:r>
                <a:rPr lang="zh-CN" altLang="en-US" b="1" dirty="0"/>
                <a:t>个点，带入误差计算公式确定激活阈值。</a:t>
              </a:r>
            </a:p>
          </p:txBody>
        </p:sp>
        <p:sp>
          <p:nvSpPr>
            <p:cNvPr id="9" name="文本框 8">
              <a:extLst>
                <a:ext uri="{FF2B5EF4-FFF2-40B4-BE49-F238E27FC236}">
                  <a16:creationId xmlns:a16="http://schemas.microsoft.com/office/drawing/2014/main" id="{23D64525-C923-8630-722A-4422ED24721C}"/>
                </a:ext>
              </a:extLst>
            </p:cNvPr>
            <p:cNvSpPr txBox="1"/>
            <p:nvPr/>
          </p:nvSpPr>
          <p:spPr>
            <a:xfrm>
              <a:off x="9613084" y="2671219"/>
              <a:ext cx="2318657" cy="325214"/>
            </a:xfrm>
            <a:prstGeom prst="rect">
              <a:avLst/>
            </a:prstGeom>
            <a:noFill/>
          </p:spPr>
          <p:txBody>
            <a:bodyPr wrap="square" rtlCol="0">
              <a:spAutoFit/>
            </a:bodyPr>
            <a:lstStyle/>
            <a:p>
              <a:r>
                <a:rPr lang="zh-CN" altLang="en-US" b="1" dirty="0">
                  <a:solidFill>
                    <a:schemeClr val="accent2"/>
                  </a:solidFill>
                  <a:latin typeface="+mj-ea"/>
                  <a:ea typeface="+mj-ea"/>
                </a:rPr>
                <a:t>神经元阈值优化</a:t>
              </a:r>
            </a:p>
          </p:txBody>
        </p:sp>
      </p:grpSp>
      <p:cxnSp>
        <p:nvCxnSpPr>
          <p:cNvPr id="29" name="直接箭头连接符 28">
            <a:extLst>
              <a:ext uri="{FF2B5EF4-FFF2-40B4-BE49-F238E27FC236}">
                <a16:creationId xmlns:a16="http://schemas.microsoft.com/office/drawing/2014/main" id="{DDB7B9F0-DF67-6150-EF55-347C4B78F157}"/>
              </a:ext>
            </a:extLst>
          </p:cNvPr>
          <p:cNvCxnSpPr>
            <a:cxnSpLocks/>
            <a:stCxn id="6" idx="3"/>
            <a:endCxn id="15" idx="1"/>
          </p:cNvCxnSpPr>
          <p:nvPr/>
        </p:nvCxnSpPr>
        <p:spPr>
          <a:xfrm flipV="1">
            <a:off x="6425352" y="3868540"/>
            <a:ext cx="1193230" cy="52181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5" name="图片 4">
            <a:extLst>
              <a:ext uri="{FF2B5EF4-FFF2-40B4-BE49-F238E27FC236}">
                <a16:creationId xmlns:a16="http://schemas.microsoft.com/office/drawing/2014/main" id="{6D3272CD-8CB5-E7F9-1881-56EA777BA859}"/>
              </a:ext>
            </a:extLst>
          </p:cNvPr>
          <p:cNvPicPr>
            <a:picLocks noChangeAspect="1"/>
          </p:cNvPicPr>
          <p:nvPr/>
        </p:nvPicPr>
        <p:blipFill>
          <a:blip r:embed="rId4"/>
          <a:stretch>
            <a:fillRect/>
          </a:stretch>
        </p:blipFill>
        <p:spPr>
          <a:xfrm>
            <a:off x="8253101" y="2441283"/>
            <a:ext cx="2419688" cy="714475"/>
          </a:xfrm>
          <a:prstGeom prst="rect">
            <a:avLst/>
          </a:prstGeom>
        </p:spPr>
      </p:pic>
    </p:spTree>
    <p:extLst>
      <p:ext uri="{BB962C8B-B14F-4D97-AF65-F5344CB8AC3E}">
        <p14:creationId xmlns:p14="http://schemas.microsoft.com/office/powerpoint/2010/main" val="3142623793"/>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AEE29DA-3866-6A65-26ED-F1CAA2D79078}"/>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8DB48574-0A68-35C1-150E-3724C5EB45BD}"/>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C182161E-8749-E354-0698-2578D479D919}"/>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A96BD8CA-5460-EAEA-AA7B-1EBC03993478}"/>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56A9B329-D059-CCD2-FACD-D040A0B9A035}"/>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AF04999D-6947-5EA6-7EB0-9AE0BADFEFE2}"/>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AA967C5E-5AD9-52C0-EA32-BDEE9925C176}"/>
              </a:ext>
            </a:extLst>
          </p:cNvPr>
          <p:cNvSpPr/>
          <p:nvPr/>
        </p:nvSpPr>
        <p:spPr>
          <a:xfrm>
            <a:off x="922865" y="888589"/>
            <a:ext cx="5918201"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74196"/>
                </a:solidFill>
                <a:latin typeface="+mj-ea"/>
                <a:ea typeface="+mj-ea"/>
                <a:cs typeface="Arial" panose="020B0604020202020204" pitchFamily="34" charset="0"/>
              </a:rPr>
              <a:t>基于神经元阈值优化的脉冲神经网络训练方法</a:t>
            </a:r>
            <a:r>
              <a:rPr lang="zh-CN" altLang="en-US" b="1" dirty="0">
                <a:solidFill>
                  <a:srgbClr val="7030A0"/>
                </a:solidFill>
                <a:latin typeface="+mj-ea"/>
                <a:ea typeface="+mj-ea"/>
              </a:rPr>
              <a:t>：实验效果</a:t>
            </a:r>
          </a:p>
        </p:txBody>
      </p:sp>
      <p:sp>
        <p:nvSpPr>
          <p:cNvPr id="14" name="文本框 13">
            <a:extLst>
              <a:ext uri="{FF2B5EF4-FFF2-40B4-BE49-F238E27FC236}">
                <a16:creationId xmlns:a16="http://schemas.microsoft.com/office/drawing/2014/main" id="{FBB12B7A-80BA-498F-72D2-6447F94152A3}"/>
              </a:ext>
            </a:extLst>
          </p:cNvPr>
          <p:cNvSpPr txBox="1"/>
          <p:nvPr/>
        </p:nvSpPr>
        <p:spPr>
          <a:xfrm>
            <a:off x="9568013" y="1895184"/>
            <a:ext cx="2486892" cy="3416320"/>
          </a:xfrm>
          <a:prstGeom prst="rect">
            <a:avLst/>
          </a:prstGeom>
          <a:noFill/>
        </p:spPr>
        <p:txBody>
          <a:bodyPr wrap="square" rtlCol="0">
            <a:spAutoFit/>
          </a:bodyPr>
          <a:lstStyle/>
          <a:p>
            <a:pPr marL="285750" indent="-285750">
              <a:buFont typeface="Wingdings" panose="05000000000000000000" pitchFamily="2" charset="2"/>
              <a:buChar char="l"/>
            </a:pPr>
            <a:r>
              <a:rPr lang="zh-CN" altLang="en-US" b="1" dirty="0">
                <a:latin typeface="+mj-ea"/>
                <a:ea typeface="+mj-ea"/>
              </a:rPr>
              <a:t>与同类方法相比，在</a:t>
            </a:r>
            <a:r>
              <a:rPr lang="zh-CN" altLang="en-US" b="1" dirty="0">
                <a:solidFill>
                  <a:srgbClr val="0070C0"/>
                </a:solidFill>
                <a:latin typeface="+mj-ea"/>
                <a:ea typeface="+mj-ea"/>
              </a:rPr>
              <a:t>相同时间步长</a:t>
            </a:r>
            <a:r>
              <a:rPr lang="zh-CN" altLang="en-US" b="1" dirty="0">
                <a:latin typeface="+mj-ea"/>
                <a:ea typeface="+mj-ea"/>
              </a:rPr>
              <a:t>下准确率提升明显，例如在</a:t>
            </a:r>
            <a:r>
              <a:rPr lang="en-US" altLang="zh-CN" b="1" dirty="0">
                <a:latin typeface="+mj-ea"/>
                <a:ea typeface="+mj-ea"/>
              </a:rPr>
              <a:t>VGG-16</a:t>
            </a:r>
            <a:r>
              <a:rPr lang="zh-CN" altLang="en-US" b="1" dirty="0">
                <a:latin typeface="+mj-ea"/>
                <a:ea typeface="+mj-ea"/>
              </a:rPr>
              <a:t>模型，</a:t>
            </a:r>
            <a:r>
              <a:rPr lang="en-US" altLang="zh-CN" b="1" dirty="0">
                <a:latin typeface="+mj-ea"/>
                <a:ea typeface="+mj-ea"/>
              </a:rPr>
              <a:t>T=6</a:t>
            </a:r>
            <a:r>
              <a:rPr lang="zh-CN" altLang="en-US" b="1" dirty="0">
                <a:latin typeface="+mj-ea"/>
                <a:ea typeface="+mj-ea"/>
              </a:rPr>
              <a:t>，相较于</a:t>
            </a:r>
            <a:r>
              <a:rPr lang="en-US" altLang="zh-CN" b="1" dirty="0">
                <a:latin typeface="+mj-ea"/>
                <a:ea typeface="+mj-ea"/>
              </a:rPr>
              <a:t>OPI</a:t>
            </a:r>
            <a:r>
              <a:rPr lang="zh-CN" altLang="en-US" b="1" dirty="0">
                <a:latin typeface="+mj-ea"/>
                <a:ea typeface="+mj-ea"/>
              </a:rPr>
              <a:t>方法提升</a:t>
            </a:r>
            <a:r>
              <a:rPr lang="en-US" altLang="zh-CN" b="1" dirty="0">
                <a:solidFill>
                  <a:schemeClr val="accent1"/>
                </a:solidFill>
                <a:latin typeface="+mj-ea"/>
                <a:ea typeface="+mj-ea"/>
              </a:rPr>
              <a:t>2.47%</a:t>
            </a:r>
          </a:p>
          <a:p>
            <a:pPr marL="285750" indent="-285750">
              <a:buFont typeface="Wingdings" panose="05000000000000000000" pitchFamily="2" charset="2"/>
              <a:buChar char="l"/>
            </a:pPr>
            <a:r>
              <a:rPr lang="zh-CN" altLang="en-US" b="1" dirty="0">
                <a:latin typeface="+mj-ea"/>
                <a:ea typeface="+mj-ea"/>
              </a:rPr>
              <a:t>在</a:t>
            </a:r>
            <a:r>
              <a:rPr lang="zh-CN" altLang="en-US" b="1" dirty="0">
                <a:solidFill>
                  <a:srgbClr val="0070C0"/>
                </a:solidFill>
                <a:latin typeface="+mj-ea"/>
                <a:ea typeface="+mj-ea"/>
              </a:rPr>
              <a:t>低时间步长</a:t>
            </a:r>
            <a:r>
              <a:rPr lang="zh-CN" altLang="en-US" b="1" dirty="0">
                <a:latin typeface="+mj-ea"/>
                <a:ea typeface="+mj-ea"/>
              </a:rPr>
              <a:t>时，达到可用准确率，例如</a:t>
            </a:r>
            <a:r>
              <a:rPr lang="en-US" altLang="zh-CN" b="1" dirty="0">
                <a:latin typeface="+mj-ea"/>
                <a:ea typeface="+mj-ea"/>
              </a:rPr>
              <a:t>VGG-16</a:t>
            </a:r>
            <a:r>
              <a:rPr lang="zh-CN" altLang="en-US" b="1" dirty="0">
                <a:latin typeface="+mj-ea"/>
                <a:ea typeface="+mj-ea"/>
              </a:rPr>
              <a:t>模型，</a:t>
            </a:r>
            <a:r>
              <a:rPr lang="en-US" altLang="zh-CN" b="1" dirty="0">
                <a:latin typeface="+mj-ea"/>
                <a:ea typeface="+mj-ea"/>
              </a:rPr>
              <a:t>T=4</a:t>
            </a:r>
            <a:r>
              <a:rPr lang="zh-CN" altLang="en-US" b="1" dirty="0">
                <a:latin typeface="+mj-ea"/>
                <a:ea typeface="+mj-ea"/>
              </a:rPr>
              <a:t>，准确率达到</a:t>
            </a:r>
            <a:r>
              <a:rPr lang="en-US" altLang="zh-CN" b="1" dirty="0">
                <a:solidFill>
                  <a:schemeClr val="accent1"/>
                </a:solidFill>
                <a:latin typeface="+mj-ea"/>
                <a:ea typeface="+mj-ea"/>
              </a:rPr>
              <a:t>91.61%</a:t>
            </a:r>
          </a:p>
        </p:txBody>
      </p:sp>
      <p:grpSp>
        <p:nvGrpSpPr>
          <p:cNvPr id="10" name="组合 9">
            <a:extLst>
              <a:ext uri="{FF2B5EF4-FFF2-40B4-BE49-F238E27FC236}">
                <a16:creationId xmlns:a16="http://schemas.microsoft.com/office/drawing/2014/main" id="{FF1FAD36-F52C-1E92-0D97-2FD68B106713}"/>
              </a:ext>
            </a:extLst>
          </p:cNvPr>
          <p:cNvGrpSpPr/>
          <p:nvPr/>
        </p:nvGrpSpPr>
        <p:grpSpPr>
          <a:xfrm>
            <a:off x="443813" y="1345789"/>
            <a:ext cx="9009758" cy="4765199"/>
            <a:chOff x="2987353" y="1542930"/>
            <a:chExt cx="9009758" cy="4765199"/>
          </a:xfrm>
        </p:grpSpPr>
        <p:pic>
          <p:nvPicPr>
            <p:cNvPr id="3" name="图片 2">
              <a:extLst>
                <a:ext uri="{FF2B5EF4-FFF2-40B4-BE49-F238E27FC236}">
                  <a16:creationId xmlns:a16="http://schemas.microsoft.com/office/drawing/2014/main" id="{F506A0E9-1501-94A6-BB45-17A54D70AA6D}"/>
                </a:ext>
              </a:extLst>
            </p:cNvPr>
            <p:cNvPicPr>
              <a:picLocks noChangeAspect="1"/>
            </p:cNvPicPr>
            <p:nvPr/>
          </p:nvPicPr>
          <p:blipFill>
            <a:blip r:embed="rId3"/>
            <a:stretch>
              <a:fillRect/>
            </a:stretch>
          </p:blipFill>
          <p:spPr>
            <a:xfrm rot="5400000">
              <a:off x="5109633" y="-579348"/>
              <a:ext cx="4765199" cy="9009756"/>
            </a:xfrm>
            <a:prstGeom prst="rect">
              <a:avLst/>
            </a:prstGeom>
          </p:spPr>
        </p:pic>
        <p:sp>
          <p:nvSpPr>
            <p:cNvPr id="13" name="矩形 12">
              <a:extLst>
                <a:ext uri="{FF2B5EF4-FFF2-40B4-BE49-F238E27FC236}">
                  <a16:creationId xmlns:a16="http://schemas.microsoft.com/office/drawing/2014/main" id="{957BBF61-0595-64AC-B8E5-CA9D6A4FA5A0}"/>
                </a:ext>
              </a:extLst>
            </p:cNvPr>
            <p:cNvSpPr/>
            <p:nvPr/>
          </p:nvSpPr>
          <p:spPr>
            <a:xfrm>
              <a:off x="2987353" y="4364182"/>
              <a:ext cx="9009757" cy="234859"/>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48CD4AC-1D4D-1430-E88B-8044C68DC7F4}"/>
                </a:ext>
              </a:extLst>
            </p:cNvPr>
            <p:cNvSpPr/>
            <p:nvPr/>
          </p:nvSpPr>
          <p:spPr>
            <a:xfrm>
              <a:off x="2987353" y="5934775"/>
              <a:ext cx="9009757" cy="263236"/>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C455CC3D-648D-8A2D-C047-8F87D9CD30A0}"/>
                </a:ext>
              </a:extLst>
            </p:cNvPr>
            <p:cNvSpPr/>
            <p:nvPr/>
          </p:nvSpPr>
          <p:spPr>
            <a:xfrm>
              <a:off x="6720841" y="2273999"/>
              <a:ext cx="543412" cy="2435161"/>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2437CE2-CD3D-C5FF-8690-1DFFF33A927C}"/>
                </a:ext>
              </a:extLst>
            </p:cNvPr>
            <p:cNvSpPr/>
            <p:nvPr/>
          </p:nvSpPr>
          <p:spPr>
            <a:xfrm>
              <a:off x="6720841" y="4803088"/>
              <a:ext cx="543412" cy="1363464"/>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876112896"/>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AEE29DA-3866-6A65-26ED-F1CAA2D79078}"/>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8DB48574-0A68-35C1-150E-3724C5EB45BD}"/>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C182161E-8749-E354-0698-2578D479D919}"/>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A96BD8CA-5460-EAEA-AA7B-1EBC03993478}"/>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56A9B329-D059-CCD2-FACD-D040A0B9A035}"/>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AF04999D-6947-5EA6-7EB0-9AE0BADFEFE2}"/>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AA967C5E-5AD9-52C0-EA32-BDEE9925C176}"/>
              </a:ext>
            </a:extLst>
          </p:cNvPr>
          <p:cNvSpPr/>
          <p:nvPr/>
        </p:nvSpPr>
        <p:spPr>
          <a:xfrm>
            <a:off x="922865" y="888589"/>
            <a:ext cx="6019801"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74196"/>
                </a:solidFill>
                <a:latin typeface="+mj-ea"/>
                <a:ea typeface="+mj-ea"/>
                <a:cs typeface="Arial" panose="020B0604020202020204" pitchFamily="34" charset="0"/>
              </a:rPr>
              <a:t>基于神经元阈值优化的脉冲神经网络训练方法</a:t>
            </a:r>
            <a:r>
              <a:rPr lang="zh-CN" altLang="en-US" b="1" dirty="0">
                <a:solidFill>
                  <a:srgbClr val="7030A0"/>
                </a:solidFill>
                <a:latin typeface="+mj-ea"/>
                <a:ea typeface="+mj-ea"/>
              </a:rPr>
              <a:t>：实验效果</a:t>
            </a:r>
          </a:p>
        </p:txBody>
      </p:sp>
      <p:sp>
        <p:nvSpPr>
          <p:cNvPr id="3" name="文本框 2">
            <a:extLst>
              <a:ext uri="{FF2B5EF4-FFF2-40B4-BE49-F238E27FC236}">
                <a16:creationId xmlns:a16="http://schemas.microsoft.com/office/drawing/2014/main" id="{FA255A4B-3739-7E20-EB7E-2C3692CF8AB1}"/>
              </a:ext>
            </a:extLst>
          </p:cNvPr>
          <p:cNvSpPr txBox="1"/>
          <p:nvPr/>
        </p:nvSpPr>
        <p:spPr>
          <a:xfrm>
            <a:off x="9391278" y="2263105"/>
            <a:ext cx="2653146" cy="2862322"/>
          </a:xfrm>
          <a:prstGeom prst="rect">
            <a:avLst/>
          </a:prstGeom>
          <a:noFill/>
        </p:spPr>
        <p:txBody>
          <a:bodyPr wrap="square" rtlCol="0">
            <a:spAutoFit/>
          </a:bodyPr>
          <a:lstStyle/>
          <a:p>
            <a:r>
              <a:rPr lang="zh-CN" altLang="en-US" b="1" dirty="0">
                <a:latin typeface="+mj-ea"/>
                <a:ea typeface="+mj-ea"/>
              </a:rPr>
              <a:t>在更复杂的</a:t>
            </a:r>
            <a:r>
              <a:rPr lang="en-US" altLang="zh-CN" b="1" dirty="0">
                <a:latin typeface="+mj-ea"/>
                <a:ea typeface="+mj-ea"/>
              </a:rPr>
              <a:t>CIFAR-100</a:t>
            </a:r>
            <a:r>
              <a:rPr lang="zh-CN" altLang="en-US" b="1" dirty="0">
                <a:latin typeface="+mj-ea"/>
                <a:ea typeface="+mj-ea"/>
              </a:rPr>
              <a:t>数据集上也取得同样效果：</a:t>
            </a:r>
            <a:endParaRPr lang="en-US" altLang="zh-CN" b="1" dirty="0">
              <a:latin typeface="+mj-ea"/>
              <a:ea typeface="+mj-ea"/>
            </a:endParaRPr>
          </a:p>
          <a:p>
            <a:pPr marL="285750" indent="-285750">
              <a:buFont typeface="Wingdings" panose="05000000000000000000" pitchFamily="2" charset="2"/>
              <a:buChar char="l"/>
            </a:pPr>
            <a:r>
              <a:rPr lang="zh-CN" altLang="en-US" b="1" dirty="0">
                <a:solidFill>
                  <a:srgbClr val="0070C0"/>
                </a:solidFill>
                <a:latin typeface="+mj-ea"/>
                <a:ea typeface="+mj-ea"/>
              </a:rPr>
              <a:t>相同时间步长</a:t>
            </a:r>
            <a:r>
              <a:rPr lang="zh-CN" altLang="en-US" b="1" dirty="0">
                <a:latin typeface="+mj-ea"/>
                <a:ea typeface="+mj-ea"/>
              </a:rPr>
              <a:t>，在</a:t>
            </a:r>
            <a:r>
              <a:rPr lang="en-US" altLang="zh-CN" b="1" dirty="0">
                <a:latin typeface="+mj-ea"/>
                <a:ea typeface="+mj-ea"/>
              </a:rPr>
              <a:t>VGG-16</a:t>
            </a:r>
            <a:r>
              <a:rPr lang="zh-CN" altLang="en-US" b="1" dirty="0">
                <a:latin typeface="+mj-ea"/>
                <a:ea typeface="+mj-ea"/>
              </a:rPr>
              <a:t>上，</a:t>
            </a:r>
            <a:r>
              <a:rPr lang="en-US" altLang="zh-CN" b="1" dirty="0">
                <a:latin typeface="+mj-ea"/>
                <a:ea typeface="+mj-ea"/>
              </a:rPr>
              <a:t>T=8</a:t>
            </a:r>
            <a:r>
              <a:rPr lang="zh-CN" altLang="en-US" b="1" dirty="0">
                <a:latin typeface="+mj-ea"/>
                <a:ea typeface="+mj-ea"/>
              </a:rPr>
              <a:t>，相交</a:t>
            </a:r>
            <a:r>
              <a:rPr lang="en-US" altLang="zh-CN" b="1" dirty="0">
                <a:latin typeface="+mj-ea"/>
                <a:ea typeface="+mj-ea"/>
              </a:rPr>
              <a:t>Calibration</a:t>
            </a:r>
            <a:r>
              <a:rPr lang="zh-CN" altLang="en-US" b="1" dirty="0">
                <a:latin typeface="+mj-ea"/>
                <a:ea typeface="+mj-ea"/>
              </a:rPr>
              <a:t>方法准确率提升</a:t>
            </a:r>
            <a:r>
              <a:rPr lang="en-US" altLang="zh-CN" b="1" dirty="0">
                <a:solidFill>
                  <a:schemeClr val="accent1"/>
                </a:solidFill>
                <a:latin typeface="+mj-ea"/>
                <a:ea typeface="+mj-ea"/>
              </a:rPr>
              <a:t>8.07%</a:t>
            </a:r>
          </a:p>
          <a:p>
            <a:pPr marL="285750" indent="-285750">
              <a:buFont typeface="Wingdings" panose="05000000000000000000" pitchFamily="2" charset="2"/>
              <a:buChar char="l"/>
            </a:pPr>
            <a:r>
              <a:rPr lang="zh-CN" altLang="en-US" b="1" dirty="0">
                <a:latin typeface="+mj-ea"/>
                <a:ea typeface="+mj-ea"/>
              </a:rPr>
              <a:t>在</a:t>
            </a:r>
            <a:r>
              <a:rPr lang="zh-CN" altLang="en-US" b="1" dirty="0">
                <a:solidFill>
                  <a:srgbClr val="0070C0"/>
                </a:solidFill>
                <a:latin typeface="+mj-ea"/>
                <a:ea typeface="+mj-ea"/>
              </a:rPr>
              <a:t>低时间步长</a:t>
            </a:r>
            <a:r>
              <a:rPr lang="zh-CN" altLang="en-US" b="1" dirty="0">
                <a:latin typeface="+mj-ea"/>
                <a:ea typeface="+mj-ea"/>
              </a:rPr>
              <a:t>，</a:t>
            </a:r>
            <a:r>
              <a:rPr lang="en-US" altLang="zh-CN" b="1" dirty="0">
                <a:latin typeface="+mj-ea"/>
                <a:ea typeface="+mj-ea"/>
              </a:rPr>
              <a:t>T=6</a:t>
            </a:r>
            <a:r>
              <a:rPr lang="zh-CN" altLang="en-US" b="1" dirty="0">
                <a:latin typeface="+mj-ea"/>
                <a:ea typeface="+mj-ea"/>
              </a:rPr>
              <a:t>时，两个模型均达到</a:t>
            </a:r>
            <a:r>
              <a:rPr lang="en-US" altLang="zh-CN" b="1" dirty="0">
                <a:latin typeface="+mj-ea"/>
                <a:ea typeface="+mj-ea"/>
              </a:rPr>
              <a:t>68%</a:t>
            </a:r>
            <a:r>
              <a:rPr lang="zh-CN" altLang="en-US" b="1" dirty="0">
                <a:latin typeface="+mj-ea"/>
                <a:ea typeface="+mj-ea"/>
              </a:rPr>
              <a:t>以上的准确率</a:t>
            </a:r>
            <a:endParaRPr lang="en-US" altLang="zh-CN" b="1" dirty="0">
              <a:latin typeface="+mj-ea"/>
              <a:ea typeface="+mj-ea"/>
            </a:endParaRPr>
          </a:p>
        </p:txBody>
      </p:sp>
      <p:grpSp>
        <p:nvGrpSpPr>
          <p:cNvPr id="15" name="组合 14">
            <a:extLst>
              <a:ext uri="{FF2B5EF4-FFF2-40B4-BE49-F238E27FC236}">
                <a16:creationId xmlns:a16="http://schemas.microsoft.com/office/drawing/2014/main" id="{82A19855-C1BB-8B4F-9D32-4E2C53C9FDE6}"/>
              </a:ext>
            </a:extLst>
          </p:cNvPr>
          <p:cNvGrpSpPr/>
          <p:nvPr/>
        </p:nvGrpSpPr>
        <p:grpSpPr>
          <a:xfrm>
            <a:off x="147576" y="1581294"/>
            <a:ext cx="9157975" cy="3618008"/>
            <a:chOff x="3034025" y="1759533"/>
            <a:chExt cx="9157975" cy="3618008"/>
          </a:xfrm>
        </p:grpSpPr>
        <p:pic>
          <p:nvPicPr>
            <p:cNvPr id="13" name="图片 12">
              <a:extLst>
                <a:ext uri="{FF2B5EF4-FFF2-40B4-BE49-F238E27FC236}">
                  <a16:creationId xmlns:a16="http://schemas.microsoft.com/office/drawing/2014/main" id="{090B67EB-6AAC-68C7-2FFF-36F8B3142EC7}"/>
                </a:ext>
              </a:extLst>
            </p:cNvPr>
            <p:cNvPicPr>
              <a:picLocks noChangeAspect="1"/>
            </p:cNvPicPr>
            <p:nvPr/>
          </p:nvPicPr>
          <p:blipFill>
            <a:blip r:embed="rId3"/>
            <a:stretch>
              <a:fillRect/>
            </a:stretch>
          </p:blipFill>
          <p:spPr>
            <a:xfrm rot="5400000">
              <a:off x="5754134" y="-960576"/>
              <a:ext cx="3618008" cy="9058225"/>
            </a:xfrm>
            <a:prstGeom prst="rect">
              <a:avLst/>
            </a:prstGeom>
          </p:spPr>
        </p:pic>
        <p:sp>
          <p:nvSpPr>
            <p:cNvPr id="4" name="矩形 3">
              <a:extLst>
                <a:ext uri="{FF2B5EF4-FFF2-40B4-BE49-F238E27FC236}">
                  <a16:creationId xmlns:a16="http://schemas.microsoft.com/office/drawing/2014/main" id="{62FA41B3-F01D-EF16-14FE-4B7F955A9540}"/>
                </a:ext>
              </a:extLst>
            </p:cNvPr>
            <p:cNvSpPr/>
            <p:nvPr/>
          </p:nvSpPr>
          <p:spPr>
            <a:xfrm>
              <a:off x="3182243" y="3893127"/>
              <a:ext cx="9009757" cy="263236"/>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B33A077-94D6-3D84-BA26-C226C1F79928}"/>
                </a:ext>
              </a:extLst>
            </p:cNvPr>
            <p:cNvSpPr/>
            <p:nvPr/>
          </p:nvSpPr>
          <p:spPr>
            <a:xfrm>
              <a:off x="3182243" y="4999697"/>
              <a:ext cx="9009757" cy="263236"/>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F4B126B8-5A18-2FDE-C2AC-CBA6FB2746FF}"/>
                </a:ext>
              </a:extLst>
            </p:cNvPr>
            <p:cNvSpPr/>
            <p:nvPr/>
          </p:nvSpPr>
          <p:spPr>
            <a:xfrm>
              <a:off x="7772400" y="2564536"/>
              <a:ext cx="651509" cy="1591827"/>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B643F882-6EDD-B95E-2761-FC0E95D85F29}"/>
                </a:ext>
              </a:extLst>
            </p:cNvPr>
            <p:cNvSpPr/>
            <p:nvPr/>
          </p:nvSpPr>
          <p:spPr>
            <a:xfrm>
              <a:off x="6835140" y="4208384"/>
              <a:ext cx="594359" cy="1169157"/>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88865296"/>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5130799"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基于转换误差的脉冲神经网络剪枝：现有方法</a:t>
            </a:r>
          </a:p>
        </p:txBody>
      </p:sp>
      <p:sp>
        <p:nvSpPr>
          <p:cNvPr id="4" name="文本框 3">
            <a:extLst>
              <a:ext uri="{FF2B5EF4-FFF2-40B4-BE49-F238E27FC236}">
                <a16:creationId xmlns:a16="http://schemas.microsoft.com/office/drawing/2014/main" id="{92E23A88-E67F-232C-5302-EADDC1EC5F11}"/>
              </a:ext>
            </a:extLst>
          </p:cNvPr>
          <p:cNvSpPr txBox="1"/>
          <p:nvPr/>
        </p:nvSpPr>
        <p:spPr>
          <a:xfrm>
            <a:off x="1282027" y="4600517"/>
            <a:ext cx="10376652" cy="1200329"/>
          </a:xfrm>
          <a:prstGeom prst="rect">
            <a:avLst/>
          </a:prstGeom>
          <a:noFill/>
        </p:spPr>
        <p:txBody>
          <a:bodyPr wrap="square" rtlCol="0">
            <a:spAutoFit/>
          </a:bodyPr>
          <a:lstStyle/>
          <a:p>
            <a:r>
              <a:rPr lang="zh-CN" altLang="en-US" b="1" dirty="0">
                <a:latin typeface="+mj-ea"/>
                <a:ea typeface="+mj-ea"/>
              </a:rPr>
              <a:t>现有的脉冲神经网络剪枝方法往往直接对脉冲神经网络进行剪枝，剪枝模型的性能容易受到这两个关键因素的限制：</a:t>
            </a:r>
            <a:endParaRPr lang="en-US" altLang="zh-CN" b="1" dirty="0">
              <a:latin typeface="+mj-ea"/>
              <a:ea typeface="+mj-ea"/>
            </a:endParaRPr>
          </a:p>
          <a:p>
            <a:pPr lvl="1"/>
            <a:r>
              <a:rPr lang="en-US" altLang="zh-CN" b="1" dirty="0">
                <a:latin typeface="+mj-ea"/>
                <a:ea typeface="+mj-ea"/>
              </a:rPr>
              <a:t>1.</a:t>
            </a:r>
            <a:r>
              <a:rPr lang="zh-CN" altLang="en-US" b="1" dirty="0">
                <a:latin typeface="+mj-ea"/>
                <a:ea typeface="+mj-ea"/>
              </a:rPr>
              <a:t>识别不重要的参数需要专家知识</a:t>
            </a:r>
            <a:r>
              <a:rPr lang="zh-CN" altLang="en-US" b="1" dirty="0">
                <a:solidFill>
                  <a:srgbClr val="0070C0"/>
                </a:solidFill>
                <a:latin typeface="+mj-ea"/>
                <a:ea typeface="+mj-ea"/>
              </a:rPr>
              <a:t>精心设计</a:t>
            </a:r>
            <a:endParaRPr lang="en-US" altLang="zh-CN" b="1" dirty="0">
              <a:solidFill>
                <a:srgbClr val="0070C0"/>
              </a:solidFill>
              <a:latin typeface="+mj-ea"/>
              <a:ea typeface="+mj-ea"/>
            </a:endParaRPr>
          </a:p>
          <a:p>
            <a:pPr lvl="1"/>
            <a:r>
              <a:rPr lang="en-US" altLang="zh-CN" b="1" dirty="0">
                <a:latin typeface="+mj-ea"/>
                <a:ea typeface="+mj-ea"/>
              </a:rPr>
              <a:t>2.</a:t>
            </a:r>
            <a:r>
              <a:rPr lang="zh-CN" altLang="en-US" b="1" dirty="0">
                <a:latin typeface="+mj-ea"/>
                <a:ea typeface="+mj-ea"/>
              </a:rPr>
              <a:t>剪枝后受到近似梯度和时空反向传播算法的影响从而</a:t>
            </a:r>
            <a:r>
              <a:rPr lang="zh-CN" altLang="en-US" b="1" dirty="0">
                <a:solidFill>
                  <a:srgbClr val="0070C0"/>
                </a:solidFill>
                <a:latin typeface="+mj-ea"/>
                <a:ea typeface="+mj-ea"/>
              </a:rPr>
              <a:t>微调不稳定</a:t>
            </a:r>
          </a:p>
        </p:txBody>
      </p:sp>
      <p:sp>
        <p:nvSpPr>
          <p:cNvPr id="13" name="文本框 12">
            <a:extLst>
              <a:ext uri="{FF2B5EF4-FFF2-40B4-BE49-F238E27FC236}">
                <a16:creationId xmlns:a16="http://schemas.microsoft.com/office/drawing/2014/main" id="{9827F737-4197-A775-6183-F518289A9FF3}"/>
              </a:ext>
            </a:extLst>
          </p:cNvPr>
          <p:cNvSpPr txBox="1"/>
          <p:nvPr/>
        </p:nvSpPr>
        <p:spPr>
          <a:xfrm>
            <a:off x="1290446" y="5722870"/>
            <a:ext cx="10376652" cy="369332"/>
          </a:xfrm>
          <a:prstGeom prst="rect">
            <a:avLst/>
          </a:prstGeom>
          <a:noFill/>
        </p:spPr>
        <p:txBody>
          <a:bodyPr wrap="square" rtlCol="0">
            <a:spAutoFit/>
          </a:bodyPr>
          <a:lstStyle/>
          <a:p>
            <a:r>
              <a:rPr lang="zh-CN" altLang="en-US" b="1" dirty="0">
                <a:latin typeface="+mj-ea"/>
                <a:ea typeface="+mj-ea"/>
              </a:rPr>
              <a:t>通过</a:t>
            </a:r>
            <a:r>
              <a:rPr lang="en-US" altLang="zh-CN" b="1" dirty="0">
                <a:latin typeface="+mj-ea"/>
                <a:ea typeface="+mj-ea"/>
              </a:rPr>
              <a:t>ANN-to-SNN</a:t>
            </a:r>
            <a:r>
              <a:rPr lang="zh-CN" altLang="en-US" b="1" dirty="0">
                <a:solidFill>
                  <a:schemeClr val="accent1"/>
                </a:solidFill>
                <a:latin typeface="+mj-ea"/>
                <a:ea typeface="+mj-ea"/>
              </a:rPr>
              <a:t>将剪枝的</a:t>
            </a:r>
            <a:r>
              <a:rPr lang="en-US" altLang="zh-CN" b="1" dirty="0">
                <a:solidFill>
                  <a:schemeClr val="accent1"/>
                </a:solidFill>
                <a:latin typeface="+mj-ea"/>
                <a:ea typeface="+mj-ea"/>
              </a:rPr>
              <a:t>ANN</a:t>
            </a:r>
            <a:r>
              <a:rPr lang="zh-CN" altLang="en-US" b="1" dirty="0">
                <a:solidFill>
                  <a:schemeClr val="accent1"/>
                </a:solidFill>
                <a:latin typeface="+mj-ea"/>
                <a:ea typeface="+mj-ea"/>
              </a:rPr>
              <a:t>转换成</a:t>
            </a:r>
            <a:r>
              <a:rPr lang="en-US" altLang="zh-CN" b="1" dirty="0">
                <a:solidFill>
                  <a:schemeClr val="accent1"/>
                </a:solidFill>
                <a:latin typeface="+mj-ea"/>
                <a:ea typeface="+mj-ea"/>
              </a:rPr>
              <a:t>SNN</a:t>
            </a:r>
            <a:r>
              <a:rPr lang="zh-CN" altLang="en-US" b="1" dirty="0">
                <a:latin typeface="+mj-ea"/>
                <a:ea typeface="+mj-ea"/>
              </a:rPr>
              <a:t>可以避免这两个问题</a:t>
            </a:r>
            <a:endParaRPr lang="zh-CN" altLang="en-US" b="1" dirty="0">
              <a:solidFill>
                <a:srgbClr val="0070C0"/>
              </a:solidFill>
              <a:latin typeface="+mj-ea"/>
              <a:ea typeface="+mj-ea"/>
            </a:endParaRPr>
          </a:p>
        </p:txBody>
      </p:sp>
      <p:sp>
        <p:nvSpPr>
          <p:cNvPr id="14" name="矩形 13">
            <a:extLst>
              <a:ext uri="{FF2B5EF4-FFF2-40B4-BE49-F238E27FC236}">
                <a16:creationId xmlns:a16="http://schemas.microsoft.com/office/drawing/2014/main" id="{29429D04-C2CD-8573-0DCE-B364726CCA1A}"/>
              </a:ext>
            </a:extLst>
          </p:cNvPr>
          <p:cNvSpPr/>
          <p:nvPr/>
        </p:nvSpPr>
        <p:spPr>
          <a:xfrm>
            <a:off x="1643117" y="1607937"/>
            <a:ext cx="1980029" cy="400110"/>
          </a:xfrm>
          <a:prstGeom prst="rect">
            <a:avLst/>
          </a:prstGeom>
        </p:spPr>
        <p:txBody>
          <a:bodyPr wrap="none">
            <a:spAutoFit/>
          </a:bodyPr>
          <a:lstStyle/>
          <a:p>
            <a:pPr algn="r" defTabSz="914377" fontAlgn="base">
              <a:spcBef>
                <a:spcPct val="0"/>
              </a:spcBef>
              <a:spcAft>
                <a:spcPct val="0"/>
              </a:spcAft>
              <a:defRPr/>
            </a:pPr>
            <a:r>
              <a:rPr lang="zh-CN" altLang="en-US" sz="2000" b="1" dirty="0">
                <a:solidFill>
                  <a:schemeClr val="accent1"/>
                </a:solidFill>
                <a:latin typeface="+mj-ea"/>
                <a:ea typeface="+mj-ea"/>
              </a:rPr>
              <a:t>基于规则的方法</a:t>
            </a:r>
          </a:p>
        </p:txBody>
      </p:sp>
      <p:sp>
        <p:nvSpPr>
          <p:cNvPr id="20" name="矩形 19">
            <a:extLst>
              <a:ext uri="{FF2B5EF4-FFF2-40B4-BE49-F238E27FC236}">
                <a16:creationId xmlns:a16="http://schemas.microsoft.com/office/drawing/2014/main" id="{63D6AF29-57D5-A406-BCE1-9573BB820A2B}"/>
              </a:ext>
            </a:extLst>
          </p:cNvPr>
          <p:cNvSpPr/>
          <p:nvPr/>
        </p:nvSpPr>
        <p:spPr>
          <a:xfrm>
            <a:off x="8338430" y="1477051"/>
            <a:ext cx="1980029" cy="400110"/>
          </a:xfrm>
          <a:prstGeom prst="rect">
            <a:avLst/>
          </a:prstGeom>
        </p:spPr>
        <p:txBody>
          <a:bodyPr wrap="none">
            <a:spAutoFit/>
          </a:bodyPr>
          <a:lstStyle/>
          <a:p>
            <a:pPr algn="r" defTabSz="914377" fontAlgn="base">
              <a:spcBef>
                <a:spcPct val="0"/>
              </a:spcBef>
              <a:spcAft>
                <a:spcPct val="0"/>
              </a:spcAft>
              <a:defRPr/>
            </a:pPr>
            <a:r>
              <a:rPr lang="zh-CN" altLang="en-US" sz="2000" b="1" dirty="0">
                <a:solidFill>
                  <a:schemeClr val="accent1"/>
                </a:solidFill>
                <a:latin typeface="+mj-ea"/>
                <a:ea typeface="+mj-ea"/>
              </a:rPr>
              <a:t>基于梯度的方法</a:t>
            </a:r>
          </a:p>
        </p:txBody>
      </p:sp>
      <p:pic>
        <p:nvPicPr>
          <p:cNvPr id="22" name="图片 21">
            <a:extLst>
              <a:ext uri="{FF2B5EF4-FFF2-40B4-BE49-F238E27FC236}">
                <a16:creationId xmlns:a16="http://schemas.microsoft.com/office/drawing/2014/main" id="{BF55B1FD-1227-0610-13FB-16CFA2620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55" y="2132629"/>
            <a:ext cx="4971964" cy="2095874"/>
          </a:xfrm>
          <a:prstGeom prst="rect">
            <a:avLst/>
          </a:prstGeom>
        </p:spPr>
      </p:pic>
      <p:cxnSp>
        <p:nvCxnSpPr>
          <p:cNvPr id="23" name="直接连接符 22">
            <a:extLst>
              <a:ext uri="{FF2B5EF4-FFF2-40B4-BE49-F238E27FC236}">
                <a16:creationId xmlns:a16="http://schemas.microsoft.com/office/drawing/2014/main" id="{CB046BE5-19B6-6465-7547-9A77FCE047EB}"/>
              </a:ext>
            </a:extLst>
          </p:cNvPr>
          <p:cNvCxnSpPr>
            <a:cxnSpLocks/>
          </p:cNvCxnSpPr>
          <p:nvPr/>
        </p:nvCxnSpPr>
        <p:spPr>
          <a:xfrm>
            <a:off x="6400792" y="1704604"/>
            <a:ext cx="0" cy="252389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7B4F4816-4E19-EA84-D3FD-9D37EBC85D85}"/>
              </a:ext>
            </a:extLst>
          </p:cNvPr>
          <p:cNvPicPr>
            <a:picLocks noChangeAspect="1"/>
          </p:cNvPicPr>
          <p:nvPr/>
        </p:nvPicPr>
        <p:blipFill rotWithShape="1">
          <a:blip r:embed="rId4"/>
          <a:srcRect l="49907" t="3752" r="1" b="21736"/>
          <a:stretch/>
        </p:blipFill>
        <p:spPr>
          <a:xfrm>
            <a:off x="7643241" y="1947263"/>
            <a:ext cx="3070395" cy="2361898"/>
          </a:xfrm>
          <a:prstGeom prst="rect">
            <a:avLst/>
          </a:prstGeom>
        </p:spPr>
      </p:pic>
    </p:spTree>
    <p:extLst>
      <p:ext uri="{BB962C8B-B14F-4D97-AF65-F5344CB8AC3E}">
        <p14:creationId xmlns:p14="http://schemas.microsoft.com/office/powerpoint/2010/main" val="3518439500"/>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4778023"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基于转换误差的脉冲神经网络剪枝：问题建模</a:t>
            </a:r>
          </a:p>
        </p:txBody>
      </p:sp>
      <p:grpSp>
        <p:nvGrpSpPr>
          <p:cNvPr id="2" name="组合 1">
            <a:extLst>
              <a:ext uri="{FF2B5EF4-FFF2-40B4-BE49-F238E27FC236}">
                <a16:creationId xmlns:a16="http://schemas.microsoft.com/office/drawing/2014/main" id="{7F843416-B7D6-A5C4-DBC8-0A4EEF57D351}"/>
              </a:ext>
            </a:extLst>
          </p:cNvPr>
          <p:cNvGrpSpPr/>
          <p:nvPr/>
        </p:nvGrpSpPr>
        <p:grpSpPr>
          <a:xfrm>
            <a:off x="916542" y="1473747"/>
            <a:ext cx="10274244" cy="5284872"/>
            <a:chOff x="916542" y="1473747"/>
            <a:chExt cx="10274244" cy="5284872"/>
          </a:xfrm>
        </p:grpSpPr>
        <p:grpSp>
          <p:nvGrpSpPr>
            <p:cNvPr id="198" name="组合 197">
              <a:extLst>
                <a:ext uri="{FF2B5EF4-FFF2-40B4-BE49-F238E27FC236}">
                  <a16:creationId xmlns:a16="http://schemas.microsoft.com/office/drawing/2014/main" id="{3BDD392B-CD09-0CB4-1779-13EDD9F57EFE}"/>
                </a:ext>
              </a:extLst>
            </p:cNvPr>
            <p:cNvGrpSpPr/>
            <p:nvPr/>
          </p:nvGrpSpPr>
          <p:grpSpPr>
            <a:xfrm>
              <a:off x="916542" y="1473747"/>
              <a:ext cx="10274244" cy="5284872"/>
              <a:chOff x="382948" y="1467731"/>
              <a:chExt cx="11383716" cy="6216523"/>
            </a:xfrm>
          </p:grpSpPr>
          <p:sp>
            <p:nvSpPr>
              <p:cNvPr id="197" name="矩形: 圆角 196">
                <a:extLst>
                  <a:ext uri="{FF2B5EF4-FFF2-40B4-BE49-F238E27FC236}">
                    <a16:creationId xmlns:a16="http://schemas.microsoft.com/office/drawing/2014/main" id="{CB8D45FB-C1F8-78D1-EFA5-9FB03321B191}"/>
                  </a:ext>
                </a:extLst>
              </p:cNvPr>
              <p:cNvSpPr/>
              <p:nvPr/>
            </p:nvSpPr>
            <p:spPr>
              <a:xfrm>
                <a:off x="382948" y="1467731"/>
                <a:ext cx="11383716" cy="5228791"/>
              </a:xfrm>
              <a:prstGeom prst="roundRect">
                <a:avLst/>
              </a:prstGeom>
              <a:noFill/>
              <a:ln w="57150">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ED450905-B4C4-B044-D070-8D6DB4582ED3}"/>
                  </a:ext>
                </a:extLst>
              </p:cNvPr>
              <p:cNvPicPr>
                <a:picLocks noChangeAspect="1"/>
              </p:cNvPicPr>
              <p:nvPr/>
            </p:nvPicPr>
            <p:blipFill>
              <a:blip r:embed="rId3"/>
              <a:stretch>
                <a:fillRect/>
              </a:stretch>
            </p:blipFill>
            <p:spPr>
              <a:xfrm>
                <a:off x="3732473" y="6884171"/>
                <a:ext cx="6176078" cy="800083"/>
              </a:xfrm>
              <a:prstGeom prst="rect">
                <a:avLst/>
              </a:prstGeom>
            </p:spPr>
          </p:pic>
          <p:sp>
            <p:nvSpPr>
              <p:cNvPr id="15" name="文本框 14">
                <a:extLst>
                  <a:ext uri="{FF2B5EF4-FFF2-40B4-BE49-F238E27FC236}">
                    <a16:creationId xmlns:a16="http://schemas.microsoft.com/office/drawing/2014/main" id="{32C6B3B3-3716-CF80-8238-E1B8F3F82741}"/>
                  </a:ext>
                </a:extLst>
              </p:cNvPr>
              <p:cNvSpPr txBox="1"/>
              <p:nvPr/>
            </p:nvSpPr>
            <p:spPr>
              <a:xfrm>
                <a:off x="2258538" y="5364317"/>
                <a:ext cx="3104590" cy="646331"/>
              </a:xfrm>
              <a:prstGeom prst="rect">
                <a:avLst/>
              </a:prstGeom>
              <a:noFill/>
            </p:spPr>
            <p:txBody>
              <a:bodyPr wrap="square" rtlCol="0">
                <a:spAutoFit/>
              </a:bodyPr>
              <a:lstStyle/>
              <a:p>
                <a:r>
                  <a:rPr lang="zh-CN" altLang="en-US" b="1" dirty="0">
                    <a:latin typeface="+mj-ea"/>
                    <a:ea typeface="+mj-ea"/>
                  </a:rPr>
                  <a:t>将网络剪枝建模为网络所有滤波器的</a:t>
                </a:r>
                <a:r>
                  <a:rPr lang="zh-CN" altLang="en-US" b="1" dirty="0">
                    <a:solidFill>
                      <a:srgbClr val="0070C0"/>
                    </a:solidFill>
                    <a:latin typeface="+mj-ea"/>
                    <a:ea typeface="+mj-ea"/>
                  </a:rPr>
                  <a:t>子集选择</a:t>
                </a:r>
                <a:r>
                  <a:rPr lang="zh-CN" altLang="en-US" b="1" dirty="0">
                    <a:latin typeface="+mj-ea"/>
                    <a:ea typeface="+mj-ea"/>
                  </a:rPr>
                  <a:t>问题</a:t>
                </a:r>
              </a:p>
            </p:txBody>
          </p:sp>
          <p:sp>
            <p:nvSpPr>
              <p:cNvPr id="16" name="文本框 15">
                <a:extLst>
                  <a:ext uri="{FF2B5EF4-FFF2-40B4-BE49-F238E27FC236}">
                    <a16:creationId xmlns:a16="http://schemas.microsoft.com/office/drawing/2014/main" id="{3025214B-A140-1957-1008-EAE8C3BD2A6C}"/>
                  </a:ext>
                </a:extLst>
              </p:cNvPr>
              <p:cNvSpPr txBox="1"/>
              <p:nvPr/>
            </p:nvSpPr>
            <p:spPr>
              <a:xfrm>
                <a:off x="6652087" y="5333687"/>
                <a:ext cx="3780971" cy="758400"/>
              </a:xfrm>
              <a:prstGeom prst="rect">
                <a:avLst/>
              </a:prstGeom>
              <a:noFill/>
            </p:spPr>
            <p:txBody>
              <a:bodyPr wrap="square" rtlCol="0">
                <a:spAutoFit/>
              </a:bodyPr>
              <a:lstStyle/>
              <a:p>
                <a:r>
                  <a:rPr lang="zh-CN" altLang="en-US" b="1" dirty="0">
                    <a:latin typeface="+mj-ea"/>
                    <a:ea typeface="+mj-ea"/>
                  </a:rPr>
                  <a:t>通过求解</a:t>
                </a:r>
                <a:r>
                  <a:rPr lang="zh-CN" altLang="en-US" b="1" dirty="0">
                    <a:solidFill>
                      <a:srgbClr val="0070C0"/>
                    </a:solidFill>
                    <a:latin typeface="+mj-ea"/>
                    <a:ea typeface="+mj-ea"/>
                  </a:rPr>
                  <a:t>优化问题</a:t>
                </a:r>
                <a:r>
                  <a:rPr lang="zh-CN" altLang="en-US" b="1" dirty="0">
                    <a:latin typeface="+mj-ea"/>
                    <a:ea typeface="+mj-ea"/>
                  </a:rPr>
                  <a:t>获得最优子集和对应的剪枝网络</a:t>
                </a:r>
              </a:p>
            </p:txBody>
          </p:sp>
          <p:grpSp>
            <p:nvGrpSpPr>
              <p:cNvPr id="110" name="组合 109">
                <a:extLst>
                  <a:ext uri="{FF2B5EF4-FFF2-40B4-BE49-F238E27FC236}">
                    <a16:creationId xmlns:a16="http://schemas.microsoft.com/office/drawing/2014/main" id="{505A8767-C10E-7D09-E2BC-9168304E9A32}"/>
                  </a:ext>
                </a:extLst>
              </p:cNvPr>
              <p:cNvGrpSpPr/>
              <p:nvPr/>
            </p:nvGrpSpPr>
            <p:grpSpPr>
              <a:xfrm>
                <a:off x="782204" y="1614642"/>
                <a:ext cx="10642254" cy="3840113"/>
                <a:chOff x="953947" y="1279860"/>
                <a:chExt cx="10642254" cy="3840113"/>
              </a:xfrm>
            </p:grpSpPr>
            <p:grpSp>
              <p:nvGrpSpPr>
                <p:cNvPr id="111" name="组合 110">
                  <a:extLst>
                    <a:ext uri="{FF2B5EF4-FFF2-40B4-BE49-F238E27FC236}">
                      <a16:creationId xmlns:a16="http://schemas.microsoft.com/office/drawing/2014/main" id="{E50DF039-B4A4-4EB3-3E9F-EB7C4ED4F80D}"/>
                    </a:ext>
                  </a:extLst>
                </p:cNvPr>
                <p:cNvGrpSpPr/>
                <p:nvPr/>
              </p:nvGrpSpPr>
              <p:grpSpPr>
                <a:xfrm rot="5400000">
                  <a:off x="8387477" y="1911249"/>
                  <a:ext cx="3784883" cy="2632565"/>
                  <a:chOff x="6230216" y="1485564"/>
                  <a:chExt cx="3965110" cy="2854055"/>
                </a:xfrm>
              </p:grpSpPr>
              <p:grpSp>
                <p:nvGrpSpPr>
                  <p:cNvPr id="172" name="组合 171">
                    <a:extLst>
                      <a:ext uri="{FF2B5EF4-FFF2-40B4-BE49-F238E27FC236}">
                        <a16:creationId xmlns:a16="http://schemas.microsoft.com/office/drawing/2014/main" id="{98D4888F-8D6F-353A-9179-D2E7568C8D55}"/>
                      </a:ext>
                    </a:extLst>
                  </p:cNvPr>
                  <p:cNvGrpSpPr/>
                  <p:nvPr/>
                </p:nvGrpSpPr>
                <p:grpSpPr>
                  <a:xfrm rot="5400000">
                    <a:off x="7138543" y="2748187"/>
                    <a:ext cx="2140739" cy="332160"/>
                    <a:chOff x="2089701" y="1666832"/>
                    <a:chExt cx="1989554" cy="332160"/>
                  </a:xfrm>
                </p:grpSpPr>
                <p:sp>
                  <p:nvSpPr>
                    <p:cNvPr id="191" name="矩形 190">
                      <a:extLst>
                        <a:ext uri="{FF2B5EF4-FFF2-40B4-BE49-F238E27FC236}">
                          <a16:creationId xmlns:a16="http://schemas.microsoft.com/office/drawing/2014/main" id="{F6ECAD52-82F5-7B37-B196-20AF5CC3A801}"/>
                        </a:ext>
                      </a:extLst>
                    </p:cNvPr>
                    <p:cNvSpPr/>
                    <p:nvPr/>
                  </p:nvSpPr>
                  <p:spPr>
                    <a:xfrm>
                      <a:off x="2421861" y="1666832"/>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2" name="矩形: 圆顶角 191">
                      <a:extLst>
                        <a:ext uri="{FF2B5EF4-FFF2-40B4-BE49-F238E27FC236}">
                          <a16:creationId xmlns:a16="http://schemas.microsoft.com/office/drawing/2014/main" id="{CA995FAD-D881-57A0-3273-9B98D5C3BFC3}"/>
                        </a:ext>
                      </a:extLst>
                    </p:cNvPr>
                    <p:cNvSpPr/>
                    <p:nvPr/>
                  </p:nvSpPr>
                  <p:spPr>
                    <a:xfrm rot="16200000">
                      <a:off x="2089701" y="1666832"/>
                      <a:ext cx="332159" cy="332160"/>
                    </a:xfrm>
                    <a:prstGeom prst="round2Same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3" name="矩形 192">
                      <a:extLst>
                        <a:ext uri="{FF2B5EF4-FFF2-40B4-BE49-F238E27FC236}">
                          <a16:creationId xmlns:a16="http://schemas.microsoft.com/office/drawing/2014/main" id="{603AB3D9-0EA0-FBC5-9F15-72FAC7925A6B}"/>
                        </a:ext>
                      </a:extLst>
                    </p:cNvPr>
                    <p:cNvSpPr/>
                    <p:nvPr/>
                  </p:nvSpPr>
                  <p:spPr>
                    <a:xfrm>
                      <a:off x="2754021" y="1666832"/>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4" name="矩形 193">
                      <a:extLst>
                        <a:ext uri="{FF2B5EF4-FFF2-40B4-BE49-F238E27FC236}">
                          <a16:creationId xmlns:a16="http://schemas.microsoft.com/office/drawing/2014/main" id="{DAB653AE-7E47-7CE9-6019-D5B2864A8E87}"/>
                        </a:ext>
                      </a:extLst>
                    </p:cNvPr>
                    <p:cNvSpPr/>
                    <p:nvPr/>
                  </p:nvSpPr>
                  <p:spPr>
                    <a:xfrm>
                      <a:off x="3086181" y="1666832"/>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95" name="矩形 194">
                      <a:extLst>
                        <a:ext uri="{FF2B5EF4-FFF2-40B4-BE49-F238E27FC236}">
                          <a16:creationId xmlns:a16="http://schemas.microsoft.com/office/drawing/2014/main" id="{A82680D1-E2C3-A8BD-7E4F-057007D9929E}"/>
                        </a:ext>
                      </a:extLst>
                    </p:cNvPr>
                    <p:cNvSpPr/>
                    <p:nvPr/>
                  </p:nvSpPr>
                  <p:spPr>
                    <a:xfrm>
                      <a:off x="3418341" y="1666832"/>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96" name="矩形: 圆顶角 195">
                      <a:extLst>
                        <a:ext uri="{FF2B5EF4-FFF2-40B4-BE49-F238E27FC236}">
                          <a16:creationId xmlns:a16="http://schemas.microsoft.com/office/drawing/2014/main" id="{0228BBE7-95A6-5E1B-C1C1-0DAE9CD77589}"/>
                        </a:ext>
                      </a:extLst>
                    </p:cNvPr>
                    <p:cNvSpPr/>
                    <p:nvPr/>
                  </p:nvSpPr>
                  <p:spPr>
                    <a:xfrm rot="5400000">
                      <a:off x="3747095" y="1666832"/>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73" name="组合 172">
                    <a:extLst>
                      <a:ext uri="{FF2B5EF4-FFF2-40B4-BE49-F238E27FC236}">
                        <a16:creationId xmlns:a16="http://schemas.microsoft.com/office/drawing/2014/main" id="{3A882DA4-C854-8BFE-0638-91B1CA7E8A91}"/>
                      </a:ext>
                    </a:extLst>
                  </p:cNvPr>
                  <p:cNvGrpSpPr/>
                  <p:nvPr/>
                </p:nvGrpSpPr>
                <p:grpSpPr>
                  <a:xfrm rot="5400000">
                    <a:off x="6421724" y="2751694"/>
                    <a:ext cx="1429602" cy="332160"/>
                    <a:chOff x="1180653" y="2581804"/>
                    <a:chExt cx="1328640" cy="332160"/>
                  </a:xfrm>
                </p:grpSpPr>
                <p:sp>
                  <p:nvSpPr>
                    <p:cNvPr id="187" name="矩形 186">
                      <a:extLst>
                        <a:ext uri="{FF2B5EF4-FFF2-40B4-BE49-F238E27FC236}">
                          <a16:creationId xmlns:a16="http://schemas.microsoft.com/office/drawing/2014/main" id="{92E80824-65B7-F898-554B-E6C6FE3DC102}"/>
                        </a:ext>
                      </a:extLst>
                    </p:cNvPr>
                    <p:cNvSpPr/>
                    <p:nvPr/>
                  </p:nvSpPr>
                  <p:spPr>
                    <a:xfrm>
                      <a:off x="1512813" y="258180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8" name="矩形: 圆顶角 187">
                      <a:extLst>
                        <a:ext uri="{FF2B5EF4-FFF2-40B4-BE49-F238E27FC236}">
                          <a16:creationId xmlns:a16="http://schemas.microsoft.com/office/drawing/2014/main" id="{98512B91-6C47-12F5-479E-DB4964752420}"/>
                        </a:ext>
                      </a:extLst>
                    </p:cNvPr>
                    <p:cNvSpPr/>
                    <p:nvPr/>
                  </p:nvSpPr>
                  <p:spPr>
                    <a:xfrm rot="16200000">
                      <a:off x="1180653" y="2581804"/>
                      <a:ext cx="332159" cy="332160"/>
                    </a:xfrm>
                    <a:prstGeom prst="round2Same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9" name="矩形 188">
                      <a:extLst>
                        <a:ext uri="{FF2B5EF4-FFF2-40B4-BE49-F238E27FC236}">
                          <a16:creationId xmlns:a16="http://schemas.microsoft.com/office/drawing/2014/main" id="{2402791A-3A01-A1AB-CCF4-D6002A265D1D}"/>
                        </a:ext>
                      </a:extLst>
                    </p:cNvPr>
                    <p:cNvSpPr/>
                    <p:nvPr/>
                  </p:nvSpPr>
                  <p:spPr>
                    <a:xfrm>
                      <a:off x="1844973" y="258180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90" name="矩形: 圆顶角 189">
                      <a:extLst>
                        <a:ext uri="{FF2B5EF4-FFF2-40B4-BE49-F238E27FC236}">
                          <a16:creationId xmlns:a16="http://schemas.microsoft.com/office/drawing/2014/main" id="{1008EFCA-FFB6-CBA1-8BE7-C2D65D2C91A8}"/>
                        </a:ext>
                      </a:extLst>
                    </p:cNvPr>
                    <p:cNvSpPr/>
                    <p:nvPr/>
                  </p:nvSpPr>
                  <p:spPr>
                    <a:xfrm rot="5400000">
                      <a:off x="2177133" y="2581804"/>
                      <a:ext cx="332159" cy="332160"/>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74" name="组合 173">
                    <a:extLst>
                      <a:ext uri="{FF2B5EF4-FFF2-40B4-BE49-F238E27FC236}">
                        <a16:creationId xmlns:a16="http://schemas.microsoft.com/office/drawing/2014/main" id="{F35F8940-F19A-CA9B-C251-52B130CDCC82}"/>
                      </a:ext>
                    </a:extLst>
                  </p:cNvPr>
                  <p:cNvGrpSpPr/>
                  <p:nvPr/>
                </p:nvGrpSpPr>
                <p:grpSpPr>
                  <a:xfrm rot="5400000">
                    <a:off x="7854273" y="2746512"/>
                    <a:ext cx="2854055" cy="332160"/>
                    <a:chOff x="4465129" y="2867554"/>
                    <a:chExt cx="2652494" cy="332160"/>
                  </a:xfrm>
                </p:grpSpPr>
                <p:sp>
                  <p:nvSpPr>
                    <p:cNvPr id="179" name="矩形 178">
                      <a:extLst>
                        <a:ext uri="{FF2B5EF4-FFF2-40B4-BE49-F238E27FC236}">
                          <a16:creationId xmlns:a16="http://schemas.microsoft.com/office/drawing/2014/main" id="{3DE3AA24-FBD6-91E4-028D-DF81BEAE05F0}"/>
                        </a:ext>
                      </a:extLst>
                    </p:cNvPr>
                    <p:cNvSpPr/>
                    <p:nvPr/>
                  </p:nvSpPr>
                  <p:spPr>
                    <a:xfrm>
                      <a:off x="4797289" y="286755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0" name="矩形: 圆顶角 179">
                      <a:extLst>
                        <a:ext uri="{FF2B5EF4-FFF2-40B4-BE49-F238E27FC236}">
                          <a16:creationId xmlns:a16="http://schemas.microsoft.com/office/drawing/2014/main" id="{75C3DB73-8B5F-CCC5-76AD-74C12CFEFE81}"/>
                        </a:ext>
                      </a:extLst>
                    </p:cNvPr>
                    <p:cNvSpPr/>
                    <p:nvPr/>
                  </p:nvSpPr>
                  <p:spPr>
                    <a:xfrm rot="16200000">
                      <a:off x="4465129" y="286755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1" name="矩形 180">
                      <a:extLst>
                        <a:ext uri="{FF2B5EF4-FFF2-40B4-BE49-F238E27FC236}">
                          <a16:creationId xmlns:a16="http://schemas.microsoft.com/office/drawing/2014/main" id="{39541FC5-BF9C-16F7-7381-93EE7E51CB17}"/>
                        </a:ext>
                      </a:extLst>
                    </p:cNvPr>
                    <p:cNvSpPr/>
                    <p:nvPr/>
                  </p:nvSpPr>
                  <p:spPr>
                    <a:xfrm>
                      <a:off x="512944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2" name="矩形 181">
                      <a:extLst>
                        <a:ext uri="{FF2B5EF4-FFF2-40B4-BE49-F238E27FC236}">
                          <a16:creationId xmlns:a16="http://schemas.microsoft.com/office/drawing/2014/main" id="{CDA3744A-0823-8A39-9904-4C56833382E9}"/>
                        </a:ext>
                      </a:extLst>
                    </p:cNvPr>
                    <p:cNvSpPr/>
                    <p:nvPr/>
                  </p:nvSpPr>
                  <p:spPr>
                    <a:xfrm>
                      <a:off x="6124549" y="286755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3" name="矩形 182">
                      <a:extLst>
                        <a:ext uri="{FF2B5EF4-FFF2-40B4-BE49-F238E27FC236}">
                          <a16:creationId xmlns:a16="http://schemas.microsoft.com/office/drawing/2014/main" id="{3DFDCD70-F3D3-AFC6-D5D8-F8FA6F6B9B1A}"/>
                        </a:ext>
                      </a:extLst>
                    </p:cNvPr>
                    <p:cNvSpPr/>
                    <p:nvPr/>
                  </p:nvSpPr>
                  <p:spPr>
                    <a:xfrm>
                      <a:off x="645670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4" name="矩形: 圆顶角 183">
                      <a:extLst>
                        <a:ext uri="{FF2B5EF4-FFF2-40B4-BE49-F238E27FC236}">
                          <a16:creationId xmlns:a16="http://schemas.microsoft.com/office/drawing/2014/main" id="{68043989-78E0-BBEF-EEF8-2C2B2A0904F1}"/>
                        </a:ext>
                      </a:extLst>
                    </p:cNvPr>
                    <p:cNvSpPr/>
                    <p:nvPr/>
                  </p:nvSpPr>
                  <p:spPr>
                    <a:xfrm rot="5400000">
                      <a:off x="6785463" y="2867554"/>
                      <a:ext cx="332159" cy="332160"/>
                    </a:xfrm>
                    <a:prstGeom prst="round2Same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5" name="矩形 184">
                      <a:extLst>
                        <a:ext uri="{FF2B5EF4-FFF2-40B4-BE49-F238E27FC236}">
                          <a16:creationId xmlns:a16="http://schemas.microsoft.com/office/drawing/2014/main" id="{AE3E660C-8CA9-9FD4-3650-27120BAAE500}"/>
                        </a:ext>
                      </a:extLst>
                    </p:cNvPr>
                    <p:cNvSpPr/>
                    <p:nvPr/>
                  </p:nvSpPr>
                  <p:spPr>
                    <a:xfrm>
                      <a:off x="5458350" y="286755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6" name="矩形 185">
                      <a:extLst>
                        <a:ext uri="{FF2B5EF4-FFF2-40B4-BE49-F238E27FC236}">
                          <a16:creationId xmlns:a16="http://schemas.microsoft.com/office/drawing/2014/main" id="{154A5C67-700E-52CD-5775-08C6A237A76A}"/>
                        </a:ext>
                      </a:extLst>
                    </p:cNvPr>
                    <p:cNvSpPr/>
                    <p:nvPr/>
                  </p:nvSpPr>
                  <p:spPr>
                    <a:xfrm>
                      <a:off x="5791890"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75" name="直接箭头连接符 174">
                    <a:extLst>
                      <a:ext uri="{FF2B5EF4-FFF2-40B4-BE49-F238E27FC236}">
                        <a16:creationId xmlns:a16="http://schemas.microsoft.com/office/drawing/2014/main" id="{FB2A2FA0-29AC-4403-96F0-FE57BB5A5DF9}"/>
                      </a:ext>
                    </a:extLst>
                  </p:cNvPr>
                  <p:cNvCxnSpPr>
                    <a:cxnSpLocks/>
                  </p:cNvCxnSpPr>
                  <p:nvPr/>
                </p:nvCxnSpPr>
                <p:spPr>
                  <a:xfrm>
                    <a:off x="6230216" y="2917775"/>
                    <a:ext cx="740227" cy="0"/>
                  </a:xfrm>
                  <a:prstGeom prst="straightConnector1">
                    <a:avLst/>
                  </a:prstGeom>
                  <a:noFill/>
                  <a:ln w="6350" cap="flat" cmpd="sng" algn="ctr">
                    <a:solidFill>
                      <a:sysClr val="windowText" lastClr="000000"/>
                    </a:solidFill>
                    <a:prstDash val="solid"/>
                    <a:miter lim="800000"/>
                    <a:tailEnd type="triangle"/>
                  </a:ln>
                  <a:effectLst/>
                </p:spPr>
              </p:cxnSp>
              <p:cxnSp>
                <p:nvCxnSpPr>
                  <p:cNvPr id="176" name="直接箭头连接符 175">
                    <a:extLst>
                      <a:ext uri="{FF2B5EF4-FFF2-40B4-BE49-F238E27FC236}">
                        <a16:creationId xmlns:a16="http://schemas.microsoft.com/office/drawing/2014/main" id="{12E87370-7813-2702-B5C7-2A7D9FCEF9AC}"/>
                      </a:ext>
                    </a:extLst>
                  </p:cNvPr>
                  <p:cNvCxnSpPr>
                    <a:cxnSpLocks/>
                  </p:cNvCxnSpPr>
                  <p:nvPr/>
                </p:nvCxnSpPr>
                <p:spPr>
                  <a:xfrm>
                    <a:off x="7302606" y="2911199"/>
                    <a:ext cx="740227" cy="0"/>
                  </a:xfrm>
                  <a:prstGeom prst="straightConnector1">
                    <a:avLst/>
                  </a:prstGeom>
                  <a:noFill/>
                  <a:ln w="6350" cap="flat" cmpd="sng" algn="ctr">
                    <a:solidFill>
                      <a:sysClr val="windowText" lastClr="000000"/>
                    </a:solidFill>
                    <a:prstDash val="solid"/>
                    <a:miter lim="800000"/>
                    <a:tailEnd type="triangle"/>
                  </a:ln>
                  <a:effectLst/>
                </p:spPr>
              </p:cxnSp>
              <p:cxnSp>
                <p:nvCxnSpPr>
                  <p:cNvPr id="177" name="直接箭头连接符 176">
                    <a:extLst>
                      <a:ext uri="{FF2B5EF4-FFF2-40B4-BE49-F238E27FC236}">
                        <a16:creationId xmlns:a16="http://schemas.microsoft.com/office/drawing/2014/main" id="{42241518-5F92-BF81-7305-840404E18520}"/>
                      </a:ext>
                    </a:extLst>
                  </p:cNvPr>
                  <p:cNvCxnSpPr>
                    <a:cxnSpLocks/>
                  </p:cNvCxnSpPr>
                  <p:nvPr/>
                </p:nvCxnSpPr>
                <p:spPr>
                  <a:xfrm>
                    <a:off x="8377298" y="2921570"/>
                    <a:ext cx="740227" cy="0"/>
                  </a:xfrm>
                  <a:prstGeom prst="straightConnector1">
                    <a:avLst/>
                  </a:prstGeom>
                  <a:noFill/>
                  <a:ln w="6350" cap="flat" cmpd="sng" algn="ctr">
                    <a:solidFill>
                      <a:sysClr val="windowText" lastClr="000000"/>
                    </a:solidFill>
                    <a:prstDash val="solid"/>
                    <a:miter lim="800000"/>
                    <a:tailEnd type="triangle"/>
                  </a:ln>
                  <a:effectLst/>
                </p:spPr>
              </p:cxnSp>
              <p:cxnSp>
                <p:nvCxnSpPr>
                  <p:cNvPr id="178" name="直接箭头连接符 177">
                    <a:extLst>
                      <a:ext uri="{FF2B5EF4-FFF2-40B4-BE49-F238E27FC236}">
                        <a16:creationId xmlns:a16="http://schemas.microsoft.com/office/drawing/2014/main" id="{52242463-9CAE-9BBD-3D64-796E0D0F20D1}"/>
                      </a:ext>
                    </a:extLst>
                  </p:cNvPr>
                  <p:cNvCxnSpPr>
                    <a:cxnSpLocks/>
                  </p:cNvCxnSpPr>
                  <p:nvPr/>
                </p:nvCxnSpPr>
                <p:spPr>
                  <a:xfrm>
                    <a:off x="9455099" y="2921571"/>
                    <a:ext cx="740227" cy="0"/>
                  </a:xfrm>
                  <a:prstGeom prst="straightConnector1">
                    <a:avLst/>
                  </a:prstGeom>
                  <a:noFill/>
                  <a:ln w="6350" cap="flat" cmpd="sng" algn="ctr">
                    <a:solidFill>
                      <a:sysClr val="windowText" lastClr="000000"/>
                    </a:solidFill>
                    <a:prstDash val="solid"/>
                    <a:miter lim="800000"/>
                    <a:tailEnd type="triangle"/>
                  </a:ln>
                  <a:effectLst/>
                </p:spPr>
              </p:cxnSp>
            </p:grpSp>
            <p:sp>
              <p:nvSpPr>
                <p:cNvPr id="112" name="矩形 111">
                  <a:extLst>
                    <a:ext uri="{FF2B5EF4-FFF2-40B4-BE49-F238E27FC236}">
                      <a16:creationId xmlns:a16="http://schemas.microsoft.com/office/drawing/2014/main" id="{6BD04CA5-420B-0373-F469-94DDD3810316}"/>
                    </a:ext>
                  </a:extLst>
                </p:cNvPr>
                <p:cNvSpPr/>
                <p:nvPr/>
              </p:nvSpPr>
              <p:spPr>
                <a:xfrm rot="5400000">
                  <a:off x="4397570" y="221398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3" name="矩形: 圆顶角 112">
                  <a:extLst>
                    <a:ext uri="{FF2B5EF4-FFF2-40B4-BE49-F238E27FC236}">
                      <a16:creationId xmlns:a16="http://schemas.microsoft.com/office/drawing/2014/main" id="{F3FE2145-4519-5B5D-60E3-C6E728EF7F43}"/>
                    </a:ext>
                  </a:extLst>
                </p:cNvPr>
                <p:cNvSpPr/>
                <p:nvPr/>
              </p:nvSpPr>
              <p:spPr>
                <a:xfrm>
                  <a:off x="4397571" y="1881823"/>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4" name="矩形 113">
                  <a:extLst>
                    <a:ext uri="{FF2B5EF4-FFF2-40B4-BE49-F238E27FC236}">
                      <a16:creationId xmlns:a16="http://schemas.microsoft.com/office/drawing/2014/main" id="{6CE6658B-03AD-1B41-6A7A-E37AC86EFF30}"/>
                    </a:ext>
                  </a:extLst>
                </p:cNvPr>
                <p:cNvSpPr/>
                <p:nvPr/>
              </p:nvSpPr>
              <p:spPr>
                <a:xfrm rot="5400000">
                  <a:off x="4397570" y="254614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5" name="矩形 114">
                  <a:extLst>
                    <a:ext uri="{FF2B5EF4-FFF2-40B4-BE49-F238E27FC236}">
                      <a16:creationId xmlns:a16="http://schemas.microsoft.com/office/drawing/2014/main" id="{95CDB64D-62E6-A5EC-569E-0F70B01F993E}"/>
                    </a:ext>
                  </a:extLst>
                </p:cNvPr>
                <p:cNvSpPr/>
                <p:nvPr/>
              </p:nvSpPr>
              <p:spPr>
                <a:xfrm rot="5400000">
                  <a:off x="4416156" y="3462359"/>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6" name="矩形 115">
                  <a:extLst>
                    <a:ext uri="{FF2B5EF4-FFF2-40B4-BE49-F238E27FC236}">
                      <a16:creationId xmlns:a16="http://schemas.microsoft.com/office/drawing/2014/main" id="{30B16C43-5C37-AD84-BFE3-BC36B3A21AA6}"/>
                    </a:ext>
                  </a:extLst>
                </p:cNvPr>
                <p:cNvSpPr/>
                <p:nvPr/>
              </p:nvSpPr>
              <p:spPr>
                <a:xfrm rot="5400000">
                  <a:off x="4416156" y="3794519"/>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7" name="矩形: 圆顶角 116">
                  <a:extLst>
                    <a:ext uri="{FF2B5EF4-FFF2-40B4-BE49-F238E27FC236}">
                      <a16:creationId xmlns:a16="http://schemas.microsoft.com/office/drawing/2014/main" id="{9E338F48-5D3F-D51A-F7A5-988226AF8407}"/>
                    </a:ext>
                  </a:extLst>
                </p:cNvPr>
                <p:cNvSpPr/>
                <p:nvPr/>
              </p:nvSpPr>
              <p:spPr>
                <a:xfrm rot="10800000">
                  <a:off x="4416157" y="4123273"/>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8" name="文本框 117">
                  <a:extLst>
                    <a:ext uri="{FF2B5EF4-FFF2-40B4-BE49-F238E27FC236}">
                      <a16:creationId xmlns:a16="http://schemas.microsoft.com/office/drawing/2014/main" id="{F9A26489-99D5-597C-C6B4-8D778113E15C}"/>
                    </a:ext>
                  </a:extLst>
                </p:cNvPr>
                <p:cNvSpPr txBox="1"/>
                <p:nvPr/>
              </p:nvSpPr>
              <p:spPr>
                <a:xfrm rot="16200000">
                  <a:off x="4304338" y="3013283"/>
                  <a:ext cx="518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119" name="矩形 118">
                  <a:extLst>
                    <a:ext uri="{FF2B5EF4-FFF2-40B4-BE49-F238E27FC236}">
                      <a16:creationId xmlns:a16="http://schemas.microsoft.com/office/drawing/2014/main" id="{A4230BAE-AB20-AB07-3593-70C82B849A65}"/>
                    </a:ext>
                  </a:extLst>
                </p:cNvPr>
                <p:cNvSpPr/>
                <p:nvPr/>
              </p:nvSpPr>
              <p:spPr>
                <a:xfrm rot="5400000">
                  <a:off x="5696378" y="2219081"/>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0" name="矩形: 圆顶角 119">
                  <a:extLst>
                    <a:ext uri="{FF2B5EF4-FFF2-40B4-BE49-F238E27FC236}">
                      <a16:creationId xmlns:a16="http://schemas.microsoft.com/office/drawing/2014/main" id="{8B949C6B-6864-381F-C0AA-58CD67BA3671}"/>
                    </a:ext>
                  </a:extLst>
                </p:cNvPr>
                <p:cNvSpPr/>
                <p:nvPr/>
              </p:nvSpPr>
              <p:spPr>
                <a:xfrm>
                  <a:off x="5696379" y="1886920"/>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1" name="矩形 120">
                  <a:extLst>
                    <a:ext uri="{FF2B5EF4-FFF2-40B4-BE49-F238E27FC236}">
                      <a16:creationId xmlns:a16="http://schemas.microsoft.com/office/drawing/2014/main" id="{9A61221C-2983-795E-7EBD-711849635320}"/>
                    </a:ext>
                  </a:extLst>
                </p:cNvPr>
                <p:cNvSpPr/>
                <p:nvPr/>
              </p:nvSpPr>
              <p:spPr>
                <a:xfrm rot="5400000">
                  <a:off x="5696378" y="2551241"/>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2" name="矩形 121">
                  <a:extLst>
                    <a:ext uri="{FF2B5EF4-FFF2-40B4-BE49-F238E27FC236}">
                      <a16:creationId xmlns:a16="http://schemas.microsoft.com/office/drawing/2014/main" id="{CC5490D7-4FE8-FC58-1C2F-FAC465D10A14}"/>
                    </a:ext>
                  </a:extLst>
                </p:cNvPr>
                <p:cNvSpPr/>
                <p:nvPr/>
              </p:nvSpPr>
              <p:spPr>
                <a:xfrm rot="5400000">
                  <a:off x="5714964" y="3467456"/>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3" name="矩形 122">
                  <a:extLst>
                    <a:ext uri="{FF2B5EF4-FFF2-40B4-BE49-F238E27FC236}">
                      <a16:creationId xmlns:a16="http://schemas.microsoft.com/office/drawing/2014/main" id="{6286A83B-D950-650E-46EF-324DAC77EF68}"/>
                    </a:ext>
                  </a:extLst>
                </p:cNvPr>
                <p:cNvSpPr/>
                <p:nvPr/>
              </p:nvSpPr>
              <p:spPr>
                <a:xfrm rot="5400000">
                  <a:off x="5714964" y="3799616"/>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4" name="矩形: 圆顶角 123">
                  <a:extLst>
                    <a:ext uri="{FF2B5EF4-FFF2-40B4-BE49-F238E27FC236}">
                      <a16:creationId xmlns:a16="http://schemas.microsoft.com/office/drawing/2014/main" id="{2D297237-03BF-5278-7C63-F6A449E59A40}"/>
                    </a:ext>
                  </a:extLst>
                </p:cNvPr>
                <p:cNvSpPr/>
                <p:nvPr/>
              </p:nvSpPr>
              <p:spPr>
                <a:xfrm rot="10800000">
                  <a:off x="5714965" y="4128370"/>
                  <a:ext cx="332159" cy="332160"/>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5" name="文本框 124">
                  <a:extLst>
                    <a:ext uri="{FF2B5EF4-FFF2-40B4-BE49-F238E27FC236}">
                      <a16:creationId xmlns:a16="http://schemas.microsoft.com/office/drawing/2014/main" id="{BAF16CB5-B2B7-010C-0F2B-50DDC2B4799A}"/>
                    </a:ext>
                  </a:extLst>
                </p:cNvPr>
                <p:cNvSpPr txBox="1"/>
                <p:nvPr/>
              </p:nvSpPr>
              <p:spPr>
                <a:xfrm rot="16200000">
                  <a:off x="5603146" y="3018380"/>
                  <a:ext cx="518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126" name="矩形 125">
                  <a:extLst>
                    <a:ext uri="{FF2B5EF4-FFF2-40B4-BE49-F238E27FC236}">
                      <a16:creationId xmlns:a16="http://schemas.microsoft.com/office/drawing/2014/main" id="{02E269CA-7F05-06D2-1EE5-7E3C6B89054C}"/>
                    </a:ext>
                  </a:extLst>
                </p:cNvPr>
                <p:cNvSpPr/>
                <p:nvPr/>
              </p:nvSpPr>
              <p:spPr>
                <a:xfrm rot="5400000">
                  <a:off x="7454248" y="221398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7" name="矩形: 圆顶角 126">
                  <a:extLst>
                    <a:ext uri="{FF2B5EF4-FFF2-40B4-BE49-F238E27FC236}">
                      <a16:creationId xmlns:a16="http://schemas.microsoft.com/office/drawing/2014/main" id="{70B38CCE-750D-A1D6-6790-036C231234A6}"/>
                    </a:ext>
                  </a:extLst>
                </p:cNvPr>
                <p:cNvSpPr/>
                <p:nvPr/>
              </p:nvSpPr>
              <p:spPr>
                <a:xfrm>
                  <a:off x="7454249" y="1881823"/>
                  <a:ext cx="332159" cy="332160"/>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8" name="矩形 127">
                  <a:extLst>
                    <a:ext uri="{FF2B5EF4-FFF2-40B4-BE49-F238E27FC236}">
                      <a16:creationId xmlns:a16="http://schemas.microsoft.com/office/drawing/2014/main" id="{4CB891A1-EF7F-E8AA-EF97-BCA741FE53D3}"/>
                    </a:ext>
                  </a:extLst>
                </p:cNvPr>
                <p:cNvSpPr/>
                <p:nvPr/>
              </p:nvSpPr>
              <p:spPr>
                <a:xfrm rot="5400000">
                  <a:off x="7454248" y="254614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9" name="矩形 128">
                  <a:extLst>
                    <a:ext uri="{FF2B5EF4-FFF2-40B4-BE49-F238E27FC236}">
                      <a16:creationId xmlns:a16="http://schemas.microsoft.com/office/drawing/2014/main" id="{A0AAC00B-F725-0B10-FEFD-4BE3E5E98F3C}"/>
                    </a:ext>
                  </a:extLst>
                </p:cNvPr>
                <p:cNvSpPr/>
                <p:nvPr/>
              </p:nvSpPr>
              <p:spPr>
                <a:xfrm rot="5400000">
                  <a:off x="7472834" y="3462359"/>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0" name="矩形 129">
                  <a:extLst>
                    <a:ext uri="{FF2B5EF4-FFF2-40B4-BE49-F238E27FC236}">
                      <a16:creationId xmlns:a16="http://schemas.microsoft.com/office/drawing/2014/main" id="{DFB1AE51-4EF4-5CD7-EC05-174A1B04CFDC}"/>
                    </a:ext>
                  </a:extLst>
                </p:cNvPr>
                <p:cNvSpPr/>
                <p:nvPr/>
              </p:nvSpPr>
              <p:spPr>
                <a:xfrm rot="5400000">
                  <a:off x="7472834" y="3794519"/>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1" name="矩形: 圆顶角 130">
                  <a:extLst>
                    <a:ext uri="{FF2B5EF4-FFF2-40B4-BE49-F238E27FC236}">
                      <a16:creationId xmlns:a16="http://schemas.microsoft.com/office/drawing/2014/main" id="{0C3F26AE-F0F0-FAEB-37BB-15E537EEBD05}"/>
                    </a:ext>
                  </a:extLst>
                </p:cNvPr>
                <p:cNvSpPr/>
                <p:nvPr/>
              </p:nvSpPr>
              <p:spPr>
                <a:xfrm rot="10800000">
                  <a:off x="7472835" y="4123272"/>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2" name="文本框 131">
                  <a:extLst>
                    <a:ext uri="{FF2B5EF4-FFF2-40B4-BE49-F238E27FC236}">
                      <a16:creationId xmlns:a16="http://schemas.microsoft.com/office/drawing/2014/main" id="{03519AF3-2BC4-3C59-D60E-C08F7982A899}"/>
                    </a:ext>
                  </a:extLst>
                </p:cNvPr>
                <p:cNvSpPr txBox="1"/>
                <p:nvPr/>
              </p:nvSpPr>
              <p:spPr>
                <a:xfrm rot="16200000">
                  <a:off x="7361016" y="3013283"/>
                  <a:ext cx="518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133" name="矩形 132">
                  <a:extLst>
                    <a:ext uri="{FF2B5EF4-FFF2-40B4-BE49-F238E27FC236}">
                      <a16:creationId xmlns:a16="http://schemas.microsoft.com/office/drawing/2014/main" id="{BE724AFF-E043-4DC6-8153-D4AC31CD0FA0}"/>
                    </a:ext>
                  </a:extLst>
                </p:cNvPr>
                <p:cNvSpPr/>
                <p:nvPr/>
              </p:nvSpPr>
              <p:spPr>
                <a:xfrm rot="5400000">
                  <a:off x="6627564" y="2221333"/>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4" name="矩形: 圆顶角 133">
                  <a:extLst>
                    <a:ext uri="{FF2B5EF4-FFF2-40B4-BE49-F238E27FC236}">
                      <a16:creationId xmlns:a16="http://schemas.microsoft.com/office/drawing/2014/main" id="{6E04AC59-41B8-C79F-F673-C2330CC67C70}"/>
                    </a:ext>
                  </a:extLst>
                </p:cNvPr>
                <p:cNvSpPr/>
                <p:nvPr/>
              </p:nvSpPr>
              <p:spPr>
                <a:xfrm>
                  <a:off x="6627565" y="1889172"/>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5" name="矩形 134">
                  <a:extLst>
                    <a:ext uri="{FF2B5EF4-FFF2-40B4-BE49-F238E27FC236}">
                      <a16:creationId xmlns:a16="http://schemas.microsoft.com/office/drawing/2014/main" id="{C369D99A-0AE9-1FCD-9988-E5311752DBF3}"/>
                    </a:ext>
                  </a:extLst>
                </p:cNvPr>
                <p:cNvSpPr/>
                <p:nvPr/>
              </p:nvSpPr>
              <p:spPr>
                <a:xfrm rot="5400000">
                  <a:off x="6627564" y="2553493"/>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6" name="矩形 135">
                  <a:extLst>
                    <a:ext uri="{FF2B5EF4-FFF2-40B4-BE49-F238E27FC236}">
                      <a16:creationId xmlns:a16="http://schemas.microsoft.com/office/drawing/2014/main" id="{C5ADCAE4-7C86-F5B2-7F0A-0EEF2E528C4E}"/>
                    </a:ext>
                  </a:extLst>
                </p:cNvPr>
                <p:cNvSpPr/>
                <p:nvPr/>
              </p:nvSpPr>
              <p:spPr>
                <a:xfrm rot="5400000">
                  <a:off x="6646150" y="3469708"/>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7" name="矩形 136">
                  <a:extLst>
                    <a:ext uri="{FF2B5EF4-FFF2-40B4-BE49-F238E27FC236}">
                      <a16:creationId xmlns:a16="http://schemas.microsoft.com/office/drawing/2014/main" id="{3B247C48-B099-1D40-4E84-464614276DED}"/>
                    </a:ext>
                  </a:extLst>
                </p:cNvPr>
                <p:cNvSpPr/>
                <p:nvPr/>
              </p:nvSpPr>
              <p:spPr>
                <a:xfrm rot="5400000">
                  <a:off x="6646150" y="3801868"/>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8" name="矩形: 圆顶角 137">
                  <a:extLst>
                    <a:ext uri="{FF2B5EF4-FFF2-40B4-BE49-F238E27FC236}">
                      <a16:creationId xmlns:a16="http://schemas.microsoft.com/office/drawing/2014/main" id="{592904DA-7F45-1A9B-DDED-185A86BEF5AE}"/>
                    </a:ext>
                  </a:extLst>
                </p:cNvPr>
                <p:cNvSpPr/>
                <p:nvPr/>
              </p:nvSpPr>
              <p:spPr>
                <a:xfrm rot="10800000">
                  <a:off x="6646151" y="4130621"/>
                  <a:ext cx="332159" cy="332160"/>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9" name="文本框 138">
                  <a:extLst>
                    <a:ext uri="{FF2B5EF4-FFF2-40B4-BE49-F238E27FC236}">
                      <a16:creationId xmlns:a16="http://schemas.microsoft.com/office/drawing/2014/main" id="{54A4091F-0A3A-F17A-4C45-9E20A9533359}"/>
                    </a:ext>
                  </a:extLst>
                </p:cNvPr>
                <p:cNvSpPr txBox="1"/>
                <p:nvPr/>
              </p:nvSpPr>
              <p:spPr>
                <a:xfrm rot="16200000">
                  <a:off x="6534332" y="3020632"/>
                  <a:ext cx="518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140" name="箭头: 右 139">
                  <a:extLst>
                    <a:ext uri="{FF2B5EF4-FFF2-40B4-BE49-F238E27FC236}">
                      <a16:creationId xmlns:a16="http://schemas.microsoft.com/office/drawing/2014/main" id="{137C2B89-6799-81FE-0141-8166FD22F4C1}"/>
                    </a:ext>
                  </a:extLst>
                </p:cNvPr>
                <p:cNvSpPr/>
                <p:nvPr/>
              </p:nvSpPr>
              <p:spPr>
                <a:xfrm>
                  <a:off x="8376125" y="3043376"/>
                  <a:ext cx="760120" cy="150123"/>
                </a:xfrm>
                <a:prstGeom prst="rightArrow">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1" name="文本框 140">
                  <a:extLst>
                    <a:ext uri="{FF2B5EF4-FFF2-40B4-BE49-F238E27FC236}">
                      <a16:creationId xmlns:a16="http://schemas.microsoft.com/office/drawing/2014/main" id="{8B313D4E-C14F-38D2-F30A-374865FB5658}"/>
                    </a:ext>
                  </a:extLst>
                </p:cNvPr>
                <p:cNvSpPr txBox="1"/>
                <p:nvPr/>
              </p:nvSpPr>
              <p:spPr>
                <a:xfrm>
                  <a:off x="8307514" y="2802199"/>
                  <a:ext cx="124988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j-ea"/>
                      <a:ea typeface="+mj-ea"/>
                    </a:rPr>
                    <a:t>最优子集</a:t>
                  </a:r>
                </a:p>
              </p:txBody>
            </p:sp>
            <p:grpSp>
              <p:nvGrpSpPr>
                <p:cNvPr id="142" name="组合 141">
                  <a:extLst>
                    <a:ext uri="{FF2B5EF4-FFF2-40B4-BE49-F238E27FC236}">
                      <a16:creationId xmlns:a16="http://schemas.microsoft.com/office/drawing/2014/main" id="{1EBF1FC2-31A6-AF79-0668-D85DA2D9C497}"/>
                    </a:ext>
                  </a:extLst>
                </p:cNvPr>
                <p:cNvGrpSpPr/>
                <p:nvPr/>
              </p:nvGrpSpPr>
              <p:grpSpPr>
                <a:xfrm rot="5400000">
                  <a:off x="377788" y="1856019"/>
                  <a:ext cx="3784883" cy="2632565"/>
                  <a:chOff x="6230216" y="1485564"/>
                  <a:chExt cx="3965110" cy="2854055"/>
                </a:xfrm>
              </p:grpSpPr>
              <p:grpSp>
                <p:nvGrpSpPr>
                  <p:cNvPr id="147" name="组合 146">
                    <a:extLst>
                      <a:ext uri="{FF2B5EF4-FFF2-40B4-BE49-F238E27FC236}">
                        <a16:creationId xmlns:a16="http://schemas.microsoft.com/office/drawing/2014/main" id="{226FD885-90B7-71E2-5427-12C6A8BAEF8D}"/>
                      </a:ext>
                    </a:extLst>
                  </p:cNvPr>
                  <p:cNvGrpSpPr/>
                  <p:nvPr/>
                </p:nvGrpSpPr>
                <p:grpSpPr>
                  <a:xfrm rot="5400000">
                    <a:off x="7138543" y="2748187"/>
                    <a:ext cx="2140739" cy="332160"/>
                    <a:chOff x="2089701" y="1666832"/>
                    <a:chExt cx="1989554" cy="332160"/>
                  </a:xfrm>
                </p:grpSpPr>
                <p:sp>
                  <p:nvSpPr>
                    <p:cNvPr id="166" name="矩形 165">
                      <a:extLst>
                        <a:ext uri="{FF2B5EF4-FFF2-40B4-BE49-F238E27FC236}">
                          <a16:creationId xmlns:a16="http://schemas.microsoft.com/office/drawing/2014/main" id="{1DB2A195-3F40-E9D6-EC09-B87AE5453EA1}"/>
                        </a:ext>
                      </a:extLst>
                    </p:cNvPr>
                    <p:cNvSpPr/>
                    <p:nvPr/>
                  </p:nvSpPr>
                  <p:spPr>
                    <a:xfrm>
                      <a:off x="2421861" y="1666832"/>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7" name="矩形: 圆顶角 166">
                      <a:extLst>
                        <a:ext uri="{FF2B5EF4-FFF2-40B4-BE49-F238E27FC236}">
                          <a16:creationId xmlns:a16="http://schemas.microsoft.com/office/drawing/2014/main" id="{8A37754B-A842-3CB7-B387-5820C2CAF0B7}"/>
                        </a:ext>
                      </a:extLst>
                    </p:cNvPr>
                    <p:cNvSpPr/>
                    <p:nvPr/>
                  </p:nvSpPr>
                  <p:spPr>
                    <a:xfrm rot="16200000">
                      <a:off x="2089701" y="1666832"/>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8" name="矩形 167">
                      <a:extLst>
                        <a:ext uri="{FF2B5EF4-FFF2-40B4-BE49-F238E27FC236}">
                          <a16:creationId xmlns:a16="http://schemas.microsoft.com/office/drawing/2014/main" id="{E1EC58A0-ACA8-9BF7-5041-352420FB6E77}"/>
                        </a:ext>
                      </a:extLst>
                    </p:cNvPr>
                    <p:cNvSpPr/>
                    <p:nvPr/>
                  </p:nvSpPr>
                  <p:spPr>
                    <a:xfrm>
                      <a:off x="2754021" y="1666832"/>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9" name="矩形 168">
                      <a:extLst>
                        <a:ext uri="{FF2B5EF4-FFF2-40B4-BE49-F238E27FC236}">
                          <a16:creationId xmlns:a16="http://schemas.microsoft.com/office/drawing/2014/main" id="{F398897B-4EAF-2667-D70A-8889390A2AFB}"/>
                        </a:ext>
                      </a:extLst>
                    </p:cNvPr>
                    <p:cNvSpPr/>
                    <p:nvPr/>
                  </p:nvSpPr>
                  <p:spPr>
                    <a:xfrm>
                      <a:off x="3086181" y="1666832"/>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0" name="矩形 169">
                      <a:extLst>
                        <a:ext uri="{FF2B5EF4-FFF2-40B4-BE49-F238E27FC236}">
                          <a16:creationId xmlns:a16="http://schemas.microsoft.com/office/drawing/2014/main" id="{E66CDD73-30BB-5FB2-2AEC-0C3D62F595FA}"/>
                        </a:ext>
                      </a:extLst>
                    </p:cNvPr>
                    <p:cNvSpPr/>
                    <p:nvPr/>
                  </p:nvSpPr>
                  <p:spPr>
                    <a:xfrm>
                      <a:off x="3418341" y="1666832"/>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71" name="矩形: 圆顶角 170">
                      <a:extLst>
                        <a:ext uri="{FF2B5EF4-FFF2-40B4-BE49-F238E27FC236}">
                          <a16:creationId xmlns:a16="http://schemas.microsoft.com/office/drawing/2014/main" id="{1E83BE8F-087A-2EC0-65EC-0754159AA13A}"/>
                        </a:ext>
                      </a:extLst>
                    </p:cNvPr>
                    <p:cNvSpPr/>
                    <p:nvPr/>
                  </p:nvSpPr>
                  <p:spPr>
                    <a:xfrm rot="5400000">
                      <a:off x="3747095" y="1666832"/>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48" name="组合 147">
                    <a:extLst>
                      <a:ext uri="{FF2B5EF4-FFF2-40B4-BE49-F238E27FC236}">
                        <a16:creationId xmlns:a16="http://schemas.microsoft.com/office/drawing/2014/main" id="{E3EDC447-E392-AC91-109F-E313114F1B24}"/>
                      </a:ext>
                    </a:extLst>
                  </p:cNvPr>
                  <p:cNvGrpSpPr/>
                  <p:nvPr/>
                </p:nvGrpSpPr>
                <p:grpSpPr>
                  <a:xfrm rot="5400000">
                    <a:off x="6421724" y="2751694"/>
                    <a:ext cx="1429602" cy="332160"/>
                    <a:chOff x="1180653" y="2581804"/>
                    <a:chExt cx="1328640" cy="332160"/>
                  </a:xfrm>
                </p:grpSpPr>
                <p:sp>
                  <p:nvSpPr>
                    <p:cNvPr id="162" name="矩形 161">
                      <a:extLst>
                        <a:ext uri="{FF2B5EF4-FFF2-40B4-BE49-F238E27FC236}">
                          <a16:creationId xmlns:a16="http://schemas.microsoft.com/office/drawing/2014/main" id="{5827BFBB-7914-8CA3-DE0C-C1AE30B40068}"/>
                        </a:ext>
                      </a:extLst>
                    </p:cNvPr>
                    <p:cNvSpPr/>
                    <p:nvPr/>
                  </p:nvSpPr>
                  <p:spPr>
                    <a:xfrm>
                      <a:off x="1512813" y="258180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3" name="矩形: 圆顶角 162">
                      <a:extLst>
                        <a:ext uri="{FF2B5EF4-FFF2-40B4-BE49-F238E27FC236}">
                          <a16:creationId xmlns:a16="http://schemas.microsoft.com/office/drawing/2014/main" id="{75C5817C-ABCB-5818-99E5-D16D24E30440}"/>
                        </a:ext>
                      </a:extLst>
                    </p:cNvPr>
                    <p:cNvSpPr/>
                    <p:nvPr/>
                  </p:nvSpPr>
                  <p:spPr>
                    <a:xfrm rot="16200000">
                      <a:off x="1180653" y="258180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4" name="矩形 163">
                      <a:extLst>
                        <a:ext uri="{FF2B5EF4-FFF2-40B4-BE49-F238E27FC236}">
                          <a16:creationId xmlns:a16="http://schemas.microsoft.com/office/drawing/2014/main" id="{66B1FB66-11C4-9B97-3482-B1DE8860657D}"/>
                        </a:ext>
                      </a:extLst>
                    </p:cNvPr>
                    <p:cNvSpPr/>
                    <p:nvPr/>
                  </p:nvSpPr>
                  <p:spPr>
                    <a:xfrm>
                      <a:off x="1844973" y="258180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65" name="矩形: 圆顶角 164">
                      <a:extLst>
                        <a:ext uri="{FF2B5EF4-FFF2-40B4-BE49-F238E27FC236}">
                          <a16:creationId xmlns:a16="http://schemas.microsoft.com/office/drawing/2014/main" id="{341DD91C-180F-8D15-3712-8691B1FD9644}"/>
                        </a:ext>
                      </a:extLst>
                    </p:cNvPr>
                    <p:cNvSpPr/>
                    <p:nvPr/>
                  </p:nvSpPr>
                  <p:spPr>
                    <a:xfrm rot="5400000">
                      <a:off x="2177133" y="258180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49" name="组合 148">
                    <a:extLst>
                      <a:ext uri="{FF2B5EF4-FFF2-40B4-BE49-F238E27FC236}">
                        <a16:creationId xmlns:a16="http://schemas.microsoft.com/office/drawing/2014/main" id="{790CC9FD-AAEC-A96A-58D4-DF11B557822C}"/>
                      </a:ext>
                    </a:extLst>
                  </p:cNvPr>
                  <p:cNvGrpSpPr/>
                  <p:nvPr/>
                </p:nvGrpSpPr>
                <p:grpSpPr>
                  <a:xfrm rot="5400000">
                    <a:off x="7854273" y="2746512"/>
                    <a:ext cx="2854055" cy="332160"/>
                    <a:chOff x="4465129" y="2867554"/>
                    <a:chExt cx="2652494" cy="332160"/>
                  </a:xfrm>
                </p:grpSpPr>
                <p:sp>
                  <p:nvSpPr>
                    <p:cNvPr id="154" name="矩形 153">
                      <a:extLst>
                        <a:ext uri="{FF2B5EF4-FFF2-40B4-BE49-F238E27FC236}">
                          <a16:creationId xmlns:a16="http://schemas.microsoft.com/office/drawing/2014/main" id="{8EA20E99-D7D3-E0AE-96D9-6C07300A89AA}"/>
                        </a:ext>
                      </a:extLst>
                    </p:cNvPr>
                    <p:cNvSpPr/>
                    <p:nvPr/>
                  </p:nvSpPr>
                  <p:spPr>
                    <a:xfrm>
                      <a:off x="479728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5" name="矩形: 圆顶角 154">
                      <a:extLst>
                        <a:ext uri="{FF2B5EF4-FFF2-40B4-BE49-F238E27FC236}">
                          <a16:creationId xmlns:a16="http://schemas.microsoft.com/office/drawing/2014/main" id="{8F7283CA-30B8-C394-6A74-4BF36F11FF55}"/>
                        </a:ext>
                      </a:extLst>
                    </p:cNvPr>
                    <p:cNvSpPr/>
                    <p:nvPr/>
                  </p:nvSpPr>
                  <p:spPr>
                    <a:xfrm rot="16200000">
                      <a:off x="4465129" y="286755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6" name="矩形 155">
                      <a:extLst>
                        <a:ext uri="{FF2B5EF4-FFF2-40B4-BE49-F238E27FC236}">
                          <a16:creationId xmlns:a16="http://schemas.microsoft.com/office/drawing/2014/main" id="{69D7FB3E-9F05-3D9D-C2CA-2774A5A8E976}"/>
                        </a:ext>
                      </a:extLst>
                    </p:cNvPr>
                    <p:cNvSpPr/>
                    <p:nvPr/>
                  </p:nvSpPr>
                  <p:spPr>
                    <a:xfrm>
                      <a:off x="512944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7" name="矩形 156">
                      <a:extLst>
                        <a:ext uri="{FF2B5EF4-FFF2-40B4-BE49-F238E27FC236}">
                          <a16:creationId xmlns:a16="http://schemas.microsoft.com/office/drawing/2014/main" id="{E3DAFD98-0964-77D1-BFCF-01C3C2508AB4}"/>
                        </a:ext>
                      </a:extLst>
                    </p:cNvPr>
                    <p:cNvSpPr/>
                    <p:nvPr/>
                  </p:nvSpPr>
                  <p:spPr>
                    <a:xfrm>
                      <a:off x="612454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8" name="矩形 157">
                      <a:extLst>
                        <a:ext uri="{FF2B5EF4-FFF2-40B4-BE49-F238E27FC236}">
                          <a16:creationId xmlns:a16="http://schemas.microsoft.com/office/drawing/2014/main" id="{1BDCDE5B-6092-3E68-C3BB-3FD978C53BFF}"/>
                        </a:ext>
                      </a:extLst>
                    </p:cNvPr>
                    <p:cNvSpPr/>
                    <p:nvPr/>
                  </p:nvSpPr>
                  <p:spPr>
                    <a:xfrm>
                      <a:off x="645670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9" name="矩形: 圆顶角 158">
                      <a:extLst>
                        <a:ext uri="{FF2B5EF4-FFF2-40B4-BE49-F238E27FC236}">
                          <a16:creationId xmlns:a16="http://schemas.microsoft.com/office/drawing/2014/main" id="{65C4A3DA-4063-478C-0DB1-F94ACA3E5F08}"/>
                        </a:ext>
                      </a:extLst>
                    </p:cNvPr>
                    <p:cNvSpPr/>
                    <p:nvPr/>
                  </p:nvSpPr>
                  <p:spPr>
                    <a:xfrm rot="5400000">
                      <a:off x="6785463" y="286755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0" name="矩形 159">
                      <a:extLst>
                        <a:ext uri="{FF2B5EF4-FFF2-40B4-BE49-F238E27FC236}">
                          <a16:creationId xmlns:a16="http://schemas.microsoft.com/office/drawing/2014/main" id="{7F9B70D9-5604-3FF9-14E9-4C88AE9CA76C}"/>
                        </a:ext>
                      </a:extLst>
                    </p:cNvPr>
                    <p:cNvSpPr/>
                    <p:nvPr/>
                  </p:nvSpPr>
                  <p:spPr>
                    <a:xfrm>
                      <a:off x="5458350"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1" name="矩形 160">
                      <a:extLst>
                        <a:ext uri="{FF2B5EF4-FFF2-40B4-BE49-F238E27FC236}">
                          <a16:creationId xmlns:a16="http://schemas.microsoft.com/office/drawing/2014/main" id="{2BE0B489-16A3-F36A-499B-3F8061DB62F4}"/>
                        </a:ext>
                      </a:extLst>
                    </p:cNvPr>
                    <p:cNvSpPr/>
                    <p:nvPr/>
                  </p:nvSpPr>
                  <p:spPr>
                    <a:xfrm>
                      <a:off x="5791890"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150" name="直接箭头连接符 149">
                    <a:extLst>
                      <a:ext uri="{FF2B5EF4-FFF2-40B4-BE49-F238E27FC236}">
                        <a16:creationId xmlns:a16="http://schemas.microsoft.com/office/drawing/2014/main" id="{17A1CA09-4F71-31E9-EF90-F7D37120B406}"/>
                      </a:ext>
                    </a:extLst>
                  </p:cNvPr>
                  <p:cNvCxnSpPr>
                    <a:cxnSpLocks/>
                  </p:cNvCxnSpPr>
                  <p:nvPr/>
                </p:nvCxnSpPr>
                <p:spPr>
                  <a:xfrm>
                    <a:off x="6230216" y="2917775"/>
                    <a:ext cx="740227" cy="0"/>
                  </a:xfrm>
                  <a:prstGeom prst="straightConnector1">
                    <a:avLst/>
                  </a:prstGeom>
                  <a:noFill/>
                  <a:ln w="6350" cap="flat" cmpd="sng" algn="ctr">
                    <a:solidFill>
                      <a:sysClr val="windowText" lastClr="000000"/>
                    </a:solidFill>
                    <a:prstDash val="solid"/>
                    <a:miter lim="800000"/>
                    <a:tailEnd type="triangle"/>
                  </a:ln>
                  <a:effectLst/>
                </p:spPr>
              </p:cxnSp>
              <p:cxnSp>
                <p:nvCxnSpPr>
                  <p:cNvPr id="151" name="直接箭头连接符 150">
                    <a:extLst>
                      <a:ext uri="{FF2B5EF4-FFF2-40B4-BE49-F238E27FC236}">
                        <a16:creationId xmlns:a16="http://schemas.microsoft.com/office/drawing/2014/main" id="{3350E6AB-C0F6-23A1-D82D-91754F1138F3}"/>
                      </a:ext>
                    </a:extLst>
                  </p:cNvPr>
                  <p:cNvCxnSpPr>
                    <a:cxnSpLocks/>
                  </p:cNvCxnSpPr>
                  <p:nvPr/>
                </p:nvCxnSpPr>
                <p:spPr>
                  <a:xfrm>
                    <a:off x="7302606" y="2911199"/>
                    <a:ext cx="740227" cy="0"/>
                  </a:xfrm>
                  <a:prstGeom prst="straightConnector1">
                    <a:avLst/>
                  </a:prstGeom>
                  <a:noFill/>
                  <a:ln w="6350" cap="flat" cmpd="sng" algn="ctr">
                    <a:solidFill>
                      <a:sysClr val="windowText" lastClr="000000"/>
                    </a:solidFill>
                    <a:prstDash val="solid"/>
                    <a:miter lim="800000"/>
                    <a:tailEnd type="triangle"/>
                  </a:ln>
                  <a:effectLst/>
                </p:spPr>
              </p:cxnSp>
              <p:cxnSp>
                <p:nvCxnSpPr>
                  <p:cNvPr id="152" name="直接箭头连接符 151">
                    <a:extLst>
                      <a:ext uri="{FF2B5EF4-FFF2-40B4-BE49-F238E27FC236}">
                        <a16:creationId xmlns:a16="http://schemas.microsoft.com/office/drawing/2014/main" id="{200B5D31-5895-6463-DF7A-9E19B28095D4}"/>
                      </a:ext>
                    </a:extLst>
                  </p:cNvPr>
                  <p:cNvCxnSpPr>
                    <a:cxnSpLocks/>
                  </p:cNvCxnSpPr>
                  <p:nvPr/>
                </p:nvCxnSpPr>
                <p:spPr>
                  <a:xfrm>
                    <a:off x="8377298" y="2921570"/>
                    <a:ext cx="740227" cy="0"/>
                  </a:xfrm>
                  <a:prstGeom prst="straightConnector1">
                    <a:avLst/>
                  </a:prstGeom>
                  <a:noFill/>
                  <a:ln w="6350" cap="flat" cmpd="sng" algn="ctr">
                    <a:solidFill>
                      <a:sysClr val="windowText" lastClr="000000"/>
                    </a:solidFill>
                    <a:prstDash val="solid"/>
                    <a:miter lim="800000"/>
                    <a:tailEnd type="triangle"/>
                  </a:ln>
                  <a:effectLst/>
                </p:spPr>
              </p:cxnSp>
              <p:cxnSp>
                <p:nvCxnSpPr>
                  <p:cNvPr id="153" name="直接箭头连接符 152">
                    <a:extLst>
                      <a:ext uri="{FF2B5EF4-FFF2-40B4-BE49-F238E27FC236}">
                        <a16:creationId xmlns:a16="http://schemas.microsoft.com/office/drawing/2014/main" id="{3583BA30-98F2-038E-CD27-A0F586E3F40B}"/>
                      </a:ext>
                    </a:extLst>
                  </p:cNvPr>
                  <p:cNvCxnSpPr>
                    <a:cxnSpLocks/>
                  </p:cNvCxnSpPr>
                  <p:nvPr/>
                </p:nvCxnSpPr>
                <p:spPr>
                  <a:xfrm>
                    <a:off x="9455099" y="2921571"/>
                    <a:ext cx="740227" cy="0"/>
                  </a:xfrm>
                  <a:prstGeom prst="straightConnector1">
                    <a:avLst/>
                  </a:prstGeom>
                  <a:noFill/>
                  <a:ln w="6350" cap="flat" cmpd="sng" algn="ctr">
                    <a:solidFill>
                      <a:sysClr val="windowText" lastClr="000000"/>
                    </a:solidFill>
                    <a:prstDash val="solid"/>
                    <a:miter lim="800000"/>
                    <a:tailEnd type="triangle"/>
                  </a:ln>
                  <a:effectLst/>
                </p:spPr>
              </p:cxnSp>
            </p:grpSp>
            <p:sp>
              <p:nvSpPr>
                <p:cNvPr id="143" name="箭头: 右 142">
                  <a:extLst>
                    <a:ext uri="{FF2B5EF4-FFF2-40B4-BE49-F238E27FC236}">
                      <a16:creationId xmlns:a16="http://schemas.microsoft.com/office/drawing/2014/main" id="{CC49621F-1A43-3F73-C9E1-386594DD240B}"/>
                    </a:ext>
                  </a:extLst>
                </p:cNvPr>
                <p:cNvSpPr/>
                <p:nvPr/>
              </p:nvSpPr>
              <p:spPr>
                <a:xfrm>
                  <a:off x="3318778" y="3041799"/>
                  <a:ext cx="760120" cy="150123"/>
                </a:xfrm>
                <a:prstGeom prst="rightArrow">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4" name="文本框 143">
                  <a:extLst>
                    <a:ext uri="{FF2B5EF4-FFF2-40B4-BE49-F238E27FC236}">
                      <a16:creationId xmlns:a16="http://schemas.microsoft.com/office/drawing/2014/main" id="{E682B5EB-0D96-0B40-96F8-623E16E87E52}"/>
                    </a:ext>
                  </a:extLst>
                </p:cNvPr>
                <p:cNvSpPr txBox="1"/>
                <p:nvPr/>
              </p:nvSpPr>
              <p:spPr>
                <a:xfrm>
                  <a:off x="3286427" y="2788317"/>
                  <a:ext cx="124988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j-ea"/>
                      <a:ea typeface="+mj-ea"/>
                    </a:rPr>
                    <a:t>子集选择</a:t>
                  </a:r>
                </a:p>
              </p:txBody>
            </p:sp>
            <p:sp>
              <p:nvSpPr>
                <p:cNvPr id="145" name="矩形: 圆角 144">
                  <a:extLst>
                    <a:ext uri="{FF2B5EF4-FFF2-40B4-BE49-F238E27FC236}">
                      <a16:creationId xmlns:a16="http://schemas.microsoft.com/office/drawing/2014/main" id="{1E909499-F704-0A18-13AA-BF65E417E32E}"/>
                    </a:ext>
                  </a:extLst>
                </p:cNvPr>
                <p:cNvSpPr/>
                <p:nvPr/>
              </p:nvSpPr>
              <p:spPr>
                <a:xfrm>
                  <a:off x="4128350" y="1733698"/>
                  <a:ext cx="3996317" cy="2938696"/>
                </a:xfrm>
                <a:prstGeom prst="roundRect">
                  <a:avLst/>
                </a:prstGeom>
                <a:noFill/>
                <a:ln w="12700" cap="flat" cmpd="sng" algn="ctr">
                  <a:solidFill>
                    <a:srgbClr val="4472C4">
                      <a:shade val="15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6" name="文本框 145">
                  <a:extLst>
                    <a:ext uri="{FF2B5EF4-FFF2-40B4-BE49-F238E27FC236}">
                      <a16:creationId xmlns:a16="http://schemas.microsoft.com/office/drawing/2014/main" id="{C9F3954A-14FF-3CAA-F4AC-A6DADFBD7C50}"/>
                    </a:ext>
                  </a:extLst>
                </p:cNvPr>
                <p:cNvSpPr txBox="1"/>
                <p:nvPr/>
              </p:nvSpPr>
              <p:spPr>
                <a:xfrm>
                  <a:off x="4944841" y="2983952"/>
                  <a:ext cx="518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grpSp>
        </p:grpSp>
        <p:sp>
          <p:nvSpPr>
            <p:cNvPr id="199" name="矩形: 圆角 198">
              <a:extLst>
                <a:ext uri="{FF2B5EF4-FFF2-40B4-BE49-F238E27FC236}">
                  <a16:creationId xmlns:a16="http://schemas.microsoft.com/office/drawing/2014/main" id="{56DF5E64-CDAA-C85F-403B-57BB6E824051}"/>
                </a:ext>
              </a:extLst>
            </p:cNvPr>
            <p:cNvSpPr/>
            <p:nvPr/>
          </p:nvSpPr>
          <p:spPr>
            <a:xfrm>
              <a:off x="2633132" y="6110425"/>
              <a:ext cx="7303008" cy="64819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文本框 200">
              <a:extLst>
                <a:ext uri="{FF2B5EF4-FFF2-40B4-BE49-F238E27FC236}">
                  <a16:creationId xmlns:a16="http://schemas.microsoft.com/office/drawing/2014/main" id="{5C2AF831-1509-4B56-8BF8-478AA8F10983}"/>
                </a:ext>
              </a:extLst>
            </p:cNvPr>
            <p:cNvSpPr txBox="1"/>
            <p:nvPr/>
          </p:nvSpPr>
          <p:spPr>
            <a:xfrm>
              <a:off x="2846203" y="6223456"/>
              <a:ext cx="3412473" cy="369332"/>
            </a:xfrm>
            <a:prstGeom prst="rect">
              <a:avLst/>
            </a:prstGeom>
            <a:noFill/>
          </p:spPr>
          <p:txBody>
            <a:bodyPr wrap="square" rtlCol="0">
              <a:spAutoFit/>
            </a:bodyPr>
            <a:lstStyle/>
            <a:p>
              <a:r>
                <a:rPr lang="zh-CN" altLang="en-US" b="1" dirty="0">
                  <a:solidFill>
                    <a:schemeClr val="accent1"/>
                  </a:solidFill>
                  <a:latin typeface="+mj-ea"/>
                  <a:ea typeface="+mj-ea"/>
                </a:rPr>
                <a:t>优化问题：</a:t>
              </a:r>
            </a:p>
          </p:txBody>
        </p:sp>
      </p:grpSp>
    </p:spTree>
    <p:extLst>
      <p:ext uri="{BB962C8B-B14F-4D97-AF65-F5344CB8AC3E}">
        <p14:creationId xmlns:p14="http://schemas.microsoft.com/office/powerpoint/2010/main" val="1775348792"/>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4" y="888589"/>
            <a:ext cx="6866898"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基于转换误差的脉冲神经网络剪枝：协同演化逐层分解优化问题</a:t>
            </a:r>
          </a:p>
        </p:txBody>
      </p:sp>
      <p:grpSp>
        <p:nvGrpSpPr>
          <p:cNvPr id="19" name="组合 18">
            <a:extLst>
              <a:ext uri="{FF2B5EF4-FFF2-40B4-BE49-F238E27FC236}">
                <a16:creationId xmlns:a16="http://schemas.microsoft.com/office/drawing/2014/main" id="{859E9819-ED36-27CC-2546-1CF3B5226C02}"/>
              </a:ext>
            </a:extLst>
          </p:cNvPr>
          <p:cNvGrpSpPr/>
          <p:nvPr/>
        </p:nvGrpSpPr>
        <p:grpSpPr>
          <a:xfrm>
            <a:off x="360489" y="1437543"/>
            <a:ext cx="11567375" cy="1865727"/>
            <a:chOff x="360489" y="1437543"/>
            <a:chExt cx="11567375" cy="1865727"/>
          </a:xfrm>
        </p:grpSpPr>
        <p:grpSp>
          <p:nvGrpSpPr>
            <p:cNvPr id="277" name="组合 276">
              <a:extLst>
                <a:ext uri="{FF2B5EF4-FFF2-40B4-BE49-F238E27FC236}">
                  <a16:creationId xmlns:a16="http://schemas.microsoft.com/office/drawing/2014/main" id="{017BE342-926D-9F2D-3AB0-37F445230F6C}"/>
                </a:ext>
              </a:extLst>
            </p:cNvPr>
            <p:cNvGrpSpPr/>
            <p:nvPr/>
          </p:nvGrpSpPr>
          <p:grpSpPr>
            <a:xfrm>
              <a:off x="1505690" y="1793946"/>
              <a:ext cx="5751836" cy="757183"/>
              <a:chOff x="2844641" y="1749587"/>
              <a:chExt cx="6346311" cy="712556"/>
            </a:xfrm>
          </p:grpSpPr>
          <p:pic>
            <p:nvPicPr>
              <p:cNvPr id="72" name="图片 71">
                <a:extLst>
                  <a:ext uri="{FF2B5EF4-FFF2-40B4-BE49-F238E27FC236}">
                    <a16:creationId xmlns:a16="http://schemas.microsoft.com/office/drawing/2014/main" id="{1C4CD318-46C0-4BAA-24E5-DC19310B4ED7}"/>
                  </a:ext>
                </a:extLst>
              </p:cNvPr>
              <p:cNvPicPr>
                <a:picLocks noChangeAspect="1"/>
              </p:cNvPicPr>
              <p:nvPr/>
            </p:nvPicPr>
            <p:blipFill>
              <a:blip r:embed="rId3"/>
              <a:stretch>
                <a:fillRect/>
              </a:stretch>
            </p:blipFill>
            <p:spPr>
              <a:xfrm>
                <a:off x="3033353" y="1749587"/>
                <a:ext cx="5839499" cy="712556"/>
              </a:xfrm>
              <a:prstGeom prst="rect">
                <a:avLst/>
              </a:prstGeom>
            </p:spPr>
          </p:pic>
          <p:sp>
            <p:nvSpPr>
              <p:cNvPr id="271" name="矩形: 圆角 270">
                <a:extLst>
                  <a:ext uri="{FF2B5EF4-FFF2-40B4-BE49-F238E27FC236}">
                    <a16:creationId xmlns:a16="http://schemas.microsoft.com/office/drawing/2014/main" id="{3553F0C9-8682-E9C4-026A-0E4C2FF5088A}"/>
                  </a:ext>
                </a:extLst>
              </p:cNvPr>
              <p:cNvSpPr/>
              <p:nvPr/>
            </p:nvSpPr>
            <p:spPr>
              <a:xfrm>
                <a:off x="2844641" y="1768765"/>
                <a:ext cx="6346311" cy="64819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a:extLst>
                <a:ext uri="{FF2B5EF4-FFF2-40B4-BE49-F238E27FC236}">
                  <a16:creationId xmlns:a16="http://schemas.microsoft.com/office/drawing/2014/main" id="{3CFF981B-042C-0D2A-2055-375E4AD036F8}"/>
                </a:ext>
              </a:extLst>
            </p:cNvPr>
            <p:cNvGrpSpPr/>
            <p:nvPr/>
          </p:nvGrpSpPr>
          <p:grpSpPr>
            <a:xfrm>
              <a:off x="7408980" y="1437543"/>
              <a:ext cx="4518884" cy="1755137"/>
              <a:chOff x="6928103" y="4260485"/>
              <a:chExt cx="5172987" cy="1847706"/>
            </a:xfrm>
          </p:grpSpPr>
          <p:sp>
            <p:nvSpPr>
              <p:cNvPr id="274" name="矩形: 圆角 273">
                <a:extLst>
                  <a:ext uri="{FF2B5EF4-FFF2-40B4-BE49-F238E27FC236}">
                    <a16:creationId xmlns:a16="http://schemas.microsoft.com/office/drawing/2014/main" id="{D98E6B91-C1F3-86A7-BE1C-D9DFD5629390}"/>
                  </a:ext>
                </a:extLst>
              </p:cNvPr>
              <p:cNvSpPr/>
              <p:nvPr/>
            </p:nvSpPr>
            <p:spPr>
              <a:xfrm>
                <a:off x="6928103" y="4260485"/>
                <a:ext cx="5172987" cy="1847706"/>
              </a:xfrm>
              <a:prstGeom prst="round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5" name="图片 274">
                <a:extLst>
                  <a:ext uri="{FF2B5EF4-FFF2-40B4-BE49-F238E27FC236}">
                    <a16:creationId xmlns:a16="http://schemas.microsoft.com/office/drawing/2014/main" id="{8E7DAABD-9183-9C37-7B0C-CF34602C8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824" y="4914748"/>
                <a:ext cx="4934181" cy="796324"/>
              </a:xfrm>
              <a:prstGeom prst="rect">
                <a:avLst/>
              </a:prstGeom>
            </p:spPr>
          </p:pic>
          <p:sp>
            <p:nvSpPr>
              <p:cNvPr id="276" name="文本框 275">
                <a:extLst>
                  <a:ext uri="{FF2B5EF4-FFF2-40B4-BE49-F238E27FC236}">
                    <a16:creationId xmlns:a16="http://schemas.microsoft.com/office/drawing/2014/main" id="{3A67AB8F-ECC0-D876-978C-4A0B4DF900A9}"/>
                  </a:ext>
                </a:extLst>
              </p:cNvPr>
              <p:cNvSpPr txBox="1"/>
              <p:nvPr/>
            </p:nvSpPr>
            <p:spPr>
              <a:xfrm>
                <a:off x="7094824" y="4402951"/>
                <a:ext cx="2633812" cy="369332"/>
              </a:xfrm>
              <a:prstGeom prst="rect">
                <a:avLst/>
              </a:prstGeom>
              <a:noFill/>
            </p:spPr>
            <p:txBody>
              <a:bodyPr wrap="square" rtlCol="0">
                <a:spAutoFit/>
              </a:bodyPr>
              <a:lstStyle/>
              <a:p>
                <a:r>
                  <a:rPr lang="zh-CN" altLang="en-US" b="1" dirty="0">
                    <a:latin typeface="+mj-ea"/>
                    <a:ea typeface="+mj-ea"/>
                  </a:rPr>
                  <a:t>演化算法一般流程：</a:t>
                </a:r>
              </a:p>
            </p:txBody>
          </p:sp>
        </p:grpSp>
        <p:cxnSp>
          <p:nvCxnSpPr>
            <p:cNvPr id="2" name="直接连接符 1">
              <a:extLst>
                <a:ext uri="{FF2B5EF4-FFF2-40B4-BE49-F238E27FC236}">
                  <a16:creationId xmlns:a16="http://schemas.microsoft.com/office/drawing/2014/main" id="{3E619965-B00E-3118-A807-99C2207EA847}"/>
                </a:ext>
              </a:extLst>
            </p:cNvPr>
            <p:cNvCxnSpPr>
              <a:cxnSpLocks/>
            </p:cNvCxnSpPr>
            <p:nvPr/>
          </p:nvCxnSpPr>
          <p:spPr>
            <a:xfrm>
              <a:off x="561846" y="3303270"/>
              <a:ext cx="1119481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AF0FC52-E16D-50AA-31AD-327178EBF0C4}"/>
                </a:ext>
              </a:extLst>
            </p:cNvPr>
            <p:cNvSpPr txBox="1"/>
            <p:nvPr/>
          </p:nvSpPr>
          <p:spPr>
            <a:xfrm>
              <a:off x="360489" y="1950249"/>
              <a:ext cx="1247632" cy="369332"/>
            </a:xfrm>
            <a:prstGeom prst="rect">
              <a:avLst/>
            </a:prstGeom>
            <a:noFill/>
          </p:spPr>
          <p:txBody>
            <a:bodyPr wrap="square" rtlCol="0">
              <a:spAutoFit/>
            </a:bodyPr>
            <a:lstStyle/>
            <a:p>
              <a:r>
                <a:rPr lang="zh-CN" altLang="en-US" b="1" dirty="0">
                  <a:solidFill>
                    <a:schemeClr val="accent1"/>
                  </a:solidFill>
                  <a:latin typeface="+mj-ea"/>
                  <a:ea typeface="+mj-ea"/>
                </a:rPr>
                <a:t>演化求解</a:t>
              </a:r>
            </a:p>
          </p:txBody>
        </p:sp>
      </p:grpSp>
      <p:grpSp>
        <p:nvGrpSpPr>
          <p:cNvPr id="20" name="组合 19">
            <a:extLst>
              <a:ext uri="{FF2B5EF4-FFF2-40B4-BE49-F238E27FC236}">
                <a16:creationId xmlns:a16="http://schemas.microsoft.com/office/drawing/2014/main" id="{6AC9032F-DC5A-C7F4-9864-6DF66A3085A0}"/>
              </a:ext>
            </a:extLst>
          </p:cNvPr>
          <p:cNvGrpSpPr/>
          <p:nvPr/>
        </p:nvGrpSpPr>
        <p:grpSpPr>
          <a:xfrm>
            <a:off x="375550" y="3564751"/>
            <a:ext cx="11381114" cy="2869802"/>
            <a:chOff x="375550" y="3564751"/>
            <a:chExt cx="11381114" cy="2869802"/>
          </a:xfrm>
        </p:grpSpPr>
        <p:grpSp>
          <p:nvGrpSpPr>
            <p:cNvPr id="279" name="组合 278">
              <a:extLst>
                <a:ext uri="{FF2B5EF4-FFF2-40B4-BE49-F238E27FC236}">
                  <a16:creationId xmlns:a16="http://schemas.microsoft.com/office/drawing/2014/main" id="{66162F1F-83C6-7AA5-8300-CA918A437414}"/>
                </a:ext>
              </a:extLst>
            </p:cNvPr>
            <p:cNvGrpSpPr/>
            <p:nvPr/>
          </p:nvGrpSpPr>
          <p:grpSpPr>
            <a:xfrm>
              <a:off x="1812986" y="3564751"/>
              <a:ext cx="9943678" cy="2869802"/>
              <a:chOff x="291909" y="2504121"/>
              <a:chExt cx="11546485" cy="4051159"/>
            </a:xfrm>
          </p:grpSpPr>
          <p:pic>
            <p:nvPicPr>
              <p:cNvPr id="71" name="图片 70">
                <a:extLst>
                  <a:ext uri="{FF2B5EF4-FFF2-40B4-BE49-F238E27FC236}">
                    <a16:creationId xmlns:a16="http://schemas.microsoft.com/office/drawing/2014/main" id="{6A6FDF38-1BCC-BBE3-5685-66C93B4A8398}"/>
                  </a:ext>
                </a:extLst>
              </p:cNvPr>
              <p:cNvPicPr>
                <a:picLocks noChangeAspect="1"/>
              </p:cNvPicPr>
              <p:nvPr/>
            </p:nvPicPr>
            <p:blipFill>
              <a:blip r:embed="rId5"/>
              <a:stretch>
                <a:fillRect/>
              </a:stretch>
            </p:blipFill>
            <p:spPr>
              <a:xfrm>
                <a:off x="291909" y="2504121"/>
                <a:ext cx="6531232" cy="4051159"/>
              </a:xfrm>
              <a:prstGeom prst="rect">
                <a:avLst/>
              </a:prstGeom>
            </p:spPr>
          </p:pic>
          <p:grpSp>
            <p:nvGrpSpPr>
              <p:cNvPr id="278" name="组合 277">
                <a:extLst>
                  <a:ext uri="{FF2B5EF4-FFF2-40B4-BE49-F238E27FC236}">
                    <a16:creationId xmlns:a16="http://schemas.microsoft.com/office/drawing/2014/main" id="{E81B8F1B-4F21-A6B6-DC76-D82B7ED81536}"/>
                  </a:ext>
                </a:extLst>
              </p:cNvPr>
              <p:cNvGrpSpPr/>
              <p:nvPr/>
            </p:nvGrpSpPr>
            <p:grpSpPr>
              <a:xfrm>
                <a:off x="6793637" y="2537321"/>
                <a:ext cx="5044757" cy="2741281"/>
                <a:chOff x="6967831" y="2826142"/>
                <a:chExt cx="5044757" cy="2741281"/>
              </a:xfrm>
            </p:grpSpPr>
            <p:grpSp>
              <p:nvGrpSpPr>
                <p:cNvPr id="264" name="组合 263">
                  <a:extLst>
                    <a:ext uri="{FF2B5EF4-FFF2-40B4-BE49-F238E27FC236}">
                      <a16:creationId xmlns:a16="http://schemas.microsoft.com/office/drawing/2014/main" id="{1EF97119-1537-47FD-2861-ED2D5659D9B6}"/>
                    </a:ext>
                  </a:extLst>
                </p:cNvPr>
                <p:cNvGrpSpPr/>
                <p:nvPr/>
              </p:nvGrpSpPr>
              <p:grpSpPr>
                <a:xfrm>
                  <a:off x="7558268" y="2826142"/>
                  <a:ext cx="4454320" cy="1835862"/>
                  <a:chOff x="7685590" y="2372814"/>
                  <a:chExt cx="4824710" cy="2141286"/>
                </a:xfrm>
              </p:grpSpPr>
              <p:sp>
                <p:nvSpPr>
                  <p:cNvPr id="78" name="矩形: 圆角 77">
                    <a:extLst>
                      <a:ext uri="{FF2B5EF4-FFF2-40B4-BE49-F238E27FC236}">
                        <a16:creationId xmlns:a16="http://schemas.microsoft.com/office/drawing/2014/main" id="{44DC8666-AD2D-46FC-3CA2-C1FCB920DC89}"/>
                      </a:ext>
                    </a:extLst>
                  </p:cNvPr>
                  <p:cNvSpPr/>
                  <p:nvPr/>
                </p:nvSpPr>
                <p:spPr>
                  <a:xfrm>
                    <a:off x="7685590" y="2372814"/>
                    <a:ext cx="4824710" cy="2141286"/>
                  </a:xfrm>
                  <a:prstGeom prst="roundRect">
                    <a:avLst/>
                  </a:prstGeom>
                  <a:solidFill>
                    <a:schemeClr val="bg1"/>
                  </a:solidFill>
                  <a:ln w="57150">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66914BF8-88A8-D184-00F0-29F7E5BD6850}"/>
                      </a:ext>
                    </a:extLst>
                  </p:cNvPr>
                  <p:cNvPicPr>
                    <a:picLocks noChangeAspect="1"/>
                  </p:cNvPicPr>
                  <p:nvPr/>
                </p:nvPicPr>
                <p:blipFill>
                  <a:blip r:embed="rId3"/>
                  <a:stretch>
                    <a:fillRect/>
                  </a:stretch>
                </p:blipFill>
                <p:spPr>
                  <a:xfrm>
                    <a:off x="8993627" y="4020386"/>
                    <a:ext cx="2617580" cy="339401"/>
                  </a:xfrm>
                  <a:prstGeom prst="rect">
                    <a:avLst/>
                  </a:prstGeom>
                </p:spPr>
              </p:pic>
              <p:grpSp>
                <p:nvGrpSpPr>
                  <p:cNvPr id="237" name="组合 236">
                    <a:extLst>
                      <a:ext uri="{FF2B5EF4-FFF2-40B4-BE49-F238E27FC236}">
                        <a16:creationId xmlns:a16="http://schemas.microsoft.com/office/drawing/2014/main" id="{944B92FD-FFAC-0C10-229A-F54542422536}"/>
                      </a:ext>
                    </a:extLst>
                  </p:cNvPr>
                  <p:cNvGrpSpPr/>
                  <p:nvPr/>
                </p:nvGrpSpPr>
                <p:grpSpPr>
                  <a:xfrm rot="10800000">
                    <a:off x="11383247" y="3063737"/>
                    <a:ext cx="1115749" cy="129843"/>
                    <a:chOff x="4465129" y="2867554"/>
                    <a:chExt cx="2652494" cy="332160"/>
                  </a:xfrm>
                </p:grpSpPr>
                <p:sp>
                  <p:nvSpPr>
                    <p:cNvPr id="242" name="矩形 241">
                      <a:extLst>
                        <a:ext uri="{FF2B5EF4-FFF2-40B4-BE49-F238E27FC236}">
                          <a16:creationId xmlns:a16="http://schemas.microsoft.com/office/drawing/2014/main" id="{F24CC6E8-5130-6A1D-53F7-E39967644589}"/>
                        </a:ext>
                      </a:extLst>
                    </p:cNvPr>
                    <p:cNvSpPr/>
                    <p:nvPr/>
                  </p:nvSpPr>
                  <p:spPr>
                    <a:xfrm>
                      <a:off x="4797289" y="286755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3" name="矩形: 圆顶角 242">
                      <a:extLst>
                        <a:ext uri="{FF2B5EF4-FFF2-40B4-BE49-F238E27FC236}">
                          <a16:creationId xmlns:a16="http://schemas.microsoft.com/office/drawing/2014/main" id="{4F7FD063-7B35-8855-BB54-24F3EA961C2F}"/>
                        </a:ext>
                      </a:extLst>
                    </p:cNvPr>
                    <p:cNvSpPr/>
                    <p:nvPr/>
                  </p:nvSpPr>
                  <p:spPr>
                    <a:xfrm rot="16200000">
                      <a:off x="4465129" y="286755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4" name="矩形 243">
                      <a:extLst>
                        <a:ext uri="{FF2B5EF4-FFF2-40B4-BE49-F238E27FC236}">
                          <a16:creationId xmlns:a16="http://schemas.microsoft.com/office/drawing/2014/main" id="{F871C285-9051-9661-FEED-916A9074A661}"/>
                        </a:ext>
                      </a:extLst>
                    </p:cNvPr>
                    <p:cNvSpPr/>
                    <p:nvPr/>
                  </p:nvSpPr>
                  <p:spPr>
                    <a:xfrm>
                      <a:off x="512944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5" name="矩形 244">
                      <a:extLst>
                        <a:ext uri="{FF2B5EF4-FFF2-40B4-BE49-F238E27FC236}">
                          <a16:creationId xmlns:a16="http://schemas.microsoft.com/office/drawing/2014/main" id="{448C587B-FF05-2E92-C5B7-E1BFB815C41E}"/>
                        </a:ext>
                      </a:extLst>
                    </p:cNvPr>
                    <p:cNvSpPr/>
                    <p:nvPr/>
                  </p:nvSpPr>
                  <p:spPr>
                    <a:xfrm>
                      <a:off x="6124549" y="286755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6" name="矩形 245">
                      <a:extLst>
                        <a:ext uri="{FF2B5EF4-FFF2-40B4-BE49-F238E27FC236}">
                          <a16:creationId xmlns:a16="http://schemas.microsoft.com/office/drawing/2014/main" id="{8D19A2C7-CAA9-0E4B-C2F3-4E53EF26049F}"/>
                        </a:ext>
                      </a:extLst>
                    </p:cNvPr>
                    <p:cNvSpPr/>
                    <p:nvPr/>
                  </p:nvSpPr>
                  <p:spPr>
                    <a:xfrm>
                      <a:off x="645670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7" name="矩形: 圆顶角 246">
                      <a:extLst>
                        <a:ext uri="{FF2B5EF4-FFF2-40B4-BE49-F238E27FC236}">
                          <a16:creationId xmlns:a16="http://schemas.microsoft.com/office/drawing/2014/main" id="{31950A0A-2D2E-5413-6302-7E29AF4526AB}"/>
                        </a:ext>
                      </a:extLst>
                    </p:cNvPr>
                    <p:cNvSpPr/>
                    <p:nvPr/>
                  </p:nvSpPr>
                  <p:spPr>
                    <a:xfrm rot="5400000">
                      <a:off x="6785463" y="2867554"/>
                      <a:ext cx="332159" cy="332160"/>
                    </a:xfrm>
                    <a:prstGeom prst="round2Same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8" name="矩形 247">
                      <a:extLst>
                        <a:ext uri="{FF2B5EF4-FFF2-40B4-BE49-F238E27FC236}">
                          <a16:creationId xmlns:a16="http://schemas.microsoft.com/office/drawing/2014/main" id="{2CD9858A-02B1-DA2E-A74A-0B46755800F0}"/>
                        </a:ext>
                      </a:extLst>
                    </p:cNvPr>
                    <p:cNvSpPr/>
                    <p:nvPr/>
                  </p:nvSpPr>
                  <p:spPr>
                    <a:xfrm>
                      <a:off x="5458350" y="2867554"/>
                      <a:ext cx="332160" cy="332160"/>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9" name="矩形 248">
                      <a:extLst>
                        <a:ext uri="{FF2B5EF4-FFF2-40B4-BE49-F238E27FC236}">
                          <a16:creationId xmlns:a16="http://schemas.microsoft.com/office/drawing/2014/main" id="{67853D13-5817-DDFC-6E9B-3D490E45EFC8}"/>
                        </a:ext>
                      </a:extLst>
                    </p:cNvPr>
                    <p:cNvSpPr/>
                    <p:nvPr/>
                  </p:nvSpPr>
                  <p:spPr>
                    <a:xfrm>
                      <a:off x="5791890"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240" name="直接箭头连接符 239">
                    <a:extLst>
                      <a:ext uri="{FF2B5EF4-FFF2-40B4-BE49-F238E27FC236}">
                        <a16:creationId xmlns:a16="http://schemas.microsoft.com/office/drawing/2014/main" id="{342F73B4-3CEF-983F-AF7C-BA391407279A}"/>
                      </a:ext>
                    </a:extLst>
                  </p:cNvPr>
                  <p:cNvCxnSpPr>
                    <a:cxnSpLocks/>
                  </p:cNvCxnSpPr>
                  <p:nvPr/>
                </p:nvCxnSpPr>
                <p:spPr>
                  <a:xfrm>
                    <a:off x="11949734" y="2773542"/>
                    <a:ext cx="0" cy="289355"/>
                  </a:xfrm>
                  <a:prstGeom prst="straightConnector1">
                    <a:avLst/>
                  </a:prstGeom>
                  <a:noFill/>
                  <a:ln w="6350" cap="flat" cmpd="sng" algn="ctr">
                    <a:solidFill>
                      <a:sysClr val="windowText" lastClr="000000"/>
                    </a:solidFill>
                    <a:prstDash val="solid"/>
                    <a:miter lim="800000"/>
                    <a:tailEnd type="triangle"/>
                  </a:ln>
                  <a:effectLst/>
                </p:spPr>
              </p:cxnSp>
              <p:cxnSp>
                <p:nvCxnSpPr>
                  <p:cNvPr id="241" name="直接箭头连接符 240">
                    <a:extLst>
                      <a:ext uri="{FF2B5EF4-FFF2-40B4-BE49-F238E27FC236}">
                        <a16:creationId xmlns:a16="http://schemas.microsoft.com/office/drawing/2014/main" id="{4E708837-AC25-92B9-FF99-37BE5423DFAC}"/>
                      </a:ext>
                    </a:extLst>
                  </p:cNvPr>
                  <p:cNvCxnSpPr>
                    <a:cxnSpLocks/>
                  </p:cNvCxnSpPr>
                  <p:nvPr/>
                </p:nvCxnSpPr>
                <p:spPr>
                  <a:xfrm>
                    <a:off x="11949733" y="3200549"/>
                    <a:ext cx="0" cy="289355"/>
                  </a:xfrm>
                  <a:prstGeom prst="straightConnector1">
                    <a:avLst/>
                  </a:prstGeom>
                  <a:noFill/>
                  <a:ln w="6350" cap="flat" cmpd="sng" algn="ctr">
                    <a:solidFill>
                      <a:sysClr val="windowText" lastClr="000000"/>
                    </a:solidFill>
                    <a:prstDash val="solid"/>
                    <a:miter lim="800000"/>
                    <a:tailEnd type="triangle"/>
                  </a:ln>
                  <a:effectLst/>
                </p:spPr>
              </p:cxnSp>
              <p:sp>
                <p:nvSpPr>
                  <p:cNvPr id="84" name="矩形 83">
                    <a:extLst>
                      <a:ext uri="{FF2B5EF4-FFF2-40B4-BE49-F238E27FC236}">
                        <a16:creationId xmlns:a16="http://schemas.microsoft.com/office/drawing/2014/main" id="{895D9128-61AD-0C12-A096-D34F8D342ED2}"/>
                      </a:ext>
                    </a:extLst>
                  </p:cNvPr>
                  <p:cNvSpPr/>
                  <p:nvPr/>
                </p:nvSpPr>
                <p:spPr>
                  <a:xfrm rot="5400000">
                    <a:off x="9378318" y="2745712"/>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5" name="矩形: 圆顶角 84">
                    <a:extLst>
                      <a:ext uri="{FF2B5EF4-FFF2-40B4-BE49-F238E27FC236}">
                        <a16:creationId xmlns:a16="http://schemas.microsoft.com/office/drawing/2014/main" id="{CB0244FF-B233-BF45-31BD-C4E868C1A40C}"/>
                      </a:ext>
                    </a:extLst>
                  </p:cNvPr>
                  <p:cNvSpPr/>
                  <p:nvPr/>
                </p:nvSpPr>
                <p:spPr>
                  <a:xfrm>
                    <a:off x="9375943" y="2610226"/>
                    <a:ext cx="140778" cy="136025"/>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6" name="矩形 85">
                    <a:extLst>
                      <a:ext uri="{FF2B5EF4-FFF2-40B4-BE49-F238E27FC236}">
                        <a16:creationId xmlns:a16="http://schemas.microsoft.com/office/drawing/2014/main" id="{B5CFF1A1-C266-1A2B-52A2-386049E48B53}"/>
                      </a:ext>
                    </a:extLst>
                  </p:cNvPr>
                  <p:cNvSpPr/>
                  <p:nvPr/>
                </p:nvSpPr>
                <p:spPr>
                  <a:xfrm rot="5400000">
                    <a:off x="9378318" y="2883575"/>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7" name="矩形 86">
                    <a:extLst>
                      <a:ext uri="{FF2B5EF4-FFF2-40B4-BE49-F238E27FC236}">
                        <a16:creationId xmlns:a16="http://schemas.microsoft.com/office/drawing/2014/main" id="{6EDF0564-68BA-0BAF-FD7D-BB319B4E8D3A}"/>
                      </a:ext>
                    </a:extLst>
                  </p:cNvPr>
                  <p:cNvSpPr/>
                  <p:nvPr/>
                </p:nvSpPr>
                <p:spPr>
                  <a:xfrm rot="5400000">
                    <a:off x="9386025" y="3263848"/>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8" name="矩形 87">
                    <a:extLst>
                      <a:ext uri="{FF2B5EF4-FFF2-40B4-BE49-F238E27FC236}">
                        <a16:creationId xmlns:a16="http://schemas.microsoft.com/office/drawing/2014/main" id="{FD42ACB4-C56E-93A0-4947-DFD4CCD4D524}"/>
                      </a:ext>
                    </a:extLst>
                  </p:cNvPr>
                  <p:cNvSpPr/>
                  <p:nvPr/>
                </p:nvSpPr>
                <p:spPr>
                  <a:xfrm rot="5400000">
                    <a:off x="9386025" y="3401711"/>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9" name="矩形: 圆顶角 88">
                    <a:extLst>
                      <a:ext uri="{FF2B5EF4-FFF2-40B4-BE49-F238E27FC236}">
                        <a16:creationId xmlns:a16="http://schemas.microsoft.com/office/drawing/2014/main" id="{FEDA9F90-F2CA-E6BE-350D-1C6145E37F6E}"/>
                      </a:ext>
                    </a:extLst>
                  </p:cNvPr>
                  <p:cNvSpPr/>
                  <p:nvPr/>
                </p:nvSpPr>
                <p:spPr>
                  <a:xfrm rot="10800000">
                    <a:off x="9383650" y="3540535"/>
                    <a:ext cx="140778" cy="136025"/>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1" name="矩形 90">
                    <a:extLst>
                      <a:ext uri="{FF2B5EF4-FFF2-40B4-BE49-F238E27FC236}">
                        <a16:creationId xmlns:a16="http://schemas.microsoft.com/office/drawing/2014/main" id="{617F370A-BB33-708C-9E8D-DC55F2EA81B1}"/>
                      </a:ext>
                    </a:extLst>
                  </p:cNvPr>
                  <p:cNvSpPr/>
                  <p:nvPr/>
                </p:nvSpPr>
                <p:spPr>
                  <a:xfrm rot="5400000">
                    <a:off x="9916901" y="2747828"/>
                    <a:ext cx="136025" cy="140778"/>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2" name="矩形: 圆顶角 91">
                    <a:extLst>
                      <a:ext uri="{FF2B5EF4-FFF2-40B4-BE49-F238E27FC236}">
                        <a16:creationId xmlns:a16="http://schemas.microsoft.com/office/drawing/2014/main" id="{B8B890D8-AF6C-123D-E556-EEC6364A5B2B}"/>
                      </a:ext>
                    </a:extLst>
                  </p:cNvPr>
                  <p:cNvSpPr/>
                  <p:nvPr/>
                </p:nvSpPr>
                <p:spPr>
                  <a:xfrm>
                    <a:off x="9914525" y="2612341"/>
                    <a:ext cx="140778" cy="136025"/>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3" name="矩形 92">
                    <a:extLst>
                      <a:ext uri="{FF2B5EF4-FFF2-40B4-BE49-F238E27FC236}">
                        <a16:creationId xmlns:a16="http://schemas.microsoft.com/office/drawing/2014/main" id="{D3A2261C-9D77-B77A-0FC5-AC7901CD0EBF}"/>
                      </a:ext>
                    </a:extLst>
                  </p:cNvPr>
                  <p:cNvSpPr/>
                  <p:nvPr/>
                </p:nvSpPr>
                <p:spPr>
                  <a:xfrm rot="5400000">
                    <a:off x="9916901" y="2885690"/>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4" name="矩形 93">
                    <a:extLst>
                      <a:ext uri="{FF2B5EF4-FFF2-40B4-BE49-F238E27FC236}">
                        <a16:creationId xmlns:a16="http://schemas.microsoft.com/office/drawing/2014/main" id="{6F1964BB-9F19-6510-26F5-FD876CA233B8}"/>
                      </a:ext>
                    </a:extLst>
                  </p:cNvPr>
                  <p:cNvSpPr/>
                  <p:nvPr/>
                </p:nvSpPr>
                <p:spPr>
                  <a:xfrm rot="5400000">
                    <a:off x="9924608" y="3265964"/>
                    <a:ext cx="136025" cy="140778"/>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5" name="矩形 94">
                    <a:extLst>
                      <a:ext uri="{FF2B5EF4-FFF2-40B4-BE49-F238E27FC236}">
                        <a16:creationId xmlns:a16="http://schemas.microsoft.com/office/drawing/2014/main" id="{298B14CB-787A-F7BD-D2E1-3B785A008C62}"/>
                      </a:ext>
                    </a:extLst>
                  </p:cNvPr>
                  <p:cNvSpPr/>
                  <p:nvPr/>
                </p:nvSpPr>
                <p:spPr>
                  <a:xfrm rot="5400000">
                    <a:off x="9924608" y="3403826"/>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6" name="矩形: 圆顶角 95">
                    <a:extLst>
                      <a:ext uri="{FF2B5EF4-FFF2-40B4-BE49-F238E27FC236}">
                        <a16:creationId xmlns:a16="http://schemas.microsoft.com/office/drawing/2014/main" id="{C95DD274-680C-1029-CE99-CDAA53714A2E}"/>
                      </a:ext>
                    </a:extLst>
                  </p:cNvPr>
                  <p:cNvSpPr/>
                  <p:nvPr/>
                </p:nvSpPr>
                <p:spPr>
                  <a:xfrm rot="10800000">
                    <a:off x="9922233" y="3542651"/>
                    <a:ext cx="140778" cy="136025"/>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8" name="矩形 97">
                    <a:extLst>
                      <a:ext uri="{FF2B5EF4-FFF2-40B4-BE49-F238E27FC236}">
                        <a16:creationId xmlns:a16="http://schemas.microsoft.com/office/drawing/2014/main" id="{D6B96166-04FA-83B4-E4B8-243F0AACBD21}"/>
                      </a:ext>
                    </a:extLst>
                  </p:cNvPr>
                  <p:cNvSpPr/>
                  <p:nvPr/>
                </p:nvSpPr>
                <p:spPr>
                  <a:xfrm rot="5400000">
                    <a:off x="10645845" y="2745712"/>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9" name="矩形: 圆顶角 98">
                    <a:extLst>
                      <a:ext uri="{FF2B5EF4-FFF2-40B4-BE49-F238E27FC236}">
                        <a16:creationId xmlns:a16="http://schemas.microsoft.com/office/drawing/2014/main" id="{060B2DA6-96D5-EA70-0A78-20860AB8D24A}"/>
                      </a:ext>
                    </a:extLst>
                  </p:cNvPr>
                  <p:cNvSpPr/>
                  <p:nvPr/>
                </p:nvSpPr>
                <p:spPr>
                  <a:xfrm>
                    <a:off x="10643470" y="2610226"/>
                    <a:ext cx="140778" cy="136025"/>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0" name="矩形 99">
                    <a:extLst>
                      <a:ext uri="{FF2B5EF4-FFF2-40B4-BE49-F238E27FC236}">
                        <a16:creationId xmlns:a16="http://schemas.microsoft.com/office/drawing/2014/main" id="{5BACE54B-0EA4-33C8-74E1-15940BB86048}"/>
                      </a:ext>
                    </a:extLst>
                  </p:cNvPr>
                  <p:cNvSpPr/>
                  <p:nvPr/>
                </p:nvSpPr>
                <p:spPr>
                  <a:xfrm rot="5400000">
                    <a:off x="10645845" y="2883575"/>
                    <a:ext cx="136025" cy="140778"/>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1" name="矩形 100">
                    <a:extLst>
                      <a:ext uri="{FF2B5EF4-FFF2-40B4-BE49-F238E27FC236}">
                        <a16:creationId xmlns:a16="http://schemas.microsoft.com/office/drawing/2014/main" id="{B804CFA3-EAB2-04C6-0A09-769861DC679D}"/>
                      </a:ext>
                    </a:extLst>
                  </p:cNvPr>
                  <p:cNvSpPr/>
                  <p:nvPr/>
                </p:nvSpPr>
                <p:spPr>
                  <a:xfrm rot="5400000">
                    <a:off x="10653552" y="3263848"/>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2" name="矩形 101">
                    <a:extLst>
                      <a:ext uri="{FF2B5EF4-FFF2-40B4-BE49-F238E27FC236}">
                        <a16:creationId xmlns:a16="http://schemas.microsoft.com/office/drawing/2014/main" id="{454C626E-B11B-94F2-9333-8ECCF4C9E924}"/>
                      </a:ext>
                    </a:extLst>
                  </p:cNvPr>
                  <p:cNvSpPr/>
                  <p:nvPr/>
                </p:nvSpPr>
                <p:spPr>
                  <a:xfrm rot="5400000">
                    <a:off x="10653552" y="3401711"/>
                    <a:ext cx="136025" cy="140778"/>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3" name="矩形: 圆顶角 102">
                    <a:extLst>
                      <a:ext uri="{FF2B5EF4-FFF2-40B4-BE49-F238E27FC236}">
                        <a16:creationId xmlns:a16="http://schemas.microsoft.com/office/drawing/2014/main" id="{217D9543-EB56-1F44-D9CA-2BA25E3A4C98}"/>
                      </a:ext>
                    </a:extLst>
                  </p:cNvPr>
                  <p:cNvSpPr/>
                  <p:nvPr/>
                </p:nvSpPr>
                <p:spPr>
                  <a:xfrm rot="10800000">
                    <a:off x="10651177" y="3540535"/>
                    <a:ext cx="140778" cy="136025"/>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5" name="矩形 104">
                    <a:extLst>
                      <a:ext uri="{FF2B5EF4-FFF2-40B4-BE49-F238E27FC236}">
                        <a16:creationId xmlns:a16="http://schemas.microsoft.com/office/drawing/2014/main" id="{0C54D515-3789-D117-5AB5-BC1B749160A1}"/>
                      </a:ext>
                    </a:extLst>
                  </p:cNvPr>
                  <p:cNvSpPr/>
                  <p:nvPr/>
                </p:nvSpPr>
                <p:spPr>
                  <a:xfrm rot="5400000">
                    <a:off x="10303040" y="2748763"/>
                    <a:ext cx="136025" cy="140778"/>
                  </a:xfrm>
                  <a:prstGeom prst="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6" name="矩形: 圆顶角 105">
                    <a:extLst>
                      <a:ext uri="{FF2B5EF4-FFF2-40B4-BE49-F238E27FC236}">
                        <a16:creationId xmlns:a16="http://schemas.microsoft.com/office/drawing/2014/main" id="{94EDB609-C747-599C-2419-6C8B9E6F7413}"/>
                      </a:ext>
                    </a:extLst>
                  </p:cNvPr>
                  <p:cNvSpPr/>
                  <p:nvPr/>
                </p:nvSpPr>
                <p:spPr>
                  <a:xfrm>
                    <a:off x="10300665" y="2613276"/>
                    <a:ext cx="140778" cy="136025"/>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7" name="矩形 106">
                    <a:extLst>
                      <a:ext uri="{FF2B5EF4-FFF2-40B4-BE49-F238E27FC236}">
                        <a16:creationId xmlns:a16="http://schemas.microsoft.com/office/drawing/2014/main" id="{A5C286C9-5557-DD12-59B7-1ACF9C9D78E7}"/>
                      </a:ext>
                    </a:extLst>
                  </p:cNvPr>
                  <p:cNvSpPr/>
                  <p:nvPr/>
                </p:nvSpPr>
                <p:spPr>
                  <a:xfrm rot="5400000">
                    <a:off x="10303040" y="2886625"/>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8" name="矩形 107">
                    <a:extLst>
                      <a:ext uri="{FF2B5EF4-FFF2-40B4-BE49-F238E27FC236}">
                        <a16:creationId xmlns:a16="http://schemas.microsoft.com/office/drawing/2014/main" id="{C00CED81-E181-8F78-73DD-C285DF5E200B}"/>
                      </a:ext>
                    </a:extLst>
                  </p:cNvPr>
                  <p:cNvSpPr/>
                  <p:nvPr/>
                </p:nvSpPr>
                <p:spPr>
                  <a:xfrm rot="5400000">
                    <a:off x="10310747" y="3266898"/>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9" name="矩形 108">
                    <a:extLst>
                      <a:ext uri="{FF2B5EF4-FFF2-40B4-BE49-F238E27FC236}">
                        <a16:creationId xmlns:a16="http://schemas.microsoft.com/office/drawing/2014/main" id="{5A227329-641E-AA85-CD97-E68E43E50F79}"/>
                      </a:ext>
                    </a:extLst>
                  </p:cNvPr>
                  <p:cNvSpPr/>
                  <p:nvPr/>
                </p:nvSpPr>
                <p:spPr>
                  <a:xfrm rot="5400000">
                    <a:off x="10310747" y="3404761"/>
                    <a:ext cx="136025" cy="14077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0" name="矩形: 圆顶角 199">
                    <a:extLst>
                      <a:ext uri="{FF2B5EF4-FFF2-40B4-BE49-F238E27FC236}">
                        <a16:creationId xmlns:a16="http://schemas.microsoft.com/office/drawing/2014/main" id="{0C90EB11-6A91-9BA9-4F2D-734FBC2F5245}"/>
                      </a:ext>
                    </a:extLst>
                  </p:cNvPr>
                  <p:cNvSpPr/>
                  <p:nvPr/>
                </p:nvSpPr>
                <p:spPr>
                  <a:xfrm rot="10800000">
                    <a:off x="10308372" y="3543585"/>
                    <a:ext cx="140778" cy="136025"/>
                  </a:xfrm>
                  <a:prstGeom prst="round2SameRect">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3" name="箭头: 右 202">
                    <a:extLst>
                      <a:ext uri="{FF2B5EF4-FFF2-40B4-BE49-F238E27FC236}">
                        <a16:creationId xmlns:a16="http://schemas.microsoft.com/office/drawing/2014/main" id="{BA2097BA-D9D1-815A-9673-B80787B96566}"/>
                      </a:ext>
                    </a:extLst>
                  </p:cNvPr>
                  <p:cNvSpPr/>
                  <p:nvPr/>
                </p:nvSpPr>
                <p:spPr>
                  <a:xfrm>
                    <a:off x="11021832" y="3091320"/>
                    <a:ext cx="322158" cy="61478"/>
                  </a:xfrm>
                  <a:prstGeom prst="rightArrow">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12" name="组合 211">
                    <a:extLst>
                      <a:ext uri="{FF2B5EF4-FFF2-40B4-BE49-F238E27FC236}">
                        <a16:creationId xmlns:a16="http://schemas.microsoft.com/office/drawing/2014/main" id="{34DBCBE5-880A-236C-1FA8-9069A56D9DFB}"/>
                      </a:ext>
                    </a:extLst>
                  </p:cNvPr>
                  <p:cNvGrpSpPr/>
                  <p:nvPr/>
                </p:nvGrpSpPr>
                <p:grpSpPr>
                  <a:xfrm rot="10800000">
                    <a:off x="7786028" y="3069287"/>
                    <a:ext cx="1115749" cy="129843"/>
                    <a:chOff x="4465129" y="2867554"/>
                    <a:chExt cx="2652494" cy="332160"/>
                  </a:xfrm>
                </p:grpSpPr>
                <p:sp>
                  <p:nvSpPr>
                    <p:cNvPr id="217" name="矩形 216">
                      <a:extLst>
                        <a:ext uri="{FF2B5EF4-FFF2-40B4-BE49-F238E27FC236}">
                          <a16:creationId xmlns:a16="http://schemas.microsoft.com/office/drawing/2014/main" id="{CFD88B97-4C06-F5B3-9D3C-784D865CD59F}"/>
                        </a:ext>
                      </a:extLst>
                    </p:cNvPr>
                    <p:cNvSpPr/>
                    <p:nvPr/>
                  </p:nvSpPr>
                  <p:spPr>
                    <a:xfrm>
                      <a:off x="479728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8" name="矩形: 圆顶角 217">
                      <a:extLst>
                        <a:ext uri="{FF2B5EF4-FFF2-40B4-BE49-F238E27FC236}">
                          <a16:creationId xmlns:a16="http://schemas.microsoft.com/office/drawing/2014/main" id="{6B0F2A4F-67DB-D469-AB4D-E5DD9B842CAC}"/>
                        </a:ext>
                      </a:extLst>
                    </p:cNvPr>
                    <p:cNvSpPr/>
                    <p:nvPr/>
                  </p:nvSpPr>
                  <p:spPr>
                    <a:xfrm rot="16200000">
                      <a:off x="4465129" y="286755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9" name="矩形 218">
                      <a:extLst>
                        <a:ext uri="{FF2B5EF4-FFF2-40B4-BE49-F238E27FC236}">
                          <a16:creationId xmlns:a16="http://schemas.microsoft.com/office/drawing/2014/main" id="{5DCF5E85-3D13-302E-2DB1-400FBB2DA320}"/>
                        </a:ext>
                      </a:extLst>
                    </p:cNvPr>
                    <p:cNvSpPr/>
                    <p:nvPr/>
                  </p:nvSpPr>
                  <p:spPr>
                    <a:xfrm>
                      <a:off x="512944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0" name="矩形 219">
                      <a:extLst>
                        <a:ext uri="{FF2B5EF4-FFF2-40B4-BE49-F238E27FC236}">
                          <a16:creationId xmlns:a16="http://schemas.microsoft.com/office/drawing/2014/main" id="{622DDF2D-6635-29AA-A8AD-C5B2E813C55B}"/>
                        </a:ext>
                      </a:extLst>
                    </p:cNvPr>
                    <p:cNvSpPr/>
                    <p:nvPr/>
                  </p:nvSpPr>
                  <p:spPr>
                    <a:xfrm>
                      <a:off x="612454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1" name="矩形 220">
                      <a:extLst>
                        <a:ext uri="{FF2B5EF4-FFF2-40B4-BE49-F238E27FC236}">
                          <a16:creationId xmlns:a16="http://schemas.microsoft.com/office/drawing/2014/main" id="{FD1F5222-27B8-62D7-72DA-53A4CFD1DE5F}"/>
                        </a:ext>
                      </a:extLst>
                    </p:cNvPr>
                    <p:cNvSpPr/>
                    <p:nvPr/>
                  </p:nvSpPr>
                  <p:spPr>
                    <a:xfrm>
                      <a:off x="6456709"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2" name="矩形: 圆顶角 221">
                      <a:extLst>
                        <a:ext uri="{FF2B5EF4-FFF2-40B4-BE49-F238E27FC236}">
                          <a16:creationId xmlns:a16="http://schemas.microsoft.com/office/drawing/2014/main" id="{EE03A4DD-64E0-8624-9943-91BF6F9F0AB4}"/>
                        </a:ext>
                      </a:extLst>
                    </p:cNvPr>
                    <p:cNvSpPr/>
                    <p:nvPr/>
                  </p:nvSpPr>
                  <p:spPr>
                    <a:xfrm rot="5400000">
                      <a:off x="6785463" y="2867554"/>
                      <a:ext cx="332159" cy="332160"/>
                    </a:xfrm>
                    <a:prstGeom prst="round2Same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3" name="矩形 222">
                      <a:extLst>
                        <a:ext uri="{FF2B5EF4-FFF2-40B4-BE49-F238E27FC236}">
                          <a16:creationId xmlns:a16="http://schemas.microsoft.com/office/drawing/2014/main" id="{DEB8F140-DF08-9ABE-64B0-DC5200B76184}"/>
                        </a:ext>
                      </a:extLst>
                    </p:cNvPr>
                    <p:cNvSpPr/>
                    <p:nvPr/>
                  </p:nvSpPr>
                  <p:spPr>
                    <a:xfrm>
                      <a:off x="5458350"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4" name="矩形 223">
                      <a:extLst>
                        <a:ext uri="{FF2B5EF4-FFF2-40B4-BE49-F238E27FC236}">
                          <a16:creationId xmlns:a16="http://schemas.microsoft.com/office/drawing/2014/main" id="{E999E5B1-9A09-FE58-CB87-4C4D928C800B}"/>
                        </a:ext>
                      </a:extLst>
                    </p:cNvPr>
                    <p:cNvSpPr/>
                    <p:nvPr/>
                  </p:nvSpPr>
                  <p:spPr>
                    <a:xfrm>
                      <a:off x="5791890" y="2867554"/>
                      <a:ext cx="332160" cy="332160"/>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215" name="直接箭头连接符 214">
                    <a:extLst>
                      <a:ext uri="{FF2B5EF4-FFF2-40B4-BE49-F238E27FC236}">
                        <a16:creationId xmlns:a16="http://schemas.microsoft.com/office/drawing/2014/main" id="{C8918064-A450-6C34-7A36-8972AB1B4EF5}"/>
                      </a:ext>
                    </a:extLst>
                  </p:cNvPr>
                  <p:cNvCxnSpPr>
                    <a:cxnSpLocks/>
                  </p:cNvCxnSpPr>
                  <p:nvPr/>
                </p:nvCxnSpPr>
                <p:spPr>
                  <a:xfrm>
                    <a:off x="8352515" y="2779092"/>
                    <a:ext cx="0" cy="289355"/>
                  </a:xfrm>
                  <a:prstGeom prst="straightConnector1">
                    <a:avLst/>
                  </a:prstGeom>
                  <a:noFill/>
                  <a:ln w="6350" cap="flat" cmpd="sng" algn="ctr">
                    <a:solidFill>
                      <a:sysClr val="windowText" lastClr="000000"/>
                    </a:solidFill>
                    <a:prstDash val="solid"/>
                    <a:miter lim="800000"/>
                    <a:tailEnd type="triangle"/>
                  </a:ln>
                  <a:effectLst/>
                </p:spPr>
              </p:cxnSp>
              <p:cxnSp>
                <p:nvCxnSpPr>
                  <p:cNvPr id="216" name="直接箭头连接符 215">
                    <a:extLst>
                      <a:ext uri="{FF2B5EF4-FFF2-40B4-BE49-F238E27FC236}">
                        <a16:creationId xmlns:a16="http://schemas.microsoft.com/office/drawing/2014/main" id="{776DF61C-2245-A349-EE4A-3A0FFBD3DD06}"/>
                      </a:ext>
                    </a:extLst>
                  </p:cNvPr>
                  <p:cNvCxnSpPr>
                    <a:cxnSpLocks/>
                  </p:cNvCxnSpPr>
                  <p:nvPr/>
                </p:nvCxnSpPr>
                <p:spPr>
                  <a:xfrm>
                    <a:off x="8352514" y="3206099"/>
                    <a:ext cx="0" cy="289355"/>
                  </a:xfrm>
                  <a:prstGeom prst="straightConnector1">
                    <a:avLst/>
                  </a:prstGeom>
                  <a:noFill/>
                  <a:ln w="6350" cap="flat" cmpd="sng" algn="ctr">
                    <a:solidFill>
                      <a:sysClr val="windowText" lastClr="000000"/>
                    </a:solidFill>
                    <a:prstDash val="solid"/>
                    <a:miter lim="800000"/>
                    <a:tailEnd type="triangle"/>
                  </a:ln>
                  <a:effectLst/>
                </p:spPr>
              </p:cxnSp>
              <p:sp>
                <p:nvSpPr>
                  <p:cNvPr id="206" name="箭头: 右 205">
                    <a:extLst>
                      <a:ext uri="{FF2B5EF4-FFF2-40B4-BE49-F238E27FC236}">
                        <a16:creationId xmlns:a16="http://schemas.microsoft.com/office/drawing/2014/main" id="{EDF1CFA5-A052-A727-430F-A434EFF5B704}"/>
                      </a:ext>
                    </a:extLst>
                  </p:cNvPr>
                  <p:cNvSpPr/>
                  <p:nvPr/>
                </p:nvSpPr>
                <p:spPr>
                  <a:xfrm>
                    <a:off x="8948407" y="3112147"/>
                    <a:ext cx="322158" cy="61478"/>
                  </a:xfrm>
                  <a:prstGeom prst="rightArrow">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8" name="矩形: 圆角 207">
                    <a:extLst>
                      <a:ext uri="{FF2B5EF4-FFF2-40B4-BE49-F238E27FC236}">
                        <a16:creationId xmlns:a16="http://schemas.microsoft.com/office/drawing/2014/main" id="{1F774945-6DF6-D3CF-5B50-1275B25D836D}"/>
                      </a:ext>
                    </a:extLst>
                  </p:cNvPr>
                  <p:cNvSpPr/>
                  <p:nvPr/>
                </p:nvSpPr>
                <p:spPr>
                  <a:xfrm>
                    <a:off x="9230774" y="2563162"/>
                    <a:ext cx="1693741" cy="1203450"/>
                  </a:xfrm>
                  <a:prstGeom prst="roundRect">
                    <a:avLst/>
                  </a:prstGeom>
                  <a:noFill/>
                  <a:ln w="12700" cap="flat" cmpd="sng" algn="ctr">
                    <a:solidFill>
                      <a:srgbClr val="4472C4">
                        <a:shade val="15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6" name="矩形: 圆角 75">
                    <a:extLst>
                      <a:ext uri="{FF2B5EF4-FFF2-40B4-BE49-F238E27FC236}">
                        <a16:creationId xmlns:a16="http://schemas.microsoft.com/office/drawing/2014/main" id="{3842D9F2-CBCA-ED84-4CAF-78AA2CE0A80F}"/>
                      </a:ext>
                    </a:extLst>
                  </p:cNvPr>
                  <p:cNvSpPr/>
                  <p:nvPr/>
                </p:nvSpPr>
                <p:spPr>
                  <a:xfrm>
                    <a:off x="8551961" y="4036512"/>
                    <a:ext cx="3429439" cy="312243"/>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6" name="直接连接符 265">
                  <a:extLst>
                    <a:ext uri="{FF2B5EF4-FFF2-40B4-BE49-F238E27FC236}">
                      <a16:creationId xmlns:a16="http://schemas.microsoft.com/office/drawing/2014/main" id="{734239E7-BA9E-06A0-6B0C-7C9E89159941}"/>
                    </a:ext>
                  </a:extLst>
                </p:cNvPr>
                <p:cNvCxnSpPr>
                  <a:cxnSpLocks/>
                </p:cNvCxnSpPr>
                <p:nvPr/>
              </p:nvCxnSpPr>
              <p:spPr>
                <a:xfrm flipV="1">
                  <a:off x="6967831" y="3088002"/>
                  <a:ext cx="590437" cy="24794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7" name="直接连接符 266">
                  <a:extLst>
                    <a:ext uri="{FF2B5EF4-FFF2-40B4-BE49-F238E27FC236}">
                      <a16:creationId xmlns:a16="http://schemas.microsoft.com/office/drawing/2014/main" id="{1255AC00-FE24-24D2-7C42-2F6961836280}"/>
                    </a:ext>
                  </a:extLst>
                </p:cNvPr>
                <p:cNvCxnSpPr>
                  <a:cxnSpLocks/>
                </p:cNvCxnSpPr>
                <p:nvPr/>
              </p:nvCxnSpPr>
              <p:spPr>
                <a:xfrm flipV="1">
                  <a:off x="6989920" y="4554562"/>
                  <a:ext cx="593295" cy="1012861"/>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17" name="文本框 16">
              <a:extLst>
                <a:ext uri="{FF2B5EF4-FFF2-40B4-BE49-F238E27FC236}">
                  <a16:creationId xmlns:a16="http://schemas.microsoft.com/office/drawing/2014/main" id="{858EA0B1-5176-A9B1-F887-CDC495691225}"/>
                </a:ext>
              </a:extLst>
            </p:cNvPr>
            <p:cNvSpPr txBox="1"/>
            <p:nvPr/>
          </p:nvSpPr>
          <p:spPr>
            <a:xfrm>
              <a:off x="375550" y="4434003"/>
              <a:ext cx="1247632" cy="369332"/>
            </a:xfrm>
            <a:prstGeom prst="rect">
              <a:avLst/>
            </a:prstGeom>
            <a:noFill/>
          </p:spPr>
          <p:txBody>
            <a:bodyPr wrap="square" rtlCol="0">
              <a:spAutoFit/>
            </a:bodyPr>
            <a:lstStyle/>
            <a:p>
              <a:r>
                <a:rPr lang="zh-CN" altLang="en-US" b="1" dirty="0">
                  <a:solidFill>
                    <a:schemeClr val="accent1"/>
                  </a:solidFill>
                  <a:latin typeface="+mj-ea"/>
                  <a:ea typeface="+mj-ea"/>
                </a:rPr>
                <a:t> 协同演化</a:t>
              </a:r>
            </a:p>
          </p:txBody>
        </p:sp>
      </p:grpSp>
    </p:spTree>
    <p:extLst>
      <p:ext uri="{BB962C8B-B14F-4D97-AF65-F5344CB8AC3E}">
        <p14:creationId xmlns:p14="http://schemas.microsoft.com/office/powerpoint/2010/main" val="2114268994"/>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564726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基于转换误差的脉冲神经网络剪枝：单层问题求解</a:t>
            </a:r>
          </a:p>
        </p:txBody>
      </p:sp>
      <p:grpSp>
        <p:nvGrpSpPr>
          <p:cNvPr id="4" name="组合 3">
            <a:extLst>
              <a:ext uri="{FF2B5EF4-FFF2-40B4-BE49-F238E27FC236}">
                <a16:creationId xmlns:a16="http://schemas.microsoft.com/office/drawing/2014/main" id="{65F9B0E5-BD32-5E46-AEC3-48E435D2EF87}"/>
              </a:ext>
            </a:extLst>
          </p:cNvPr>
          <p:cNvGrpSpPr/>
          <p:nvPr/>
        </p:nvGrpSpPr>
        <p:grpSpPr>
          <a:xfrm>
            <a:off x="1055848" y="1370226"/>
            <a:ext cx="10318297" cy="4599185"/>
            <a:chOff x="1215129" y="1467931"/>
            <a:chExt cx="10642169" cy="4776712"/>
          </a:xfrm>
        </p:grpSpPr>
        <p:pic>
          <p:nvPicPr>
            <p:cNvPr id="60" name="图片 59">
              <a:extLst>
                <a:ext uri="{FF2B5EF4-FFF2-40B4-BE49-F238E27FC236}">
                  <a16:creationId xmlns:a16="http://schemas.microsoft.com/office/drawing/2014/main" id="{98F01453-0C47-B7A8-D5DC-03A01A398479}"/>
                </a:ext>
              </a:extLst>
            </p:cNvPr>
            <p:cNvPicPr>
              <a:picLocks noChangeAspect="1"/>
            </p:cNvPicPr>
            <p:nvPr/>
          </p:nvPicPr>
          <p:blipFill rotWithShape="1">
            <a:blip r:embed="rId3"/>
            <a:srcRect l="3876" t="1" b="1067"/>
            <a:stretch/>
          </p:blipFill>
          <p:spPr>
            <a:xfrm>
              <a:off x="1215129" y="1467931"/>
              <a:ext cx="5405774" cy="4640260"/>
            </a:xfrm>
            <a:prstGeom prst="rect">
              <a:avLst/>
            </a:prstGeom>
          </p:spPr>
        </p:pic>
        <p:pic>
          <p:nvPicPr>
            <p:cNvPr id="3" name="图片 2">
              <a:extLst>
                <a:ext uri="{FF2B5EF4-FFF2-40B4-BE49-F238E27FC236}">
                  <a16:creationId xmlns:a16="http://schemas.microsoft.com/office/drawing/2014/main" id="{C7B83DDC-3B9C-ABFA-9216-FA95219B79C4}"/>
                </a:ext>
              </a:extLst>
            </p:cNvPr>
            <p:cNvPicPr>
              <a:picLocks noChangeAspect="1"/>
            </p:cNvPicPr>
            <p:nvPr/>
          </p:nvPicPr>
          <p:blipFill rotWithShape="1">
            <a:blip r:embed="rId4"/>
            <a:srcRect t="2554" r="4221"/>
            <a:stretch/>
          </p:blipFill>
          <p:spPr>
            <a:xfrm>
              <a:off x="6794524" y="1467931"/>
              <a:ext cx="5062774" cy="4776712"/>
            </a:xfrm>
            <a:prstGeom prst="rect">
              <a:avLst/>
            </a:prstGeom>
          </p:spPr>
        </p:pic>
      </p:grpSp>
      <p:sp>
        <p:nvSpPr>
          <p:cNvPr id="10" name="文本框 9">
            <a:extLst>
              <a:ext uri="{FF2B5EF4-FFF2-40B4-BE49-F238E27FC236}">
                <a16:creationId xmlns:a16="http://schemas.microsoft.com/office/drawing/2014/main" id="{7F352699-D179-A980-E857-0880F8905DDD}"/>
              </a:ext>
            </a:extLst>
          </p:cNvPr>
          <p:cNvSpPr txBox="1"/>
          <p:nvPr/>
        </p:nvSpPr>
        <p:spPr>
          <a:xfrm>
            <a:off x="1276618" y="5948073"/>
            <a:ext cx="5285584"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b="1" dirty="0">
                <a:latin typeface="+mj-ea"/>
                <a:ea typeface="+mj-ea"/>
              </a:rPr>
              <a:t>通过演化算法自动搜索单层内的</a:t>
            </a:r>
            <a:r>
              <a:rPr lang="zh-CN" altLang="en-US" b="1" dirty="0">
                <a:solidFill>
                  <a:schemeClr val="accent1"/>
                </a:solidFill>
                <a:latin typeface="+mj-ea"/>
                <a:ea typeface="+mj-ea"/>
              </a:rPr>
              <a:t>最优子结构</a:t>
            </a:r>
          </a:p>
        </p:txBody>
      </p:sp>
      <p:sp>
        <p:nvSpPr>
          <p:cNvPr id="14" name="文本框 13">
            <a:extLst>
              <a:ext uri="{FF2B5EF4-FFF2-40B4-BE49-F238E27FC236}">
                <a16:creationId xmlns:a16="http://schemas.microsoft.com/office/drawing/2014/main" id="{DB345C78-50AA-6E36-F186-6F9A1335BD49}"/>
              </a:ext>
            </a:extLst>
          </p:cNvPr>
          <p:cNvSpPr txBox="1"/>
          <p:nvPr/>
        </p:nvSpPr>
        <p:spPr>
          <a:xfrm>
            <a:off x="6570132" y="5881751"/>
            <a:ext cx="5965250"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b="1" dirty="0">
                <a:solidFill>
                  <a:schemeClr val="accent1"/>
                </a:solidFill>
                <a:latin typeface="+mj-ea"/>
                <a:ea typeface="+mj-ea"/>
              </a:rPr>
              <a:t>目标一，</a:t>
            </a:r>
            <a:r>
              <a:rPr lang="zh-CN" altLang="en-US" b="1" dirty="0">
                <a:latin typeface="+mj-ea"/>
                <a:ea typeface="+mj-ea"/>
              </a:rPr>
              <a:t>子结构对应的</a:t>
            </a:r>
            <a:r>
              <a:rPr lang="en-US" altLang="zh-CN" b="1" dirty="0">
                <a:latin typeface="+mj-ea"/>
                <a:ea typeface="+mj-ea"/>
              </a:rPr>
              <a:t>SNN</a:t>
            </a:r>
            <a:r>
              <a:rPr lang="zh-CN" altLang="en-US" b="1" dirty="0">
                <a:latin typeface="+mj-ea"/>
                <a:ea typeface="+mj-ea"/>
              </a:rPr>
              <a:t>与</a:t>
            </a:r>
            <a:r>
              <a:rPr lang="en-US" altLang="zh-CN" b="1" dirty="0">
                <a:latin typeface="+mj-ea"/>
                <a:ea typeface="+mj-ea"/>
              </a:rPr>
              <a:t>ANN</a:t>
            </a:r>
            <a:r>
              <a:rPr lang="zh-CN" altLang="en-US" b="1" dirty="0">
                <a:latin typeface="+mj-ea"/>
                <a:ea typeface="+mj-ea"/>
              </a:rPr>
              <a:t>的转换误差</a:t>
            </a:r>
            <a:endParaRPr lang="en-US" altLang="zh-CN" b="1" dirty="0">
              <a:latin typeface="+mj-ea"/>
              <a:ea typeface="+mj-ea"/>
            </a:endParaRPr>
          </a:p>
          <a:p>
            <a:pPr marL="285750" indent="-285750">
              <a:buFont typeface="Wingdings" panose="05000000000000000000" pitchFamily="2" charset="2"/>
              <a:buChar char="l"/>
            </a:pPr>
            <a:r>
              <a:rPr lang="zh-CN" altLang="en-US" b="1" dirty="0">
                <a:solidFill>
                  <a:schemeClr val="accent1"/>
                </a:solidFill>
                <a:latin typeface="+mj-ea"/>
                <a:ea typeface="+mj-ea"/>
              </a:rPr>
              <a:t>目标二，</a:t>
            </a:r>
            <a:r>
              <a:rPr lang="zh-CN" altLang="en-US" b="1" dirty="0">
                <a:latin typeface="+mj-ea"/>
                <a:ea typeface="+mj-ea"/>
              </a:rPr>
              <a:t>子结构对应网络在数据集上的准确率</a:t>
            </a:r>
          </a:p>
        </p:txBody>
      </p:sp>
    </p:spTree>
    <p:extLst>
      <p:ext uri="{BB962C8B-B14F-4D97-AF65-F5344CB8AC3E}">
        <p14:creationId xmlns:p14="http://schemas.microsoft.com/office/powerpoint/2010/main" val="233441462"/>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5173134"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基于转换误差的脉冲神经网络剪枝：实验结果</a:t>
            </a:r>
          </a:p>
        </p:txBody>
      </p:sp>
      <p:pic>
        <p:nvPicPr>
          <p:cNvPr id="3" name="图片 2">
            <a:extLst>
              <a:ext uri="{FF2B5EF4-FFF2-40B4-BE49-F238E27FC236}">
                <a16:creationId xmlns:a16="http://schemas.microsoft.com/office/drawing/2014/main" id="{98B7F21A-DD30-EC57-FFA7-BC9E9374E386}"/>
              </a:ext>
            </a:extLst>
          </p:cNvPr>
          <p:cNvPicPr>
            <a:picLocks noChangeAspect="1"/>
          </p:cNvPicPr>
          <p:nvPr/>
        </p:nvPicPr>
        <p:blipFill>
          <a:blip r:embed="rId3"/>
          <a:stretch>
            <a:fillRect/>
          </a:stretch>
        </p:blipFill>
        <p:spPr>
          <a:xfrm>
            <a:off x="651932" y="1716517"/>
            <a:ext cx="5255288" cy="2370807"/>
          </a:xfrm>
          <a:prstGeom prst="rect">
            <a:avLst/>
          </a:prstGeom>
        </p:spPr>
      </p:pic>
      <p:pic>
        <p:nvPicPr>
          <p:cNvPr id="13" name="图片 12">
            <a:extLst>
              <a:ext uri="{FF2B5EF4-FFF2-40B4-BE49-F238E27FC236}">
                <a16:creationId xmlns:a16="http://schemas.microsoft.com/office/drawing/2014/main" id="{FB55C1F9-EC5C-35FB-99B0-DDF68D405977}"/>
              </a:ext>
            </a:extLst>
          </p:cNvPr>
          <p:cNvPicPr>
            <a:picLocks noChangeAspect="1"/>
          </p:cNvPicPr>
          <p:nvPr/>
        </p:nvPicPr>
        <p:blipFill>
          <a:blip r:embed="rId4"/>
          <a:stretch>
            <a:fillRect/>
          </a:stretch>
        </p:blipFill>
        <p:spPr>
          <a:xfrm>
            <a:off x="380999" y="4252669"/>
            <a:ext cx="5672665" cy="1882522"/>
          </a:xfrm>
          <a:prstGeom prst="rect">
            <a:avLst/>
          </a:prstGeom>
        </p:spPr>
      </p:pic>
      <p:pic>
        <p:nvPicPr>
          <p:cNvPr id="14" name="图片 13">
            <a:extLst>
              <a:ext uri="{FF2B5EF4-FFF2-40B4-BE49-F238E27FC236}">
                <a16:creationId xmlns:a16="http://schemas.microsoft.com/office/drawing/2014/main" id="{990E27ED-7FE7-AE7D-0B33-077B7D0B9A70}"/>
              </a:ext>
            </a:extLst>
          </p:cNvPr>
          <p:cNvPicPr>
            <a:picLocks noChangeAspect="1"/>
          </p:cNvPicPr>
          <p:nvPr/>
        </p:nvPicPr>
        <p:blipFill>
          <a:blip r:embed="rId5"/>
          <a:stretch>
            <a:fillRect/>
          </a:stretch>
        </p:blipFill>
        <p:spPr>
          <a:xfrm>
            <a:off x="6758926" y="1643302"/>
            <a:ext cx="4995068" cy="2863622"/>
          </a:xfrm>
          <a:prstGeom prst="rect">
            <a:avLst/>
          </a:prstGeom>
        </p:spPr>
      </p:pic>
      <p:pic>
        <p:nvPicPr>
          <p:cNvPr id="15" name="图片 14">
            <a:extLst>
              <a:ext uri="{FF2B5EF4-FFF2-40B4-BE49-F238E27FC236}">
                <a16:creationId xmlns:a16="http://schemas.microsoft.com/office/drawing/2014/main" id="{2474F9B9-8DA6-8E82-2FE2-4DF89C23A2D5}"/>
              </a:ext>
            </a:extLst>
          </p:cNvPr>
          <p:cNvPicPr>
            <a:picLocks noChangeAspect="1"/>
          </p:cNvPicPr>
          <p:nvPr/>
        </p:nvPicPr>
        <p:blipFill>
          <a:blip r:embed="rId6"/>
          <a:stretch>
            <a:fillRect/>
          </a:stretch>
        </p:blipFill>
        <p:spPr>
          <a:xfrm>
            <a:off x="6758926" y="4612335"/>
            <a:ext cx="4867480" cy="1948485"/>
          </a:xfrm>
          <a:prstGeom prst="rect">
            <a:avLst/>
          </a:prstGeom>
        </p:spPr>
      </p:pic>
      <p:sp>
        <p:nvSpPr>
          <p:cNvPr id="16" name="文本框 15">
            <a:extLst>
              <a:ext uri="{FF2B5EF4-FFF2-40B4-BE49-F238E27FC236}">
                <a16:creationId xmlns:a16="http://schemas.microsoft.com/office/drawing/2014/main" id="{6A5A7FFE-8CF9-7975-4F56-B527BB683A11}"/>
              </a:ext>
            </a:extLst>
          </p:cNvPr>
          <p:cNvSpPr txBox="1"/>
          <p:nvPr/>
        </p:nvSpPr>
        <p:spPr>
          <a:xfrm>
            <a:off x="1896533" y="6135191"/>
            <a:ext cx="3849511" cy="646331"/>
          </a:xfrm>
          <a:prstGeom prst="rect">
            <a:avLst/>
          </a:prstGeom>
          <a:noFill/>
        </p:spPr>
        <p:txBody>
          <a:bodyPr wrap="square" rtlCol="0">
            <a:spAutoFit/>
          </a:bodyPr>
          <a:lstStyle/>
          <a:p>
            <a:r>
              <a:rPr lang="zh-CN" altLang="en-US" b="1" dirty="0">
                <a:latin typeface="+mj-ea"/>
                <a:ea typeface="+mj-ea"/>
              </a:rPr>
              <a:t>提出的方法在不同的时间步长下可以取得</a:t>
            </a:r>
            <a:r>
              <a:rPr lang="zh-CN" altLang="en-US" b="1" dirty="0">
                <a:solidFill>
                  <a:schemeClr val="accent1"/>
                </a:solidFill>
                <a:latin typeface="+mj-ea"/>
                <a:ea typeface="+mj-ea"/>
              </a:rPr>
              <a:t>低保留率</a:t>
            </a:r>
            <a:r>
              <a:rPr lang="zh-CN" altLang="en-US" b="1" dirty="0">
                <a:latin typeface="+mj-ea"/>
                <a:ea typeface="+mj-ea"/>
              </a:rPr>
              <a:t>和</a:t>
            </a:r>
            <a:r>
              <a:rPr lang="zh-CN" altLang="en-US" b="1" dirty="0">
                <a:solidFill>
                  <a:schemeClr val="accent1"/>
                </a:solidFill>
                <a:latin typeface="+mj-ea"/>
                <a:ea typeface="+mj-ea"/>
              </a:rPr>
              <a:t>高准确率</a:t>
            </a:r>
            <a:r>
              <a:rPr lang="zh-CN" altLang="en-US" b="1" dirty="0">
                <a:latin typeface="+mj-ea"/>
                <a:ea typeface="+mj-ea"/>
              </a:rPr>
              <a:t>的效果</a:t>
            </a:r>
          </a:p>
        </p:txBody>
      </p:sp>
      <p:sp>
        <p:nvSpPr>
          <p:cNvPr id="17" name="文本框 16">
            <a:extLst>
              <a:ext uri="{FF2B5EF4-FFF2-40B4-BE49-F238E27FC236}">
                <a16:creationId xmlns:a16="http://schemas.microsoft.com/office/drawing/2014/main" id="{1F3D725A-976E-9C42-0689-E949311B9F64}"/>
              </a:ext>
            </a:extLst>
          </p:cNvPr>
          <p:cNvSpPr txBox="1"/>
          <p:nvPr/>
        </p:nvSpPr>
        <p:spPr>
          <a:xfrm>
            <a:off x="7066035" y="6521448"/>
            <a:ext cx="4687959" cy="369332"/>
          </a:xfrm>
          <a:prstGeom prst="rect">
            <a:avLst/>
          </a:prstGeom>
          <a:noFill/>
        </p:spPr>
        <p:txBody>
          <a:bodyPr wrap="square" rtlCol="0">
            <a:spAutoFit/>
          </a:bodyPr>
          <a:lstStyle/>
          <a:p>
            <a:r>
              <a:rPr lang="zh-CN" altLang="en-US" b="1" dirty="0">
                <a:latin typeface="+mj-ea"/>
                <a:ea typeface="+mj-ea"/>
              </a:rPr>
              <a:t>消融实验证明</a:t>
            </a:r>
            <a:r>
              <a:rPr lang="zh-CN" altLang="en-US" b="1" dirty="0">
                <a:solidFill>
                  <a:schemeClr val="accent1"/>
                </a:solidFill>
                <a:latin typeface="+mj-ea"/>
                <a:ea typeface="+mj-ea"/>
              </a:rPr>
              <a:t>转换误差</a:t>
            </a:r>
            <a:r>
              <a:rPr lang="zh-CN" altLang="en-US" b="1" dirty="0">
                <a:latin typeface="+mj-ea"/>
                <a:ea typeface="+mj-ea"/>
              </a:rPr>
              <a:t>作为优化目标有效</a:t>
            </a:r>
          </a:p>
        </p:txBody>
      </p:sp>
      <p:sp>
        <p:nvSpPr>
          <p:cNvPr id="2" name="文本框 1">
            <a:extLst>
              <a:ext uri="{FF2B5EF4-FFF2-40B4-BE49-F238E27FC236}">
                <a16:creationId xmlns:a16="http://schemas.microsoft.com/office/drawing/2014/main" id="{6F4E9378-8C08-7920-B564-44948C161EDA}"/>
              </a:ext>
            </a:extLst>
          </p:cNvPr>
          <p:cNvSpPr txBox="1"/>
          <p:nvPr/>
        </p:nvSpPr>
        <p:spPr>
          <a:xfrm>
            <a:off x="2633132" y="1396628"/>
            <a:ext cx="1317735" cy="369332"/>
          </a:xfrm>
          <a:prstGeom prst="rect">
            <a:avLst/>
          </a:prstGeom>
          <a:noFill/>
        </p:spPr>
        <p:txBody>
          <a:bodyPr wrap="square">
            <a:spAutoFit/>
          </a:bodyPr>
          <a:lstStyle/>
          <a:p>
            <a:r>
              <a:rPr lang="zh-CN" altLang="en-US" b="1" dirty="0">
                <a:solidFill>
                  <a:srgbClr val="7030A0"/>
                </a:solidFill>
                <a:latin typeface="+mj-ea"/>
                <a:ea typeface="+mj-ea"/>
              </a:rPr>
              <a:t>性能表现</a:t>
            </a:r>
            <a:endParaRPr lang="zh-CN" altLang="en-US" dirty="0"/>
          </a:p>
        </p:txBody>
      </p:sp>
      <p:sp>
        <p:nvSpPr>
          <p:cNvPr id="4" name="文本框 3">
            <a:extLst>
              <a:ext uri="{FF2B5EF4-FFF2-40B4-BE49-F238E27FC236}">
                <a16:creationId xmlns:a16="http://schemas.microsoft.com/office/drawing/2014/main" id="{D8DD336C-B462-BC24-2A16-2D937612B2B9}"/>
              </a:ext>
            </a:extLst>
          </p:cNvPr>
          <p:cNvSpPr txBox="1"/>
          <p:nvPr/>
        </p:nvSpPr>
        <p:spPr>
          <a:xfrm>
            <a:off x="8679732" y="1376833"/>
            <a:ext cx="1317735" cy="369332"/>
          </a:xfrm>
          <a:prstGeom prst="rect">
            <a:avLst/>
          </a:prstGeom>
          <a:noFill/>
        </p:spPr>
        <p:txBody>
          <a:bodyPr wrap="square">
            <a:spAutoFit/>
          </a:bodyPr>
          <a:lstStyle/>
          <a:p>
            <a:r>
              <a:rPr lang="zh-CN" altLang="en-US" b="1" dirty="0">
                <a:solidFill>
                  <a:srgbClr val="7030A0"/>
                </a:solidFill>
                <a:latin typeface="+mj-ea"/>
                <a:ea typeface="+mj-ea"/>
              </a:rPr>
              <a:t>消融实验</a:t>
            </a:r>
            <a:endParaRPr lang="zh-CN" altLang="en-US" dirty="0"/>
          </a:p>
        </p:txBody>
      </p:sp>
      <p:sp>
        <p:nvSpPr>
          <p:cNvPr id="10" name="矩形 9">
            <a:extLst>
              <a:ext uri="{FF2B5EF4-FFF2-40B4-BE49-F238E27FC236}">
                <a16:creationId xmlns:a16="http://schemas.microsoft.com/office/drawing/2014/main" id="{BAB22883-2CAA-11A3-3BAB-4752BC30FC49}"/>
              </a:ext>
            </a:extLst>
          </p:cNvPr>
          <p:cNvSpPr/>
          <p:nvPr/>
        </p:nvSpPr>
        <p:spPr>
          <a:xfrm>
            <a:off x="651932" y="3116431"/>
            <a:ext cx="5255288" cy="970893"/>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6A45BA4-2C45-286F-CF06-6EBBA00E5BB6}"/>
              </a:ext>
            </a:extLst>
          </p:cNvPr>
          <p:cNvSpPr/>
          <p:nvPr/>
        </p:nvSpPr>
        <p:spPr>
          <a:xfrm>
            <a:off x="490756" y="5328618"/>
            <a:ext cx="5562908" cy="724942"/>
          </a:xfrm>
          <a:prstGeom prst="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8FD8FD70-EFB3-ED56-E4AD-7E2E2B7AE98A}"/>
              </a:ext>
            </a:extLst>
          </p:cNvPr>
          <p:cNvCxnSpPr>
            <a:cxnSpLocks/>
          </p:cNvCxnSpPr>
          <p:nvPr/>
        </p:nvCxnSpPr>
        <p:spPr>
          <a:xfrm flipV="1">
            <a:off x="6515100" y="1716517"/>
            <a:ext cx="0" cy="484430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493652"/>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id="{FD7D72CF-F739-763B-F7DB-1FF4A3D96149}"/>
              </a:ext>
            </a:extLst>
          </p:cNvPr>
          <p:cNvSpPr txBox="1">
            <a:spLocks noChangeArrowheads="1"/>
          </p:cNvSpPr>
          <p:nvPr/>
        </p:nvSpPr>
        <p:spPr bwMode="auto">
          <a:xfrm>
            <a:off x="3695350" y="2787604"/>
            <a:ext cx="4801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研究生期间工作成果</a:t>
            </a:r>
          </a:p>
        </p:txBody>
      </p:sp>
      <p:sp>
        <p:nvSpPr>
          <p:cNvPr id="7" name="矩形 6">
            <a:extLst>
              <a:ext uri="{FF2B5EF4-FFF2-40B4-BE49-F238E27FC236}">
                <a16:creationId xmlns:a16="http://schemas.microsoft.com/office/drawing/2014/main" id="{78F3479B-B3FE-797F-7198-D3A950009962}"/>
              </a:ext>
            </a:extLst>
          </p:cNvPr>
          <p:cNvSpPr/>
          <p:nvPr/>
        </p:nvSpPr>
        <p:spPr>
          <a:xfrm>
            <a:off x="2779718" y="3925592"/>
            <a:ext cx="6632564" cy="499624"/>
          </a:xfrm>
          <a:prstGeom prst="rect">
            <a:avLst/>
          </a:prstGeom>
        </p:spPr>
        <p:txBody>
          <a:bodyPr wrap="square">
            <a:spAutoFit/>
          </a:bodyPr>
          <a:lstStyle/>
          <a:p>
            <a:pPr algn="ctr" defTabSz="914377">
              <a:lnSpc>
                <a:spcPct val="150000"/>
              </a:lnSpc>
              <a:buClr>
                <a:srgbClr val="2AFEFF"/>
              </a:buClr>
              <a:defRPr/>
            </a:pPr>
            <a:r>
              <a:rPr lang="zh-CN" altLang="en-US" sz="2000" dirty="0">
                <a:solidFill>
                  <a:prstClr val="black">
                    <a:lumMod val="75000"/>
                    <a:lumOff val="25000"/>
                  </a:prstClr>
                </a:solidFill>
                <a:latin typeface="+mj-ea"/>
                <a:ea typeface="+mj-ea"/>
                <a:cs typeface="Arial" panose="020B0604020202020204" pitchFamily="34" charset="0"/>
              </a:rPr>
              <a:t>相关成果列举</a:t>
            </a:r>
          </a:p>
        </p:txBody>
      </p:sp>
      <p:sp>
        <p:nvSpPr>
          <p:cNvPr id="8" name="矩形 7">
            <a:extLst>
              <a:ext uri="{FF2B5EF4-FFF2-40B4-BE49-F238E27FC236}">
                <a16:creationId xmlns:a16="http://schemas.microsoft.com/office/drawing/2014/main" id="{19285F4E-DD31-7A8F-1AD7-3918675025ED}"/>
              </a:ext>
            </a:extLst>
          </p:cNvPr>
          <p:cNvSpPr/>
          <p:nvPr/>
        </p:nvSpPr>
        <p:spPr>
          <a:xfrm>
            <a:off x="5249133" y="3429000"/>
            <a:ext cx="1693733"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Work Product</a:t>
            </a:r>
          </a:p>
        </p:txBody>
      </p:sp>
      <p:sp>
        <p:nvSpPr>
          <p:cNvPr id="9" name="圆角矩形 52">
            <a:extLst>
              <a:ext uri="{FF2B5EF4-FFF2-40B4-BE49-F238E27FC236}">
                <a16:creationId xmlns:a16="http://schemas.microsoft.com/office/drawing/2014/main" id="{882758B7-FD6A-B87A-9616-B8AB34A68A0C}"/>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第三部分</a:t>
            </a:r>
          </a:p>
        </p:txBody>
      </p:sp>
    </p:spTree>
    <p:extLst>
      <p:ext uri="{BB962C8B-B14F-4D97-AF65-F5344CB8AC3E}">
        <p14:creationId xmlns:p14="http://schemas.microsoft.com/office/powerpoint/2010/main" val="2508156839"/>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6">
            <a:extLst>
              <a:ext uri="{FF2B5EF4-FFF2-40B4-BE49-F238E27FC236}">
                <a16:creationId xmlns:a16="http://schemas.microsoft.com/office/drawing/2014/main" id="{ED3413FB-CDD6-0E55-8D8E-7A9FDF8E7235}"/>
              </a:ext>
            </a:extLst>
          </p:cNvPr>
          <p:cNvSpPr txBox="1">
            <a:spLocks noChangeArrowheads="1"/>
          </p:cNvSpPr>
          <p:nvPr/>
        </p:nvSpPr>
        <p:spPr bwMode="auto">
          <a:xfrm>
            <a:off x="1469317" y="80268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b="1" dirty="0">
                <a:solidFill>
                  <a:srgbClr val="674196"/>
                </a:solidFill>
                <a:latin typeface="+mj-ea"/>
                <a:ea typeface="+mj-ea"/>
              </a:rPr>
              <a:t>研究背景</a:t>
            </a:r>
          </a:p>
        </p:txBody>
      </p:sp>
      <p:sp>
        <p:nvSpPr>
          <p:cNvPr id="15" name="矩形 14">
            <a:extLst>
              <a:ext uri="{FF2B5EF4-FFF2-40B4-BE49-F238E27FC236}">
                <a16:creationId xmlns:a16="http://schemas.microsoft.com/office/drawing/2014/main" id="{9862002B-3806-1FD8-E402-A2EDA4F59F76}"/>
              </a:ext>
            </a:extLst>
          </p:cNvPr>
          <p:cNvSpPr/>
          <p:nvPr/>
        </p:nvSpPr>
        <p:spPr>
          <a:xfrm>
            <a:off x="2802710" y="1884860"/>
            <a:ext cx="4063933" cy="365485"/>
          </a:xfrm>
          <a:prstGeom prst="rect">
            <a:avLst/>
          </a:prstGeom>
        </p:spPr>
        <p:txBody>
          <a:bodyPr wrap="none">
            <a:spAutoFit/>
          </a:bodyPr>
          <a:lstStyle/>
          <a:p>
            <a:pPr marL="285750" indent="-285750" defTabSz="914377" fontAlgn="base">
              <a:lnSpc>
                <a:spcPts val="2400"/>
              </a:lnSpc>
              <a:spcBef>
                <a:spcPct val="0"/>
              </a:spcBef>
              <a:spcAft>
                <a:spcPct val="0"/>
              </a:spcAft>
              <a:buFont typeface="Wingdings" panose="05000000000000000000" pitchFamily="2" charset="2"/>
              <a:buChar char="Ø"/>
              <a:defRPr/>
            </a:pPr>
            <a:r>
              <a:rPr lang="zh-CN" altLang="en-US" sz="1400" dirty="0">
                <a:solidFill>
                  <a:srgbClr val="674196"/>
                </a:solidFill>
                <a:latin typeface="Arial" panose="020B0604020202020204" pitchFamily="34" charset="0"/>
                <a:ea typeface="方正兰亭黑_GBK"/>
                <a:cs typeface="Arial" panose="020B0604020202020204" pitchFamily="34" charset="0"/>
              </a:rPr>
              <a:t>基于</a:t>
            </a:r>
            <a:r>
              <a:rPr lang="zh-CN" altLang="en-US" sz="1400" b="1" dirty="0">
                <a:solidFill>
                  <a:srgbClr val="674196"/>
                </a:solidFill>
                <a:latin typeface="Arial" panose="020B0604020202020204" pitchFamily="34" charset="0"/>
                <a:ea typeface="方正兰亭黑_GBK"/>
                <a:cs typeface="Arial" panose="020B0604020202020204" pitchFamily="34" charset="0"/>
              </a:rPr>
              <a:t>神经元阈值优化</a:t>
            </a:r>
            <a:r>
              <a:rPr lang="zh-CN" altLang="en-US" sz="1400" dirty="0">
                <a:solidFill>
                  <a:srgbClr val="674196"/>
                </a:solidFill>
                <a:latin typeface="Arial" panose="020B0604020202020204" pitchFamily="34" charset="0"/>
                <a:ea typeface="方正兰亭黑_GBK"/>
                <a:cs typeface="Arial" panose="020B0604020202020204" pitchFamily="34" charset="0"/>
              </a:rPr>
              <a:t>的脉冲神经网络</a:t>
            </a:r>
            <a:r>
              <a:rPr lang="zh-CN" altLang="en-US" sz="1400" b="1" dirty="0">
                <a:solidFill>
                  <a:srgbClr val="674196"/>
                </a:solidFill>
                <a:latin typeface="Arial" panose="020B0604020202020204" pitchFamily="34" charset="0"/>
                <a:ea typeface="方正兰亭黑_GBK"/>
                <a:cs typeface="Arial" panose="020B0604020202020204" pitchFamily="34" charset="0"/>
              </a:rPr>
              <a:t>训练方法</a:t>
            </a:r>
            <a:endParaRPr lang="en-US" altLang="zh-CN" sz="1400" b="1" dirty="0">
              <a:solidFill>
                <a:srgbClr val="674196"/>
              </a:solidFill>
              <a:latin typeface="Arial" panose="020B0604020202020204" pitchFamily="34" charset="0"/>
              <a:ea typeface="方正兰亭黑_GBK"/>
              <a:cs typeface="Arial" panose="020B0604020202020204" pitchFamily="34" charset="0"/>
            </a:endParaRPr>
          </a:p>
        </p:txBody>
      </p:sp>
      <p:sp>
        <p:nvSpPr>
          <p:cNvPr id="16" name="文本框 6">
            <a:extLst>
              <a:ext uri="{FF2B5EF4-FFF2-40B4-BE49-F238E27FC236}">
                <a16:creationId xmlns:a16="http://schemas.microsoft.com/office/drawing/2014/main" id="{E75381AB-DD88-517B-9B34-7C59356354D0}"/>
              </a:ext>
            </a:extLst>
          </p:cNvPr>
          <p:cNvSpPr txBox="1">
            <a:spLocks noChangeArrowheads="1"/>
          </p:cNvSpPr>
          <p:nvPr/>
        </p:nvSpPr>
        <p:spPr bwMode="auto">
          <a:xfrm>
            <a:off x="1469317" y="205842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b="1" dirty="0">
                <a:solidFill>
                  <a:srgbClr val="674196"/>
                </a:solidFill>
                <a:latin typeface="+mj-ea"/>
                <a:ea typeface="+mj-ea"/>
              </a:rPr>
              <a:t>研究内容</a:t>
            </a:r>
          </a:p>
        </p:txBody>
      </p:sp>
      <p:sp>
        <p:nvSpPr>
          <p:cNvPr id="17" name="文本框 6">
            <a:extLst>
              <a:ext uri="{FF2B5EF4-FFF2-40B4-BE49-F238E27FC236}">
                <a16:creationId xmlns:a16="http://schemas.microsoft.com/office/drawing/2014/main" id="{DFC03872-5833-9AB5-5550-E24F71B8F4D9}"/>
              </a:ext>
            </a:extLst>
          </p:cNvPr>
          <p:cNvSpPr txBox="1">
            <a:spLocks noChangeArrowheads="1"/>
          </p:cNvSpPr>
          <p:nvPr/>
        </p:nvSpPr>
        <p:spPr bwMode="auto">
          <a:xfrm>
            <a:off x="1469317" y="3260204"/>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b="1" dirty="0">
                <a:solidFill>
                  <a:srgbClr val="674196"/>
                </a:solidFill>
                <a:latin typeface="+mj-ea"/>
                <a:ea typeface="+mj-ea"/>
              </a:rPr>
              <a:t>研究生期间工作成果</a:t>
            </a:r>
          </a:p>
        </p:txBody>
      </p:sp>
      <p:sp>
        <p:nvSpPr>
          <p:cNvPr id="18" name="文本框 6">
            <a:extLst>
              <a:ext uri="{FF2B5EF4-FFF2-40B4-BE49-F238E27FC236}">
                <a16:creationId xmlns:a16="http://schemas.microsoft.com/office/drawing/2014/main" id="{260F1668-A445-2FA3-D5F6-D87A1DEBBB77}"/>
              </a:ext>
            </a:extLst>
          </p:cNvPr>
          <p:cNvSpPr txBox="1">
            <a:spLocks noChangeArrowheads="1"/>
          </p:cNvSpPr>
          <p:nvPr/>
        </p:nvSpPr>
        <p:spPr bwMode="auto">
          <a:xfrm>
            <a:off x="1469317" y="442189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b="1">
                <a:solidFill>
                  <a:srgbClr val="674196"/>
                </a:solidFill>
                <a:latin typeface="+mj-ea"/>
              </a:rPr>
              <a:t>总结</a:t>
            </a:r>
            <a:endParaRPr lang="zh-CN" altLang="en-US" sz="2400" b="1" dirty="0">
              <a:solidFill>
                <a:srgbClr val="674196"/>
              </a:solidFill>
              <a:latin typeface="+mj-ea"/>
            </a:endParaRPr>
          </a:p>
        </p:txBody>
      </p:sp>
      <p:sp>
        <p:nvSpPr>
          <p:cNvPr id="20" name="椭圆 19">
            <a:extLst>
              <a:ext uri="{FF2B5EF4-FFF2-40B4-BE49-F238E27FC236}">
                <a16:creationId xmlns:a16="http://schemas.microsoft.com/office/drawing/2014/main" id="{34D564FF-EE97-81CC-2848-76B367F0AEED}"/>
              </a:ext>
            </a:extLst>
          </p:cNvPr>
          <p:cNvSpPr/>
          <p:nvPr/>
        </p:nvSpPr>
        <p:spPr>
          <a:xfrm>
            <a:off x="870671" y="757968"/>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1600" dirty="0">
                <a:solidFill>
                  <a:prstClr val="white"/>
                </a:solidFill>
                <a:latin typeface="微软雅黑"/>
                <a:ea typeface="微软雅黑"/>
              </a:rPr>
              <a:t>1</a:t>
            </a:r>
            <a:endParaRPr lang="zh-CN" altLang="en-US" sz="1600" dirty="0">
              <a:solidFill>
                <a:prstClr val="white"/>
              </a:solidFill>
              <a:latin typeface="微软雅黑"/>
              <a:ea typeface="微软雅黑"/>
            </a:endParaRPr>
          </a:p>
        </p:txBody>
      </p:sp>
      <p:sp>
        <p:nvSpPr>
          <p:cNvPr id="21" name="椭圆 20">
            <a:extLst>
              <a:ext uri="{FF2B5EF4-FFF2-40B4-BE49-F238E27FC236}">
                <a16:creationId xmlns:a16="http://schemas.microsoft.com/office/drawing/2014/main" id="{883712C1-884F-4DF0-205D-682D6E707B51}"/>
              </a:ext>
            </a:extLst>
          </p:cNvPr>
          <p:cNvSpPr/>
          <p:nvPr/>
        </p:nvSpPr>
        <p:spPr>
          <a:xfrm>
            <a:off x="870671" y="2009086"/>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1600" dirty="0">
                <a:solidFill>
                  <a:prstClr val="white"/>
                </a:solidFill>
                <a:latin typeface="微软雅黑"/>
                <a:ea typeface="微软雅黑"/>
              </a:rPr>
              <a:t>2</a:t>
            </a:r>
            <a:endParaRPr lang="zh-CN" altLang="en-US" sz="1600" dirty="0">
              <a:solidFill>
                <a:prstClr val="white"/>
              </a:solidFill>
              <a:latin typeface="微软雅黑"/>
              <a:ea typeface="微软雅黑"/>
            </a:endParaRPr>
          </a:p>
        </p:txBody>
      </p:sp>
      <p:sp>
        <p:nvSpPr>
          <p:cNvPr id="22" name="椭圆 21">
            <a:extLst>
              <a:ext uri="{FF2B5EF4-FFF2-40B4-BE49-F238E27FC236}">
                <a16:creationId xmlns:a16="http://schemas.microsoft.com/office/drawing/2014/main" id="{DEE4C6FE-E8C0-BB1A-0213-1AA7D895B716}"/>
              </a:ext>
            </a:extLst>
          </p:cNvPr>
          <p:cNvSpPr/>
          <p:nvPr/>
        </p:nvSpPr>
        <p:spPr>
          <a:xfrm>
            <a:off x="870671" y="3215489"/>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1600" dirty="0">
                <a:solidFill>
                  <a:prstClr val="white"/>
                </a:solidFill>
                <a:latin typeface="微软雅黑"/>
                <a:ea typeface="微软雅黑"/>
              </a:rPr>
              <a:t>3</a:t>
            </a:r>
            <a:endParaRPr lang="zh-CN" altLang="en-US" sz="1600" dirty="0">
              <a:solidFill>
                <a:prstClr val="white"/>
              </a:solidFill>
              <a:latin typeface="微软雅黑"/>
              <a:ea typeface="微软雅黑"/>
            </a:endParaRPr>
          </a:p>
        </p:txBody>
      </p:sp>
      <p:sp>
        <p:nvSpPr>
          <p:cNvPr id="23" name="椭圆 22">
            <a:extLst>
              <a:ext uri="{FF2B5EF4-FFF2-40B4-BE49-F238E27FC236}">
                <a16:creationId xmlns:a16="http://schemas.microsoft.com/office/drawing/2014/main" id="{CA6E2946-E602-9C4D-0400-29E0DB379B63}"/>
              </a:ext>
            </a:extLst>
          </p:cNvPr>
          <p:cNvSpPr/>
          <p:nvPr/>
        </p:nvSpPr>
        <p:spPr>
          <a:xfrm>
            <a:off x="870671" y="4377177"/>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1600" dirty="0">
                <a:solidFill>
                  <a:prstClr val="white"/>
                </a:solidFill>
                <a:latin typeface="微软雅黑"/>
                <a:ea typeface="微软雅黑"/>
              </a:rPr>
              <a:t>4</a:t>
            </a:r>
            <a:endParaRPr lang="zh-CN" altLang="en-US" sz="1600" dirty="0">
              <a:solidFill>
                <a:prstClr val="white"/>
              </a:solidFill>
              <a:latin typeface="微软雅黑"/>
              <a:ea typeface="微软雅黑"/>
            </a:endParaRPr>
          </a:p>
        </p:txBody>
      </p:sp>
      <p:sp>
        <p:nvSpPr>
          <p:cNvPr id="2" name="矩形 1">
            <a:extLst>
              <a:ext uri="{FF2B5EF4-FFF2-40B4-BE49-F238E27FC236}">
                <a16:creationId xmlns:a16="http://schemas.microsoft.com/office/drawing/2014/main" id="{21C63D18-4174-A343-18B9-DD24505C2843}"/>
              </a:ext>
            </a:extLst>
          </p:cNvPr>
          <p:cNvSpPr/>
          <p:nvPr/>
        </p:nvSpPr>
        <p:spPr>
          <a:xfrm>
            <a:off x="2802710" y="2274207"/>
            <a:ext cx="3525324" cy="365485"/>
          </a:xfrm>
          <a:prstGeom prst="rect">
            <a:avLst/>
          </a:prstGeom>
        </p:spPr>
        <p:txBody>
          <a:bodyPr wrap="none">
            <a:spAutoFit/>
          </a:bodyPr>
          <a:lstStyle/>
          <a:p>
            <a:pPr marL="285750" indent="-285750" defTabSz="914377" fontAlgn="base">
              <a:lnSpc>
                <a:spcPts val="2400"/>
              </a:lnSpc>
              <a:spcBef>
                <a:spcPct val="0"/>
              </a:spcBef>
              <a:spcAft>
                <a:spcPct val="0"/>
              </a:spcAft>
              <a:buFont typeface="Wingdings" panose="05000000000000000000" pitchFamily="2" charset="2"/>
              <a:buChar char="Ø"/>
              <a:defRPr/>
            </a:pPr>
            <a:r>
              <a:rPr lang="zh-CN" altLang="en-US" sz="1400" dirty="0">
                <a:solidFill>
                  <a:srgbClr val="674196"/>
                </a:solidFill>
                <a:latin typeface="Arial" panose="020B0604020202020204" pitchFamily="34" charset="0"/>
                <a:ea typeface="方正兰亭黑_GBK"/>
                <a:cs typeface="Arial" panose="020B0604020202020204" pitchFamily="34" charset="0"/>
              </a:rPr>
              <a:t>基于</a:t>
            </a:r>
            <a:r>
              <a:rPr lang="zh-CN" altLang="en-US" sz="1400" b="1" dirty="0">
                <a:solidFill>
                  <a:srgbClr val="674196"/>
                </a:solidFill>
                <a:latin typeface="Arial" panose="020B0604020202020204" pitchFamily="34" charset="0"/>
                <a:ea typeface="方正兰亭黑_GBK"/>
                <a:cs typeface="Arial" panose="020B0604020202020204" pitchFamily="34" charset="0"/>
              </a:rPr>
              <a:t>转换误差</a:t>
            </a:r>
            <a:r>
              <a:rPr lang="zh-CN" altLang="en-US" sz="1400" dirty="0">
                <a:solidFill>
                  <a:srgbClr val="674196"/>
                </a:solidFill>
                <a:latin typeface="Arial" panose="020B0604020202020204" pitchFamily="34" charset="0"/>
                <a:ea typeface="方正兰亭黑_GBK"/>
                <a:cs typeface="Arial" panose="020B0604020202020204" pitchFamily="34" charset="0"/>
              </a:rPr>
              <a:t>的脉冲神经网络</a:t>
            </a:r>
            <a:r>
              <a:rPr lang="zh-CN" altLang="en-US" sz="1400" b="1" dirty="0">
                <a:solidFill>
                  <a:srgbClr val="674196"/>
                </a:solidFill>
                <a:latin typeface="Arial" panose="020B0604020202020204" pitchFamily="34" charset="0"/>
                <a:ea typeface="方正兰亭黑_GBK"/>
                <a:cs typeface="Arial" panose="020B0604020202020204" pitchFamily="34" charset="0"/>
              </a:rPr>
              <a:t>剪枝方法</a:t>
            </a:r>
            <a:endParaRPr lang="en-US" altLang="zh-CN" sz="1400" b="1" dirty="0">
              <a:solidFill>
                <a:srgbClr val="674196"/>
              </a:solidFill>
              <a:latin typeface="Arial" panose="020B0604020202020204" pitchFamily="34" charset="0"/>
              <a:ea typeface="方正兰亭黑_GBK"/>
              <a:cs typeface="Arial" panose="020B0604020202020204" pitchFamily="34" charset="0"/>
            </a:endParaRPr>
          </a:p>
        </p:txBody>
      </p:sp>
    </p:spTree>
    <p:extLst>
      <p:ext uri="{BB962C8B-B14F-4D97-AF65-F5344CB8AC3E}">
        <p14:creationId xmlns:p14="http://schemas.microsoft.com/office/powerpoint/2010/main" val="2967981522"/>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工作成果</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4493D0D4-1FFF-44D9-AC0D-0A1874F15E74}"/>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3</a:t>
            </a:r>
            <a:endParaRPr lang="zh-CN" altLang="en-US" dirty="0">
              <a:latin typeface="+mj-ea"/>
              <a:ea typeface="+mj-ea"/>
            </a:endParaRPr>
          </a:p>
        </p:txBody>
      </p:sp>
      <p:sp>
        <p:nvSpPr>
          <p:cNvPr id="12" name="矩形 11">
            <a:extLst>
              <a:ext uri="{FF2B5EF4-FFF2-40B4-BE49-F238E27FC236}">
                <a16:creationId xmlns:a16="http://schemas.microsoft.com/office/drawing/2014/main" id="{5AB64B1B-8DAC-4404-8474-0C4B05CE8C13}"/>
              </a:ext>
            </a:extLst>
          </p:cNvPr>
          <p:cNvSpPr/>
          <p:nvPr/>
        </p:nvSpPr>
        <p:spPr>
          <a:xfrm>
            <a:off x="922866" y="888589"/>
            <a:ext cx="1294895"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7030A0"/>
                </a:solidFill>
                <a:latin typeface="+mj-ea"/>
                <a:ea typeface="+mj-ea"/>
              </a:rPr>
              <a:t>相关成果</a:t>
            </a:r>
          </a:p>
        </p:txBody>
      </p:sp>
      <p:sp>
        <p:nvSpPr>
          <p:cNvPr id="2" name="文本框 1">
            <a:extLst>
              <a:ext uri="{FF2B5EF4-FFF2-40B4-BE49-F238E27FC236}">
                <a16:creationId xmlns:a16="http://schemas.microsoft.com/office/drawing/2014/main" id="{FF842810-5AB6-4BBD-A7CC-F8873531AF29}"/>
              </a:ext>
            </a:extLst>
          </p:cNvPr>
          <p:cNvSpPr txBox="1"/>
          <p:nvPr/>
        </p:nvSpPr>
        <p:spPr>
          <a:xfrm>
            <a:off x="820508" y="1825307"/>
            <a:ext cx="697627" cy="400110"/>
          </a:xfrm>
          <a:prstGeom prst="rect">
            <a:avLst/>
          </a:prstGeom>
          <a:noFill/>
        </p:spPr>
        <p:txBody>
          <a:bodyPr wrap="none" rtlCol="0">
            <a:spAutoFit/>
          </a:bodyPr>
          <a:lstStyle/>
          <a:p>
            <a:r>
              <a:rPr lang="zh-CN" altLang="en-US" sz="2000" b="1" dirty="0">
                <a:solidFill>
                  <a:srgbClr val="7030A0"/>
                </a:solidFill>
                <a:latin typeface="+mj-ea"/>
                <a:ea typeface="+mj-ea"/>
              </a:rPr>
              <a:t>专利</a:t>
            </a:r>
          </a:p>
        </p:txBody>
      </p:sp>
      <p:sp>
        <p:nvSpPr>
          <p:cNvPr id="3" name="文本框 2">
            <a:extLst>
              <a:ext uri="{FF2B5EF4-FFF2-40B4-BE49-F238E27FC236}">
                <a16:creationId xmlns:a16="http://schemas.microsoft.com/office/drawing/2014/main" id="{13F47794-8923-4F50-BB9F-31B65DFB2552}"/>
              </a:ext>
            </a:extLst>
          </p:cNvPr>
          <p:cNvSpPr txBox="1"/>
          <p:nvPr/>
        </p:nvSpPr>
        <p:spPr>
          <a:xfrm>
            <a:off x="820507" y="2381769"/>
            <a:ext cx="10729236" cy="646331"/>
          </a:xfrm>
          <a:prstGeom prst="rect">
            <a:avLst/>
          </a:prstGeom>
          <a:noFill/>
        </p:spPr>
        <p:txBody>
          <a:bodyPr wrap="square" rtlCol="0">
            <a:spAutoFit/>
          </a:bodyPr>
          <a:lstStyle/>
          <a:p>
            <a:pPr marL="285750" indent="-285750">
              <a:buFont typeface="Wingdings" panose="05000000000000000000" pitchFamily="2" charset="2"/>
              <a:buChar char="n"/>
            </a:pPr>
            <a:r>
              <a:rPr lang="zh-CN" altLang="en-US" dirty="0">
                <a:latin typeface="+mj-ea"/>
                <a:ea typeface="+mj-ea"/>
              </a:rPr>
              <a:t>申富饶，</a:t>
            </a:r>
            <a:r>
              <a:rPr lang="zh-CN" altLang="en-US" b="1" dirty="0">
                <a:latin typeface="+mj-ea"/>
                <a:ea typeface="+mj-ea"/>
              </a:rPr>
              <a:t>王翔宇</a:t>
            </a:r>
            <a:r>
              <a:rPr lang="zh-CN" altLang="en-US" dirty="0">
                <a:latin typeface="+mj-ea"/>
                <a:ea typeface="+mj-ea"/>
              </a:rPr>
              <a:t>，赵健。</a:t>
            </a:r>
            <a:r>
              <a:rPr lang="en-US" altLang="zh-CN" dirty="0">
                <a:latin typeface="+mj-ea"/>
                <a:ea typeface="+mj-ea"/>
              </a:rPr>
              <a:t>《</a:t>
            </a:r>
            <a:r>
              <a:rPr lang="zh-CN" altLang="en-US" dirty="0">
                <a:latin typeface="+mj-ea"/>
                <a:ea typeface="+mj-ea"/>
              </a:rPr>
              <a:t>一种基于转换误差的脉冲神经网络剪枝方法</a:t>
            </a:r>
            <a:r>
              <a:rPr lang="en-US" altLang="zh-CN" dirty="0">
                <a:latin typeface="+mj-ea"/>
                <a:ea typeface="+mj-ea"/>
              </a:rPr>
              <a:t>》</a:t>
            </a:r>
            <a:r>
              <a:rPr lang="zh-CN" altLang="en-US" dirty="0">
                <a:latin typeface="+mj-ea"/>
                <a:ea typeface="+mj-ea"/>
              </a:rPr>
              <a:t>。专利申请号：</a:t>
            </a:r>
            <a:r>
              <a:rPr lang="en-US" altLang="zh-CN" dirty="0">
                <a:latin typeface="+mj-ea"/>
                <a:ea typeface="+mj-ea"/>
              </a:rPr>
              <a:t>202410323203.8</a:t>
            </a:r>
            <a:endParaRPr lang="zh-CN" altLang="en-US" dirty="0">
              <a:latin typeface="+mj-ea"/>
              <a:ea typeface="+mj-ea"/>
            </a:endParaRPr>
          </a:p>
        </p:txBody>
      </p:sp>
      <p:sp>
        <p:nvSpPr>
          <p:cNvPr id="4" name="文本框 3">
            <a:extLst>
              <a:ext uri="{FF2B5EF4-FFF2-40B4-BE49-F238E27FC236}">
                <a16:creationId xmlns:a16="http://schemas.microsoft.com/office/drawing/2014/main" id="{DC82B61F-71F7-4671-000F-1270BA9259C1}"/>
              </a:ext>
            </a:extLst>
          </p:cNvPr>
          <p:cNvSpPr txBox="1"/>
          <p:nvPr/>
        </p:nvSpPr>
        <p:spPr>
          <a:xfrm>
            <a:off x="922866" y="3261397"/>
            <a:ext cx="697627" cy="400110"/>
          </a:xfrm>
          <a:prstGeom prst="rect">
            <a:avLst/>
          </a:prstGeom>
          <a:noFill/>
        </p:spPr>
        <p:txBody>
          <a:bodyPr wrap="none" rtlCol="0">
            <a:spAutoFit/>
          </a:bodyPr>
          <a:lstStyle/>
          <a:p>
            <a:r>
              <a:rPr lang="zh-CN" altLang="en-US" sz="2000" b="1" dirty="0">
                <a:solidFill>
                  <a:srgbClr val="7030A0"/>
                </a:solidFill>
                <a:latin typeface="+mj-ea"/>
                <a:ea typeface="+mj-ea"/>
              </a:rPr>
              <a:t>项目</a:t>
            </a:r>
          </a:p>
        </p:txBody>
      </p:sp>
      <p:sp>
        <p:nvSpPr>
          <p:cNvPr id="10" name="文本框 9">
            <a:extLst>
              <a:ext uri="{FF2B5EF4-FFF2-40B4-BE49-F238E27FC236}">
                <a16:creationId xmlns:a16="http://schemas.microsoft.com/office/drawing/2014/main" id="{7F51B001-D6CC-AB64-0BE1-9F1E033EC6A3}"/>
              </a:ext>
            </a:extLst>
          </p:cNvPr>
          <p:cNvSpPr txBox="1"/>
          <p:nvPr/>
        </p:nvSpPr>
        <p:spPr>
          <a:xfrm>
            <a:off x="820507" y="3740914"/>
            <a:ext cx="10032550" cy="646331"/>
          </a:xfrm>
          <a:prstGeom prst="rect">
            <a:avLst/>
          </a:prstGeom>
          <a:noFill/>
        </p:spPr>
        <p:txBody>
          <a:bodyPr wrap="square" rtlCol="0">
            <a:spAutoFit/>
          </a:bodyPr>
          <a:lstStyle/>
          <a:p>
            <a:pPr marL="285750" indent="-285750">
              <a:buFont typeface="Wingdings" panose="05000000000000000000" pitchFamily="2" charset="2"/>
              <a:buChar char="n"/>
            </a:pPr>
            <a:r>
              <a:rPr lang="zh-CN" altLang="en-US" dirty="0">
                <a:latin typeface="+mj-ea"/>
                <a:ea typeface="+mj-ea"/>
              </a:rPr>
              <a:t>科技部重大项目“基于神经可塑性的脉冲网络高效学习机制与类脑智能系统”</a:t>
            </a:r>
            <a:r>
              <a:rPr lang="en-US" altLang="zh-CN" dirty="0">
                <a:latin typeface="+mj-ea"/>
                <a:ea typeface="+mj-ea"/>
              </a:rPr>
              <a:t>(</a:t>
            </a:r>
            <a:r>
              <a:rPr lang="zh-CN" altLang="en-US" dirty="0">
                <a:latin typeface="+mj-ea"/>
                <a:ea typeface="+mj-ea"/>
              </a:rPr>
              <a:t>参与课题年限 </a:t>
            </a:r>
            <a:r>
              <a:rPr lang="en-US" altLang="zh-CN" dirty="0">
                <a:latin typeface="+mj-ea"/>
                <a:ea typeface="+mj-ea"/>
              </a:rPr>
              <a:t>2021 </a:t>
            </a:r>
            <a:r>
              <a:rPr lang="zh-CN" altLang="en-US" dirty="0">
                <a:latin typeface="+mj-ea"/>
                <a:ea typeface="+mj-ea"/>
              </a:rPr>
              <a:t>年 </a:t>
            </a:r>
            <a:r>
              <a:rPr lang="en-US" altLang="zh-CN" dirty="0">
                <a:latin typeface="+mj-ea"/>
                <a:ea typeface="+mj-ea"/>
              </a:rPr>
              <a:t>9 </a:t>
            </a:r>
            <a:r>
              <a:rPr lang="zh-CN" altLang="en-US" dirty="0">
                <a:latin typeface="+mj-ea"/>
                <a:ea typeface="+mj-ea"/>
              </a:rPr>
              <a:t>月</a:t>
            </a:r>
            <a:r>
              <a:rPr lang="en-US" altLang="zh-CN" dirty="0">
                <a:latin typeface="+mj-ea"/>
                <a:ea typeface="+mj-ea"/>
              </a:rPr>
              <a:t>-2024 </a:t>
            </a:r>
            <a:r>
              <a:rPr lang="zh-CN" altLang="en-US" dirty="0">
                <a:latin typeface="+mj-ea"/>
                <a:ea typeface="+mj-ea"/>
              </a:rPr>
              <a:t>年 </a:t>
            </a:r>
            <a:r>
              <a:rPr lang="en-US" altLang="zh-CN" dirty="0">
                <a:latin typeface="+mj-ea"/>
                <a:ea typeface="+mj-ea"/>
              </a:rPr>
              <a:t>6 </a:t>
            </a:r>
            <a:r>
              <a:rPr lang="zh-CN" altLang="en-US" dirty="0">
                <a:latin typeface="+mj-ea"/>
                <a:ea typeface="+mj-ea"/>
              </a:rPr>
              <a:t>月</a:t>
            </a:r>
            <a:r>
              <a:rPr lang="en-US" altLang="zh-CN" dirty="0">
                <a:latin typeface="+mj-ea"/>
                <a:ea typeface="+mj-ea"/>
              </a:rPr>
              <a:t>)</a:t>
            </a:r>
            <a:r>
              <a:rPr lang="zh-CN" altLang="en-US" dirty="0">
                <a:latin typeface="+mj-ea"/>
                <a:ea typeface="+mj-ea"/>
              </a:rPr>
              <a:t>，负责神经网络模型相关研究。</a:t>
            </a:r>
          </a:p>
        </p:txBody>
      </p:sp>
      <p:sp>
        <p:nvSpPr>
          <p:cNvPr id="13" name="文本框 12">
            <a:extLst>
              <a:ext uri="{FF2B5EF4-FFF2-40B4-BE49-F238E27FC236}">
                <a16:creationId xmlns:a16="http://schemas.microsoft.com/office/drawing/2014/main" id="{D0B5A207-CFA1-1564-8962-6260B9E06ACD}"/>
              </a:ext>
            </a:extLst>
          </p:cNvPr>
          <p:cNvSpPr txBox="1"/>
          <p:nvPr/>
        </p:nvSpPr>
        <p:spPr>
          <a:xfrm>
            <a:off x="820506" y="4699949"/>
            <a:ext cx="697627" cy="400110"/>
          </a:xfrm>
          <a:prstGeom prst="rect">
            <a:avLst/>
          </a:prstGeom>
          <a:noFill/>
        </p:spPr>
        <p:txBody>
          <a:bodyPr wrap="none" rtlCol="0">
            <a:spAutoFit/>
          </a:bodyPr>
          <a:lstStyle/>
          <a:p>
            <a:r>
              <a:rPr lang="zh-CN" altLang="en-US" sz="2000" b="1" dirty="0">
                <a:solidFill>
                  <a:srgbClr val="7030A0"/>
                </a:solidFill>
                <a:latin typeface="+mj-ea"/>
                <a:ea typeface="+mj-ea"/>
              </a:rPr>
              <a:t>论文</a:t>
            </a:r>
          </a:p>
        </p:txBody>
      </p:sp>
      <p:sp>
        <p:nvSpPr>
          <p:cNvPr id="15" name="文本框 14">
            <a:extLst>
              <a:ext uri="{FF2B5EF4-FFF2-40B4-BE49-F238E27FC236}">
                <a16:creationId xmlns:a16="http://schemas.microsoft.com/office/drawing/2014/main" id="{D7C0DF2C-969E-6BB7-578B-241C1644ECFB}"/>
              </a:ext>
            </a:extLst>
          </p:cNvPr>
          <p:cNvSpPr txBox="1"/>
          <p:nvPr/>
        </p:nvSpPr>
        <p:spPr>
          <a:xfrm>
            <a:off x="820505" y="5228097"/>
            <a:ext cx="10446208" cy="646331"/>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a:latin typeface="+mj-ea"/>
                <a:ea typeface="+mj-ea"/>
              </a:rPr>
              <a:t>X. Wang, Y. Wu, X. Xiong, J. Zhao and F. Shen. Pruning Deep Spiking Neural Networks based on ANN-SNN Conversion.</a:t>
            </a:r>
            <a:r>
              <a:rPr lang="zh-CN" altLang="en-US" dirty="0">
                <a:latin typeface="+mj-ea"/>
                <a:ea typeface="+mj-ea"/>
              </a:rPr>
              <a:t> </a:t>
            </a:r>
            <a:r>
              <a:rPr lang="en-US" altLang="zh-CN" dirty="0">
                <a:latin typeface="+mj-ea"/>
                <a:ea typeface="+mj-ea"/>
              </a:rPr>
              <a:t>(</a:t>
            </a:r>
            <a:r>
              <a:rPr lang="zh-CN" altLang="en-US" dirty="0">
                <a:latin typeface="+mj-ea"/>
                <a:ea typeface="+mj-ea"/>
              </a:rPr>
              <a:t>在投</a:t>
            </a:r>
            <a:r>
              <a:rPr lang="en-US" altLang="zh-CN" dirty="0">
                <a:latin typeface="+mj-ea"/>
                <a:ea typeface="+mj-ea"/>
              </a:rPr>
              <a:t>)</a:t>
            </a:r>
            <a:endParaRPr lang="zh-CN" altLang="en-US" dirty="0">
              <a:latin typeface="+mj-ea"/>
              <a:ea typeface="+mj-ea"/>
            </a:endParaRPr>
          </a:p>
        </p:txBody>
      </p:sp>
    </p:spTree>
    <p:extLst>
      <p:ext uri="{BB962C8B-B14F-4D97-AF65-F5344CB8AC3E}">
        <p14:creationId xmlns:p14="http://schemas.microsoft.com/office/powerpoint/2010/main" val="4132532651"/>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id="{FD7D72CF-F739-763B-F7DB-1FF4A3D96149}"/>
              </a:ext>
            </a:extLst>
          </p:cNvPr>
          <p:cNvSpPr txBox="1">
            <a:spLocks noChangeArrowheads="1"/>
          </p:cNvSpPr>
          <p:nvPr/>
        </p:nvSpPr>
        <p:spPr bwMode="auto">
          <a:xfrm>
            <a:off x="5490715" y="2787604"/>
            <a:ext cx="12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总结</a:t>
            </a:r>
          </a:p>
        </p:txBody>
      </p:sp>
      <p:sp>
        <p:nvSpPr>
          <p:cNvPr id="7" name="矩形 6">
            <a:extLst>
              <a:ext uri="{FF2B5EF4-FFF2-40B4-BE49-F238E27FC236}">
                <a16:creationId xmlns:a16="http://schemas.microsoft.com/office/drawing/2014/main" id="{78F3479B-B3FE-797F-7198-D3A950009962}"/>
              </a:ext>
            </a:extLst>
          </p:cNvPr>
          <p:cNvSpPr/>
          <p:nvPr/>
        </p:nvSpPr>
        <p:spPr>
          <a:xfrm>
            <a:off x="2779718" y="3925592"/>
            <a:ext cx="6632564" cy="499624"/>
          </a:xfrm>
          <a:prstGeom prst="rect">
            <a:avLst/>
          </a:prstGeom>
        </p:spPr>
        <p:txBody>
          <a:bodyPr wrap="square">
            <a:spAutoFit/>
          </a:bodyPr>
          <a:lstStyle/>
          <a:p>
            <a:pPr algn="ctr" defTabSz="914377">
              <a:lnSpc>
                <a:spcPct val="150000"/>
              </a:lnSpc>
              <a:buClr>
                <a:srgbClr val="2AFEFF"/>
              </a:buClr>
              <a:defRPr/>
            </a:pPr>
            <a:r>
              <a:rPr lang="zh-CN" altLang="en-US" sz="2000" dirty="0">
                <a:solidFill>
                  <a:prstClr val="black">
                    <a:lumMod val="75000"/>
                    <a:lumOff val="25000"/>
                  </a:prstClr>
                </a:solidFill>
                <a:latin typeface="+mj-ea"/>
                <a:ea typeface="+mj-ea"/>
                <a:cs typeface="Arial" panose="020B0604020202020204" pitchFamily="34" charset="0"/>
              </a:rPr>
              <a:t>全文总结</a:t>
            </a:r>
          </a:p>
        </p:txBody>
      </p:sp>
      <p:sp>
        <p:nvSpPr>
          <p:cNvPr id="8" name="矩形 7">
            <a:extLst>
              <a:ext uri="{FF2B5EF4-FFF2-40B4-BE49-F238E27FC236}">
                <a16:creationId xmlns:a16="http://schemas.microsoft.com/office/drawing/2014/main" id="{19285F4E-DD31-7A8F-1AD7-3918675025ED}"/>
              </a:ext>
            </a:extLst>
          </p:cNvPr>
          <p:cNvSpPr/>
          <p:nvPr/>
        </p:nvSpPr>
        <p:spPr>
          <a:xfrm>
            <a:off x="5477883" y="3429000"/>
            <a:ext cx="1236237"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Summary</a:t>
            </a:r>
          </a:p>
        </p:txBody>
      </p:sp>
      <p:sp>
        <p:nvSpPr>
          <p:cNvPr id="9" name="圆角矩形 52">
            <a:extLst>
              <a:ext uri="{FF2B5EF4-FFF2-40B4-BE49-F238E27FC236}">
                <a16:creationId xmlns:a16="http://schemas.microsoft.com/office/drawing/2014/main" id="{882758B7-FD6A-B87A-9616-B8AB34A68A0C}"/>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第四部分</a:t>
            </a:r>
          </a:p>
        </p:txBody>
      </p:sp>
    </p:spTree>
    <p:extLst>
      <p:ext uri="{BB962C8B-B14F-4D97-AF65-F5344CB8AC3E}">
        <p14:creationId xmlns:p14="http://schemas.microsoft.com/office/powerpoint/2010/main" val="135594193"/>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8F443DBC-5742-4800-4370-183D88528787}"/>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BFFBB448-69D5-8B42-ABE2-430F746DAB5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a:solidFill>
                  <a:schemeClr val="accent2">
                    <a:lumMod val="40000"/>
                    <a:lumOff val="60000"/>
                  </a:schemeClr>
                </a:solidFill>
                <a:latin typeface="+mj-ea"/>
                <a:ea typeface="+mj-ea"/>
              </a:rPr>
              <a:t>研究背景</a:t>
            </a:r>
          </a:p>
        </p:txBody>
      </p:sp>
      <p:sp>
        <p:nvSpPr>
          <p:cNvPr id="35" name="文本框 34">
            <a:extLst>
              <a:ext uri="{FF2B5EF4-FFF2-40B4-BE49-F238E27FC236}">
                <a16:creationId xmlns:a16="http://schemas.microsoft.com/office/drawing/2014/main" id="{9F3839D0-53AA-0C65-1F35-D96A5A33D59D}"/>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a:solidFill>
                  <a:schemeClr val="accent2">
                    <a:lumMod val="40000"/>
                    <a:lumOff val="60000"/>
                  </a:schemeClr>
                </a:solidFill>
                <a:latin typeface="+mj-ea"/>
                <a:ea typeface="+mj-ea"/>
              </a:rPr>
              <a:t>研究内容</a:t>
            </a:r>
          </a:p>
        </p:txBody>
      </p:sp>
      <p:sp>
        <p:nvSpPr>
          <p:cNvPr id="36" name="文本框 35">
            <a:extLst>
              <a:ext uri="{FF2B5EF4-FFF2-40B4-BE49-F238E27FC236}">
                <a16:creationId xmlns:a16="http://schemas.microsoft.com/office/drawing/2014/main" id="{041264BB-12B9-5B12-15C4-B2FA424D9A85}"/>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37" name="文本框 36">
            <a:extLst>
              <a:ext uri="{FF2B5EF4-FFF2-40B4-BE49-F238E27FC236}">
                <a16:creationId xmlns:a16="http://schemas.microsoft.com/office/drawing/2014/main" id="{1286C8E1-C833-5540-C390-6A17115265B5}"/>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全文总结</a:t>
            </a:r>
          </a:p>
        </p:txBody>
      </p:sp>
      <p:sp>
        <p:nvSpPr>
          <p:cNvPr id="52" name="矩形 51">
            <a:extLst>
              <a:ext uri="{FF2B5EF4-FFF2-40B4-BE49-F238E27FC236}">
                <a16:creationId xmlns:a16="http://schemas.microsoft.com/office/drawing/2014/main" id="{59D69C94-3887-47E8-87CB-4184B3C44A60}"/>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4</a:t>
            </a:r>
            <a:endParaRPr lang="zh-CN" altLang="en-US" dirty="0">
              <a:latin typeface="+mj-ea"/>
              <a:ea typeface="+mj-ea"/>
            </a:endParaRPr>
          </a:p>
        </p:txBody>
      </p:sp>
      <p:sp>
        <p:nvSpPr>
          <p:cNvPr id="53" name="矩形 52">
            <a:extLst>
              <a:ext uri="{FF2B5EF4-FFF2-40B4-BE49-F238E27FC236}">
                <a16:creationId xmlns:a16="http://schemas.microsoft.com/office/drawing/2014/main" id="{244E184E-62AD-4D91-8B35-06C2CF43ACB2}"/>
              </a:ext>
            </a:extLst>
          </p:cNvPr>
          <p:cNvSpPr/>
          <p:nvPr/>
        </p:nvSpPr>
        <p:spPr>
          <a:xfrm>
            <a:off x="922866" y="888589"/>
            <a:ext cx="1294895"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全文总结</a:t>
            </a:r>
          </a:p>
        </p:txBody>
      </p:sp>
      <p:sp>
        <p:nvSpPr>
          <p:cNvPr id="2" name="箭头: 下 1">
            <a:extLst>
              <a:ext uri="{FF2B5EF4-FFF2-40B4-BE49-F238E27FC236}">
                <a16:creationId xmlns:a16="http://schemas.microsoft.com/office/drawing/2014/main" id="{F0DE7C14-4380-4362-C0E3-366EDFBA6968}"/>
              </a:ext>
            </a:extLst>
          </p:cNvPr>
          <p:cNvSpPr/>
          <p:nvPr/>
        </p:nvSpPr>
        <p:spPr>
          <a:xfrm rot="16200000">
            <a:off x="5912756" y="3167677"/>
            <a:ext cx="499678" cy="10223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3225336E-DE69-3359-EC1E-501F05ADD859}"/>
              </a:ext>
            </a:extLst>
          </p:cNvPr>
          <p:cNvGrpSpPr/>
          <p:nvPr/>
        </p:nvGrpSpPr>
        <p:grpSpPr>
          <a:xfrm>
            <a:off x="1096848" y="2026651"/>
            <a:ext cx="4311330" cy="4560550"/>
            <a:chOff x="2095695" y="1579039"/>
            <a:chExt cx="3138501" cy="5485529"/>
          </a:xfrm>
        </p:grpSpPr>
        <p:sp>
          <p:nvSpPr>
            <p:cNvPr id="40" name="任意多边形: 形状 39">
              <a:extLst>
                <a:ext uri="{FF2B5EF4-FFF2-40B4-BE49-F238E27FC236}">
                  <a16:creationId xmlns:a16="http://schemas.microsoft.com/office/drawing/2014/main" id="{8CC37C3E-F37B-4450-B752-A869653F0004}"/>
                </a:ext>
              </a:extLst>
            </p:cNvPr>
            <p:cNvSpPr/>
            <p:nvPr/>
          </p:nvSpPr>
          <p:spPr>
            <a:xfrm>
              <a:off x="2095695" y="1579039"/>
              <a:ext cx="3045980" cy="1849961"/>
            </a:xfrm>
            <a:custGeom>
              <a:avLst/>
              <a:gdLst>
                <a:gd name="connsiteX0" fmla="*/ 337374 w 2835563"/>
                <a:gd name="connsiteY0" fmla="*/ 0 h 1686841"/>
                <a:gd name="connsiteX1" fmla="*/ 2498189 w 2835563"/>
                <a:gd name="connsiteY1" fmla="*/ 0 h 1686841"/>
                <a:gd name="connsiteX2" fmla="*/ 2835563 w 2835563"/>
                <a:gd name="connsiteY2" fmla="*/ 337374 h 1686841"/>
                <a:gd name="connsiteX3" fmla="*/ 2835563 w 2835563"/>
                <a:gd name="connsiteY3" fmla="*/ 1686831 h 1686841"/>
                <a:gd name="connsiteX4" fmla="*/ 2835562 w 2835563"/>
                <a:gd name="connsiteY4" fmla="*/ 1686841 h 1686841"/>
                <a:gd name="connsiteX5" fmla="*/ 2835562 w 2835563"/>
                <a:gd name="connsiteY5" fmla="*/ 915078 h 1686841"/>
                <a:gd name="connsiteX6" fmla="*/ 0 w 2835563"/>
                <a:gd name="connsiteY6" fmla="*/ 915078 h 1686841"/>
                <a:gd name="connsiteX7" fmla="*/ 0 w 2835563"/>
                <a:gd name="connsiteY7" fmla="*/ 337374 h 1686841"/>
                <a:gd name="connsiteX8" fmla="*/ 337374 w 2835563"/>
                <a:gd name="connsiteY8" fmla="*/ 0 h 16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563" h="1686841">
                  <a:moveTo>
                    <a:pt x="337374" y="0"/>
                  </a:moveTo>
                  <a:lnTo>
                    <a:pt x="2498189" y="0"/>
                  </a:lnTo>
                  <a:cubicBezTo>
                    <a:pt x="2684516" y="0"/>
                    <a:pt x="2835563" y="151047"/>
                    <a:pt x="2835563" y="337374"/>
                  </a:cubicBezTo>
                  <a:lnTo>
                    <a:pt x="2835563" y="1686831"/>
                  </a:lnTo>
                  <a:lnTo>
                    <a:pt x="2835562" y="1686841"/>
                  </a:lnTo>
                  <a:lnTo>
                    <a:pt x="2835562" y="915078"/>
                  </a:lnTo>
                  <a:lnTo>
                    <a:pt x="0" y="915078"/>
                  </a:lnTo>
                  <a:lnTo>
                    <a:pt x="0" y="337374"/>
                  </a:lnTo>
                  <a:cubicBezTo>
                    <a:pt x="0" y="151047"/>
                    <a:pt x="151047" y="0"/>
                    <a:pt x="337374" y="0"/>
                  </a:cubicBezTo>
                  <a:close/>
                </a:path>
              </a:pathLst>
            </a:custGeom>
            <a:solidFill>
              <a:srgbClr val="6741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defTabSz="914377" fontAlgn="base">
                <a:spcBef>
                  <a:spcPct val="0"/>
                </a:spcBef>
                <a:spcAft>
                  <a:spcPct val="0"/>
                </a:spcAft>
              </a:pPr>
              <a:endParaRPr lang="zh-CN" altLang="en-US" sz="2000">
                <a:solidFill>
                  <a:prstClr val="white"/>
                </a:solidFill>
                <a:latin typeface="+mj-ea"/>
                <a:ea typeface="+mj-ea"/>
              </a:endParaRPr>
            </a:p>
          </p:txBody>
        </p:sp>
        <p:sp>
          <p:nvSpPr>
            <p:cNvPr id="39" name="文本框 38">
              <a:extLst>
                <a:ext uri="{FF2B5EF4-FFF2-40B4-BE49-F238E27FC236}">
                  <a16:creationId xmlns:a16="http://schemas.microsoft.com/office/drawing/2014/main" id="{885B9254-335E-4A48-A097-04F805C3597D}"/>
                </a:ext>
              </a:extLst>
            </p:cNvPr>
            <p:cNvSpPr txBox="1"/>
            <p:nvPr/>
          </p:nvSpPr>
          <p:spPr>
            <a:xfrm>
              <a:off x="2367428" y="1720803"/>
              <a:ext cx="2539232" cy="646331"/>
            </a:xfrm>
            <a:prstGeom prst="rect">
              <a:avLst/>
            </a:prstGeom>
            <a:noFill/>
          </p:spPr>
          <p:txBody>
            <a:bodyPr wrap="square" rtlCol="0">
              <a:spAutoFit/>
            </a:bodyPr>
            <a:lstStyle/>
            <a:p>
              <a:pPr algn="ctr"/>
              <a:r>
                <a:rPr lang="zh-CN" altLang="en-US" b="1" dirty="0">
                  <a:solidFill>
                    <a:prstClr val="white"/>
                  </a:solidFill>
                  <a:latin typeface="+mj-ea"/>
                  <a:ea typeface="+mj-ea"/>
                </a:rPr>
                <a:t>基于神经元阈值优化的脉冲神经网络训练方法</a:t>
              </a:r>
            </a:p>
          </p:txBody>
        </p:sp>
        <p:sp>
          <p:nvSpPr>
            <p:cNvPr id="42" name="矩形 41">
              <a:extLst>
                <a:ext uri="{FF2B5EF4-FFF2-40B4-BE49-F238E27FC236}">
                  <a16:creationId xmlns:a16="http://schemas.microsoft.com/office/drawing/2014/main" id="{5FA6AB95-6627-4F1A-96AA-0C4606B29E31}"/>
                </a:ext>
              </a:extLst>
            </p:cNvPr>
            <p:cNvSpPr/>
            <p:nvPr/>
          </p:nvSpPr>
          <p:spPr>
            <a:xfrm>
              <a:off x="2095695" y="2504018"/>
              <a:ext cx="3045980" cy="40674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7030A0"/>
                </a:solidFill>
                <a:latin typeface="微软雅黑"/>
                <a:ea typeface="微软雅黑"/>
              </a:endParaRPr>
            </a:p>
          </p:txBody>
        </p:sp>
        <p:sp>
          <p:nvSpPr>
            <p:cNvPr id="43" name="文本框 42">
              <a:extLst>
                <a:ext uri="{FF2B5EF4-FFF2-40B4-BE49-F238E27FC236}">
                  <a16:creationId xmlns:a16="http://schemas.microsoft.com/office/drawing/2014/main" id="{F12F7F7A-81C6-4932-8131-F10A2D2F2212}"/>
                </a:ext>
              </a:extLst>
            </p:cNvPr>
            <p:cNvSpPr txBox="1"/>
            <p:nvPr/>
          </p:nvSpPr>
          <p:spPr>
            <a:xfrm>
              <a:off x="2188216" y="2450676"/>
              <a:ext cx="3045980" cy="461389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dirty="0">
                  <a:latin typeface="+mj-ea"/>
                  <a:ea typeface="+mj-ea"/>
                </a:rPr>
                <a:t>分析转化误差 </a:t>
              </a:r>
              <a:endParaRPr lang="en-US" altLang="zh-CN" dirty="0">
                <a:latin typeface="+mj-ea"/>
                <a:ea typeface="+mj-ea"/>
              </a:endParaRPr>
            </a:p>
            <a:p>
              <a:pPr marL="285750" indent="-285750">
                <a:lnSpc>
                  <a:spcPct val="150000"/>
                </a:lnSpc>
                <a:buFont typeface="Wingdings" panose="05000000000000000000" pitchFamily="2" charset="2"/>
                <a:buChar char="n"/>
              </a:pPr>
              <a:endParaRPr lang="en-US" altLang="zh-CN" dirty="0">
                <a:latin typeface="+mj-ea"/>
                <a:ea typeface="+mj-ea"/>
              </a:endParaRPr>
            </a:p>
            <a:p>
              <a:pPr marL="285750" indent="-285750">
                <a:lnSpc>
                  <a:spcPct val="150000"/>
                </a:lnSpc>
                <a:buFont typeface="Wingdings" panose="05000000000000000000" pitchFamily="2" charset="2"/>
                <a:buChar char="n"/>
              </a:pPr>
              <a:endParaRPr lang="en-US" altLang="zh-CN" dirty="0">
                <a:latin typeface="+mj-ea"/>
                <a:ea typeface="+mj-ea"/>
              </a:endParaRPr>
            </a:p>
            <a:p>
              <a:pPr marL="285750" indent="-285750">
                <a:lnSpc>
                  <a:spcPct val="150000"/>
                </a:lnSpc>
                <a:buFont typeface="Wingdings" panose="05000000000000000000" pitchFamily="2" charset="2"/>
                <a:buChar char="n"/>
              </a:pPr>
              <a:endParaRPr lang="en-US" altLang="zh-CN" dirty="0">
                <a:latin typeface="+mj-ea"/>
                <a:ea typeface="+mj-ea"/>
              </a:endParaRPr>
            </a:p>
            <a:p>
              <a:pPr marL="285750" indent="-285750">
                <a:lnSpc>
                  <a:spcPct val="150000"/>
                </a:lnSpc>
                <a:buFont typeface="Wingdings" panose="05000000000000000000" pitchFamily="2" charset="2"/>
                <a:buChar char="n"/>
              </a:pPr>
              <a:endParaRPr lang="en-US" altLang="zh-CN" dirty="0">
                <a:latin typeface="+mj-ea"/>
                <a:ea typeface="+mj-ea"/>
              </a:endParaRPr>
            </a:p>
            <a:p>
              <a:pPr>
                <a:lnSpc>
                  <a:spcPct val="150000"/>
                </a:lnSpc>
              </a:pPr>
              <a:endParaRPr lang="en-US" altLang="zh-CN" dirty="0">
                <a:latin typeface="+mj-ea"/>
                <a:ea typeface="+mj-ea"/>
              </a:endParaRPr>
            </a:p>
            <a:p>
              <a:pPr marL="285750" indent="-285750">
                <a:lnSpc>
                  <a:spcPct val="150000"/>
                </a:lnSpc>
                <a:buFont typeface="Wingdings" panose="05000000000000000000" pitchFamily="2" charset="2"/>
                <a:buChar char="n"/>
              </a:pPr>
              <a:r>
                <a:rPr lang="zh-CN" altLang="en-US" dirty="0">
                  <a:latin typeface="+mj-ea"/>
                  <a:ea typeface="+mj-ea"/>
                </a:rPr>
                <a:t>阈值优化方法确定激活阈值实现高性能脉冲神经网络</a:t>
              </a:r>
              <a:endParaRPr lang="en-US" altLang="zh-CN" dirty="0">
                <a:latin typeface="+mj-ea"/>
                <a:ea typeface="+mj-ea"/>
              </a:endParaRPr>
            </a:p>
            <a:p>
              <a:pPr marL="285750" indent="-285750">
                <a:lnSpc>
                  <a:spcPct val="150000"/>
                </a:lnSpc>
                <a:buFont typeface="Wingdings" panose="05000000000000000000" pitchFamily="2" charset="2"/>
                <a:buChar char="n"/>
              </a:pPr>
              <a:endParaRPr lang="zh-CN" altLang="en-US" dirty="0">
                <a:latin typeface="+mj-ea"/>
                <a:ea typeface="+mj-ea"/>
              </a:endParaRPr>
            </a:p>
          </p:txBody>
        </p:sp>
        <p:grpSp>
          <p:nvGrpSpPr>
            <p:cNvPr id="6" name="组合 5">
              <a:extLst>
                <a:ext uri="{FF2B5EF4-FFF2-40B4-BE49-F238E27FC236}">
                  <a16:creationId xmlns:a16="http://schemas.microsoft.com/office/drawing/2014/main" id="{6A4B97DC-5EA4-884B-4649-463079E226F3}"/>
                </a:ext>
              </a:extLst>
            </p:cNvPr>
            <p:cNvGrpSpPr/>
            <p:nvPr/>
          </p:nvGrpSpPr>
          <p:grpSpPr>
            <a:xfrm>
              <a:off x="2402373" y="3055993"/>
              <a:ext cx="2469341" cy="2230836"/>
              <a:chOff x="2384748" y="3017072"/>
              <a:chExt cx="2469341" cy="2230836"/>
            </a:xfrm>
          </p:grpSpPr>
          <p:pic>
            <p:nvPicPr>
              <p:cNvPr id="3" name="图片 2">
                <a:extLst>
                  <a:ext uri="{FF2B5EF4-FFF2-40B4-BE49-F238E27FC236}">
                    <a16:creationId xmlns:a16="http://schemas.microsoft.com/office/drawing/2014/main" id="{CDEF1994-FA6A-893A-718E-DD82E5C68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748" y="3017072"/>
                <a:ext cx="2467873" cy="1701629"/>
              </a:xfrm>
              <a:prstGeom prst="rect">
                <a:avLst/>
              </a:prstGeom>
            </p:spPr>
          </p:pic>
          <p:pic>
            <p:nvPicPr>
              <p:cNvPr id="5" name="图片 4">
                <a:extLst>
                  <a:ext uri="{FF2B5EF4-FFF2-40B4-BE49-F238E27FC236}">
                    <a16:creationId xmlns:a16="http://schemas.microsoft.com/office/drawing/2014/main" id="{BEBB9B02-FF9F-D216-ABB8-53D8E7A9EF14}"/>
                  </a:ext>
                </a:extLst>
              </p:cNvPr>
              <p:cNvPicPr>
                <a:picLocks noChangeAspect="1"/>
              </p:cNvPicPr>
              <p:nvPr/>
            </p:nvPicPr>
            <p:blipFill>
              <a:blip r:embed="rId4"/>
              <a:stretch>
                <a:fillRect/>
              </a:stretch>
            </p:blipFill>
            <p:spPr>
              <a:xfrm>
                <a:off x="2386215" y="4696085"/>
                <a:ext cx="2467874" cy="551823"/>
              </a:xfrm>
              <a:prstGeom prst="rect">
                <a:avLst/>
              </a:prstGeom>
            </p:spPr>
          </p:pic>
        </p:grpSp>
      </p:grpSp>
      <p:grpSp>
        <p:nvGrpSpPr>
          <p:cNvPr id="11" name="组合 10">
            <a:extLst>
              <a:ext uri="{FF2B5EF4-FFF2-40B4-BE49-F238E27FC236}">
                <a16:creationId xmlns:a16="http://schemas.microsoft.com/office/drawing/2014/main" id="{8FC0B17C-355D-7EAC-1761-F2071F781FC6}"/>
              </a:ext>
            </a:extLst>
          </p:cNvPr>
          <p:cNvGrpSpPr/>
          <p:nvPr/>
        </p:nvGrpSpPr>
        <p:grpSpPr>
          <a:xfrm>
            <a:off x="7090993" y="1940559"/>
            <a:ext cx="4184235" cy="4264355"/>
            <a:chOff x="7090994" y="1579039"/>
            <a:chExt cx="3056400" cy="4992448"/>
          </a:xfrm>
        </p:grpSpPr>
        <p:sp>
          <p:nvSpPr>
            <p:cNvPr id="44" name="任意多边形: 形状 43">
              <a:extLst>
                <a:ext uri="{FF2B5EF4-FFF2-40B4-BE49-F238E27FC236}">
                  <a16:creationId xmlns:a16="http://schemas.microsoft.com/office/drawing/2014/main" id="{8A8CAA0B-9CCA-4649-BCA4-18E7B9487F66}"/>
                </a:ext>
              </a:extLst>
            </p:cNvPr>
            <p:cNvSpPr/>
            <p:nvPr/>
          </p:nvSpPr>
          <p:spPr>
            <a:xfrm>
              <a:off x="7090994" y="1579039"/>
              <a:ext cx="3045980" cy="1849961"/>
            </a:xfrm>
            <a:custGeom>
              <a:avLst/>
              <a:gdLst>
                <a:gd name="connsiteX0" fmla="*/ 337374 w 2835563"/>
                <a:gd name="connsiteY0" fmla="*/ 0 h 1686841"/>
                <a:gd name="connsiteX1" fmla="*/ 2498189 w 2835563"/>
                <a:gd name="connsiteY1" fmla="*/ 0 h 1686841"/>
                <a:gd name="connsiteX2" fmla="*/ 2835563 w 2835563"/>
                <a:gd name="connsiteY2" fmla="*/ 337374 h 1686841"/>
                <a:gd name="connsiteX3" fmla="*/ 2835563 w 2835563"/>
                <a:gd name="connsiteY3" fmla="*/ 1686831 h 1686841"/>
                <a:gd name="connsiteX4" fmla="*/ 2835562 w 2835563"/>
                <a:gd name="connsiteY4" fmla="*/ 1686841 h 1686841"/>
                <a:gd name="connsiteX5" fmla="*/ 2835562 w 2835563"/>
                <a:gd name="connsiteY5" fmla="*/ 915078 h 1686841"/>
                <a:gd name="connsiteX6" fmla="*/ 0 w 2835563"/>
                <a:gd name="connsiteY6" fmla="*/ 915078 h 1686841"/>
                <a:gd name="connsiteX7" fmla="*/ 0 w 2835563"/>
                <a:gd name="connsiteY7" fmla="*/ 337374 h 1686841"/>
                <a:gd name="connsiteX8" fmla="*/ 337374 w 2835563"/>
                <a:gd name="connsiteY8" fmla="*/ 0 h 16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563" h="1686841">
                  <a:moveTo>
                    <a:pt x="337374" y="0"/>
                  </a:moveTo>
                  <a:lnTo>
                    <a:pt x="2498189" y="0"/>
                  </a:lnTo>
                  <a:cubicBezTo>
                    <a:pt x="2684516" y="0"/>
                    <a:pt x="2835563" y="151047"/>
                    <a:pt x="2835563" y="337374"/>
                  </a:cubicBezTo>
                  <a:lnTo>
                    <a:pt x="2835563" y="1686831"/>
                  </a:lnTo>
                  <a:lnTo>
                    <a:pt x="2835562" y="1686841"/>
                  </a:lnTo>
                  <a:lnTo>
                    <a:pt x="2835562" y="915078"/>
                  </a:lnTo>
                  <a:lnTo>
                    <a:pt x="0" y="915078"/>
                  </a:lnTo>
                  <a:lnTo>
                    <a:pt x="0" y="337374"/>
                  </a:lnTo>
                  <a:cubicBezTo>
                    <a:pt x="0" y="151047"/>
                    <a:pt x="151047" y="0"/>
                    <a:pt x="337374" y="0"/>
                  </a:cubicBezTo>
                  <a:close/>
                </a:path>
              </a:pathLst>
            </a:custGeom>
            <a:solidFill>
              <a:srgbClr val="6741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defTabSz="914377" fontAlgn="base">
                <a:spcBef>
                  <a:spcPct val="0"/>
                </a:spcBef>
                <a:spcAft>
                  <a:spcPct val="0"/>
                </a:spcAft>
              </a:pPr>
              <a:endParaRPr lang="zh-CN" altLang="en-US" sz="2000">
                <a:solidFill>
                  <a:prstClr val="white"/>
                </a:solidFill>
                <a:latin typeface="+mj-ea"/>
                <a:ea typeface="+mj-ea"/>
              </a:endParaRPr>
            </a:p>
          </p:txBody>
        </p:sp>
        <p:sp>
          <p:nvSpPr>
            <p:cNvPr id="46" name="矩形 45">
              <a:extLst>
                <a:ext uri="{FF2B5EF4-FFF2-40B4-BE49-F238E27FC236}">
                  <a16:creationId xmlns:a16="http://schemas.microsoft.com/office/drawing/2014/main" id="{029177CA-1A5F-496A-B418-5A8943305735}"/>
                </a:ext>
              </a:extLst>
            </p:cNvPr>
            <p:cNvSpPr/>
            <p:nvPr/>
          </p:nvSpPr>
          <p:spPr>
            <a:xfrm>
              <a:off x="7090994" y="2504018"/>
              <a:ext cx="3045980" cy="40674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7030A0"/>
                </a:solidFill>
                <a:latin typeface="微软雅黑"/>
                <a:ea typeface="微软雅黑"/>
              </a:endParaRPr>
            </a:p>
          </p:txBody>
        </p:sp>
        <p:sp>
          <p:nvSpPr>
            <p:cNvPr id="48" name="文本框 47">
              <a:extLst>
                <a:ext uri="{FF2B5EF4-FFF2-40B4-BE49-F238E27FC236}">
                  <a16:creationId xmlns:a16="http://schemas.microsoft.com/office/drawing/2014/main" id="{E88D003E-555F-4731-BECB-443ED50148F2}"/>
                </a:ext>
              </a:extLst>
            </p:cNvPr>
            <p:cNvSpPr txBox="1"/>
            <p:nvPr/>
          </p:nvSpPr>
          <p:spPr>
            <a:xfrm>
              <a:off x="7513748" y="1758576"/>
              <a:ext cx="2310824" cy="646331"/>
            </a:xfrm>
            <a:prstGeom prst="rect">
              <a:avLst/>
            </a:prstGeom>
            <a:noFill/>
          </p:spPr>
          <p:txBody>
            <a:bodyPr wrap="square" rtlCol="0">
              <a:spAutoFit/>
            </a:bodyPr>
            <a:lstStyle/>
            <a:p>
              <a:pPr algn="ctr"/>
              <a:r>
                <a:rPr lang="zh-CN" altLang="en-US" b="1" dirty="0">
                  <a:solidFill>
                    <a:prstClr val="white"/>
                  </a:solidFill>
                  <a:latin typeface="+mj-ea"/>
                  <a:ea typeface="+mj-ea"/>
                </a:rPr>
                <a:t>基于转换误差的脉冲神经网络剪枝方法</a:t>
              </a:r>
            </a:p>
          </p:txBody>
        </p:sp>
        <p:sp>
          <p:nvSpPr>
            <p:cNvPr id="50" name="文本框 49">
              <a:extLst>
                <a:ext uri="{FF2B5EF4-FFF2-40B4-BE49-F238E27FC236}">
                  <a16:creationId xmlns:a16="http://schemas.microsoft.com/office/drawing/2014/main" id="{99BA26E0-3FDE-46EB-815F-707F2B593897}"/>
                </a:ext>
              </a:extLst>
            </p:cNvPr>
            <p:cNvSpPr txBox="1"/>
            <p:nvPr/>
          </p:nvSpPr>
          <p:spPr>
            <a:xfrm>
              <a:off x="7101414" y="2589992"/>
              <a:ext cx="3045980" cy="212090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dirty="0">
                  <a:latin typeface="+mj-ea"/>
                  <a:ea typeface="+mj-ea"/>
                </a:rPr>
                <a:t>通过</a:t>
              </a:r>
              <a:r>
                <a:rPr lang="en-US" altLang="zh-CN" dirty="0">
                  <a:latin typeface="+mj-ea"/>
                  <a:ea typeface="+mj-ea"/>
                </a:rPr>
                <a:t>ANN-to-SNN</a:t>
              </a:r>
              <a:r>
                <a:rPr lang="zh-CN" altLang="en-US" dirty="0">
                  <a:latin typeface="+mj-ea"/>
                  <a:ea typeface="+mj-ea"/>
                </a:rPr>
                <a:t>方式剪枝脉冲神经网络</a:t>
              </a:r>
              <a:endParaRPr lang="en-US" altLang="zh-CN" dirty="0">
                <a:latin typeface="+mj-ea"/>
                <a:ea typeface="+mj-ea"/>
              </a:endParaRPr>
            </a:p>
            <a:p>
              <a:pPr marL="285750" indent="-285750">
                <a:lnSpc>
                  <a:spcPct val="150000"/>
                </a:lnSpc>
                <a:buFont typeface="Wingdings" panose="05000000000000000000" pitchFamily="2" charset="2"/>
                <a:buChar char="n"/>
              </a:pPr>
              <a:r>
                <a:rPr lang="zh-CN" altLang="en-US" dirty="0">
                  <a:latin typeface="+mj-ea"/>
                  <a:ea typeface="+mj-ea"/>
                </a:rPr>
                <a:t>通过对目标的逐层分解求降低问题规模</a:t>
              </a:r>
              <a:endParaRPr lang="en-US" altLang="zh-CN" dirty="0">
                <a:latin typeface="+mj-ea"/>
                <a:ea typeface="+mj-ea"/>
              </a:endParaRPr>
            </a:p>
            <a:p>
              <a:pPr marL="285750" indent="-285750">
                <a:lnSpc>
                  <a:spcPct val="150000"/>
                </a:lnSpc>
                <a:buFont typeface="Wingdings" panose="05000000000000000000" pitchFamily="2" charset="2"/>
                <a:buChar char="n"/>
              </a:pPr>
              <a:r>
                <a:rPr lang="zh-CN" altLang="en-US" dirty="0">
                  <a:latin typeface="+mj-ea"/>
                  <a:ea typeface="+mj-ea"/>
                </a:rPr>
                <a:t>通过演化算法自动求解</a:t>
              </a:r>
            </a:p>
          </p:txBody>
        </p:sp>
        <p:pic>
          <p:nvPicPr>
            <p:cNvPr id="8" name="图片 7">
              <a:extLst>
                <a:ext uri="{FF2B5EF4-FFF2-40B4-BE49-F238E27FC236}">
                  <a16:creationId xmlns:a16="http://schemas.microsoft.com/office/drawing/2014/main" id="{F4823850-12A2-6F00-414F-4FCE5B1DA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409" y="5091086"/>
              <a:ext cx="2801990" cy="1261522"/>
            </a:xfrm>
            <a:prstGeom prst="rect">
              <a:avLst/>
            </a:prstGeom>
          </p:spPr>
        </p:pic>
      </p:grpSp>
      <p:sp>
        <p:nvSpPr>
          <p:cNvPr id="13" name="文本框 12">
            <a:extLst>
              <a:ext uri="{FF2B5EF4-FFF2-40B4-BE49-F238E27FC236}">
                <a16:creationId xmlns:a16="http://schemas.microsoft.com/office/drawing/2014/main" id="{F969C616-54EE-B214-1A51-B63A9D2C7B32}"/>
              </a:ext>
            </a:extLst>
          </p:cNvPr>
          <p:cNvSpPr txBox="1"/>
          <p:nvPr/>
        </p:nvSpPr>
        <p:spPr>
          <a:xfrm>
            <a:off x="2835670" y="1442639"/>
            <a:ext cx="1265579" cy="369332"/>
          </a:xfrm>
          <a:prstGeom prst="rect">
            <a:avLst/>
          </a:prstGeom>
          <a:noFill/>
        </p:spPr>
        <p:txBody>
          <a:bodyPr wrap="square" rtlCol="0">
            <a:spAutoFit/>
          </a:bodyPr>
          <a:lstStyle/>
          <a:p>
            <a:r>
              <a:rPr lang="zh-CN" altLang="en-US" b="1" dirty="0">
                <a:solidFill>
                  <a:schemeClr val="accent1"/>
                </a:solidFill>
              </a:rPr>
              <a:t>高性能</a:t>
            </a:r>
          </a:p>
        </p:txBody>
      </p:sp>
      <p:sp>
        <p:nvSpPr>
          <p:cNvPr id="14" name="文本框 13">
            <a:extLst>
              <a:ext uri="{FF2B5EF4-FFF2-40B4-BE49-F238E27FC236}">
                <a16:creationId xmlns:a16="http://schemas.microsoft.com/office/drawing/2014/main" id="{ED64C0A7-E17E-5002-64E7-F3E218EA77E3}"/>
              </a:ext>
            </a:extLst>
          </p:cNvPr>
          <p:cNvSpPr txBox="1"/>
          <p:nvPr/>
        </p:nvSpPr>
        <p:spPr>
          <a:xfrm>
            <a:off x="8951990" y="1347509"/>
            <a:ext cx="1265579" cy="369332"/>
          </a:xfrm>
          <a:prstGeom prst="rect">
            <a:avLst/>
          </a:prstGeom>
          <a:noFill/>
        </p:spPr>
        <p:txBody>
          <a:bodyPr wrap="square" rtlCol="0">
            <a:spAutoFit/>
          </a:bodyPr>
          <a:lstStyle/>
          <a:p>
            <a:r>
              <a:rPr lang="zh-CN" altLang="en-US" b="1" dirty="0">
                <a:solidFill>
                  <a:schemeClr val="accent1"/>
                </a:solidFill>
              </a:rPr>
              <a:t>低功耗</a:t>
            </a:r>
          </a:p>
        </p:txBody>
      </p:sp>
    </p:spTree>
    <p:extLst>
      <p:ext uri="{BB962C8B-B14F-4D97-AF65-F5344CB8AC3E}">
        <p14:creationId xmlns:p14="http://schemas.microsoft.com/office/powerpoint/2010/main" val="1568701505"/>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bwMode="auto">
          <a:xfrm>
            <a:off x="3239720" y="2173212"/>
            <a:ext cx="5650907" cy="748988"/>
          </a:xfrm>
          <a:prstGeom prst="rect">
            <a:avLst/>
          </a:prstGeom>
        </p:spPr>
        <p:txBody>
          <a:bodyPr wrap="none">
            <a:spAutoFit/>
          </a:bodyPr>
          <a:lstStyle/>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感谢各位老师批评指正</a:t>
            </a:r>
          </a:p>
        </p:txBody>
      </p:sp>
      <p:sp>
        <p:nvSpPr>
          <p:cNvPr id="2" name="圆角矩形 61">
            <a:extLst>
              <a:ext uri="{FF2B5EF4-FFF2-40B4-BE49-F238E27FC236}">
                <a16:creationId xmlns:a16="http://schemas.microsoft.com/office/drawing/2014/main" id="{F44CEA72-48BC-BFD9-6929-E1E93D78E689}"/>
              </a:ext>
            </a:extLst>
          </p:cNvPr>
          <p:cNvSpPr/>
          <p:nvPr/>
        </p:nvSpPr>
        <p:spPr>
          <a:xfrm>
            <a:off x="4881920" y="3769117"/>
            <a:ext cx="253081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200" b="1" dirty="0">
                <a:solidFill>
                  <a:prstClr val="white"/>
                </a:solidFill>
                <a:latin typeface="+mj-ea"/>
                <a:ea typeface="+mj-ea"/>
                <a:cs typeface="Arial" panose="020B0604020202020204" pitchFamily="34" charset="0"/>
              </a:rPr>
              <a:t>答辩人：王翔宇 </a:t>
            </a:r>
            <a:r>
              <a:rPr lang="en-US" altLang="zh-CN" sz="1200" b="1" dirty="0">
                <a:solidFill>
                  <a:prstClr val="white"/>
                </a:solidFill>
                <a:latin typeface="+mj-ea"/>
                <a:ea typeface="+mj-ea"/>
                <a:cs typeface="Arial" panose="020B0604020202020204" pitchFamily="34" charset="0"/>
              </a:rPr>
              <a:t>MG21370025</a:t>
            </a:r>
            <a:endParaRPr lang="zh-CN" altLang="en-US" sz="1200" b="1" dirty="0">
              <a:solidFill>
                <a:prstClr val="white"/>
              </a:solidFill>
              <a:latin typeface="+mj-ea"/>
              <a:ea typeface="+mj-ea"/>
              <a:cs typeface="Arial" panose="020B0604020202020204" pitchFamily="34" charset="0"/>
            </a:endParaRPr>
          </a:p>
        </p:txBody>
      </p:sp>
      <p:sp>
        <p:nvSpPr>
          <p:cNvPr id="3" name="圆角矩形 61">
            <a:extLst>
              <a:ext uri="{FF2B5EF4-FFF2-40B4-BE49-F238E27FC236}">
                <a16:creationId xmlns:a16="http://schemas.microsoft.com/office/drawing/2014/main" id="{AC9B9905-1E38-6722-2C90-4411C9BB27AB}"/>
              </a:ext>
            </a:extLst>
          </p:cNvPr>
          <p:cNvSpPr/>
          <p:nvPr/>
        </p:nvSpPr>
        <p:spPr>
          <a:xfrm>
            <a:off x="4881919" y="4344124"/>
            <a:ext cx="253081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200" b="1" dirty="0">
                <a:solidFill>
                  <a:prstClr val="white"/>
                </a:solidFill>
                <a:latin typeface="+mj-ea"/>
                <a:ea typeface="+mj-ea"/>
                <a:cs typeface="Arial" panose="020B0604020202020204" pitchFamily="34" charset="0"/>
              </a:rPr>
              <a:t>导师：申富饶</a:t>
            </a:r>
            <a:r>
              <a:rPr lang="en-US" altLang="zh-CN" sz="1200" b="1" dirty="0">
                <a:solidFill>
                  <a:prstClr val="white"/>
                </a:solidFill>
                <a:latin typeface="+mj-ea"/>
                <a:ea typeface="+mj-ea"/>
                <a:cs typeface="Arial" panose="020B0604020202020204" pitchFamily="34" charset="0"/>
              </a:rPr>
              <a:t>  </a:t>
            </a:r>
            <a:r>
              <a:rPr lang="zh-CN" altLang="en-US" sz="1200" b="1" dirty="0">
                <a:solidFill>
                  <a:prstClr val="white"/>
                </a:solidFill>
                <a:latin typeface="+mj-ea"/>
                <a:ea typeface="+mj-ea"/>
                <a:cs typeface="Arial" panose="020B0604020202020204" pitchFamily="34" charset="0"/>
              </a:rPr>
              <a:t>教授</a:t>
            </a:r>
          </a:p>
        </p:txBody>
      </p:sp>
      <p:sp>
        <p:nvSpPr>
          <p:cNvPr id="4" name="圆角矩形 61">
            <a:extLst>
              <a:ext uri="{FF2B5EF4-FFF2-40B4-BE49-F238E27FC236}">
                <a16:creationId xmlns:a16="http://schemas.microsoft.com/office/drawing/2014/main" id="{3BCEC2AC-476B-D2A5-EE0D-CB4ED40EE148}"/>
              </a:ext>
            </a:extLst>
          </p:cNvPr>
          <p:cNvSpPr/>
          <p:nvPr/>
        </p:nvSpPr>
        <p:spPr>
          <a:xfrm>
            <a:off x="4881919" y="4945257"/>
            <a:ext cx="253081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200" b="1" dirty="0">
                <a:solidFill>
                  <a:prstClr val="white"/>
                </a:solidFill>
                <a:latin typeface="+mj-ea"/>
                <a:ea typeface="+mj-ea"/>
                <a:cs typeface="Arial" panose="020B0604020202020204" pitchFamily="34" charset="0"/>
              </a:rPr>
              <a:t>日期：</a:t>
            </a:r>
            <a:r>
              <a:rPr lang="en-US" altLang="zh-CN" sz="1200" b="1" dirty="0">
                <a:solidFill>
                  <a:prstClr val="white"/>
                </a:solidFill>
                <a:latin typeface="+mj-ea"/>
                <a:ea typeface="+mj-ea"/>
                <a:cs typeface="Arial" panose="020B0604020202020204" pitchFamily="34" charset="0"/>
              </a:rPr>
              <a:t>2024</a:t>
            </a:r>
            <a:r>
              <a:rPr lang="zh-CN" altLang="en-US" sz="1200" b="1" dirty="0">
                <a:solidFill>
                  <a:prstClr val="white"/>
                </a:solidFill>
                <a:latin typeface="+mj-ea"/>
                <a:ea typeface="+mj-ea"/>
                <a:cs typeface="Arial" panose="020B0604020202020204" pitchFamily="34" charset="0"/>
              </a:rPr>
              <a:t>年</a:t>
            </a:r>
            <a:r>
              <a:rPr lang="en-US" altLang="zh-CN" sz="1200" b="1" dirty="0">
                <a:solidFill>
                  <a:prstClr val="white"/>
                </a:solidFill>
                <a:latin typeface="+mj-ea"/>
                <a:ea typeface="+mj-ea"/>
                <a:cs typeface="Arial" panose="020B0604020202020204" pitchFamily="34" charset="0"/>
              </a:rPr>
              <a:t>05</a:t>
            </a:r>
            <a:r>
              <a:rPr lang="zh-CN" altLang="en-US" sz="1200" b="1" dirty="0">
                <a:solidFill>
                  <a:prstClr val="white"/>
                </a:solidFill>
                <a:latin typeface="+mj-ea"/>
                <a:ea typeface="+mj-ea"/>
                <a:cs typeface="Arial" panose="020B0604020202020204" pitchFamily="34" charset="0"/>
              </a:rPr>
              <a:t>月</a:t>
            </a:r>
            <a:r>
              <a:rPr lang="en-US" altLang="zh-CN" sz="1200" b="1">
                <a:solidFill>
                  <a:prstClr val="white"/>
                </a:solidFill>
                <a:latin typeface="+mj-ea"/>
                <a:ea typeface="+mj-ea"/>
                <a:cs typeface="Arial" panose="020B0604020202020204" pitchFamily="34" charset="0"/>
              </a:rPr>
              <a:t>16</a:t>
            </a:r>
            <a:r>
              <a:rPr lang="zh-CN" altLang="en-US" sz="1200" b="1">
                <a:solidFill>
                  <a:prstClr val="white"/>
                </a:solidFill>
                <a:latin typeface="+mj-ea"/>
                <a:ea typeface="+mj-ea"/>
                <a:cs typeface="Arial" panose="020B0604020202020204" pitchFamily="34" charset="0"/>
              </a:rPr>
              <a:t>日</a:t>
            </a:r>
            <a:endParaRPr lang="zh-CN" altLang="en-US" sz="1200" b="1" dirty="0">
              <a:solidFill>
                <a:prstClr val="white"/>
              </a:solidFill>
              <a:latin typeface="+mj-ea"/>
              <a:ea typeface="+mj-ea"/>
              <a:cs typeface="Arial" panose="020B0604020202020204" pitchFamily="34" charset="0"/>
            </a:endParaRPr>
          </a:p>
        </p:txBody>
      </p:sp>
    </p:spTree>
    <p:extLst>
      <p:ext uri="{BB962C8B-B14F-4D97-AF65-F5344CB8AC3E}">
        <p14:creationId xmlns:p14="http://schemas.microsoft.com/office/powerpoint/2010/main" val="1438968097"/>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CAE4A052-8841-0C8A-62A3-5DDF60C3D303}"/>
              </a:ext>
            </a:extLst>
          </p:cNvPr>
          <p:cNvSpPr txBox="1">
            <a:spLocks noChangeArrowheads="1"/>
          </p:cNvSpPr>
          <p:nvPr/>
        </p:nvSpPr>
        <p:spPr bwMode="auto">
          <a:xfrm>
            <a:off x="4977744" y="2787604"/>
            <a:ext cx="223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研究背景</a:t>
            </a:r>
          </a:p>
        </p:txBody>
      </p:sp>
      <p:sp>
        <p:nvSpPr>
          <p:cNvPr id="3" name="矩形 2">
            <a:extLst>
              <a:ext uri="{FF2B5EF4-FFF2-40B4-BE49-F238E27FC236}">
                <a16:creationId xmlns:a16="http://schemas.microsoft.com/office/drawing/2014/main" id="{1F9EB1CD-8D65-D839-7A17-57225E1E892F}"/>
              </a:ext>
            </a:extLst>
          </p:cNvPr>
          <p:cNvSpPr/>
          <p:nvPr/>
        </p:nvSpPr>
        <p:spPr>
          <a:xfrm>
            <a:off x="2779718" y="3925592"/>
            <a:ext cx="6632564" cy="499624"/>
          </a:xfrm>
          <a:prstGeom prst="rect">
            <a:avLst/>
          </a:prstGeom>
        </p:spPr>
        <p:txBody>
          <a:bodyPr wrap="square">
            <a:spAutoFit/>
          </a:bodyPr>
          <a:lstStyle/>
          <a:p>
            <a:pPr algn="ctr" defTabSz="914377">
              <a:lnSpc>
                <a:spcPct val="150000"/>
              </a:lnSpc>
              <a:buClr>
                <a:srgbClr val="2AFEFF"/>
              </a:buClr>
              <a:defRPr/>
            </a:pPr>
            <a:r>
              <a:rPr lang="zh-CN" altLang="en-US" sz="2000" dirty="0">
                <a:solidFill>
                  <a:prstClr val="black">
                    <a:lumMod val="75000"/>
                    <a:lumOff val="25000"/>
                  </a:prstClr>
                </a:solidFill>
                <a:latin typeface="+mj-ea"/>
                <a:ea typeface="+mj-ea"/>
                <a:cs typeface="Arial" panose="020B0604020202020204" pitchFamily="34" charset="0"/>
              </a:rPr>
              <a:t>背景介绍</a:t>
            </a:r>
            <a:r>
              <a:rPr lang="en-US" altLang="zh-CN" sz="2000" dirty="0">
                <a:solidFill>
                  <a:prstClr val="black">
                    <a:lumMod val="75000"/>
                    <a:lumOff val="25000"/>
                  </a:prstClr>
                </a:solidFill>
                <a:latin typeface="+mj-ea"/>
                <a:ea typeface="+mj-ea"/>
                <a:cs typeface="Arial" panose="020B0604020202020204" pitchFamily="34" charset="0"/>
              </a:rPr>
              <a:t>|</a:t>
            </a:r>
            <a:r>
              <a:rPr lang="zh-CN" altLang="en-US" sz="2000" dirty="0">
                <a:solidFill>
                  <a:prstClr val="black">
                    <a:lumMod val="75000"/>
                    <a:lumOff val="25000"/>
                  </a:prstClr>
                </a:solidFill>
                <a:latin typeface="+mj-ea"/>
                <a:ea typeface="+mj-ea"/>
                <a:cs typeface="Arial" panose="020B0604020202020204" pitchFamily="34" charset="0"/>
              </a:rPr>
              <a:t>研究意义</a:t>
            </a:r>
            <a:r>
              <a:rPr lang="en-US" altLang="zh-CN" sz="2000" dirty="0">
                <a:solidFill>
                  <a:prstClr val="black">
                    <a:lumMod val="75000"/>
                    <a:lumOff val="25000"/>
                  </a:prstClr>
                </a:solidFill>
                <a:latin typeface="+mj-ea"/>
                <a:ea typeface="+mj-ea"/>
                <a:cs typeface="Arial" panose="020B0604020202020204" pitchFamily="34" charset="0"/>
              </a:rPr>
              <a:t>|</a:t>
            </a:r>
            <a:r>
              <a:rPr lang="zh-CN" altLang="en-US" sz="2000" dirty="0">
                <a:solidFill>
                  <a:prstClr val="black">
                    <a:lumMod val="75000"/>
                    <a:lumOff val="25000"/>
                  </a:prstClr>
                </a:solidFill>
                <a:latin typeface="+mj-ea"/>
                <a:ea typeface="+mj-ea"/>
                <a:cs typeface="Arial" panose="020B0604020202020204" pitchFamily="34" charset="0"/>
              </a:rPr>
              <a:t>研究内容</a:t>
            </a:r>
          </a:p>
        </p:txBody>
      </p:sp>
      <p:sp>
        <p:nvSpPr>
          <p:cNvPr id="4" name="矩形 3">
            <a:extLst>
              <a:ext uri="{FF2B5EF4-FFF2-40B4-BE49-F238E27FC236}">
                <a16:creationId xmlns:a16="http://schemas.microsoft.com/office/drawing/2014/main" id="{2E4917D9-BD0F-EF6E-2421-6A8CE6020BC2}"/>
              </a:ext>
            </a:extLst>
          </p:cNvPr>
          <p:cNvSpPr/>
          <p:nvPr/>
        </p:nvSpPr>
        <p:spPr>
          <a:xfrm>
            <a:off x="4778972" y="3429000"/>
            <a:ext cx="2634054"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Research Background</a:t>
            </a:r>
          </a:p>
        </p:txBody>
      </p:sp>
      <p:sp>
        <p:nvSpPr>
          <p:cNvPr id="5" name="圆角矩形 52">
            <a:extLst>
              <a:ext uri="{FF2B5EF4-FFF2-40B4-BE49-F238E27FC236}">
                <a16:creationId xmlns:a16="http://schemas.microsoft.com/office/drawing/2014/main" id="{8633DE1F-9983-6DF6-345E-2F96D68BEF00}"/>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第一部分</a:t>
            </a:r>
          </a:p>
        </p:txBody>
      </p:sp>
    </p:spTree>
    <p:extLst>
      <p:ext uri="{BB962C8B-B14F-4D97-AF65-F5344CB8AC3E}">
        <p14:creationId xmlns:p14="http://schemas.microsoft.com/office/powerpoint/2010/main" val="781527950"/>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4FEF6C3-6E92-C5EF-F67E-B56535C83A02}"/>
              </a:ext>
            </a:extLst>
          </p:cNvPr>
          <p:cNvPicPr>
            <a:picLocks noChangeAspect="1"/>
          </p:cNvPicPr>
          <p:nvPr/>
        </p:nvPicPr>
        <p:blipFill rotWithShape="1">
          <a:blip r:embed="rId3">
            <a:extLst>
              <a:ext uri="{28A0092B-C50C-407E-A947-70E740481C1C}">
                <a14:useLocalDpi xmlns:a14="http://schemas.microsoft.com/office/drawing/2010/main" val="0"/>
              </a:ext>
            </a:extLst>
          </a:blip>
          <a:srcRect l="10799" t="-1591" r="12094" b="212"/>
          <a:stretch/>
        </p:blipFill>
        <p:spPr>
          <a:xfrm>
            <a:off x="1427031" y="3089414"/>
            <a:ext cx="3225777" cy="2739676"/>
          </a:xfrm>
          <a:prstGeom prst="rect">
            <a:avLst/>
          </a:prstGeom>
        </p:spPr>
      </p:pic>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endParaRPr lang="zh-CN" altLang="en-US" sz="2000" b="1" dirty="0">
              <a:solidFill>
                <a:schemeClr val="accent2">
                  <a:lumMod val="40000"/>
                  <a:lumOff val="60000"/>
                </a:schemeClr>
              </a:solidFill>
              <a:latin typeface="+mj-ea"/>
              <a:ea typeface="+mj-ea"/>
            </a:endParaRP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6053664"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1.1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3186555"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背景介绍：脉冲神经元模型</a:t>
            </a:r>
          </a:p>
        </p:txBody>
      </p:sp>
      <p:sp>
        <p:nvSpPr>
          <p:cNvPr id="16" name="矩形 15">
            <a:extLst>
              <a:ext uri="{FF2B5EF4-FFF2-40B4-BE49-F238E27FC236}">
                <a16:creationId xmlns:a16="http://schemas.microsoft.com/office/drawing/2014/main" id="{7AD12AE7-DFE3-48E8-5F2F-FAC2255E539E}"/>
              </a:ext>
            </a:extLst>
          </p:cNvPr>
          <p:cNvSpPr/>
          <p:nvPr/>
        </p:nvSpPr>
        <p:spPr>
          <a:xfrm>
            <a:off x="1128408" y="1345789"/>
            <a:ext cx="5218332" cy="1526187"/>
          </a:xfrm>
          <a:prstGeom prst="rect">
            <a:avLst/>
          </a:prstGeom>
        </p:spPr>
        <p:txBody>
          <a:bodyPr wrap="square">
            <a:spAutoFit/>
          </a:bodyPr>
          <a:lstStyle/>
          <a:p>
            <a:pPr defTabSz="914377">
              <a:lnSpc>
                <a:spcPct val="150000"/>
              </a:lnSpc>
              <a:buClr>
                <a:srgbClr val="2AFEFF"/>
              </a:buClr>
              <a:defRPr/>
            </a:pPr>
            <a:r>
              <a:rPr lang="en-US" altLang="zh-CN" sz="1600" b="1" dirty="0">
                <a:solidFill>
                  <a:prstClr val="black">
                    <a:lumMod val="75000"/>
                    <a:lumOff val="25000"/>
                  </a:prstClr>
                </a:solidFill>
                <a:latin typeface="+mj-ea"/>
                <a:ea typeface="+mj-ea"/>
                <a:cs typeface="Arial" panose="020B0604020202020204" pitchFamily="34" charset="0"/>
              </a:rPr>
              <a:t>1952</a:t>
            </a:r>
            <a:r>
              <a:rPr lang="zh-CN" altLang="en-US" sz="1600" b="1" dirty="0">
                <a:solidFill>
                  <a:prstClr val="black">
                    <a:lumMod val="75000"/>
                    <a:lumOff val="25000"/>
                  </a:prstClr>
                </a:solidFill>
                <a:latin typeface="+mj-ea"/>
                <a:ea typeface="+mj-ea"/>
                <a:cs typeface="Arial" panose="020B0604020202020204" pitchFamily="34" charset="0"/>
              </a:rPr>
              <a:t>年，</a:t>
            </a:r>
            <a:r>
              <a:rPr lang="en-US" altLang="zh-CN" sz="1600" b="1" dirty="0">
                <a:solidFill>
                  <a:prstClr val="black">
                    <a:lumMod val="75000"/>
                    <a:lumOff val="25000"/>
                  </a:prstClr>
                </a:solidFill>
                <a:latin typeface="+mj-ea"/>
                <a:ea typeface="+mj-ea"/>
                <a:cs typeface="Arial" panose="020B0604020202020204" pitchFamily="34" charset="0"/>
              </a:rPr>
              <a:t>Alan Hodgkin</a:t>
            </a:r>
            <a:r>
              <a:rPr lang="zh-CN" altLang="en-US" sz="1600" b="1" dirty="0">
                <a:solidFill>
                  <a:prstClr val="black">
                    <a:lumMod val="75000"/>
                    <a:lumOff val="25000"/>
                  </a:prstClr>
                </a:solidFill>
                <a:latin typeface="+mj-ea"/>
                <a:ea typeface="+mj-ea"/>
                <a:cs typeface="Arial" panose="020B0604020202020204" pitchFamily="34" charset="0"/>
              </a:rPr>
              <a:t>和</a:t>
            </a:r>
            <a:r>
              <a:rPr lang="en-US" altLang="zh-CN" sz="1600" b="1" dirty="0">
                <a:solidFill>
                  <a:prstClr val="black">
                    <a:lumMod val="75000"/>
                    <a:lumOff val="25000"/>
                  </a:prstClr>
                </a:solidFill>
                <a:latin typeface="+mj-ea"/>
                <a:ea typeface="+mj-ea"/>
                <a:cs typeface="Arial" panose="020B0604020202020204" pitchFamily="34" charset="0"/>
              </a:rPr>
              <a:t>Andrew Huxley</a:t>
            </a:r>
          </a:p>
          <a:p>
            <a:pPr defTabSz="914377">
              <a:lnSpc>
                <a:spcPct val="150000"/>
              </a:lnSpc>
              <a:buClr>
                <a:srgbClr val="2AFEFF"/>
              </a:buClr>
              <a:defRPr/>
            </a:pPr>
            <a:r>
              <a:rPr lang="zh-CN" altLang="en-US" sz="1600" b="1" dirty="0">
                <a:solidFill>
                  <a:prstClr val="black">
                    <a:lumMod val="75000"/>
                    <a:lumOff val="25000"/>
                  </a:prstClr>
                </a:solidFill>
                <a:latin typeface="+mj-ea"/>
                <a:ea typeface="+mj-ea"/>
                <a:cs typeface="Arial" panose="020B0604020202020204" pitchFamily="34" charset="0"/>
              </a:rPr>
              <a:t>通过对</a:t>
            </a:r>
            <a:r>
              <a:rPr lang="zh-CN" altLang="en-US" sz="1600" b="1" dirty="0">
                <a:solidFill>
                  <a:srgbClr val="0070C0"/>
                </a:solidFill>
                <a:latin typeface="+mj-ea"/>
                <a:ea typeface="+mj-ea"/>
                <a:cs typeface="Arial" panose="020B0604020202020204" pitchFamily="34" charset="0"/>
              </a:rPr>
              <a:t>乌贼巨大神经元</a:t>
            </a:r>
            <a:r>
              <a:rPr lang="zh-CN" altLang="en-US" sz="1600" b="1" dirty="0">
                <a:solidFill>
                  <a:prstClr val="black">
                    <a:lumMod val="75000"/>
                    <a:lumOff val="25000"/>
                  </a:prstClr>
                </a:solidFill>
                <a:latin typeface="+mj-ea"/>
                <a:ea typeface="+mj-ea"/>
                <a:cs typeface="Arial" panose="020B0604020202020204" pitchFamily="34" charset="0"/>
              </a:rPr>
              <a:t>的电活动过程的观察，                              揭示了神经元膜电位变化的离子通道机制，                                                         提出了</a:t>
            </a:r>
            <a:r>
              <a:rPr lang="en-US" altLang="zh-CN" sz="1600" b="1" dirty="0">
                <a:solidFill>
                  <a:schemeClr val="accent2"/>
                </a:solidFill>
                <a:latin typeface="+mj-ea"/>
                <a:ea typeface="+mj-ea"/>
                <a:cs typeface="Arial" panose="020B0604020202020204" pitchFamily="34" charset="0"/>
              </a:rPr>
              <a:t>HH</a:t>
            </a:r>
            <a:r>
              <a:rPr lang="zh-CN" altLang="en-US" sz="1600" b="1" dirty="0">
                <a:solidFill>
                  <a:schemeClr val="accent2"/>
                </a:solidFill>
                <a:latin typeface="+mj-ea"/>
                <a:ea typeface="+mj-ea"/>
                <a:cs typeface="Arial" panose="020B0604020202020204" pitchFamily="34" charset="0"/>
              </a:rPr>
              <a:t>（</a:t>
            </a:r>
            <a:r>
              <a:rPr lang="en-US" altLang="zh-CN" sz="1600" b="1" dirty="0">
                <a:solidFill>
                  <a:schemeClr val="accent2"/>
                </a:solidFill>
                <a:latin typeface="+mj-ea"/>
                <a:ea typeface="+mj-ea"/>
                <a:cs typeface="Arial" panose="020B0604020202020204" pitchFamily="34" charset="0"/>
              </a:rPr>
              <a:t>Hodgkin-Huxley</a:t>
            </a:r>
            <a:r>
              <a:rPr lang="zh-CN" altLang="en-US" sz="1600" b="1" dirty="0">
                <a:solidFill>
                  <a:schemeClr val="accent2"/>
                </a:solidFill>
                <a:latin typeface="+mj-ea"/>
                <a:ea typeface="+mj-ea"/>
                <a:cs typeface="Arial" panose="020B0604020202020204" pitchFamily="34" charset="0"/>
              </a:rPr>
              <a:t>）模型</a:t>
            </a:r>
            <a:r>
              <a:rPr lang="zh-CN" altLang="en-US" sz="1600" b="1" dirty="0">
                <a:solidFill>
                  <a:prstClr val="black">
                    <a:lumMod val="75000"/>
                    <a:lumOff val="25000"/>
                  </a:prstClr>
                </a:solidFill>
                <a:latin typeface="+mj-ea"/>
                <a:ea typeface="+mj-ea"/>
                <a:cs typeface="Arial" panose="020B0604020202020204" pitchFamily="34" charset="0"/>
              </a:rPr>
              <a:t>：</a:t>
            </a:r>
          </a:p>
        </p:txBody>
      </p:sp>
      <p:cxnSp>
        <p:nvCxnSpPr>
          <p:cNvPr id="18" name="直接连接符 17">
            <a:extLst>
              <a:ext uri="{FF2B5EF4-FFF2-40B4-BE49-F238E27FC236}">
                <a16:creationId xmlns:a16="http://schemas.microsoft.com/office/drawing/2014/main" id="{1A52B520-1F32-A052-37CA-525A666EDF32}"/>
              </a:ext>
            </a:extLst>
          </p:cNvPr>
          <p:cNvCxnSpPr>
            <a:cxnSpLocks/>
          </p:cNvCxnSpPr>
          <p:nvPr/>
        </p:nvCxnSpPr>
        <p:spPr>
          <a:xfrm>
            <a:off x="6015138" y="1598416"/>
            <a:ext cx="0" cy="449920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395A4F6D-4669-998D-9A08-19FF599FE2FC}"/>
              </a:ext>
            </a:extLst>
          </p:cNvPr>
          <p:cNvSpPr/>
          <p:nvPr/>
        </p:nvSpPr>
        <p:spPr>
          <a:xfrm>
            <a:off x="6611946" y="1374979"/>
            <a:ext cx="5128011" cy="1156855"/>
          </a:xfrm>
          <a:prstGeom prst="rect">
            <a:avLst/>
          </a:prstGeom>
        </p:spPr>
        <p:txBody>
          <a:bodyPr wrap="square">
            <a:spAutoFit/>
          </a:bodyPr>
          <a:lstStyle/>
          <a:p>
            <a:pPr defTabSz="914377">
              <a:lnSpc>
                <a:spcPct val="150000"/>
              </a:lnSpc>
              <a:buClr>
                <a:srgbClr val="2AFEFF"/>
              </a:buClr>
              <a:defRPr/>
            </a:pPr>
            <a:r>
              <a:rPr lang="en-US" altLang="zh-CN" sz="1600" b="1" dirty="0">
                <a:solidFill>
                  <a:schemeClr val="accent2"/>
                </a:solidFill>
                <a:latin typeface="+mj-ea"/>
                <a:ea typeface="+mj-ea"/>
                <a:cs typeface="Arial" panose="020B0604020202020204" pitchFamily="34" charset="0"/>
              </a:rPr>
              <a:t>LIF</a:t>
            </a:r>
            <a:r>
              <a:rPr lang="zh-CN" altLang="en-US" sz="1600" b="1" dirty="0">
                <a:solidFill>
                  <a:schemeClr val="accent2"/>
                </a:solidFill>
                <a:latin typeface="+mj-ea"/>
                <a:ea typeface="+mj-ea"/>
                <a:cs typeface="Arial" panose="020B0604020202020204" pitchFamily="34" charset="0"/>
              </a:rPr>
              <a:t>（</a:t>
            </a:r>
            <a:r>
              <a:rPr lang="en-US" altLang="zh-CN" sz="1600" b="1" dirty="0">
                <a:solidFill>
                  <a:schemeClr val="accent2"/>
                </a:solidFill>
                <a:latin typeface="+mj-ea"/>
                <a:ea typeface="+mj-ea"/>
                <a:cs typeface="Arial" panose="020B0604020202020204" pitchFamily="34" charset="0"/>
              </a:rPr>
              <a:t>Leaky-Integrate-and-Fire</a:t>
            </a:r>
            <a:r>
              <a:rPr lang="zh-CN" altLang="en-US" sz="1600" b="1" dirty="0">
                <a:solidFill>
                  <a:schemeClr val="accent2"/>
                </a:solidFill>
                <a:latin typeface="+mj-ea"/>
                <a:ea typeface="+mj-ea"/>
                <a:cs typeface="Arial" panose="020B0604020202020204" pitchFamily="34" charset="0"/>
              </a:rPr>
              <a:t>）模型</a:t>
            </a:r>
            <a:r>
              <a:rPr lang="zh-CN" altLang="en-US" sz="1600" b="1" dirty="0">
                <a:solidFill>
                  <a:prstClr val="black">
                    <a:lumMod val="75000"/>
                    <a:lumOff val="25000"/>
                  </a:prstClr>
                </a:solidFill>
                <a:latin typeface="+mj-ea"/>
                <a:ea typeface="+mj-ea"/>
                <a:cs typeface="Arial" panose="020B0604020202020204" pitchFamily="34" charset="0"/>
              </a:rPr>
              <a:t>，该模型模拟生物神经元膜电位主要的的</a:t>
            </a:r>
            <a:r>
              <a:rPr lang="zh-CN" altLang="en-US" sz="1600" b="1" dirty="0">
                <a:solidFill>
                  <a:schemeClr val="accent1"/>
                </a:solidFill>
                <a:latin typeface="+mj-ea"/>
                <a:ea typeface="+mj-ea"/>
                <a:cs typeface="Arial" panose="020B0604020202020204" pitchFamily="34" charset="0"/>
              </a:rPr>
              <a:t>整合</a:t>
            </a:r>
            <a:r>
              <a:rPr lang="zh-CN" altLang="en-US" sz="1600" b="1" dirty="0">
                <a:latin typeface="+mj-ea"/>
                <a:ea typeface="+mj-ea"/>
                <a:cs typeface="Arial" panose="020B0604020202020204" pitchFamily="34" charset="0"/>
              </a:rPr>
              <a:t>、</a:t>
            </a:r>
            <a:r>
              <a:rPr lang="zh-CN" altLang="en-US" sz="1600" b="1" dirty="0">
                <a:solidFill>
                  <a:schemeClr val="accent1"/>
                </a:solidFill>
                <a:latin typeface="+mj-ea"/>
                <a:ea typeface="+mj-ea"/>
                <a:cs typeface="Arial" panose="020B0604020202020204" pitchFamily="34" charset="0"/>
              </a:rPr>
              <a:t>泄露</a:t>
            </a:r>
            <a:r>
              <a:rPr lang="zh-CN" altLang="en-US" sz="1600" b="1" dirty="0">
                <a:latin typeface="+mj-ea"/>
                <a:ea typeface="+mj-ea"/>
                <a:cs typeface="Arial" panose="020B0604020202020204" pitchFamily="34" charset="0"/>
              </a:rPr>
              <a:t>、</a:t>
            </a:r>
            <a:r>
              <a:rPr lang="zh-CN" altLang="en-US" sz="1600" b="1" dirty="0">
                <a:solidFill>
                  <a:schemeClr val="accent1"/>
                </a:solidFill>
                <a:latin typeface="+mj-ea"/>
                <a:ea typeface="+mj-ea"/>
                <a:cs typeface="Arial" panose="020B0604020202020204" pitchFamily="34" charset="0"/>
              </a:rPr>
              <a:t>激活</a:t>
            </a:r>
            <a:r>
              <a:rPr lang="zh-CN" altLang="en-US" sz="1600" b="1" dirty="0">
                <a:latin typeface="+mj-ea"/>
                <a:ea typeface="+mj-ea"/>
                <a:cs typeface="Arial" panose="020B0604020202020204" pitchFamily="34" charset="0"/>
              </a:rPr>
              <a:t>和</a:t>
            </a:r>
            <a:r>
              <a:rPr lang="zh-CN" altLang="en-US" sz="1600" b="1" dirty="0">
                <a:solidFill>
                  <a:schemeClr val="accent1"/>
                </a:solidFill>
                <a:latin typeface="+mj-ea"/>
                <a:ea typeface="+mj-ea"/>
                <a:cs typeface="Arial" panose="020B0604020202020204" pitchFamily="34" charset="0"/>
              </a:rPr>
              <a:t>重置</a:t>
            </a:r>
            <a:r>
              <a:rPr lang="zh-CN" altLang="en-US" sz="1600" b="1" dirty="0">
                <a:solidFill>
                  <a:prstClr val="black">
                    <a:lumMod val="75000"/>
                    <a:lumOff val="25000"/>
                  </a:prstClr>
                </a:solidFill>
                <a:latin typeface="+mj-ea"/>
                <a:ea typeface="+mj-ea"/>
                <a:cs typeface="Arial" panose="020B0604020202020204" pitchFamily="34" charset="0"/>
              </a:rPr>
              <a:t>过程，模拟了生物神经元在</a:t>
            </a:r>
            <a:r>
              <a:rPr lang="zh-CN" altLang="en-US" sz="1600" b="1" dirty="0">
                <a:solidFill>
                  <a:srgbClr val="0070C0"/>
                </a:solidFill>
                <a:latin typeface="+mj-ea"/>
                <a:ea typeface="+mj-ea"/>
                <a:cs typeface="Arial" panose="020B0604020202020204" pitchFamily="34" charset="0"/>
              </a:rPr>
              <a:t>时间</a:t>
            </a:r>
            <a:r>
              <a:rPr lang="zh-CN" altLang="en-US" sz="1600" b="1" dirty="0">
                <a:solidFill>
                  <a:prstClr val="black">
                    <a:lumMod val="75000"/>
                    <a:lumOff val="25000"/>
                  </a:prstClr>
                </a:solidFill>
                <a:latin typeface="+mj-ea"/>
                <a:ea typeface="+mj-ea"/>
                <a:cs typeface="Arial" panose="020B0604020202020204" pitchFamily="34" charset="0"/>
              </a:rPr>
              <a:t>和</a:t>
            </a:r>
            <a:r>
              <a:rPr lang="zh-CN" altLang="en-US" sz="1600" b="1" dirty="0">
                <a:solidFill>
                  <a:srgbClr val="0070C0"/>
                </a:solidFill>
                <a:latin typeface="+mj-ea"/>
                <a:ea typeface="+mj-ea"/>
                <a:cs typeface="Arial" panose="020B0604020202020204" pitchFamily="34" charset="0"/>
              </a:rPr>
              <a:t>空间</a:t>
            </a:r>
            <a:r>
              <a:rPr lang="zh-CN" altLang="en-US" sz="1600" b="1" dirty="0">
                <a:solidFill>
                  <a:prstClr val="black">
                    <a:lumMod val="75000"/>
                    <a:lumOff val="25000"/>
                  </a:prstClr>
                </a:solidFill>
                <a:latin typeface="+mj-ea"/>
                <a:ea typeface="+mj-ea"/>
                <a:cs typeface="Arial" panose="020B0604020202020204" pitchFamily="34" charset="0"/>
              </a:rPr>
              <a:t>上对信号的处理：</a:t>
            </a:r>
          </a:p>
        </p:txBody>
      </p:sp>
      <p:grpSp>
        <p:nvGrpSpPr>
          <p:cNvPr id="38" name="组合 37">
            <a:extLst>
              <a:ext uri="{FF2B5EF4-FFF2-40B4-BE49-F238E27FC236}">
                <a16:creationId xmlns:a16="http://schemas.microsoft.com/office/drawing/2014/main" id="{387C5F71-5A6E-4A8E-EBFB-CE2CBD7A90DC}"/>
              </a:ext>
            </a:extLst>
          </p:cNvPr>
          <p:cNvGrpSpPr/>
          <p:nvPr/>
        </p:nvGrpSpPr>
        <p:grpSpPr>
          <a:xfrm>
            <a:off x="7469795" y="4197138"/>
            <a:ext cx="3426446" cy="1981745"/>
            <a:chOff x="4727423" y="2909480"/>
            <a:chExt cx="6753376" cy="3362971"/>
          </a:xfrm>
        </p:grpSpPr>
        <p:pic>
          <p:nvPicPr>
            <p:cNvPr id="26" name="图片 25">
              <a:extLst>
                <a:ext uri="{FF2B5EF4-FFF2-40B4-BE49-F238E27FC236}">
                  <a16:creationId xmlns:a16="http://schemas.microsoft.com/office/drawing/2014/main" id="{31883707-178E-DBC1-2774-990E211B9E07}"/>
                </a:ext>
              </a:extLst>
            </p:cNvPr>
            <p:cNvPicPr>
              <a:picLocks noChangeAspect="1"/>
            </p:cNvPicPr>
            <p:nvPr/>
          </p:nvPicPr>
          <p:blipFill>
            <a:blip r:embed="rId4"/>
            <a:stretch>
              <a:fillRect/>
            </a:stretch>
          </p:blipFill>
          <p:spPr>
            <a:xfrm>
              <a:off x="7244399" y="3093137"/>
              <a:ext cx="3934374" cy="495369"/>
            </a:xfrm>
            <a:prstGeom prst="rect">
              <a:avLst/>
            </a:prstGeom>
          </p:spPr>
        </p:pic>
        <p:pic>
          <p:nvPicPr>
            <p:cNvPr id="27" name="图片 26">
              <a:extLst>
                <a:ext uri="{FF2B5EF4-FFF2-40B4-BE49-F238E27FC236}">
                  <a16:creationId xmlns:a16="http://schemas.microsoft.com/office/drawing/2014/main" id="{21336C5F-4B8F-E1FA-9A1F-615BAF9229F6}"/>
                </a:ext>
              </a:extLst>
            </p:cNvPr>
            <p:cNvPicPr>
              <a:picLocks noChangeAspect="1"/>
            </p:cNvPicPr>
            <p:nvPr/>
          </p:nvPicPr>
          <p:blipFill>
            <a:blip r:embed="rId5"/>
            <a:stretch>
              <a:fillRect/>
            </a:stretch>
          </p:blipFill>
          <p:spPr>
            <a:xfrm>
              <a:off x="7385461" y="4162930"/>
              <a:ext cx="3248629" cy="919227"/>
            </a:xfrm>
            <a:prstGeom prst="rect">
              <a:avLst/>
            </a:prstGeom>
          </p:spPr>
        </p:pic>
        <p:pic>
          <p:nvPicPr>
            <p:cNvPr id="28" name="图片 27">
              <a:extLst>
                <a:ext uri="{FF2B5EF4-FFF2-40B4-BE49-F238E27FC236}">
                  <a16:creationId xmlns:a16="http://schemas.microsoft.com/office/drawing/2014/main" id="{834FEE66-3DD3-6E16-92F6-91B305991104}"/>
                </a:ext>
              </a:extLst>
            </p:cNvPr>
            <p:cNvPicPr>
              <a:picLocks noChangeAspect="1"/>
            </p:cNvPicPr>
            <p:nvPr/>
          </p:nvPicPr>
          <p:blipFill>
            <a:blip r:embed="rId6"/>
            <a:stretch>
              <a:fillRect/>
            </a:stretch>
          </p:blipFill>
          <p:spPr>
            <a:xfrm>
              <a:off x="7501320" y="5528763"/>
              <a:ext cx="2655102" cy="620485"/>
            </a:xfrm>
            <a:prstGeom prst="rect">
              <a:avLst/>
            </a:prstGeom>
          </p:spPr>
        </p:pic>
        <p:sp>
          <p:nvSpPr>
            <p:cNvPr id="29" name="矩形 28">
              <a:extLst>
                <a:ext uri="{FF2B5EF4-FFF2-40B4-BE49-F238E27FC236}">
                  <a16:creationId xmlns:a16="http://schemas.microsoft.com/office/drawing/2014/main" id="{551FBE22-1F2B-18A4-047E-AD8CCB4848E6}"/>
                </a:ext>
              </a:extLst>
            </p:cNvPr>
            <p:cNvSpPr/>
            <p:nvPr/>
          </p:nvSpPr>
          <p:spPr>
            <a:xfrm>
              <a:off x="4790900" y="2909768"/>
              <a:ext cx="2354966" cy="845675"/>
            </a:xfrm>
            <a:prstGeom prst="rect">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0" name="矩形 29">
              <a:extLst>
                <a:ext uri="{FF2B5EF4-FFF2-40B4-BE49-F238E27FC236}">
                  <a16:creationId xmlns:a16="http://schemas.microsoft.com/office/drawing/2014/main" id="{605D6901-BC07-5071-BFE9-87CAE0C6B01B}"/>
                </a:ext>
              </a:extLst>
            </p:cNvPr>
            <p:cNvSpPr/>
            <p:nvPr/>
          </p:nvSpPr>
          <p:spPr>
            <a:xfrm>
              <a:off x="4790900" y="2909480"/>
              <a:ext cx="6689899" cy="845963"/>
            </a:xfrm>
            <a:prstGeom prst="rect">
              <a:avLst/>
            </a:prstGeom>
            <a:noFill/>
            <a:ln>
              <a:solidFill>
                <a:srgbClr val="907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1" name="矩形 30">
              <a:extLst>
                <a:ext uri="{FF2B5EF4-FFF2-40B4-BE49-F238E27FC236}">
                  <a16:creationId xmlns:a16="http://schemas.microsoft.com/office/drawing/2014/main" id="{7404D567-7DE0-2AC7-D7EB-8E5D0A81D858}"/>
                </a:ext>
              </a:extLst>
            </p:cNvPr>
            <p:cNvSpPr/>
            <p:nvPr/>
          </p:nvSpPr>
          <p:spPr>
            <a:xfrm>
              <a:off x="4822347" y="3093137"/>
              <a:ext cx="2120026" cy="522290"/>
            </a:xfrm>
            <a:prstGeom prst="rect">
              <a:avLst/>
            </a:prstGeom>
          </p:spPr>
          <p:txBody>
            <a:bodyPr wrap="square">
              <a:spAutoFit/>
            </a:bodyPr>
            <a:lstStyle/>
            <a:p>
              <a:pPr algn="r" defTabSz="914377" fontAlgn="base">
                <a:spcBef>
                  <a:spcPct val="0"/>
                </a:spcBef>
                <a:spcAft>
                  <a:spcPct val="0"/>
                </a:spcAft>
                <a:defRPr/>
              </a:pPr>
              <a:r>
                <a:rPr lang="zh-CN" altLang="en-US" sz="1400" b="1" dirty="0">
                  <a:solidFill>
                    <a:prstClr val="white"/>
                  </a:solidFill>
                  <a:latin typeface="+mj-ea"/>
                  <a:ea typeface="+mj-ea"/>
                </a:rPr>
                <a:t>整合、泄露</a:t>
              </a:r>
            </a:p>
          </p:txBody>
        </p:sp>
        <p:sp>
          <p:nvSpPr>
            <p:cNvPr id="32" name="矩形 31">
              <a:extLst>
                <a:ext uri="{FF2B5EF4-FFF2-40B4-BE49-F238E27FC236}">
                  <a16:creationId xmlns:a16="http://schemas.microsoft.com/office/drawing/2014/main" id="{5BC37320-3243-117C-4F23-390A6A9B57F6}"/>
                </a:ext>
              </a:extLst>
            </p:cNvPr>
            <p:cNvSpPr/>
            <p:nvPr/>
          </p:nvSpPr>
          <p:spPr>
            <a:xfrm>
              <a:off x="4790900" y="4163218"/>
              <a:ext cx="2354966" cy="845675"/>
            </a:xfrm>
            <a:prstGeom prst="rect">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3" name="矩形 32">
              <a:extLst>
                <a:ext uri="{FF2B5EF4-FFF2-40B4-BE49-F238E27FC236}">
                  <a16:creationId xmlns:a16="http://schemas.microsoft.com/office/drawing/2014/main" id="{BA7B8340-AA6F-C15F-2F47-E4B3FFB4FA21}"/>
                </a:ext>
              </a:extLst>
            </p:cNvPr>
            <p:cNvSpPr/>
            <p:nvPr/>
          </p:nvSpPr>
          <p:spPr>
            <a:xfrm>
              <a:off x="4790900" y="4162930"/>
              <a:ext cx="6689899" cy="845963"/>
            </a:xfrm>
            <a:prstGeom prst="rect">
              <a:avLst/>
            </a:prstGeom>
            <a:noFill/>
            <a:ln>
              <a:solidFill>
                <a:srgbClr val="907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4" name="矩形 33">
              <a:extLst>
                <a:ext uri="{FF2B5EF4-FFF2-40B4-BE49-F238E27FC236}">
                  <a16:creationId xmlns:a16="http://schemas.microsoft.com/office/drawing/2014/main" id="{C5E3D541-3298-E713-B545-24A03A56CCE9}"/>
                </a:ext>
              </a:extLst>
            </p:cNvPr>
            <p:cNvSpPr/>
            <p:nvPr/>
          </p:nvSpPr>
          <p:spPr>
            <a:xfrm>
              <a:off x="4727423" y="4320750"/>
              <a:ext cx="2315393" cy="574518"/>
            </a:xfrm>
            <a:prstGeom prst="rect">
              <a:avLst/>
            </a:prstGeom>
          </p:spPr>
          <p:txBody>
            <a:bodyPr wrap="square">
              <a:spAutoFit/>
            </a:bodyPr>
            <a:lstStyle/>
            <a:p>
              <a:pPr algn="r" defTabSz="914377" fontAlgn="base">
                <a:spcBef>
                  <a:spcPct val="0"/>
                </a:spcBef>
                <a:spcAft>
                  <a:spcPct val="0"/>
                </a:spcAft>
                <a:defRPr/>
              </a:pPr>
              <a:r>
                <a:rPr lang="zh-CN" altLang="en-US" sz="1600" b="1" dirty="0">
                  <a:solidFill>
                    <a:prstClr val="white"/>
                  </a:solidFill>
                  <a:latin typeface="+mj-ea"/>
                  <a:ea typeface="+mj-ea"/>
                </a:rPr>
                <a:t>激活放电</a:t>
              </a:r>
            </a:p>
          </p:txBody>
        </p:sp>
        <p:sp>
          <p:nvSpPr>
            <p:cNvPr id="35" name="矩形 34">
              <a:extLst>
                <a:ext uri="{FF2B5EF4-FFF2-40B4-BE49-F238E27FC236}">
                  <a16:creationId xmlns:a16="http://schemas.microsoft.com/office/drawing/2014/main" id="{79A29862-F5B5-2439-FFDB-1A4003AC379A}"/>
                </a:ext>
              </a:extLst>
            </p:cNvPr>
            <p:cNvSpPr/>
            <p:nvPr/>
          </p:nvSpPr>
          <p:spPr>
            <a:xfrm>
              <a:off x="4790900" y="5426776"/>
              <a:ext cx="2354966" cy="845675"/>
            </a:xfrm>
            <a:prstGeom prst="rect">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6" name="矩形 35">
              <a:extLst>
                <a:ext uri="{FF2B5EF4-FFF2-40B4-BE49-F238E27FC236}">
                  <a16:creationId xmlns:a16="http://schemas.microsoft.com/office/drawing/2014/main" id="{3B3EDDA1-5A8D-963B-7590-2ED37CEC3712}"/>
                </a:ext>
              </a:extLst>
            </p:cNvPr>
            <p:cNvSpPr/>
            <p:nvPr/>
          </p:nvSpPr>
          <p:spPr>
            <a:xfrm>
              <a:off x="4790900" y="5426488"/>
              <a:ext cx="6689899" cy="845963"/>
            </a:xfrm>
            <a:prstGeom prst="rect">
              <a:avLst/>
            </a:prstGeom>
            <a:noFill/>
            <a:ln>
              <a:solidFill>
                <a:srgbClr val="907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7" name="矩形 36">
              <a:extLst>
                <a:ext uri="{FF2B5EF4-FFF2-40B4-BE49-F238E27FC236}">
                  <a16:creationId xmlns:a16="http://schemas.microsoft.com/office/drawing/2014/main" id="{FF8562F6-0F61-C6DB-3018-D7CCF54C78AF}"/>
                </a:ext>
              </a:extLst>
            </p:cNvPr>
            <p:cNvSpPr/>
            <p:nvPr/>
          </p:nvSpPr>
          <p:spPr>
            <a:xfrm>
              <a:off x="5104299" y="5594700"/>
              <a:ext cx="1372791" cy="574518"/>
            </a:xfrm>
            <a:prstGeom prst="rect">
              <a:avLst/>
            </a:prstGeom>
          </p:spPr>
          <p:txBody>
            <a:bodyPr wrap="square">
              <a:spAutoFit/>
            </a:bodyPr>
            <a:lstStyle/>
            <a:p>
              <a:pPr algn="r" defTabSz="914377" fontAlgn="base">
                <a:spcBef>
                  <a:spcPct val="0"/>
                </a:spcBef>
                <a:spcAft>
                  <a:spcPct val="0"/>
                </a:spcAft>
                <a:defRPr/>
              </a:pPr>
              <a:r>
                <a:rPr lang="zh-CN" altLang="en-US" sz="1600" b="1" dirty="0">
                  <a:solidFill>
                    <a:prstClr val="white"/>
                  </a:solidFill>
                  <a:latin typeface="+mj-ea"/>
                  <a:ea typeface="+mj-ea"/>
                </a:rPr>
                <a:t>重置</a:t>
              </a:r>
            </a:p>
          </p:txBody>
        </p:sp>
      </p:grpSp>
      <p:grpSp>
        <p:nvGrpSpPr>
          <p:cNvPr id="39" name="组合 38">
            <a:extLst>
              <a:ext uri="{FF2B5EF4-FFF2-40B4-BE49-F238E27FC236}">
                <a16:creationId xmlns:a16="http://schemas.microsoft.com/office/drawing/2014/main" id="{B4BAB33B-E799-E2B1-30FC-A18B22FEA074}"/>
              </a:ext>
            </a:extLst>
          </p:cNvPr>
          <p:cNvGrpSpPr/>
          <p:nvPr/>
        </p:nvGrpSpPr>
        <p:grpSpPr>
          <a:xfrm>
            <a:off x="6414302" y="2612813"/>
            <a:ext cx="2067794" cy="1479666"/>
            <a:chOff x="1286933" y="3105068"/>
            <a:chExt cx="3056465" cy="2321420"/>
          </a:xfrm>
        </p:grpSpPr>
        <p:sp>
          <p:nvSpPr>
            <p:cNvPr id="40" name="矩形: 圆角 39">
              <a:extLst>
                <a:ext uri="{FF2B5EF4-FFF2-40B4-BE49-F238E27FC236}">
                  <a16:creationId xmlns:a16="http://schemas.microsoft.com/office/drawing/2014/main" id="{7E6465B2-68B3-0965-266E-C14C5FA9FB0E}"/>
                </a:ext>
              </a:extLst>
            </p:cNvPr>
            <p:cNvSpPr/>
            <p:nvPr/>
          </p:nvSpPr>
          <p:spPr>
            <a:xfrm>
              <a:off x="1286933" y="3105068"/>
              <a:ext cx="3056465" cy="2321420"/>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A495CE81-BA76-B07F-4BDA-AC6E1FA170A0}"/>
                </a:ext>
              </a:extLst>
            </p:cNvPr>
            <p:cNvGrpSpPr/>
            <p:nvPr/>
          </p:nvGrpSpPr>
          <p:grpSpPr>
            <a:xfrm>
              <a:off x="1696270" y="3547632"/>
              <a:ext cx="2247921" cy="1534525"/>
              <a:chOff x="1499990" y="3812959"/>
              <a:chExt cx="1634618" cy="974828"/>
            </a:xfrm>
          </p:grpSpPr>
          <p:sp>
            <p:nvSpPr>
              <p:cNvPr id="42" name="椭圆 41">
                <a:extLst>
                  <a:ext uri="{FF2B5EF4-FFF2-40B4-BE49-F238E27FC236}">
                    <a16:creationId xmlns:a16="http://schemas.microsoft.com/office/drawing/2014/main" id="{751DB678-7969-60D9-DB59-F35251E86DF9}"/>
                  </a:ext>
                </a:extLst>
              </p:cNvPr>
              <p:cNvSpPr/>
              <p:nvPr/>
            </p:nvSpPr>
            <p:spPr>
              <a:xfrm>
                <a:off x="2151709" y="4163961"/>
                <a:ext cx="345171" cy="32700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箭头连接符 42">
                <a:extLst>
                  <a:ext uri="{FF2B5EF4-FFF2-40B4-BE49-F238E27FC236}">
                    <a16:creationId xmlns:a16="http://schemas.microsoft.com/office/drawing/2014/main" id="{A95EB55F-44A5-07D6-88B3-C34F57FA0260}"/>
                  </a:ext>
                </a:extLst>
              </p:cNvPr>
              <p:cNvCxnSpPr>
                <a:cxnSpLocks/>
                <a:endCxn id="42" idx="2"/>
              </p:cNvCxnSpPr>
              <p:nvPr/>
            </p:nvCxnSpPr>
            <p:spPr>
              <a:xfrm>
                <a:off x="1499990" y="4327463"/>
                <a:ext cx="65171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68792FD9-A24E-439A-BF31-E6710C5BEBC3}"/>
                  </a:ext>
                </a:extLst>
              </p:cNvPr>
              <p:cNvCxnSpPr>
                <a:cxnSpLocks/>
              </p:cNvCxnSpPr>
              <p:nvPr/>
            </p:nvCxnSpPr>
            <p:spPr>
              <a:xfrm>
                <a:off x="2496880" y="4334528"/>
                <a:ext cx="63772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连接符: 曲线 44">
                <a:extLst>
                  <a:ext uri="{FF2B5EF4-FFF2-40B4-BE49-F238E27FC236}">
                    <a16:creationId xmlns:a16="http://schemas.microsoft.com/office/drawing/2014/main" id="{C974EBBB-CB9F-E304-6F76-A57A2B085217}"/>
                  </a:ext>
                </a:extLst>
              </p:cNvPr>
              <p:cNvCxnSpPr>
                <a:cxnSpLocks/>
                <a:stCxn id="42" idx="1"/>
                <a:endCxn id="42" idx="7"/>
              </p:cNvCxnSpPr>
              <p:nvPr/>
            </p:nvCxnSpPr>
            <p:spPr>
              <a:xfrm rot="5400000" flipH="1" flipV="1">
                <a:off x="2324294" y="4089814"/>
                <a:ext cx="12700" cy="244073"/>
              </a:xfrm>
              <a:prstGeom prst="curvedConnector3">
                <a:avLst>
                  <a:gd name="adj1" fmla="val 217707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D8BD90AC-9027-491E-2D30-E3FA70A7A34A}"/>
                  </a:ext>
                </a:extLst>
              </p:cNvPr>
              <p:cNvCxnSpPr>
                <a:cxnSpLocks/>
              </p:cNvCxnSpPr>
              <p:nvPr/>
            </p:nvCxnSpPr>
            <p:spPr>
              <a:xfrm>
                <a:off x="1557910" y="3812959"/>
                <a:ext cx="526109" cy="48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BF6429A1-79C8-5E6E-7CC6-568190251919}"/>
                  </a:ext>
                </a:extLst>
              </p:cNvPr>
              <p:cNvCxnSpPr>
                <a:cxnSpLocks/>
              </p:cNvCxnSpPr>
              <p:nvPr/>
            </p:nvCxnSpPr>
            <p:spPr>
              <a:xfrm flipV="1">
                <a:off x="1499990" y="4342553"/>
                <a:ext cx="592781" cy="44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组合 70">
            <a:extLst>
              <a:ext uri="{FF2B5EF4-FFF2-40B4-BE49-F238E27FC236}">
                <a16:creationId xmlns:a16="http://schemas.microsoft.com/office/drawing/2014/main" id="{EED442C5-7B01-164E-8972-92152AD6B155}"/>
              </a:ext>
            </a:extLst>
          </p:cNvPr>
          <p:cNvGrpSpPr/>
          <p:nvPr/>
        </p:nvGrpSpPr>
        <p:grpSpPr>
          <a:xfrm>
            <a:off x="8700116" y="1865327"/>
            <a:ext cx="3141663" cy="2227152"/>
            <a:chOff x="7013985" y="4915087"/>
            <a:chExt cx="3041733" cy="2052550"/>
          </a:xfrm>
        </p:grpSpPr>
        <p:sp>
          <p:nvSpPr>
            <p:cNvPr id="69" name="矩形: 圆角 68">
              <a:extLst>
                <a:ext uri="{FF2B5EF4-FFF2-40B4-BE49-F238E27FC236}">
                  <a16:creationId xmlns:a16="http://schemas.microsoft.com/office/drawing/2014/main" id="{5A0E8C28-0B2F-FC08-60DD-0E77386224A3}"/>
                </a:ext>
              </a:extLst>
            </p:cNvPr>
            <p:cNvSpPr/>
            <p:nvPr/>
          </p:nvSpPr>
          <p:spPr>
            <a:xfrm>
              <a:off x="7013985" y="5663444"/>
              <a:ext cx="3041733" cy="1304193"/>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箭头连接符 48">
              <a:extLst>
                <a:ext uri="{FF2B5EF4-FFF2-40B4-BE49-F238E27FC236}">
                  <a16:creationId xmlns:a16="http://schemas.microsoft.com/office/drawing/2014/main" id="{F1C8FBAE-8A7E-A741-3978-35A637E9A74F}"/>
                </a:ext>
              </a:extLst>
            </p:cNvPr>
            <p:cNvCxnSpPr>
              <a:cxnSpLocks/>
            </p:cNvCxnSpPr>
            <p:nvPr/>
          </p:nvCxnSpPr>
          <p:spPr>
            <a:xfrm>
              <a:off x="7264252" y="6858000"/>
              <a:ext cx="2632783"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EF8641D1-C854-F153-22F4-905C8E3D9237}"/>
                </a:ext>
              </a:extLst>
            </p:cNvPr>
            <p:cNvCxnSpPr>
              <a:cxnSpLocks/>
            </p:cNvCxnSpPr>
            <p:nvPr/>
          </p:nvCxnSpPr>
          <p:spPr>
            <a:xfrm flipV="1">
              <a:off x="7264252" y="5724279"/>
              <a:ext cx="0" cy="1133721"/>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弧形 52">
              <a:extLst>
                <a:ext uri="{FF2B5EF4-FFF2-40B4-BE49-F238E27FC236}">
                  <a16:creationId xmlns:a16="http://schemas.microsoft.com/office/drawing/2014/main" id="{A85CD148-752B-DF87-76F5-9F672052BA4D}"/>
                </a:ext>
              </a:extLst>
            </p:cNvPr>
            <p:cNvSpPr/>
            <p:nvPr/>
          </p:nvSpPr>
          <p:spPr>
            <a:xfrm rot="10800000">
              <a:off x="7685097" y="6114513"/>
              <a:ext cx="663212" cy="49850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5" name="直接连接符 54">
              <a:extLst>
                <a:ext uri="{FF2B5EF4-FFF2-40B4-BE49-F238E27FC236}">
                  <a16:creationId xmlns:a16="http://schemas.microsoft.com/office/drawing/2014/main" id="{4E898B3A-35BD-6B60-E0D5-9271204BD8A7}"/>
                </a:ext>
              </a:extLst>
            </p:cNvPr>
            <p:cNvCxnSpPr>
              <a:cxnSpLocks/>
            </p:cNvCxnSpPr>
            <p:nvPr/>
          </p:nvCxnSpPr>
          <p:spPr>
            <a:xfrm>
              <a:off x="7674752" y="6367473"/>
              <a:ext cx="0" cy="490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弧形 58">
              <a:extLst>
                <a:ext uri="{FF2B5EF4-FFF2-40B4-BE49-F238E27FC236}">
                  <a16:creationId xmlns:a16="http://schemas.microsoft.com/office/drawing/2014/main" id="{1ADD3E3D-313E-F45B-B445-DF22700D2228}"/>
                </a:ext>
              </a:extLst>
            </p:cNvPr>
            <p:cNvSpPr/>
            <p:nvPr/>
          </p:nvSpPr>
          <p:spPr>
            <a:xfrm rot="10800000">
              <a:off x="8016703" y="5869536"/>
              <a:ext cx="663212" cy="49850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0" name="直接连接符 59">
              <a:extLst>
                <a:ext uri="{FF2B5EF4-FFF2-40B4-BE49-F238E27FC236}">
                  <a16:creationId xmlns:a16="http://schemas.microsoft.com/office/drawing/2014/main" id="{265DEF64-EDC7-F63F-CE2C-B2250114698E}"/>
                </a:ext>
              </a:extLst>
            </p:cNvPr>
            <p:cNvCxnSpPr>
              <a:cxnSpLocks/>
            </p:cNvCxnSpPr>
            <p:nvPr/>
          </p:nvCxnSpPr>
          <p:spPr>
            <a:xfrm>
              <a:off x="8006358" y="6122496"/>
              <a:ext cx="0" cy="490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弧形 60">
              <a:extLst>
                <a:ext uri="{FF2B5EF4-FFF2-40B4-BE49-F238E27FC236}">
                  <a16:creationId xmlns:a16="http://schemas.microsoft.com/office/drawing/2014/main" id="{B6E8F880-8EFC-BF60-EAF3-23ADC3203D9A}"/>
                </a:ext>
              </a:extLst>
            </p:cNvPr>
            <p:cNvSpPr/>
            <p:nvPr/>
          </p:nvSpPr>
          <p:spPr>
            <a:xfrm rot="10800000">
              <a:off x="8370368" y="4915087"/>
              <a:ext cx="629589" cy="184453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7787CB4D-B73A-C720-B3CF-770BC127CA02}"/>
                </a:ext>
              </a:extLst>
            </p:cNvPr>
            <p:cNvCxnSpPr>
              <a:cxnSpLocks/>
            </p:cNvCxnSpPr>
            <p:nvPr/>
          </p:nvCxnSpPr>
          <p:spPr>
            <a:xfrm flipH="1">
              <a:off x="8355461" y="5767309"/>
              <a:ext cx="14907" cy="597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弧形 62">
              <a:extLst>
                <a:ext uri="{FF2B5EF4-FFF2-40B4-BE49-F238E27FC236}">
                  <a16:creationId xmlns:a16="http://schemas.microsoft.com/office/drawing/2014/main" id="{6CFFA388-70D4-949B-7C16-E74FD155DB15}"/>
                </a:ext>
              </a:extLst>
            </p:cNvPr>
            <p:cNvSpPr/>
            <p:nvPr/>
          </p:nvSpPr>
          <p:spPr>
            <a:xfrm rot="10800000">
              <a:off x="8694220" y="6013525"/>
              <a:ext cx="663212" cy="49850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4" name="直接连接符 63">
              <a:extLst>
                <a:ext uri="{FF2B5EF4-FFF2-40B4-BE49-F238E27FC236}">
                  <a16:creationId xmlns:a16="http://schemas.microsoft.com/office/drawing/2014/main" id="{0806C8F5-083B-9E8F-B23B-F8DD8CD22259}"/>
                </a:ext>
              </a:extLst>
            </p:cNvPr>
            <p:cNvCxnSpPr>
              <a:cxnSpLocks/>
            </p:cNvCxnSpPr>
            <p:nvPr/>
          </p:nvCxnSpPr>
          <p:spPr>
            <a:xfrm>
              <a:off x="8683875" y="6266485"/>
              <a:ext cx="0" cy="490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9D81DD52-428D-18D1-268F-F5E1B58ACC73}"/>
                </a:ext>
              </a:extLst>
            </p:cNvPr>
            <p:cNvCxnSpPr/>
            <p:nvPr/>
          </p:nvCxnSpPr>
          <p:spPr>
            <a:xfrm>
              <a:off x="7264252" y="6013525"/>
              <a:ext cx="2429561" cy="0"/>
            </a:xfrm>
            <a:prstGeom prst="line">
              <a:avLst/>
            </a:prstGeom>
            <a:ln w="19050">
              <a:solidFill>
                <a:srgbClr val="674196"/>
              </a:solidFill>
              <a:prstDash val="sysDot"/>
            </a:ln>
          </p:spPr>
          <p:style>
            <a:lnRef idx="1">
              <a:schemeClr val="accent1"/>
            </a:lnRef>
            <a:fillRef idx="0">
              <a:schemeClr val="accent1"/>
            </a:fillRef>
            <a:effectRef idx="0">
              <a:schemeClr val="accent1"/>
            </a:effectRef>
            <a:fontRef idx="minor">
              <a:schemeClr val="tx1"/>
            </a:fontRef>
          </p:style>
        </p:cxnSp>
      </p:grpSp>
      <p:cxnSp>
        <p:nvCxnSpPr>
          <p:cNvPr id="2" name="直接箭头连接符 1">
            <a:extLst>
              <a:ext uri="{FF2B5EF4-FFF2-40B4-BE49-F238E27FC236}">
                <a16:creationId xmlns:a16="http://schemas.microsoft.com/office/drawing/2014/main" id="{5E329094-E7E2-9A25-FE72-2BD6204A5A44}"/>
              </a:ext>
            </a:extLst>
          </p:cNvPr>
          <p:cNvCxnSpPr>
            <a:cxnSpLocks/>
          </p:cNvCxnSpPr>
          <p:nvPr/>
        </p:nvCxnSpPr>
        <p:spPr>
          <a:xfrm>
            <a:off x="1783080" y="6270936"/>
            <a:ext cx="9977114" cy="0"/>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460002A-EF89-8A83-2E54-7E45B913D2E8}"/>
              </a:ext>
            </a:extLst>
          </p:cNvPr>
          <p:cNvSpPr txBox="1"/>
          <p:nvPr/>
        </p:nvSpPr>
        <p:spPr>
          <a:xfrm>
            <a:off x="1842445" y="6406145"/>
            <a:ext cx="1581374" cy="369332"/>
          </a:xfrm>
          <a:prstGeom prst="rect">
            <a:avLst/>
          </a:prstGeom>
          <a:noFill/>
        </p:spPr>
        <p:txBody>
          <a:bodyPr wrap="square" rtlCol="0">
            <a:spAutoFit/>
          </a:bodyPr>
          <a:lstStyle/>
          <a:p>
            <a:r>
              <a:rPr lang="zh-CN" altLang="en-US" b="1" dirty="0">
                <a:solidFill>
                  <a:schemeClr val="bg1"/>
                </a:solidFill>
                <a:highlight>
                  <a:srgbClr val="674196"/>
                </a:highlight>
                <a:latin typeface="+mj-ea"/>
                <a:ea typeface="+mj-ea"/>
              </a:rPr>
              <a:t>仿生性</a:t>
            </a:r>
          </a:p>
        </p:txBody>
      </p:sp>
      <p:sp>
        <p:nvSpPr>
          <p:cNvPr id="15" name="文本框 14">
            <a:extLst>
              <a:ext uri="{FF2B5EF4-FFF2-40B4-BE49-F238E27FC236}">
                <a16:creationId xmlns:a16="http://schemas.microsoft.com/office/drawing/2014/main" id="{3365AC3B-4EB8-C391-5F71-7C2B15BAAF62}"/>
              </a:ext>
            </a:extLst>
          </p:cNvPr>
          <p:cNvSpPr txBox="1"/>
          <p:nvPr/>
        </p:nvSpPr>
        <p:spPr>
          <a:xfrm>
            <a:off x="10807941" y="6426976"/>
            <a:ext cx="1864031" cy="369332"/>
          </a:xfrm>
          <a:prstGeom prst="rect">
            <a:avLst/>
          </a:prstGeom>
          <a:noFill/>
        </p:spPr>
        <p:txBody>
          <a:bodyPr wrap="square" rtlCol="0">
            <a:spAutoFit/>
          </a:bodyPr>
          <a:lstStyle/>
          <a:p>
            <a:r>
              <a:rPr lang="zh-CN" altLang="en-US" b="1" dirty="0">
                <a:solidFill>
                  <a:schemeClr val="bg1"/>
                </a:solidFill>
                <a:highlight>
                  <a:srgbClr val="674196"/>
                </a:highlight>
                <a:latin typeface="+mj-ea"/>
                <a:ea typeface="+mj-ea"/>
              </a:rPr>
              <a:t>易用性   </a:t>
            </a:r>
          </a:p>
        </p:txBody>
      </p:sp>
    </p:spTree>
    <p:extLst>
      <p:ext uri="{BB962C8B-B14F-4D97-AF65-F5344CB8AC3E}">
        <p14:creationId xmlns:p14="http://schemas.microsoft.com/office/powerpoint/2010/main" val="4206442158"/>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1.1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402166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背景介绍：脉冲神经网络训练方法</a:t>
            </a:r>
          </a:p>
        </p:txBody>
      </p:sp>
      <p:sp>
        <p:nvSpPr>
          <p:cNvPr id="2" name="矩形 1">
            <a:extLst>
              <a:ext uri="{FF2B5EF4-FFF2-40B4-BE49-F238E27FC236}">
                <a16:creationId xmlns:a16="http://schemas.microsoft.com/office/drawing/2014/main" id="{8E740323-5289-9A40-FF55-2B2CD0F8BF53}"/>
              </a:ext>
            </a:extLst>
          </p:cNvPr>
          <p:cNvSpPr/>
          <p:nvPr/>
        </p:nvSpPr>
        <p:spPr>
          <a:xfrm>
            <a:off x="1912192" y="1581294"/>
            <a:ext cx="3234548" cy="1172787"/>
          </a:xfrm>
          <a:prstGeom prst="rect">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 name="矩形 2">
            <a:extLst>
              <a:ext uri="{FF2B5EF4-FFF2-40B4-BE49-F238E27FC236}">
                <a16:creationId xmlns:a16="http://schemas.microsoft.com/office/drawing/2014/main" id="{1B218B5E-C18C-94A7-A2BA-05FAE405B850}"/>
              </a:ext>
            </a:extLst>
          </p:cNvPr>
          <p:cNvSpPr/>
          <p:nvPr/>
        </p:nvSpPr>
        <p:spPr>
          <a:xfrm>
            <a:off x="1912192" y="1581294"/>
            <a:ext cx="3234548" cy="4492932"/>
          </a:xfrm>
          <a:prstGeom prst="rect">
            <a:avLst/>
          </a:prstGeom>
          <a:noFill/>
          <a:ln>
            <a:solidFill>
              <a:srgbClr val="907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3" name="矩形 12">
            <a:extLst>
              <a:ext uri="{FF2B5EF4-FFF2-40B4-BE49-F238E27FC236}">
                <a16:creationId xmlns:a16="http://schemas.microsoft.com/office/drawing/2014/main" id="{FE098285-2F88-D328-5771-A1F06F12587B}"/>
              </a:ext>
            </a:extLst>
          </p:cNvPr>
          <p:cNvSpPr/>
          <p:nvPr/>
        </p:nvSpPr>
        <p:spPr>
          <a:xfrm>
            <a:off x="2071374" y="1889697"/>
            <a:ext cx="2916183" cy="502766"/>
          </a:xfrm>
          <a:prstGeom prst="rect">
            <a:avLst/>
          </a:prstGeom>
        </p:spPr>
        <p:txBody>
          <a:bodyPr wrap="none">
            <a:spAutoFit/>
          </a:bodyPr>
          <a:lstStyle/>
          <a:p>
            <a:pPr algn="r" defTabSz="914377" fontAlgn="base">
              <a:spcBef>
                <a:spcPct val="0"/>
              </a:spcBef>
              <a:spcAft>
                <a:spcPct val="0"/>
              </a:spcAft>
              <a:defRPr/>
            </a:pPr>
            <a:r>
              <a:rPr lang="zh-CN" altLang="en-US" sz="2667" dirty="0">
                <a:solidFill>
                  <a:prstClr val="white"/>
                </a:solidFill>
                <a:latin typeface="+mj-ea"/>
                <a:ea typeface="+mj-ea"/>
              </a:rPr>
              <a:t>时空反向传播算法</a:t>
            </a:r>
          </a:p>
        </p:txBody>
      </p:sp>
      <p:sp>
        <p:nvSpPr>
          <p:cNvPr id="30" name="矩形 29">
            <a:extLst>
              <a:ext uri="{FF2B5EF4-FFF2-40B4-BE49-F238E27FC236}">
                <a16:creationId xmlns:a16="http://schemas.microsoft.com/office/drawing/2014/main" id="{2D69365D-4042-F9D2-6368-7770356D9067}"/>
              </a:ext>
            </a:extLst>
          </p:cNvPr>
          <p:cNvSpPr/>
          <p:nvPr/>
        </p:nvSpPr>
        <p:spPr>
          <a:xfrm>
            <a:off x="6793451" y="1581294"/>
            <a:ext cx="3234548" cy="1172787"/>
          </a:xfrm>
          <a:prstGeom prst="rect">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1" name="矩形 30">
            <a:extLst>
              <a:ext uri="{FF2B5EF4-FFF2-40B4-BE49-F238E27FC236}">
                <a16:creationId xmlns:a16="http://schemas.microsoft.com/office/drawing/2014/main" id="{6C5F8523-BC2C-879C-169B-3B7E2F548D14}"/>
              </a:ext>
            </a:extLst>
          </p:cNvPr>
          <p:cNvSpPr/>
          <p:nvPr/>
        </p:nvSpPr>
        <p:spPr>
          <a:xfrm>
            <a:off x="6793451" y="1581294"/>
            <a:ext cx="3234548" cy="4492932"/>
          </a:xfrm>
          <a:prstGeom prst="rect">
            <a:avLst/>
          </a:prstGeom>
          <a:noFill/>
          <a:ln>
            <a:solidFill>
              <a:srgbClr val="907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32" name="矩形 31">
            <a:extLst>
              <a:ext uri="{FF2B5EF4-FFF2-40B4-BE49-F238E27FC236}">
                <a16:creationId xmlns:a16="http://schemas.microsoft.com/office/drawing/2014/main" id="{56D92CE8-2DDA-BEFB-0685-72BC4F212319}"/>
              </a:ext>
            </a:extLst>
          </p:cNvPr>
          <p:cNvSpPr/>
          <p:nvPr/>
        </p:nvSpPr>
        <p:spPr>
          <a:xfrm>
            <a:off x="6914907" y="1889697"/>
            <a:ext cx="3051220" cy="502766"/>
          </a:xfrm>
          <a:prstGeom prst="rect">
            <a:avLst/>
          </a:prstGeom>
        </p:spPr>
        <p:txBody>
          <a:bodyPr wrap="none">
            <a:spAutoFit/>
          </a:bodyPr>
          <a:lstStyle/>
          <a:p>
            <a:pPr algn="r" defTabSz="914377" fontAlgn="base">
              <a:spcBef>
                <a:spcPct val="0"/>
              </a:spcBef>
              <a:spcAft>
                <a:spcPct val="0"/>
              </a:spcAft>
              <a:defRPr/>
            </a:pPr>
            <a:r>
              <a:rPr lang="en-US" altLang="zh-CN" sz="2667" dirty="0">
                <a:solidFill>
                  <a:prstClr val="white"/>
                </a:solidFill>
                <a:latin typeface="+mj-ea"/>
                <a:ea typeface="+mj-ea"/>
              </a:rPr>
              <a:t>ANN-to-SNN</a:t>
            </a:r>
            <a:r>
              <a:rPr lang="zh-CN" altLang="en-US" sz="2667" dirty="0">
                <a:solidFill>
                  <a:prstClr val="white"/>
                </a:solidFill>
                <a:latin typeface="+mj-ea"/>
                <a:ea typeface="+mj-ea"/>
              </a:rPr>
              <a:t>算法</a:t>
            </a:r>
          </a:p>
        </p:txBody>
      </p:sp>
      <p:pic>
        <p:nvPicPr>
          <p:cNvPr id="35" name="图片 34">
            <a:extLst>
              <a:ext uri="{FF2B5EF4-FFF2-40B4-BE49-F238E27FC236}">
                <a16:creationId xmlns:a16="http://schemas.microsoft.com/office/drawing/2014/main" id="{2C8E0F0F-65E9-802E-301E-5D0A3C472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711" y="4032961"/>
            <a:ext cx="3043508" cy="2041265"/>
          </a:xfrm>
          <a:prstGeom prst="rect">
            <a:avLst/>
          </a:prstGeom>
        </p:spPr>
      </p:pic>
      <p:pic>
        <p:nvPicPr>
          <p:cNvPr id="39" name="图片 38">
            <a:extLst>
              <a:ext uri="{FF2B5EF4-FFF2-40B4-BE49-F238E27FC236}">
                <a16:creationId xmlns:a16="http://schemas.microsoft.com/office/drawing/2014/main" id="{58FC30F7-7336-5B4A-96C1-9829CE548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919" y="2893503"/>
            <a:ext cx="2547438" cy="3047240"/>
          </a:xfrm>
          <a:prstGeom prst="rect">
            <a:avLst/>
          </a:prstGeom>
        </p:spPr>
      </p:pic>
      <p:pic>
        <p:nvPicPr>
          <p:cNvPr id="41" name="图片 40">
            <a:extLst>
              <a:ext uri="{FF2B5EF4-FFF2-40B4-BE49-F238E27FC236}">
                <a16:creationId xmlns:a16="http://schemas.microsoft.com/office/drawing/2014/main" id="{94FBB2D8-0698-9D7E-FB70-D77C86045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001" y="2878055"/>
            <a:ext cx="2823556" cy="592975"/>
          </a:xfrm>
          <a:prstGeom prst="rect">
            <a:avLst/>
          </a:prstGeom>
        </p:spPr>
      </p:pic>
      <p:sp>
        <p:nvSpPr>
          <p:cNvPr id="42" name="文本框 41">
            <a:extLst>
              <a:ext uri="{FF2B5EF4-FFF2-40B4-BE49-F238E27FC236}">
                <a16:creationId xmlns:a16="http://schemas.microsoft.com/office/drawing/2014/main" id="{21B6837D-C6F9-138F-2ABB-FC4E6D6A143E}"/>
              </a:ext>
            </a:extLst>
          </p:cNvPr>
          <p:cNvSpPr txBox="1"/>
          <p:nvPr/>
        </p:nvSpPr>
        <p:spPr>
          <a:xfrm>
            <a:off x="3077707" y="3447746"/>
            <a:ext cx="903515" cy="369332"/>
          </a:xfrm>
          <a:prstGeom prst="rect">
            <a:avLst/>
          </a:prstGeom>
          <a:noFill/>
        </p:spPr>
        <p:txBody>
          <a:bodyPr wrap="square" rtlCol="0">
            <a:spAutoFit/>
          </a:bodyPr>
          <a:lstStyle/>
          <a:p>
            <a:r>
              <a:rPr lang="zh-CN" altLang="en-US" b="1" dirty="0">
                <a:solidFill>
                  <a:schemeClr val="accent3"/>
                </a:solidFill>
              </a:rPr>
              <a:t>计算图</a:t>
            </a:r>
          </a:p>
        </p:txBody>
      </p:sp>
    </p:spTree>
    <p:extLst>
      <p:ext uri="{BB962C8B-B14F-4D97-AF65-F5344CB8AC3E}">
        <p14:creationId xmlns:p14="http://schemas.microsoft.com/office/powerpoint/2010/main" val="3353949696"/>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1.2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14330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研究意义</a:t>
            </a:r>
          </a:p>
        </p:txBody>
      </p:sp>
      <p:sp>
        <p:nvSpPr>
          <p:cNvPr id="31" name="椭圆 30">
            <a:extLst>
              <a:ext uri="{FF2B5EF4-FFF2-40B4-BE49-F238E27FC236}">
                <a16:creationId xmlns:a16="http://schemas.microsoft.com/office/drawing/2014/main" id="{DC68DF12-E83A-E918-27C2-C0A7D3AB61B7}"/>
              </a:ext>
            </a:extLst>
          </p:cNvPr>
          <p:cNvSpPr/>
          <p:nvPr/>
        </p:nvSpPr>
        <p:spPr>
          <a:xfrm>
            <a:off x="1110696" y="1298630"/>
            <a:ext cx="5548262" cy="5346003"/>
          </a:xfrm>
          <a:prstGeom prst="ellipse">
            <a:avLst/>
          </a:prstGeom>
          <a:solidFill>
            <a:schemeClr val="accent3">
              <a:lumMod val="20000"/>
              <a:lumOff val="80000"/>
              <a:alpha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92BB8301-5E2D-E16D-D176-818D54C976F6}"/>
              </a:ext>
            </a:extLst>
          </p:cNvPr>
          <p:cNvGrpSpPr/>
          <p:nvPr/>
        </p:nvGrpSpPr>
        <p:grpSpPr>
          <a:xfrm>
            <a:off x="1930284" y="2597094"/>
            <a:ext cx="3271243" cy="2660589"/>
            <a:chOff x="5079777" y="2754081"/>
            <a:chExt cx="6050888" cy="4018660"/>
          </a:xfrm>
        </p:grpSpPr>
        <p:pic>
          <p:nvPicPr>
            <p:cNvPr id="35" name="图片 34">
              <a:extLst>
                <a:ext uri="{FF2B5EF4-FFF2-40B4-BE49-F238E27FC236}">
                  <a16:creationId xmlns:a16="http://schemas.microsoft.com/office/drawing/2014/main" id="{DC6E93C6-D9F2-CAAF-F233-04720AB48594}"/>
                </a:ext>
              </a:extLst>
            </p:cNvPr>
            <p:cNvPicPr>
              <a:picLocks noChangeAspect="1"/>
            </p:cNvPicPr>
            <p:nvPr/>
          </p:nvPicPr>
          <p:blipFill>
            <a:blip r:embed="rId3"/>
            <a:stretch>
              <a:fillRect/>
            </a:stretch>
          </p:blipFill>
          <p:spPr>
            <a:xfrm>
              <a:off x="5079777" y="2754081"/>
              <a:ext cx="6050888" cy="4018660"/>
            </a:xfrm>
            <a:prstGeom prst="rect">
              <a:avLst/>
            </a:prstGeom>
          </p:spPr>
        </p:pic>
        <p:sp>
          <p:nvSpPr>
            <p:cNvPr id="37" name="文本框 36">
              <a:extLst>
                <a:ext uri="{FF2B5EF4-FFF2-40B4-BE49-F238E27FC236}">
                  <a16:creationId xmlns:a16="http://schemas.microsoft.com/office/drawing/2014/main" id="{CF3093FE-ECC3-AC45-67F1-F829A6447353}"/>
                </a:ext>
              </a:extLst>
            </p:cNvPr>
            <p:cNvSpPr txBox="1"/>
            <p:nvPr/>
          </p:nvSpPr>
          <p:spPr>
            <a:xfrm>
              <a:off x="5206701" y="2850776"/>
              <a:ext cx="846963" cy="369332"/>
            </a:xfrm>
            <a:prstGeom prst="rect">
              <a:avLst/>
            </a:prstGeom>
            <a:solidFill>
              <a:schemeClr val="bg1"/>
            </a:solidFill>
          </p:spPr>
          <p:txBody>
            <a:bodyPr wrap="square" rtlCol="0">
              <a:spAutoFit/>
            </a:bodyPr>
            <a:lstStyle/>
            <a:p>
              <a:endParaRPr lang="zh-CN" altLang="en-US" dirty="0"/>
            </a:p>
          </p:txBody>
        </p:sp>
      </p:grpSp>
      <p:sp>
        <p:nvSpPr>
          <p:cNvPr id="41" name="矩形 40">
            <a:extLst>
              <a:ext uri="{FF2B5EF4-FFF2-40B4-BE49-F238E27FC236}">
                <a16:creationId xmlns:a16="http://schemas.microsoft.com/office/drawing/2014/main" id="{3C73118C-98D8-227C-384D-9BDDD448F018}"/>
              </a:ext>
            </a:extLst>
          </p:cNvPr>
          <p:cNvSpPr/>
          <p:nvPr/>
        </p:nvSpPr>
        <p:spPr>
          <a:xfrm>
            <a:off x="3134726" y="1461591"/>
            <a:ext cx="1208984" cy="502766"/>
          </a:xfrm>
          <a:prstGeom prst="rect">
            <a:avLst/>
          </a:prstGeom>
        </p:spPr>
        <p:txBody>
          <a:bodyPr wrap="none">
            <a:spAutoFit/>
          </a:bodyPr>
          <a:lstStyle/>
          <a:p>
            <a:pPr algn="r" defTabSz="914377" fontAlgn="base">
              <a:spcBef>
                <a:spcPct val="0"/>
              </a:spcBef>
              <a:spcAft>
                <a:spcPct val="0"/>
              </a:spcAft>
              <a:defRPr/>
            </a:pPr>
            <a:r>
              <a:rPr lang="zh-CN" altLang="en-US" sz="2667" b="1" dirty="0">
                <a:solidFill>
                  <a:schemeClr val="accent1"/>
                </a:solidFill>
                <a:latin typeface="+mj-ea"/>
                <a:ea typeface="+mj-ea"/>
              </a:rPr>
              <a:t>脑科学</a:t>
            </a:r>
          </a:p>
        </p:txBody>
      </p:sp>
      <p:sp>
        <p:nvSpPr>
          <p:cNvPr id="42" name="椭圆 41">
            <a:extLst>
              <a:ext uri="{FF2B5EF4-FFF2-40B4-BE49-F238E27FC236}">
                <a16:creationId xmlns:a16="http://schemas.microsoft.com/office/drawing/2014/main" id="{63C01B9C-2FFF-AD78-4FD5-1EEFE27DACB9}"/>
              </a:ext>
            </a:extLst>
          </p:cNvPr>
          <p:cNvSpPr/>
          <p:nvPr/>
        </p:nvSpPr>
        <p:spPr>
          <a:xfrm>
            <a:off x="5476754" y="1298631"/>
            <a:ext cx="5792382" cy="5346002"/>
          </a:xfrm>
          <a:prstGeom prst="ellipse">
            <a:avLst/>
          </a:prstGeom>
          <a:solidFill>
            <a:schemeClr val="accent1">
              <a:lumMod val="20000"/>
              <a:lumOff val="80000"/>
              <a:alpha val="49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a:extLst>
              <a:ext uri="{FF2B5EF4-FFF2-40B4-BE49-F238E27FC236}">
                <a16:creationId xmlns:a16="http://schemas.microsoft.com/office/drawing/2014/main" id="{49337984-4D98-3287-F0AF-74A17F609B2A}"/>
              </a:ext>
            </a:extLst>
          </p:cNvPr>
          <p:cNvPicPr>
            <a:picLocks noChangeAspect="1"/>
          </p:cNvPicPr>
          <p:nvPr/>
        </p:nvPicPr>
        <p:blipFill>
          <a:blip r:embed="rId4"/>
          <a:stretch>
            <a:fillRect/>
          </a:stretch>
        </p:blipFill>
        <p:spPr>
          <a:xfrm>
            <a:off x="7139264" y="2138833"/>
            <a:ext cx="2081695" cy="1951698"/>
          </a:xfrm>
          <a:prstGeom prst="rect">
            <a:avLst/>
          </a:prstGeom>
          <a:solidFill>
            <a:schemeClr val="accent1">
              <a:lumMod val="20000"/>
              <a:lumOff val="80000"/>
            </a:schemeClr>
          </a:solidFill>
        </p:spPr>
      </p:pic>
      <p:pic>
        <p:nvPicPr>
          <p:cNvPr id="61" name="图片 60">
            <a:extLst>
              <a:ext uri="{FF2B5EF4-FFF2-40B4-BE49-F238E27FC236}">
                <a16:creationId xmlns:a16="http://schemas.microsoft.com/office/drawing/2014/main" id="{AA178529-FCAC-5036-975B-10AC9376A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597" y="4208873"/>
            <a:ext cx="2081695" cy="1991368"/>
          </a:xfrm>
          <a:prstGeom prst="rect">
            <a:avLst/>
          </a:prstGeom>
        </p:spPr>
      </p:pic>
      <p:sp>
        <p:nvSpPr>
          <p:cNvPr id="64" name="矩形 63">
            <a:extLst>
              <a:ext uri="{FF2B5EF4-FFF2-40B4-BE49-F238E27FC236}">
                <a16:creationId xmlns:a16="http://schemas.microsoft.com/office/drawing/2014/main" id="{206CFBD5-4889-4EA6-D246-A44AC6665501}"/>
              </a:ext>
            </a:extLst>
          </p:cNvPr>
          <p:cNvSpPr/>
          <p:nvPr/>
        </p:nvSpPr>
        <p:spPr>
          <a:xfrm>
            <a:off x="7522883" y="1367729"/>
            <a:ext cx="1816345" cy="502766"/>
          </a:xfrm>
          <a:prstGeom prst="rect">
            <a:avLst/>
          </a:prstGeom>
        </p:spPr>
        <p:txBody>
          <a:bodyPr wrap="square">
            <a:spAutoFit/>
          </a:bodyPr>
          <a:lstStyle/>
          <a:p>
            <a:pPr algn="r" defTabSz="914377" fontAlgn="base">
              <a:spcBef>
                <a:spcPct val="0"/>
              </a:spcBef>
              <a:spcAft>
                <a:spcPct val="0"/>
              </a:spcAft>
              <a:defRPr/>
            </a:pPr>
            <a:r>
              <a:rPr lang="zh-CN" altLang="en-US" sz="2667" b="1" dirty="0">
                <a:solidFill>
                  <a:schemeClr val="accent1"/>
                </a:solidFill>
                <a:latin typeface="+mj-ea"/>
                <a:ea typeface="+mj-ea"/>
              </a:rPr>
              <a:t>深度学习</a:t>
            </a:r>
          </a:p>
        </p:txBody>
      </p:sp>
      <p:sp>
        <p:nvSpPr>
          <p:cNvPr id="65" name="矩形 64">
            <a:extLst>
              <a:ext uri="{FF2B5EF4-FFF2-40B4-BE49-F238E27FC236}">
                <a16:creationId xmlns:a16="http://schemas.microsoft.com/office/drawing/2014/main" id="{6C79DC3C-2DAF-CAF4-D94C-DF593A2AB874}"/>
              </a:ext>
            </a:extLst>
          </p:cNvPr>
          <p:cNvSpPr/>
          <p:nvPr/>
        </p:nvSpPr>
        <p:spPr>
          <a:xfrm>
            <a:off x="8932970" y="4701791"/>
            <a:ext cx="1816345" cy="502766"/>
          </a:xfrm>
          <a:prstGeom prst="rect">
            <a:avLst/>
          </a:prstGeom>
        </p:spPr>
        <p:txBody>
          <a:bodyPr wrap="square">
            <a:spAutoFit/>
          </a:bodyPr>
          <a:lstStyle/>
          <a:p>
            <a:pPr algn="r" defTabSz="914377" fontAlgn="base">
              <a:spcBef>
                <a:spcPct val="0"/>
              </a:spcBef>
              <a:spcAft>
                <a:spcPct val="0"/>
              </a:spcAft>
              <a:defRPr/>
            </a:pPr>
            <a:r>
              <a:rPr lang="zh-CN" altLang="en-US" sz="2667" dirty="0">
                <a:solidFill>
                  <a:schemeClr val="accent1"/>
                </a:solidFill>
                <a:latin typeface="+mj-ea"/>
                <a:ea typeface="+mj-ea"/>
              </a:rPr>
              <a:t>硬件仿真</a:t>
            </a:r>
          </a:p>
        </p:txBody>
      </p:sp>
      <p:sp>
        <p:nvSpPr>
          <p:cNvPr id="66" name="矩形 65">
            <a:extLst>
              <a:ext uri="{FF2B5EF4-FFF2-40B4-BE49-F238E27FC236}">
                <a16:creationId xmlns:a16="http://schemas.microsoft.com/office/drawing/2014/main" id="{ED85720B-AE6B-B910-9C54-72A3EFF4C0C6}"/>
              </a:ext>
            </a:extLst>
          </p:cNvPr>
          <p:cNvSpPr/>
          <p:nvPr/>
        </p:nvSpPr>
        <p:spPr>
          <a:xfrm>
            <a:off x="8932969" y="2862208"/>
            <a:ext cx="1816345" cy="502766"/>
          </a:xfrm>
          <a:prstGeom prst="rect">
            <a:avLst/>
          </a:prstGeom>
        </p:spPr>
        <p:txBody>
          <a:bodyPr wrap="square">
            <a:spAutoFit/>
          </a:bodyPr>
          <a:lstStyle/>
          <a:p>
            <a:pPr algn="r" defTabSz="914377" fontAlgn="base">
              <a:spcBef>
                <a:spcPct val="0"/>
              </a:spcBef>
              <a:spcAft>
                <a:spcPct val="0"/>
              </a:spcAft>
              <a:defRPr/>
            </a:pPr>
            <a:r>
              <a:rPr lang="zh-CN" altLang="en-US" sz="2667" dirty="0">
                <a:solidFill>
                  <a:schemeClr val="accent1"/>
                </a:solidFill>
                <a:latin typeface="+mj-ea"/>
                <a:ea typeface="+mj-ea"/>
              </a:rPr>
              <a:t>训练算法</a:t>
            </a:r>
          </a:p>
        </p:txBody>
      </p:sp>
      <p:sp>
        <p:nvSpPr>
          <p:cNvPr id="67" name="矩形 66">
            <a:extLst>
              <a:ext uri="{FF2B5EF4-FFF2-40B4-BE49-F238E27FC236}">
                <a16:creationId xmlns:a16="http://schemas.microsoft.com/office/drawing/2014/main" id="{1ACF461A-E7CE-2519-0DF1-DFC115E97003}"/>
              </a:ext>
            </a:extLst>
          </p:cNvPr>
          <p:cNvSpPr/>
          <p:nvPr/>
        </p:nvSpPr>
        <p:spPr>
          <a:xfrm>
            <a:off x="4671920" y="3364974"/>
            <a:ext cx="1816345" cy="502766"/>
          </a:xfrm>
          <a:prstGeom prst="rect">
            <a:avLst/>
          </a:prstGeom>
        </p:spPr>
        <p:txBody>
          <a:bodyPr wrap="square">
            <a:spAutoFit/>
          </a:bodyPr>
          <a:lstStyle/>
          <a:p>
            <a:pPr algn="r" defTabSz="914377" fontAlgn="base">
              <a:spcBef>
                <a:spcPct val="0"/>
              </a:spcBef>
              <a:spcAft>
                <a:spcPct val="0"/>
              </a:spcAft>
              <a:defRPr/>
            </a:pPr>
            <a:r>
              <a:rPr lang="en-US" altLang="zh-CN" sz="2667" dirty="0">
                <a:solidFill>
                  <a:schemeClr val="accent1"/>
                </a:solidFill>
                <a:latin typeface="+mj-ea"/>
                <a:ea typeface="+mj-ea"/>
              </a:rPr>
              <a:t>SNN</a:t>
            </a:r>
            <a:endParaRPr lang="zh-CN" altLang="en-US" sz="2667" dirty="0">
              <a:solidFill>
                <a:schemeClr val="accent1"/>
              </a:solidFill>
              <a:latin typeface="+mj-ea"/>
              <a:ea typeface="+mj-ea"/>
            </a:endParaRPr>
          </a:p>
        </p:txBody>
      </p:sp>
      <p:sp>
        <p:nvSpPr>
          <p:cNvPr id="68" name="矩形 67">
            <a:extLst>
              <a:ext uri="{FF2B5EF4-FFF2-40B4-BE49-F238E27FC236}">
                <a16:creationId xmlns:a16="http://schemas.microsoft.com/office/drawing/2014/main" id="{94D4BA03-9896-0F32-05AD-60C9033DB4E5}"/>
              </a:ext>
            </a:extLst>
          </p:cNvPr>
          <p:cNvSpPr/>
          <p:nvPr/>
        </p:nvSpPr>
        <p:spPr>
          <a:xfrm>
            <a:off x="9286516" y="5075675"/>
            <a:ext cx="1370888" cy="365869"/>
          </a:xfrm>
          <a:prstGeom prst="rect">
            <a:avLst/>
          </a:prstGeom>
        </p:spPr>
        <p:txBody>
          <a:bodyPr wrap="none">
            <a:spAutoFit/>
          </a:bodyPr>
          <a:lstStyle/>
          <a:p>
            <a:pPr marL="285750" indent="-285750" defTabSz="914377" fontAlgn="base">
              <a:lnSpc>
                <a:spcPts val="2400"/>
              </a:lnSpc>
              <a:spcBef>
                <a:spcPct val="0"/>
              </a:spcBef>
              <a:spcAft>
                <a:spcPct val="0"/>
              </a:spcAft>
              <a:buFont typeface="Wingdings" panose="05000000000000000000" pitchFamily="2" charset="2"/>
              <a:buChar char="Ø"/>
              <a:defRPr/>
            </a:pPr>
            <a:r>
              <a:rPr lang="zh-CN" altLang="en-US" sz="1400" b="1" dirty="0">
                <a:solidFill>
                  <a:srgbClr val="674196"/>
                </a:solidFill>
                <a:latin typeface="+mj-ea"/>
                <a:ea typeface="+mj-ea"/>
                <a:cs typeface="Arial" panose="020B0604020202020204" pitchFamily="34" charset="0"/>
              </a:rPr>
              <a:t>低功耗计算</a:t>
            </a:r>
            <a:endParaRPr lang="en-US" altLang="zh-CN" sz="1400" b="1" dirty="0">
              <a:solidFill>
                <a:srgbClr val="674196"/>
              </a:solidFill>
              <a:latin typeface="+mj-ea"/>
              <a:ea typeface="+mj-ea"/>
              <a:cs typeface="Arial" panose="020B0604020202020204" pitchFamily="34" charset="0"/>
            </a:endParaRPr>
          </a:p>
        </p:txBody>
      </p:sp>
      <p:sp>
        <p:nvSpPr>
          <p:cNvPr id="69" name="矩形 68">
            <a:extLst>
              <a:ext uri="{FF2B5EF4-FFF2-40B4-BE49-F238E27FC236}">
                <a16:creationId xmlns:a16="http://schemas.microsoft.com/office/drawing/2014/main" id="{59F5AEE3-891E-8FC5-9322-36046263B088}"/>
              </a:ext>
            </a:extLst>
          </p:cNvPr>
          <p:cNvSpPr/>
          <p:nvPr/>
        </p:nvSpPr>
        <p:spPr>
          <a:xfrm>
            <a:off x="2544607" y="5371693"/>
            <a:ext cx="1816345" cy="502766"/>
          </a:xfrm>
          <a:prstGeom prst="rect">
            <a:avLst/>
          </a:prstGeom>
        </p:spPr>
        <p:txBody>
          <a:bodyPr wrap="square">
            <a:spAutoFit/>
          </a:bodyPr>
          <a:lstStyle/>
          <a:p>
            <a:pPr algn="r" defTabSz="914377" fontAlgn="base">
              <a:spcBef>
                <a:spcPct val="0"/>
              </a:spcBef>
              <a:spcAft>
                <a:spcPct val="0"/>
              </a:spcAft>
              <a:defRPr/>
            </a:pPr>
            <a:r>
              <a:rPr lang="zh-CN" altLang="en-US" sz="2667" dirty="0">
                <a:solidFill>
                  <a:schemeClr val="accent1"/>
                </a:solidFill>
                <a:latin typeface="+mj-ea"/>
                <a:ea typeface="+mj-ea"/>
              </a:rPr>
              <a:t>类脑计算</a:t>
            </a:r>
          </a:p>
        </p:txBody>
      </p:sp>
      <p:sp>
        <p:nvSpPr>
          <p:cNvPr id="71" name="矩形 70">
            <a:extLst>
              <a:ext uri="{FF2B5EF4-FFF2-40B4-BE49-F238E27FC236}">
                <a16:creationId xmlns:a16="http://schemas.microsoft.com/office/drawing/2014/main" id="{ADC923A0-88AB-EAB7-A5D7-C5A16D8EDF2E}"/>
              </a:ext>
            </a:extLst>
          </p:cNvPr>
          <p:cNvSpPr/>
          <p:nvPr/>
        </p:nvSpPr>
        <p:spPr>
          <a:xfrm>
            <a:off x="2850163" y="5720486"/>
            <a:ext cx="2089033" cy="365485"/>
          </a:xfrm>
          <a:prstGeom prst="rect">
            <a:avLst/>
          </a:prstGeom>
        </p:spPr>
        <p:txBody>
          <a:bodyPr wrap="none">
            <a:spAutoFit/>
          </a:bodyPr>
          <a:lstStyle/>
          <a:p>
            <a:pPr marL="285750" indent="-285750" defTabSz="914377" fontAlgn="base">
              <a:lnSpc>
                <a:spcPts val="2400"/>
              </a:lnSpc>
              <a:spcBef>
                <a:spcPct val="0"/>
              </a:spcBef>
              <a:spcAft>
                <a:spcPct val="0"/>
              </a:spcAft>
              <a:buFont typeface="Wingdings" panose="05000000000000000000" pitchFamily="2" charset="2"/>
              <a:buChar char="Ø"/>
              <a:defRPr/>
            </a:pPr>
            <a:r>
              <a:rPr lang="zh-CN" altLang="en-US" sz="1400" dirty="0">
                <a:solidFill>
                  <a:srgbClr val="674196"/>
                </a:solidFill>
                <a:latin typeface="+mj-ea"/>
                <a:ea typeface="+mj-ea"/>
                <a:cs typeface="Arial" panose="020B0604020202020204" pitchFamily="34" charset="0"/>
              </a:rPr>
              <a:t>模仿大脑</a:t>
            </a:r>
            <a:r>
              <a:rPr lang="zh-CN" altLang="en-US" sz="1400" b="1" dirty="0">
                <a:solidFill>
                  <a:srgbClr val="674196"/>
                </a:solidFill>
                <a:latin typeface="+mj-ea"/>
                <a:ea typeface="+mj-ea"/>
                <a:cs typeface="Arial" panose="020B0604020202020204" pitchFamily="34" charset="0"/>
              </a:rPr>
              <a:t>结构</a:t>
            </a:r>
            <a:r>
              <a:rPr lang="zh-CN" altLang="en-US" sz="1400" dirty="0">
                <a:solidFill>
                  <a:srgbClr val="674196"/>
                </a:solidFill>
                <a:latin typeface="+mj-ea"/>
                <a:ea typeface="+mj-ea"/>
                <a:cs typeface="Arial" panose="020B0604020202020204" pitchFamily="34" charset="0"/>
              </a:rPr>
              <a:t>与</a:t>
            </a:r>
            <a:r>
              <a:rPr lang="zh-CN" altLang="en-US" sz="1400" b="1" dirty="0">
                <a:solidFill>
                  <a:srgbClr val="674196"/>
                </a:solidFill>
                <a:latin typeface="+mj-ea"/>
                <a:ea typeface="+mj-ea"/>
                <a:cs typeface="Arial" panose="020B0604020202020204" pitchFamily="34" charset="0"/>
              </a:rPr>
              <a:t>功能</a:t>
            </a:r>
            <a:endParaRPr lang="en-US" altLang="zh-CN" sz="1400" b="1" dirty="0">
              <a:solidFill>
                <a:srgbClr val="674196"/>
              </a:solidFill>
              <a:latin typeface="+mj-ea"/>
              <a:ea typeface="+mj-ea"/>
              <a:cs typeface="Arial" panose="020B0604020202020204" pitchFamily="34" charset="0"/>
            </a:endParaRPr>
          </a:p>
        </p:txBody>
      </p:sp>
    </p:spTree>
    <p:extLst>
      <p:ext uri="{BB962C8B-B14F-4D97-AF65-F5344CB8AC3E}">
        <p14:creationId xmlns:p14="http://schemas.microsoft.com/office/powerpoint/2010/main" val="31013809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1.3</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2159002"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研究问题和意义</a:t>
            </a:r>
          </a:p>
        </p:txBody>
      </p:sp>
      <p:sp>
        <p:nvSpPr>
          <p:cNvPr id="4" name="矩形: 圆角 3">
            <a:extLst>
              <a:ext uri="{FF2B5EF4-FFF2-40B4-BE49-F238E27FC236}">
                <a16:creationId xmlns:a16="http://schemas.microsoft.com/office/drawing/2014/main" id="{1CC9C2B4-95D2-246C-D09F-40F67326BCF0}"/>
              </a:ext>
            </a:extLst>
          </p:cNvPr>
          <p:cNvSpPr/>
          <p:nvPr/>
        </p:nvSpPr>
        <p:spPr>
          <a:xfrm>
            <a:off x="6439819" y="3429000"/>
            <a:ext cx="4781338" cy="205739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zh-CN" altLang="en-US" sz="1600" dirty="0">
              <a:solidFill>
                <a:schemeClr val="tx1"/>
              </a:solidFill>
              <a:latin typeface="+mj-ea"/>
              <a:ea typeface="+mj-ea"/>
            </a:endParaRPr>
          </a:p>
        </p:txBody>
      </p:sp>
      <p:sp>
        <p:nvSpPr>
          <p:cNvPr id="10" name="矩形: 圆角 9">
            <a:extLst>
              <a:ext uri="{FF2B5EF4-FFF2-40B4-BE49-F238E27FC236}">
                <a16:creationId xmlns:a16="http://schemas.microsoft.com/office/drawing/2014/main" id="{FDB95C19-6785-5D39-8994-90EF101067FB}"/>
              </a:ext>
            </a:extLst>
          </p:cNvPr>
          <p:cNvSpPr/>
          <p:nvPr/>
        </p:nvSpPr>
        <p:spPr>
          <a:xfrm>
            <a:off x="688178" y="3429000"/>
            <a:ext cx="5296560" cy="2057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zh-CN" altLang="en-US" sz="1600" dirty="0">
              <a:solidFill>
                <a:schemeClr val="tx1"/>
              </a:solidFill>
              <a:latin typeface="+mj-ea"/>
              <a:ea typeface="+mj-ea"/>
            </a:endParaRPr>
          </a:p>
        </p:txBody>
      </p:sp>
      <p:grpSp>
        <p:nvGrpSpPr>
          <p:cNvPr id="14" name="组合 13">
            <a:extLst>
              <a:ext uri="{FF2B5EF4-FFF2-40B4-BE49-F238E27FC236}">
                <a16:creationId xmlns:a16="http://schemas.microsoft.com/office/drawing/2014/main" id="{B16B6BAA-8FB8-395D-007D-DBF9373D82AC}"/>
              </a:ext>
            </a:extLst>
          </p:cNvPr>
          <p:cNvGrpSpPr/>
          <p:nvPr/>
        </p:nvGrpSpPr>
        <p:grpSpPr>
          <a:xfrm>
            <a:off x="747926" y="3543479"/>
            <a:ext cx="5236812" cy="1422293"/>
            <a:chOff x="3067360" y="1982745"/>
            <a:chExt cx="5236812" cy="1422293"/>
          </a:xfrm>
        </p:grpSpPr>
        <p:sp>
          <p:nvSpPr>
            <p:cNvPr id="15" name="矩形 14">
              <a:extLst>
                <a:ext uri="{FF2B5EF4-FFF2-40B4-BE49-F238E27FC236}">
                  <a16:creationId xmlns:a16="http://schemas.microsoft.com/office/drawing/2014/main" id="{C94D51B4-DE33-4524-FEE7-15968B9C0A97}"/>
                </a:ext>
              </a:extLst>
            </p:cNvPr>
            <p:cNvSpPr/>
            <p:nvPr/>
          </p:nvSpPr>
          <p:spPr>
            <a:xfrm>
              <a:off x="3067360" y="2531081"/>
              <a:ext cx="5236812" cy="873957"/>
            </a:xfrm>
            <a:prstGeom prst="rect">
              <a:avLst/>
            </a:prstGeom>
          </p:spPr>
          <p:txBody>
            <a:bodyPr wrap="square">
              <a:spAutoFit/>
            </a:bodyPr>
            <a:lstStyle/>
            <a:p>
              <a:pPr marL="285750" indent="-285750" defTabSz="914377">
                <a:lnSpc>
                  <a:spcPct val="150000"/>
                </a:lnSpc>
                <a:buFont typeface="Wingdings" panose="05000000000000000000" pitchFamily="2" charset="2"/>
                <a:buChar char="ü"/>
              </a:pPr>
              <a:r>
                <a:rPr kumimoji="0" lang="zh-CN" alt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优化脉冲神经网络的</a:t>
              </a:r>
              <a:r>
                <a:rPr kumimoji="0" lang="en-US" altLang="zh-CN"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ANN-to-SNN</a:t>
              </a:r>
              <a:r>
                <a:rPr kumimoji="0" lang="zh-CN" altLang="en-US"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训练</a:t>
              </a:r>
              <a:r>
                <a:rPr kumimoji="0" lang="zh-CN" alt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方法 </a:t>
              </a:r>
              <a:endParaRPr kumimoji="0" lang="en-US" altLang="zh-CN"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kumimoji="0" lang="zh-CN" alt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基于</a:t>
              </a:r>
              <a:r>
                <a:rPr kumimoji="0" lang="en-US" altLang="zh-CN"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ANN-to-SNN</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的转换误差</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剪枝</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脉冲神经网络</a:t>
              </a:r>
              <a:endParaRPr kumimoji="0" lang="en-US" altLang="zh-CN"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p:txBody>
        </p:sp>
        <p:sp>
          <p:nvSpPr>
            <p:cNvPr id="16" name="文本框 5">
              <a:extLst>
                <a:ext uri="{FF2B5EF4-FFF2-40B4-BE49-F238E27FC236}">
                  <a16:creationId xmlns:a16="http://schemas.microsoft.com/office/drawing/2014/main" id="{E4EC4C09-C43B-0754-FC54-D500E8276DEB}"/>
                </a:ext>
              </a:extLst>
            </p:cNvPr>
            <p:cNvSpPr txBox="1">
              <a:spLocks noChangeArrowheads="1"/>
            </p:cNvSpPr>
            <p:nvPr/>
          </p:nvSpPr>
          <p:spPr bwMode="auto">
            <a:xfrm>
              <a:off x="5075709" y="1982745"/>
              <a:ext cx="150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研究问题</a:t>
              </a:r>
              <a:r>
                <a:rPr lang="en-US" altLang="zh-CN" sz="2400" b="1" dirty="0">
                  <a:solidFill>
                    <a:srgbClr val="674196"/>
                  </a:solidFill>
                  <a:latin typeface="微软雅黑"/>
                  <a:ea typeface="微软雅黑"/>
                </a:rPr>
                <a:t>:</a:t>
              </a:r>
              <a:endParaRPr lang="zh-CN" altLang="en-US" sz="2400" b="1" dirty="0">
                <a:solidFill>
                  <a:srgbClr val="674196"/>
                </a:solidFill>
                <a:latin typeface="微软雅黑"/>
                <a:ea typeface="微软雅黑"/>
              </a:endParaRPr>
            </a:p>
          </p:txBody>
        </p:sp>
        <p:cxnSp>
          <p:nvCxnSpPr>
            <p:cNvPr id="17" name="直接连接符 16">
              <a:extLst>
                <a:ext uri="{FF2B5EF4-FFF2-40B4-BE49-F238E27FC236}">
                  <a16:creationId xmlns:a16="http://schemas.microsoft.com/office/drawing/2014/main" id="{22D2E773-0A2D-172F-29B0-4B7DFA86EAEE}"/>
                </a:ext>
              </a:extLst>
            </p:cNvPr>
            <p:cNvCxnSpPr>
              <a:cxnSpLocks/>
            </p:cNvCxnSpPr>
            <p:nvPr/>
          </p:nvCxnSpPr>
          <p:spPr>
            <a:xfrm>
              <a:off x="4940932" y="2445842"/>
              <a:ext cx="1434936"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0385B3C3-97B7-827B-A31C-135527D3F86B}"/>
              </a:ext>
            </a:extLst>
          </p:cNvPr>
          <p:cNvGrpSpPr/>
          <p:nvPr/>
        </p:nvGrpSpPr>
        <p:grpSpPr>
          <a:xfrm>
            <a:off x="6700959" y="3543479"/>
            <a:ext cx="5069399" cy="1422293"/>
            <a:chOff x="6577484" y="1874057"/>
            <a:chExt cx="3252618" cy="1422293"/>
          </a:xfrm>
        </p:grpSpPr>
        <p:sp>
          <p:nvSpPr>
            <p:cNvPr id="19" name="文本框 5">
              <a:extLst>
                <a:ext uri="{FF2B5EF4-FFF2-40B4-BE49-F238E27FC236}">
                  <a16:creationId xmlns:a16="http://schemas.microsoft.com/office/drawing/2014/main" id="{D03BFBB6-9F09-18FA-6EF9-75195D534D6D}"/>
                </a:ext>
              </a:extLst>
            </p:cNvPr>
            <p:cNvSpPr txBox="1">
              <a:spLocks noChangeArrowheads="1"/>
            </p:cNvSpPr>
            <p:nvPr/>
          </p:nvSpPr>
          <p:spPr bwMode="auto">
            <a:xfrm>
              <a:off x="7507254" y="1874057"/>
              <a:ext cx="964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研究意义</a:t>
              </a:r>
              <a:r>
                <a:rPr lang="en-US" altLang="zh-CN" sz="2400" b="1" dirty="0">
                  <a:solidFill>
                    <a:srgbClr val="674196"/>
                  </a:solidFill>
                  <a:latin typeface="微软雅黑"/>
                  <a:ea typeface="微软雅黑"/>
                </a:rPr>
                <a:t>:</a:t>
              </a:r>
              <a:endParaRPr lang="zh-CN" altLang="en-US" sz="2400" b="1" dirty="0">
                <a:solidFill>
                  <a:srgbClr val="674196"/>
                </a:solidFill>
                <a:latin typeface="微软雅黑"/>
                <a:ea typeface="微软雅黑"/>
              </a:endParaRPr>
            </a:p>
          </p:txBody>
        </p:sp>
        <p:cxnSp>
          <p:nvCxnSpPr>
            <p:cNvPr id="20" name="直接连接符 19">
              <a:extLst>
                <a:ext uri="{FF2B5EF4-FFF2-40B4-BE49-F238E27FC236}">
                  <a16:creationId xmlns:a16="http://schemas.microsoft.com/office/drawing/2014/main" id="{74FAF294-E160-D3C6-0242-29F1D8363226}"/>
                </a:ext>
              </a:extLst>
            </p:cNvPr>
            <p:cNvCxnSpPr>
              <a:cxnSpLocks/>
            </p:cNvCxnSpPr>
            <p:nvPr/>
          </p:nvCxnSpPr>
          <p:spPr>
            <a:xfrm>
              <a:off x="7597256" y="2359868"/>
              <a:ext cx="787849"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71A8D912-2A9B-8595-1754-487EBD240D86}"/>
                </a:ext>
              </a:extLst>
            </p:cNvPr>
            <p:cNvSpPr/>
            <p:nvPr/>
          </p:nvSpPr>
          <p:spPr>
            <a:xfrm>
              <a:off x="6577484" y="2422393"/>
              <a:ext cx="3252618" cy="873957"/>
            </a:xfrm>
            <a:prstGeom prst="rect">
              <a:avLst/>
            </a:prstGeom>
          </p:spPr>
          <p:txBody>
            <a:bodyPr wrap="square">
              <a:spAutoFit/>
            </a:bodyPr>
            <a:lstStyle/>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实现</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高性能</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的深度脉冲神经网络</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实现</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低功耗</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的深度脉冲神经网络</a:t>
              </a:r>
              <a:endPar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grpSp>
      <p:grpSp>
        <p:nvGrpSpPr>
          <p:cNvPr id="22" name="组合 21">
            <a:extLst>
              <a:ext uri="{FF2B5EF4-FFF2-40B4-BE49-F238E27FC236}">
                <a16:creationId xmlns:a16="http://schemas.microsoft.com/office/drawing/2014/main" id="{2061DF12-8F3C-47AA-6867-63B3DCDC6883}"/>
              </a:ext>
            </a:extLst>
          </p:cNvPr>
          <p:cNvGrpSpPr/>
          <p:nvPr/>
        </p:nvGrpSpPr>
        <p:grpSpPr>
          <a:xfrm>
            <a:off x="2502802" y="1598116"/>
            <a:ext cx="1672327" cy="1672327"/>
            <a:chOff x="2100691" y="1832305"/>
            <a:chExt cx="1672327" cy="1672327"/>
          </a:xfrm>
        </p:grpSpPr>
        <p:sp>
          <p:nvSpPr>
            <p:cNvPr id="23" name="任意多边形 11">
              <a:extLst>
                <a:ext uri="{FF2B5EF4-FFF2-40B4-BE49-F238E27FC236}">
                  <a16:creationId xmlns:a16="http://schemas.microsoft.com/office/drawing/2014/main" id="{E5885917-B2B0-176D-0AD7-F80676A7700B}"/>
                </a:ext>
              </a:extLst>
            </p:cNvPr>
            <p:cNvSpPr/>
            <p:nvPr/>
          </p:nvSpPr>
          <p:spPr>
            <a:xfrm>
              <a:off x="2100691" y="1832305"/>
              <a:ext cx="1672327" cy="1672327"/>
            </a:xfrm>
            <a:custGeom>
              <a:avLst/>
              <a:gdLst>
                <a:gd name="connsiteX0" fmla="*/ 0 w 1382165"/>
                <a:gd name="connsiteY0" fmla="*/ 230365 h 1382165"/>
                <a:gd name="connsiteX1" fmla="*/ 230365 w 1382165"/>
                <a:gd name="connsiteY1" fmla="*/ 0 h 1382165"/>
                <a:gd name="connsiteX2" fmla="*/ 1151800 w 1382165"/>
                <a:gd name="connsiteY2" fmla="*/ 0 h 1382165"/>
                <a:gd name="connsiteX3" fmla="*/ 1382165 w 1382165"/>
                <a:gd name="connsiteY3" fmla="*/ 230365 h 1382165"/>
                <a:gd name="connsiteX4" fmla="*/ 1382165 w 1382165"/>
                <a:gd name="connsiteY4" fmla="*/ 1151800 h 1382165"/>
                <a:gd name="connsiteX5" fmla="*/ 1151800 w 1382165"/>
                <a:gd name="connsiteY5" fmla="*/ 1382165 h 1382165"/>
                <a:gd name="connsiteX6" fmla="*/ 230365 w 1382165"/>
                <a:gd name="connsiteY6" fmla="*/ 1382165 h 1382165"/>
                <a:gd name="connsiteX7" fmla="*/ 0 w 1382165"/>
                <a:gd name="connsiteY7" fmla="*/ 1151800 h 1382165"/>
                <a:gd name="connsiteX8" fmla="*/ 0 w 1382165"/>
                <a:gd name="connsiteY8" fmla="*/ 230365 h 13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165" h="1382165">
                  <a:moveTo>
                    <a:pt x="0" y="230365"/>
                  </a:moveTo>
                  <a:cubicBezTo>
                    <a:pt x="0" y="103138"/>
                    <a:pt x="103138" y="0"/>
                    <a:pt x="230365" y="0"/>
                  </a:cubicBezTo>
                  <a:lnTo>
                    <a:pt x="1151800" y="0"/>
                  </a:lnTo>
                  <a:cubicBezTo>
                    <a:pt x="1279027" y="0"/>
                    <a:pt x="1382165" y="103138"/>
                    <a:pt x="1382165" y="230365"/>
                  </a:cubicBezTo>
                  <a:lnTo>
                    <a:pt x="1382165" y="1151800"/>
                  </a:lnTo>
                  <a:cubicBezTo>
                    <a:pt x="1382165" y="1279027"/>
                    <a:pt x="1279027" y="1382165"/>
                    <a:pt x="1151800" y="1382165"/>
                  </a:cubicBezTo>
                  <a:lnTo>
                    <a:pt x="230365" y="1382165"/>
                  </a:lnTo>
                  <a:cubicBezTo>
                    <a:pt x="103138" y="1382165"/>
                    <a:pt x="0" y="1279027"/>
                    <a:pt x="0" y="1151800"/>
                  </a:cubicBezTo>
                  <a:lnTo>
                    <a:pt x="0" y="230365"/>
                  </a:lnTo>
                  <a:close/>
                </a:path>
              </a:pathLst>
            </a:custGeom>
            <a:solidFill>
              <a:srgbClr val="9079AD"/>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03" tIns="257603" rIns="257603" bIns="257603" numCol="1" spcCol="1270" anchor="ctr" anchorCtr="0">
              <a:noAutofit/>
            </a:bodyPr>
            <a:lstStyle/>
            <a:p>
              <a:pPr algn="ctr" defTabSz="1955751">
                <a:lnSpc>
                  <a:spcPct val="90000"/>
                </a:lnSpc>
                <a:spcBef>
                  <a:spcPct val="0"/>
                </a:spcBef>
                <a:spcAft>
                  <a:spcPct val="35000"/>
                </a:spcAft>
              </a:pPr>
              <a:endParaRPr lang="zh-CN" altLang="en-US" sz="4400" dirty="0">
                <a:solidFill>
                  <a:prstClr val="white"/>
                </a:solidFill>
                <a:latin typeface="Calibri Light"/>
                <a:ea typeface="微软雅黑 Light"/>
              </a:endParaRPr>
            </a:p>
          </p:txBody>
        </p:sp>
        <p:grpSp>
          <p:nvGrpSpPr>
            <p:cNvPr id="24" name="组合 162">
              <a:extLst>
                <a:ext uri="{FF2B5EF4-FFF2-40B4-BE49-F238E27FC236}">
                  <a16:creationId xmlns:a16="http://schemas.microsoft.com/office/drawing/2014/main" id="{5E1B6B17-3490-4C0C-E502-F9635CB9A493}"/>
                </a:ext>
              </a:extLst>
            </p:cNvPr>
            <p:cNvGrpSpPr>
              <a:grpSpLocks/>
            </p:cNvGrpSpPr>
            <p:nvPr/>
          </p:nvGrpSpPr>
          <p:grpSpPr bwMode="auto">
            <a:xfrm>
              <a:off x="2613126" y="2372808"/>
              <a:ext cx="593936" cy="591320"/>
              <a:chOff x="4675173" y="1422401"/>
              <a:chExt cx="360361" cy="358775"/>
            </a:xfrm>
            <a:solidFill>
              <a:schemeClr val="bg1"/>
            </a:solidFill>
          </p:grpSpPr>
          <p:sp>
            <p:nvSpPr>
              <p:cNvPr id="25" name="AutoShape 84">
                <a:extLst>
                  <a:ext uri="{FF2B5EF4-FFF2-40B4-BE49-F238E27FC236}">
                    <a16:creationId xmlns:a16="http://schemas.microsoft.com/office/drawing/2014/main" id="{0B20CB3F-5192-B3EF-F685-D99713F9621B}"/>
                  </a:ext>
                </a:extLst>
              </p:cNvPr>
              <p:cNvSpPr/>
              <p:nvPr/>
            </p:nvSpPr>
            <p:spPr bwMode="auto">
              <a:xfrm>
                <a:off x="4675173" y="1422401"/>
                <a:ext cx="360361"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9" name="AutoShape 85">
                <a:extLst>
                  <a:ext uri="{FF2B5EF4-FFF2-40B4-BE49-F238E27FC236}">
                    <a16:creationId xmlns:a16="http://schemas.microsoft.com/office/drawing/2014/main" id="{EE46394F-FA49-FA57-3317-3B6D8B8EAF2B}"/>
                  </a:ext>
                </a:extLst>
              </p:cNvPr>
              <p:cNvSpPr/>
              <p:nvPr/>
            </p:nvSpPr>
            <p:spPr bwMode="auto">
              <a:xfrm>
                <a:off x="4889485" y="1557339"/>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3" name="AutoShape 86">
                <a:extLst>
                  <a:ext uri="{FF2B5EF4-FFF2-40B4-BE49-F238E27FC236}">
                    <a16:creationId xmlns:a16="http://schemas.microsoft.com/office/drawing/2014/main" id="{C8034099-4A7C-A3D1-C4C3-4B050EB6FCE1}"/>
                  </a:ext>
                </a:extLst>
              </p:cNvPr>
              <p:cNvSpPr/>
              <p:nvPr/>
            </p:nvSpPr>
            <p:spPr bwMode="auto">
              <a:xfrm>
                <a:off x="4889485" y="1522414"/>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4" name="AutoShape 87">
                <a:extLst>
                  <a:ext uri="{FF2B5EF4-FFF2-40B4-BE49-F238E27FC236}">
                    <a16:creationId xmlns:a16="http://schemas.microsoft.com/office/drawing/2014/main" id="{CEB17E65-6724-9E59-497D-C6E86AC1B6D6}"/>
                  </a:ext>
                </a:extLst>
              </p:cNvPr>
              <p:cNvSpPr/>
              <p:nvPr/>
            </p:nvSpPr>
            <p:spPr bwMode="auto">
              <a:xfrm>
                <a:off x="4889485" y="1489076"/>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6" name="AutoShape 88">
                <a:extLst>
                  <a:ext uri="{FF2B5EF4-FFF2-40B4-BE49-F238E27FC236}">
                    <a16:creationId xmlns:a16="http://schemas.microsoft.com/office/drawing/2014/main" id="{22DDA9DA-336E-6465-F185-5074694F4A39}"/>
                  </a:ext>
                </a:extLst>
              </p:cNvPr>
              <p:cNvSpPr/>
              <p:nvPr/>
            </p:nvSpPr>
            <p:spPr bwMode="auto">
              <a:xfrm>
                <a:off x="4765665" y="1725616"/>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8" name="AutoShape 89">
                <a:extLst>
                  <a:ext uri="{FF2B5EF4-FFF2-40B4-BE49-F238E27FC236}">
                    <a16:creationId xmlns:a16="http://schemas.microsoft.com/office/drawing/2014/main" id="{F6CBB649-09F2-D926-AE00-EEF117AA28CC}"/>
                  </a:ext>
                </a:extLst>
              </p:cNvPr>
              <p:cNvSpPr/>
              <p:nvPr/>
            </p:nvSpPr>
            <p:spPr bwMode="auto">
              <a:xfrm>
                <a:off x="4765669" y="1692277"/>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0" name="AutoShape 90">
                <a:extLst>
                  <a:ext uri="{FF2B5EF4-FFF2-40B4-BE49-F238E27FC236}">
                    <a16:creationId xmlns:a16="http://schemas.microsoft.com/office/drawing/2014/main" id="{9CF3A451-8DD1-E247-1AC9-0DB4AFAEA4DE}"/>
                  </a:ext>
                </a:extLst>
              </p:cNvPr>
              <p:cNvSpPr/>
              <p:nvPr/>
            </p:nvSpPr>
            <p:spPr bwMode="auto">
              <a:xfrm>
                <a:off x="4765670" y="1658940"/>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3" name="AutoShape 91">
                <a:extLst>
                  <a:ext uri="{FF2B5EF4-FFF2-40B4-BE49-F238E27FC236}">
                    <a16:creationId xmlns:a16="http://schemas.microsoft.com/office/drawing/2014/main" id="{27CDFA4F-50FB-9CCB-5E22-1F7161E4D3DE}"/>
                  </a:ext>
                </a:extLst>
              </p:cNvPr>
              <p:cNvSpPr/>
              <p:nvPr/>
            </p:nvSpPr>
            <p:spPr bwMode="auto">
              <a:xfrm>
                <a:off x="4889495" y="1725615"/>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4" name="AutoShape 92">
                <a:extLst>
                  <a:ext uri="{FF2B5EF4-FFF2-40B4-BE49-F238E27FC236}">
                    <a16:creationId xmlns:a16="http://schemas.microsoft.com/office/drawing/2014/main" id="{899CBCBA-2A89-0CAC-6B44-326AC1FF6EEF}"/>
                  </a:ext>
                </a:extLst>
              </p:cNvPr>
              <p:cNvSpPr/>
              <p:nvPr/>
            </p:nvSpPr>
            <p:spPr bwMode="auto">
              <a:xfrm>
                <a:off x="4889495" y="1692278"/>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5" name="AutoShape 93">
                <a:extLst>
                  <a:ext uri="{FF2B5EF4-FFF2-40B4-BE49-F238E27FC236}">
                    <a16:creationId xmlns:a16="http://schemas.microsoft.com/office/drawing/2014/main" id="{DF916676-D578-D9A4-9F22-6804073EC41E}"/>
                  </a:ext>
                </a:extLst>
              </p:cNvPr>
              <p:cNvSpPr/>
              <p:nvPr/>
            </p:nvSpPr>
            <p:spPr bwMode="auto">
              <a:xfrm>
                <a:off x="4889495" y="1658940"/>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6" name="AutoShape 94">
                <a:extLst>
                  <a:ext uri="{FF2B5EF4-FFF2-40B4-BE49-F238E27FC236}">
                    <a16:creationId xmlns:a16="http://schemas.microsoft.com/office/drawing/2014/main" id="{9FB770F7-10F5-A20F-F732-D922CAF6DEB6}"/>
                  </a:ext>
                </a:extLst>
              </p:cNvPr>
              <p:cNvSpPr/>
              <p:nvPr/>
            </p:nvSpPr>
            <p:spPr bwMode="auto">
              <a:xfrm>
                <a:off x="4765674" y="1590678"/>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7" name="AutoShape 95">
                <a:extLst>
                  <a:ext uri="{FF2B5EF4-FFF2-40B4-BE49-F238E27FC236}">
                    <a16:creationId xmlns:a16="http://schemas.microsoft.com/office/drawing/2014/main" id="{E5964F3C-F4A4-F089-A89E-4337134EB308}"/>
                  </a:ext>
                </a:extLst>
              </p:cNvPr>
              <p:cNvSpPr/>
              <p:nvPr/>
            </p:nvSpPr>
            <p:spPr bwMode="auto">
              <a:xfrm>
                <a:off x="4765673" y="1624017"/>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8" name="AutoShape 96">
                <a:extLst>
                  <a:ext uri="{FF2B5EF4-FFF2-40B4-BE49-F238E27FC236}">
                    <a16:creationId xmlns:a16="http://schemas.microsoft.com/office/drawing/2014/main" id="{506DE0B2-A164-45B9-CFC8-A235BB53161D}"/>
                  </a:ext>
                </a:extLst>
              </p:cNvPr>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49" name="组合 48">
            <a:extLst>
              <a:ext uri="{FF2B5EF4-FFF2-40B4-BE49-F238E27FC236}">
                <a16:creationId xmlns:a16="http://schemas.microsoft.com/office/drawing/2014/main" id="{F669BB09-05F3-0119-D7E0-568D7DDFD539}"/>
              </a:ext>
            </a:extLst>
          </p:cNvPr>
          <p:cNvGrpSpPr/>
          <p:nvPr/>
        </p:nvGrpSpPr>
        <p:grpSpPr>
          <a:xfrm>
            <a:off x="8110218" y="1598116"/>
            <a:ext cx="1672327" cy="1672327"/>
            <a:chOff x="7059365" y="1054213"/>
            <a:chExt cx="1672327" cy="1672327"/>
          </a:xfrm>
        </p:grpSpPr>
        <p:sp>
          <p:nvSpPr>
            <p:cNvPr id="50" name="任意多边形 14">
              <a:extLst>
                <a:ext uri="{FF2B5EF4-FFF2-40B4-BE49-F238E27FC236}">
                  <a16:creationId xmlns:a16="http://schemas.microsoft.com/office/drawing/2014/main" id="{AA7BA3B3-D281-0346-D67D-782EADFE3D45}"/>
                </a:ext>
              </a:extLst>
            </p:cNvPr>
            <p:cNvSpPr/>
            <p:nvPr/>
          </p:nvSpPr>
          <p:spPr>
            <a:xfrm>
              <a:off x="7059365" y="1054213"/>
              <a:ext cx="1672327" cy="1672327"/>
            </a:xfrm>
            <a:custGeom>
              <a:avLst/>
              <a:gdLst>
                <a:gd name="connsiteX0" fmla="*/ 0 w 1382165"/>
                <a:gd name="connsiteY0" fmla="*/ 230365 h 1382165"/>
                <a:gd name="connsiteX1" fmla="*/ 230365 w 1382165"/>
                <a:gd name="connsiteY1" fmla="*/ 0 h 1382165"/>
                <a:gd name="connsiteX2" fmla="*/ 1151800 w 1382165"/>
                <a:gd name="connsiteY2" fmla="*/ 0 h 1382165"/>
                <a:gd name="connsiteX3" fmla="*/ 1382165 w 1382165"/>
                <a:gd name="connsiteY3" fmla="*/ 230365 h 1382165"/>
                <a:gd name="connsiteX4" fmla="*/ 1382165 w 1382165"/>
                <a:gd name="connsiteY4" fmla="*/ 1151800 h 1382165"/>
                <a:gd name="connsiteX5" fmla="*/ 1151800 w 1382165"/>
                <a:gd name="connsiteY5" fmla="*/ 1382165 h 1382165"/>
                <a:gd name="connsiteX6" fmla="*/ 230365 w 1382165"/>
                <a:gd name="connsiteY6" fmla="*/ 1382165 h 1382165"/>
                <a:gd name="connsiteX7" fmla="*/ 0 w 1382165"/>
                <a:gd name="connsiteY7" fmla="*/ 1151800 h 1382165"/>
                <a:gd name="connsiteX8" fmla="*/ 0 w 1382165"/>
                <a:gd name="connsiteY8" fmla="*/ 230365 h 13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165" h="1382165">
                  <a:moveTo>
                    <a:pt x="0" y="230365"/>
                  </a:moveTo>
                  <a:cubicBezTo>
                    <a:pt x="0" y="103138"/>
                    <a:pt x="103138" y="0"/>
                    <a:pt x="230365" y="0"/>
                  </a:cubicBezTo>
                  <a:lnTo>
                    <a:pt x="1151800" y="0"/>
                  </a:lnTo>
                  <a:cubicBezTo>
                    <a:pt x="1279027" y="0"/>
                    <a:pt x="1382165" y="103138"/>
                    <a:pt x="1382165" y="230365"/>
                  </a:cubicBezTo>
                  <a:lnTo>
                    <a:pt x="1382165" y="1151800"/>
                  </a:lnTo>
                  <a:cubicBezTo>
                    <a:pt x="1382165" y="1279027"/>
                    <a:pt x="1279027" y="1382165"/>
                    <a:pt x="1151800" y="1382165"/>
                  </a:cubicBezTo>
                  <a:lnTo>
                    <a:pt x="230365" y="1382165"/>
                  </a:lnTo>
                  <a:cubicBezTo>
                    <a:pt x="103138" y="1382165"/>
                    <a:pt x="0" y="1279027"/>
                    <a:pt x="0" y="1151800"/>
                  </a:cubicBezTo>
                  <a:lnTo>
                    <a:pt x="0" y="23036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57603" tIns="257603" rIns="257603" bIns="257603" numCol="1" spcCol="1270" anchor="ctr" anchorCtr="0">
              <a:noAutofit/>
            </a:bodyPr>
            <a:lstStyle/>
            <a:p>
              <a:pPr algn="ctr" defTabSz="1955751">
                <a:lnSpc>
                  <a:spcPct val="90000"/>
                </a:lnSpc>
                <a:spcBef>
                  <a:spcPct val="0"/>
                </a:spcBef>
                <a:spcAft>
                  <a:spcPct val="35000"/>
                </a:spcAft>
              </a:pPr>
              <a:endParaRPr lang="zh-CN" altLang="en-US" sz="4400" dirty="0">
                <a:solidFill>
                  <a:prstClr val="white"/>
                </a:solidFill>
                <a:latin typeface="Calibri Light"/>
                <a:ea typeface="微软雅黑 Light"/>
              </a:endParaRPr>
            </a:p>
          </p:txBody>
        </p:sp>
        <p:grpSp>
          <p:nvGrpSpPr>
            <p:cNvPr id="51" name="组合 50">
              <a:extLst>
                <a:ext uri="{FF2B5EF4-FFF2-40B4-BE49-F238E27FC236}">
                  <a16:creationId xmlns:a16="http://schemas.microsoft.com/office/drawing/2014/main" id="{D45C4ED5-2FC3-F127-CD36-6B32B9C1355D}"/>
                </a:ext>
              </a:extLst>
            </p:cNvPr>
            <p:cNvGrpSpPr/>
            <p:nvPr/>
          </p:nvGrpSpPr>
          <p:grpSpPr>
            <a:xfrm>
              <a:off x="7599545" y="1622533"/>
              <a:ext cx="591965" cy="591964"/>
              <a:chOff x="2473104" y="2145028"/>
              <a:chExt cx="359165" cy="359165"/>
            </a:xfrm>
            <a:solidFill>
              <a:schemeClr val="bg1"/>
            </a:solidFill>
          </p:grpSpPr>
          <p:sp>
            <p:nvSpPr>
              <p:cNvPr id="52" name="AutoShape 126">
                <a:extLst>
                  <a:ext uri="{FF2B5EF4-FFF2-40B4-BE49-F238E27FC236}">
                    <a16:creationId xmlns:a16="http://schemas.microsoft.com/office/drawing/2014/main" id="{AC2DA2E9-ADBF-B9D1-8127-93CD11B364DC}"/>
                  </a:ext>
                </a:extLst>
              </p:cNvPr>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792">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3" name="AutoShape 127">
                <a:extLst>
                  <a:ext uri="{FF2B5EF4-FFF2-40B4-BE49-F238E27FC236}">
                    <a16:creationId xmlns:a16="http://schemas.microsoft.com/office/drawing/2014/main" id="{CA528870-A41A-8EBD-0C94-C9F977EB9381}"/>
                  </a:ext>
                </a:extLst>
              </p:cNvPr>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cxnSp>
        <p:nvCxnSpPr>
          <p:cNvPr id="54" name="直接箭头连接符 53">
            <a:extLst>
              <a:ext uri="{FF2B5EF4-FFF2-40B4-BE49-F238E27FC236}">
                <a16:creationId xmlns:a16="http://schemas.microsoft.com/office/drawing/2014/main" id="{163FC6A4-F381-32A4-9A59-3F93F38A4F46}"/>
              </a:ext>
            </a:extLst>
          </p:cNvPr>
          <p:cNvCxnSpPr>
            <a:cxnSpLocks/>
          </p:cNvCxnSpPr>
          <p:nvPr/>
        </p:nvCxnSpPr>
        <p:spPr>
          <a:xfrm>
            <a:off x="5874765" y="4331300"/>
            <a:ext cx="76875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直接箭头连接符 54">
            <a:extLst>
              <a:ext uri="{FF2B5EF4-FFF2-40B4-BE49-F238E27FC236}">
                <a16:creationId xmlns:a16="http://schemas.microsoft.com/office/drawing/2014/main" id="{085788BE-CCDE-6A2A-6DA4-AD59CC16577A}"/>
              </a:ext>
            </a:extLst>
          </p:cNvPr>
          <p:cNvCxnSpPr>
            <a:cxnSpLocks/>
          </p:cNvCxnSpPr>
          <p:nvPr/>
        </p:nvCxnSpPr>
        <p:spPr>
          <a:xfrm>
            <a:off x="5882201" y="4762481"/>
            <a:ext cx="76875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4803048"/>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id="{99D6C006-DCD8-6826-9725-CEE9FEAE169F}"/>
              </a:ext>
            </a:extLst>
          </p:cNvPr>
          <p:cNvSpPr txBox="1">
            <a:spLocks noChangeArrowheads="1"/>
          </p:cNvSpPr>
          <p:nvPr/>
        </p:nvSpPr>
        <p:spPr bwMode="auto">
          <a:xfrm>
            <a:off x="4977744" y="2787604"/>
            <a:ext cx="223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研究内容</a:t>
            </a:r>
          </a:p>
        </p:txBody>
      </p:sp>
      <p:sp>
        <p:nvSpPr>
          <p:cNvPr id="7" name="矩形 6">
            <a:extLst>
              <a:ext uri="{FF2B5EF4-FFF2-40B4-BE49-F238E27FC236}">
                <a16:creationId xmlns:a16="http://schemas.microsoft.com/office/drawing/2014/main" id="{7EB9D32D-5D47-F731-E970-CFE8D4174E5A}"/>
              </a:ext>
            </a:extLst>
          </p:cNvPr>
          <p:cNvSpPr/>
          <p:nvPr/>
        </p:nvSpPr>
        <p:spPr>
          <a:xfrm>
            <a:off x="3336470" y="3798332"/>
            <a:ext cx="5519057" cy="961289"/>
          </a:xfrm>
          <a:prstGeom prst="rect">
            <a:avLst/>
          </a:prstGeom>
        </p:spPr>
        <p:txBody>
          <a:bodyPr wrap="square">
            <a:spAutoFit/>
          </a:bodyPr>
          <a:lstStyle/>
          <a:p>
            <a:pPr algn="ctr" defTabSz="914377">
              <a:lnSpc>
                <a:spcPct val="150000"/>
              </a:lnSpc>
              <a:buClr>
                <a:srgbClr val="2AFEFF"/>
              </a:buClr>
              <a:defRPr/>
            </a:pPr>
            <a:r>
              <a:rPr lang="zh-CN" altLang="en-US" sz="2000" dirty="0">
                <a:solidFill>
                  <a:prstClr val="black">
                    <a:lumMod val="75000"/>
                    <a:lumOff val="25000"/>
                  </a:prstClr>
                </a:solidFill>
                <a:latin typeface="+mj-ea"/>
                <a:ea typeface="+mj-ea"/>
                <a:cs typeface="Arial" panose="020B0604020202020204" pitchFamily="34" charset="0"/>
              </a:rPr>
              <a:t>基于神经元阈值优化的脉冲神经网络训练方法</a:t>
            </a:r>
            <a:r>
              <a:rPr lang="en-US" altLang="zh-CN" sz="2000" dirty="0">
                <a:solidFill>
                  <a:prstClr val="black">
                    <a:lumMod val="75000"/>
                    <a:lumOff val="25000"/>
                  </a:prstClr>
                </a:solidFill>
                <a:latin typeface="+mj-ea"/>
                <a:ea typeface="+mj-ea"/>
                <a:cs typeface="Arial" panose="020B0604020202020204" pitchFamily="34" charset="0"/>
              </a:rPr>
              <a:t> </a:t>
            </a:r>
            <a:r>
              <a:rPr lang="zh-CN" altLang="en-US" sz="2000" dirty="0">
                <a:solidFill>
                  <a:prstClr val="black">
                    <a:lumMod val="75000"/>
                    <a:lumOff val="25000"/>
                  </a:prstClr>
                </a:solidFill>
                <a:latin typeface="+mj-ea"/>
                <a:ea typeface="+mj-ea"/>
                <a:cs typeface="Arial" panose="020B0604020202020204" pitchFamily="34" charset="0"/>
              </a:rPr>
              <a:t>基于转换误差的脉冲神经网络剪枝方法</a:t>
            </a:r>
          </a:p>
        </p:txBody>
      </p:sp>
      <p:sp>
        <p:nvSpPr>
          <p:cNvPr id="8" name="矩形 7">
            <a:extLst>
              <a:ext uri="{FF2B5EF4-FFF2-40B4-BE49-F238E27FC236}">
                <a16:creationId xmlns:a16="http://schemas.microsoft.com/office/drawing/2014/main" id="{BA0C52D9-1167-BBF0-F434-4E1C7921C49A}"/>
              </a:ext>
            </a:extLst>
          </p:cNvPr>
          <p:cNvSpPr/>
          <p:nvPr/>
        </p:nvSpPr>
        <p:spPr>
          <a:xfrm>
            <a:off x="5016218" y="3429000"/>
            <a:ext cx="2159566"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Research Content</a:t>
            </a:r>
          </a:p>
        </p:txBody>
      </p:sp>
      <p:sp>
        <p:nvSpPr>
          <p:cNvPr id="9" name="圆角矩形 52">
            <a:extLst>
              <a:ext uri="{FF2B5EF4-FFF2-40B4-BE49-F238E27FC236}">
                <a16:creationId xmlns:a16="http://schemas.microsoft.com/office/drawing/2014/main" id="{F7D94CC0-EB4F-903F-E851-15234B5EFB43}"/>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第二部分</a:t>
            </a:r>
          </a:p>
        </p:txBody>
      </p:sp>
    </p:spTree>
    <p:extLst>
      <p:ext uri="{BB962C8B-B14F-4D97-AF65-F5344CB8AC3E}">
        <p14:creationId xmlns:p14="http://schemas.microsoft.com/office/powerpoint/2010/main" val="2880078398"/>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7916335"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74196"/>
                </a:solidFill>
                <a:latin typeface="+mj-ea"/>
                <a:ea typeface="+mj-ea"/>
                <a:cs typeface="Arial" panose="020B0604020202020204" pitchFamily="34" charset="0"/>
              </a:rPr>
              <a:t>基于神经元阈值优化的脉冲神经网络训练方法</a:t>
            </a:r>
            <a:r>
              <a:rPr lang="zh-CN" altLang="en-US" b="1" dirty="0">
                <a:solidFill>
                  <a:srgbClr val="7030A0"/>
                </a:solidFill>
                <a:latin typeface="+mj-ea"/>
                <a:ea typeface="+mj-ea"/>
              </a:rPr>
              <a:t>：</a:t>
            </a:r>
            <a:r>
              <a:rPr lang="en-US" altLang="zh-CN" b="1" dirty="0">
                <a:solidFill>
                  <a:srgbClr val="7030A0"/>
                </a:solidFill>
                <a:latin typeface="+mj-ea"/>
                <a:ea typeface="+mj-ea"/>
              </a:rPr>
              <a:t>ANN-to-SNN</a:t>
            </a:r>
            <a:r>
              <a:rPr lang="zh-CN" altLang="en-US" b="1" dirty="0">
                <a:solidFill>
                  <a:srgbClr val="7030A0"/>
                </a:solidFill>
                <a:latin typeface="+mj-ea"/>
                <a:ea typeface="+mj-ea"/>
              </a:rPr>
              <a:t>方法介绍</a:t>
            </a:r>
          </a:p>
        </p:txBody>
      </p:sp>
      <p:sp>
        <p:nvSpPr>
          <p:cNvPr id="33" name="文本框 32">
            <a:extLst>
              <a:ext uri="{FF2B5EF4-FFF2-40B4-BE49-F238E27FC236}">
                <a16:creationId xmlns:a16="http://schemas.microsoft.com/office/drawing/2014/main" id="{E85EBB0A-5045-BD6E-1F72-0348F8FEA70C}"/>
              </a:ext>
            </a:extLst>
          </p:cNvPr>
          <p:cNvSpPr txBox="1"/>
          <p:nvPr/>
        </p:nvSpPr>
        <p:spPr>
          <a:xfrm>
            <a:off x="922866" y="1703404"/>
            <a:ext cx="10840156" cy="369332"/>
          </a:xfrm>
          <a:prstGeom prst="rect">
            <a:avLst/>
          </a:prstGeom>
          <a:noFill/>
        </p:spPr>
        <p:txBody>
          <a:bodyPr wrap="square" rtlCol="0">
            <a:spAutoFit/>
          </a:bodyPr>
          <a:lstStyle/>
          <a:p>
            <a:r>
              <a:rPr lang="en-US" altLang="zh-CN" b="1" dirty="0">
                <a:solidFill>
                  <a:schemeClr val="accent3"/>
                </a:solidFill>
                <a:latin typeface="+mj-ea"/>
                <a:ea typeface="+mj-ea"/>
              </a:rPr>
              <a:t>ANN-to-SNN</a:t>
            </a:r>
            <a:r>
              <a:rPr lang="zh-CN" altLang="en-US" b="1" dirty="0">
                <a:solidFill>
                  <a:schemeClr val="accent3"/>
                </a:solidFill>
                <a:latin typeface="+mj-ea"/>
                <a:ea typeface="+mj-ea"/>
              </a:rPr>
              <a:t>方法</a:t>
            </a:r>
            <a:r>
              <a:rPr lang="zh-CN" altLang="en-US" b="1" dirty="0">
                <a:latin typeface="+mj-ea"/>
                <a:ea typeface="+mj-ea"/>
              </a:rPr>
              <a:t>使用脉冲神经网络的</a:t>
            </a:r>
            <a:r>
              <a:rPr lang="zh-CN" altLang="en-US" b="1" dirty="0">
                <a:solidFill>
                  <a:schemeClr val="accent1"/>
                </a:solidFill>
                <a:latin typeface="+mj-ea"/>
                <a:ea typeface="+mj-ea"/>
              </a:rPr>
              <a:t>平均激活频率</a:t>
            </a:r>
            <a:r>
              <a:rPr lang="en-US" altLang="zh-CN" b="1" dirty="0">
                <a:solidFill>
                  <a:schemeClr val="accent1"/>
                </a:solidFill>
                <a:latin typeface="+mj-ea"/>
                <a:ea typeface="+mj-ea"/>
              </a:rPr>
              <a:t>/</a:t>
            </a:r>
            <a:r>
              <a:rPr lang="zh-CN" altLang="en-US" b="1" dirty="0">
                <a:solidFill>
                  <a:schemeClr val="accent1"/>
                </a:solidFill>
                <a:latin typeface="+mj-ea"/>
                <a:ea typeface="+mj-ea"/>
              </a:rPr>
              <a:t>平均激活值</a:t>
            </a:r>
            <a:r>
              <a:rPr lang="zh-CN" altLang="en-US" b="1" dirty="0">
                <a:latin typeface="+mj-ea"/>
                <a:ea typeface="+mj-ea"/>
              </a:rPr>
              <a:t>拟合人工神经网络的</a:t>
            </a:r>
            <a:r>
              <a:rPr lang="zh-CN" altLang="en-US" b="1" dirty="0">
                <a:solidFill>
                  <a:schemeClr val="accent1"/>
                </a:solidFill>
                <a:latin typeface="+mj-ea"/>
                <a:ea typeface="+mj-ea"/>
              </a:rPr>
              <a:t>实数激活值：</a:t>
            </a:r>
          </a:p>
        </p:txBody>
      </p:sp>
      <p:sp>
        <p:nvSpPr>
          <p:cNvPr id="41" name="文本框 40">
            <a:extLst>
              <a:ext uri="{FF2B5EF4-FFF2-40B4-BE49-F238E27FC236}">
                <a16:creationId xmlns:a16="http://schemas.microsoft.com/office/drawing/2014/main" id="{5ECDAE4A-16CC-25A0-4223-FE4E1268722A}"/>
              </a:ext>
            </a:extLst>
          </p:cNvPr>
          <p:cNvSpPr txBox="1"/>
          <p:nvPr/>
        </p:nvSpPr>
        <p:spPr>
          <a:xfrm>
            <a:off x="5339752" y="2602567"/>
            <a:ext cx="1140325" cy="461665"/>
          </a:xfrm>
          <a:prstGeom prst="rect">
            <a:avLst/>
          </a:prstGeom>
          <a:noFill/>
        </p:spPr>
        <p:txBody>
          <a:bodyPr wrap="square" rtlCol="0">
            <a:spAutoFit/>
          </a:bodyPr>
          <a:lstStyle/>
          <a:p>
            <a:r>
              <a:rPr lang="en-US" altLang="zh-CN" sz="2400" b="1" dirty="0">
                <a:latin typeface="+mj-ea"/>
                <a:ea typeface="+mj-ea"/>
              </a:rPr>
              <a:t>~</a:t>
            </a:r>
            <a:endParaRPr lang="zh-CN" altLang="en-US" sz="2400" b="1" dirty="0">
              <a:latin typeface="+mj-ea"/>
              <a:ea typeface="+mj-ea"/>
            </a:endParaRPr>
          </a:p>
        </p:txBody>
      </p:sp>
      <p:sp>
        <p:nvSpPr>
          <p:cNvPr id="42" name="文本框 41">
            <a:extLst>
              <a:ext uri="{FF2B5EF4-FFF2-40B4-BE49-F238E27FC236}">
                <a16:creationId xmlns:a16="http://schemas.microsoft.com/office/drawing/2014/main" id="{283459B0-CB9A-B884-01E6-3341CB13226A}"/>
              </a:ext>
            </a:extLst>
          </p:cNvPr>
          <p:cNvSpPr txBox="1"/>
          <p:nvPr/>
        </p:nvSpPr>
        <p:spPr>
          <a:xfrm>
            <a:off x="2639785" y="3854206"/>
            <a:ext cx="1111674" cy="369332"/>
          </a:xfrm>
          <a:prstGeom prst="rect">
            <a:avLst/>
          </a:prstGeom>
          <a:noFill/>
        </p:spPr>
        <p:txBody>
          <a:bodyPr wrap="square" rtlCol="0">
            <a:spAutoFit/>
          </a:bodyPr>
          <a:lstStyle/>
          <a:p>
            <a:r>
              <a:rPr lang="zh-CN" altLang="en-US" b="1" dirty="0">
                <a:solidFill>
                  <a:schemeClr val="accent1"/>
                </a:solidFill>
                <a:latin typeface="+mj-ea"/>
                <a:ea typeface="+mj-ea"/>
              </a:rPr>
              <a:t>启发式</a:t>
            </a:r>
            <a:endParaRPr lang="zh-CN" altLang="en-US" b="1" dirty="0">
              <a:latin typeface="+mj-ea"/>
              <a:ea typeface="+mj-ea"/>
            </a:endParaRPr>
          </a:p>
        </p:txBody>
      </p:sp>
      <p:pic>
        <p:nvPicPr>
          <p:cNvPr id="1026" name="Picture 2" descr="Fig. 2">
            <a:extLst>
              <a:ext uri="{FF2B5EF4-FFF2-40B4-BE49-F238E27FC236}">
                <a16:creationId xmlns:a16="http://schemas.microsoft.com/office/drawing/2014/main" id="{893CB7A0-E29A-45D6-28EE-7710DC730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58" y="4821101"/>
            <a:ext cx="5750936" cy="666990"/>
          </a:xfrm>
          <a:prstGeom prst="rect">
            <a:avLst/>
          </a:prstGeom>
          <a:noFill/>
          <a:extLst>
            <a:ext uri="{909E8E84-426E-40DD-AFC4-6F175D3DCCD1}">
              <a14:hiddenFill xmlns:a14="http://schemas.microsoft.com/office/drawing/2010/main">
                <a:solidFill>
                  <a:srgbClr val="FFFFFF"/>
                </a:solidFill>
              </a14:hiddenFill>
            </a:ext>
          </a:extLst>
        </p:spPr>
      </p:pic>
      <p:sp>
        <p:nvSpPr>
          <p:cNvPr id="44" name="文本框 43">
            <a:extLst>
              <a:ext uri="{FF2B5EF4-FFF2-40B4-BE49-F238E27FC236}">
                <a16:creationId xmlns:a16="http://schemas.microsoft.com/office/drawing/2014/main" id="{86049B3D-1BAE-1B36-AD1A-67170CAACFAB}"/>
              </a:ext>
            </a:extLst>
          </p:cNvPr>
          <p:cNvSpPr txBox="1"/>
          <p:nvPr/>
        </p:nvSpPr>
        <p:spPr>
          <a:xfrm>
            <a:off x="8720552" y="3810754"/>
            <a:ext cx="1111535" cy="369332"/>
          </a:xfrm>
          <a:prstGeom prst="rect">
            <a:avLst/>
          </a:prstGeom>
          <a:noFill/>
        </p:spPr>
        <p:txBody>
          <a:bodyPr wrap="square" rtlCol="0">
            <a:spAutoFit/>
          </a:bodyPr>
          <a:lstStyle/>
          <a:p>
            <a:r>
              <a:rPr lang="zh-CN" altLang="en-US" b="1" dirty="0">
                <a:solidFill>
                  <a:schemeClr val="accent1"/>
                </a:solidFill>
                <a:latin typeface="+mj-ea"/>
                <a:ea typeface="+mj-ea"/>
              </a:rPr>
              <a:t>形式化</a:t>
            </a:r>
            <a:endParaRPr lang="zh-CN" altLang="en-US" b="1" dirty="0">
              <a:latin typeface="+mj-ea"/>
              <a:ea typeface="+mj-ea"/>
            </a:endParaRPr>
          </a:p>
        </p:txBody>
      </p:sp>
      <p:pic>
        <p:nvPicPr>
          <p:cNvPr id="48" name="图片 47">
            <a:extLst>
              <a:ext uri="{FF2B5EF4-FFF2-40B4-BE49-F238E27FC236}">
                <a16:creationId xmlns:a16="http://schemas.microsoft.com/office/drawing/2014/main" id="{3B09A3AE-5FF1-4867-69F3-6EC9ACA0CBED}"/>
              </a:ext>
            </a:extLst>
          </p:cNvPr>
          <p:cNvPicPr>
            <a:picLocks noChangeAspect="1"/>
          </p:cNvPicPr>
          <p:nvPr/>
        </p:nvPicPr>
        <p:blipFill>
          <a:blip r:embed="rId4"/>
          <a:stretch>
            <a:fillRect/>
          </a:stretch>
        </p:blipFill>
        <p:spPr>
          <a:xfrm>
            <a:off x="6723599" y="4432306"/>
            <a:ext cx="5105443" cy="1991369"/>
          </a:xfrm>
          <a:prstGeom prst="rect">
            <a:avLst/>
          </a:prstGeom>
        </p:spPr>
      </p:pic>
      <p:pic>
        <p:nvPicPr>
          <p:cNvPr id="3" name="图片 2">
            <a:extLst>
              <a:ext uri="{FF2B5EF4-FFF2-40B4-BE49-F238E27FC236}">
                <a16:creationId xmlns:a16="http://schemas.microsoft.com/office/drawing/2014/main" id="{066FC677-5713-BAA5-6A45-49A3FF793A6B}"/>
              </a:ext>
            </a:extLst>
          </p:cNvPr>
          <p:cNvPicPr>
            <a:picLocks noChangeAspect="1"/>
          </p:cNvPicPr>
          <p:nvPr/>
        </p:nvPicPr>
        <p:blipFill>
          <a:blip r:embed="rId5"/>
          <a:stretch>
            <a:fillRect/>
          </a:stretch>
        </p:blipFill>
        <p:spPr>
          <a:xfrm>
            <a:off x="2542895" y="2272720"/>
            <a:ext cx="2417129" cy="983924"/>
          </a:xfrm>
          <a:prstGeom prst="rect">
            <a:avLst/>
          </a:prstGeom>
        </p:spPr>
      </p:pic>
      <p:pic>
        <p:nvPicPr>
          <p:cNvPr id="10" name="图片 9">
            <a:extLst>
              <a:ext uri="{FF2B5EF4-FFF2-40B4-BE49-F238E27FC236}">
                <a16:creationId xmlns:a16="http://schemas.microsoft.com/office/drawing/2014/main" id="{CF072EBA-1FC7-0C24-F9B1-EE5D54E0EEC0}"/>
              </a:ext>
            </a:extLst>
          </p:cNvPr>
          <p:cNvPicPr>
            <a:picLocks noChangeAspect="1"/>
          </p:cNvPicPr>
          <p:nvPr/>
        </p:nvPicPr>
        <p:blipFill>
          <a:blip r:embed="rId6"/>
          <a:stretch>
            <a:fillRect/>
          </a:stretch>
        </p:blipFill>
        <p:spPr>
          <a:xfrm>
            <a:off x="6053664" y="2438638"/>
            <a:ext cx="3886472" cy="608609"/>
          </a:xfrm>
          <a:prstGeom prst="rect">
            <a:avLst/>
          </a:prstGeom>
        </p:spPr>
      </p:pic>
      <p:cxnSp>
        <p:nvCxnSpPr>
          <p:cNvPr id="13" name="直接连接符 12">
            <a:extLst>
              <a:ext uri="{FF2B5EF4-FFF2-40B4-BE49-F238E27FC236}">
                <a16:creationId xmlns:a16="http://schemas.microsoft.com/office/drawing/2014/main" id="{8CFF87DF-C6AB-A716-6F08-C0C70E0245DC}"/>
              </a:ext>
            </a:extLst>
          </p:cNvPr>
          <p:cNvCxnSpPr>
            <a:cxnSpLocks/>
          </p:cNvCxnSpPr>
          <p:nvPr/>
        </p:nvCxnSpPr>
        <p:spPr>
          <a:xfrm>
            <a:off x="6480077" y="3616367"/>
            <a:ext cx="0" cy="30632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81570"/>
      </p:ext>
    </p:extLst>
  </p:cSld>
  <p:clrMapOvr>
    <a:masterClrMapping/>
  </p:clrMapOvr>
  <p:transition spd="med">
    <p:wipe/>
  </p:transition>
</p:sld>
</file>

<file path=ppt/theme/theme1.xml><?xml version="1.0" encoding="utf-8"?>
<a:theme xmlns:a="http://schemas.openxmlformats.org/drawingml/2006/main" name="RINC组内PPT模板">
  <a:themeElements>
    <a:clrScheme name="RINC模板">
      <a:dk1>
        <a:sysClr val="windowText" lastClr="000000"/>
      </a:dk1>
      <a:lt1>
        <a:sysClr val="window" lastClr="FFFFFF"/>
      </a:lt1>
      <a:dk2>
        <a:srgbClr val="373545"/>
      </a:dk2>
      <a:lt2>
        <a:srgbClr val="DCD8DC"/>
      </a:lt2>
      <a:accent1>
        <a:srgbClr val="7030A0"/>
      </a:accent1>
      <a:accent2>
        <a:srgbClr val="674196"/>
      </a:accent2>
      <a:accent3>
        <a:srgbClr val="8058A3"/>
      </a:accent3>
      <a:accent4>
        <a:srgbClr val="9079AD"/>
      </a:accent4>
      <a:accent5>
        <a:srgbClr val="DBD0E6"/>
      </a:accent5>
      <a:accent6>
        <a:srgbClr val="F2F2F2"/>
      </a:accent6>
      <a:hlink>
        <a:srgbClr val="0070C0"/>
      </a:hlink>
      <a:folHlink>
        <a:srgbClr val="8C8C8C"/>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6687</TotalTime>
  <Words>2397</Words>
  <Application>Microsoft Office PowerPoint</Application>
  <PresentationFormat>宽屏</PresentationFormat>
  <Paragraphs>290</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Gill Sans</vt:lpstr>
      <vt:lpstr>等线</vt:lpstr>
      <vt:lpstr>微软雅黑</vt:lpstr>
      <vt:lpstr>Arial</vt:lpstr>
      <vt:lpstr>Calibri</vt:lpstr>
      <vt:lpstr>Calibri Light</vt:lpstr>
      <vt:lpstr>Cambria Math</vt:lpstr>
      <vt:lpstr>Wingdings</vt:lpstr>
      <vt:lpstr>RINC组内PPT模板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管 俣祺</dc:creator>
  <cp:lastModifiedBy>XY W</cp:lastModifiedBy>
  <cp:revision>39</cp:revision>
  <dcterms:created xsi:type="dcterms:W3CDTF">2023-03-21T15:16:30Z</dcterms:created>
  <dcterms:modified xsi:type="dcterms:W3CDTF">2024-05-15T16:25:32Z</dcterms:modified>
</cp:coreProperties>
</file>