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2"/>
  </p:notesMasterIdLst>
  <p:sldIdLst>
    <p:sldId id="432" r:id="rId2"/>
    <p:sldId id="484" r:id="rId3"/>
    <p:sldId id="485" r:id="rId4"/>
    <p:sldId id="528" r:id="rId5"/>
    <p:sldId id="530" r:id="rId6"/>
    <p:sldId id="531" r:id="rId7"/>
    <p:sldId id="490" r:id="rId8"/>
    <p:sldId id="492" r:id="rId9"/>
    <p:sldId id="532" r:id="rId10"/>
    <p:sldId id="533" r:id="rId11"/>
    <p:sldId id="507" r:id="rId12"/>
    <p:sldId id="509" r:id="rId13"/>
    <p:sldId id="523" r:id="rId14"/>
    <p:sldId id="522" r:id="rId15"/>
    <p:sldId id="512" r:id="rId16"/>
    <p:sldId id="514" r:id="rId17"/>
    <p:sldId id="515" r:id="rId18"/>
    <p:sldId id="534" r:id="rId19"/>
    <p:sldId id="516" r:id="rId20"/>
    <p:sldId id="518" r:id="rId21"/>
    <p:sldId id="493" r:id="rId22"/>
    <p:sldId id="494" r:id="rId23"/>
    <p:sldId id="513" r:id="rId24"/>
    <p:sldId id="519" r:id="rId25"/>
    <p:sldId id="520" r:id="rId26"/>
    <p:sldId id="499" r:id="rId27"/>
    <p:sldId id="502" r:id="rId28"/>
    <p:sldId id="503" r:id="rId29"/>
    <p:sldId id="535" r:id="rId30"/>
    <p:sldId id="498" r:id="rId3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肖 伟康" initials="肖" lastIdx="1" clrIdx="0">
    <p:extLst>
      <p:ext uri="{19B8F6BF-5375-455C-9EA6-DF929625EA0E}">
        <p15:presenceInfo xmlns:p15="http://schemas.microsoft.com/office/powerpoint/2012/main" userId="7dc20f557ca3d75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66"/>
    <a:srgbClr val="FFF2CC"/>
    <a:srgbClr val="EDEDED"/>
    <a:srgbClr val="DBDBDB"/>
    <a:srgbClr val="F4B183"/>
    <a:srgbClr val="FBE5D6"/>
    <a:srgbClr val="8FAADC"/>
    <a:srgbClr val="DAE3F3"/>
    <a:srgbClr val="5C066C"/>
    <a:srgbClr val="9079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71" autoAdjust="0"/>
    <p:restoredTop sz="87982" autoAdjust="0"/>
  </p:normalViewPr>
  <p:slideViewPr>
    <p:cSldViewPr snapToGrid="0">
      <p:cViewPr varScale="1">
        <p:scale>
          <a:sx n="120" d="100"/>
          <a:sy n="120" d="100"/>
        </p:scale>
        <p:origin x="706" y="75"/>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940026-B4D5-4A6A-BD83-7FB4F7A7AAF2}" type="datetimeFigureOut">
              <a:rPr lang="zh-CN" altLang="en-US" smtClean="0"/>
              <a:t>2023/5/22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281B0E-6994-4EA7-8F63-50C5518AA230}" type="slidenum">
              <a:rPr lang="zh-CN" altLang="en-US" smtClean="0"/>
              <a:t>‹#›</a:t>
            </a:fld>
            <a:endParaRPr lang="zh-CN" altLang="en-US"/>
          </a:p>
        </p:txBody>
      </p:sp>
    </p:spTree>
    <p:extLst>
      <p:ext uri="{BB962C8B-B14F-4D97-AF65-F5344CB8AC3E}">
        <p14:creationId xmlns:p14="http://schemas.microsoft.com/office/powerpoint/2010/main" val="2905035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a:effectLst/>
              </a:rPr>
              <a:t>各位老师评委，大家下午好，我叫肖伟康</a:t>
            </a:r>
            <a:r>
              <a:rPr lang="zh-CN" altLang="en-US" dirty="0">
                <a:effectLst/>
              </a:rPr>
              <a:t>，今天我答辩的内容是基于结构重参化与信息聚合的视频目标检测研究</a:t>
            </a:r>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D64EC1F-4C1A-4575-A29E-535B091AA91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76414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下面具体讲下结构重参化的实现过程。我们设计的</a:t>
            </a:r>
            <a:r>
              <a:rPr lang="en-US" altLang="zh-CN"/>
              <a:t>Rep-Bottleneck</a:t>
            </a:r>
            <a:r>
              <a:rPr lang="zh-CN" altLang="en-US"/>
              <a:t>结构来源于</a:t>
            </a:r>
            <a:r>
              <a:rPr lang="en-US" altLang="zh-CN"/>
              <a:t>ResNet</a:t>
            </a:r>
            <a:r>
              <a:rPr lang="zh-CN" altLang="en-US"/>
              <a:t>中提到的</a:t>
            </a:r>
            <a:r>
              <a:rPr lang="en-US" altLang="zh-CN"/>
              <a:t>Bottleneck</a:t>
            </a:r>
            <a:r>
              <a:rPr lang="zh-CN" altLang="en-US"/>
              <a:t>结构，我们调整了算子的计算顺序，删除了第一个非线性运算，并将第二个非线性运算移动到最后一个自加操作之后，得到了最后的</a:t>
            </a:r>
            <a:r>
              <a:rPr lang="en-US" altLang="zh-CN"/>
              <a:t>Rep-Bottleneck</a:t>
            </a:r>
            <a:r>
              <a:rPr lang="zh-CN" altLang="en-US"/>
              <a:t>。</a:t>
            </a:r>
            <a:endParaRPr lang="en-US" altLang="zh-CN"/>
          </a:p>
          <a:p>
            <a:r>
              <a:rPr lang="zh-CN" altLang="en-US"/>
              <a:t>结构重参化的第一步是合并卷积运算和</a:t>
            </a:r>
            <a:r>
              <a:rPr lang="en-US" altLang="zh-CN"/>
              <a:t>BN</a:t>
            </a:r>
            <a:r>
              <a:rPr lang="zh-CN" altLang="en-US"/>
              <a:t>运算，这部分比较容易理解，直接将卷积运算公式带入到</a:t>
            </a:r>
            <a:r>
              <a:rPr lang="en-US" altLang="zh-CN"/>
              <a:t>BN</a:t>
            </a:r>
            <a:r>
              <a:rPr lang="zh-CN" altLang="en-US"/>
              <a:t>运算公式中就能得到。</a:t>
            </a:r>
            <a:r>
              <a:rPr lang="en-US" altLang="zh-CN"/>
              <a:t>Xx</a:t>
            </a:r>
            <a:r>
              <a:rPr lang="zh-CN" altLang="en-US"/>
              <a:t>是合并后卷积运算的权重，</a:t>
            </a:r>
            <a:r>
              <a:rPr lang="en-US" altLang="zh-CN"/>
              <a:t>xx</a:t>
            </a:r>
            <a:r>
              <a:rPr lang="zh-CN" altLang="en-US"/>
              <a:t>是卷积运算的偏置</a:t>
            </a:r>
            <a:endParaRPr lang="zh-CN" altLang="en-US" dirty="0"/>
          </a:p>
        </p:txBody>
      </p:sp>
      <p:sp>
        <p:nvSpPr>
          <p:cNvPr id="4" name="灯片编号占位符 3"/>
          <p:cNvSpPr>
            <a:spLocks noGrp="1"/>
          </p:cNvSpPr>
          <p:nvPr>
            <p:ph type="sldNum" sz="quarter" idx="5"/>
          </p:nvPr>
        </p:nvSpPr>
        <p:spPr/>
        <p:txBody>
          <a:bodyPr/>
          <a:lstStyle/>
          <a:p>
            <a:fld id="{AC281B0E-6994-4EA7-8F63-50C5518AA230}" type="slidenum">
              <a:rPr lang="zh-CN" altLang="en-US" smtClean="0"/>
              <a:t>10</a:t>
            </a:fld>
            <a:endParaRPr lang="zh-CN" altLang="en-US"/>
          </a:p>
        </p:txBody>
      </p:sp>
    </p:spTree>
    <p:extLst>
      <p:ext uri="{BB962C8B-B14F-4D97-AF65-F5344CB8AC3E}">
        <p14:creationId xmlns:p14="http://schemas.microsoft.com/office/powerpoint/2010/main" val="3219942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第二步是融合两个卷积运算，这里我们同样将第一个卷积带入到第二个卷积运算公式中，由于第一个卷积核大小为</a:t>
            </a:r>
            <a:r>
              <a:rPr lang="en-US" altLang="zh-CN"/>
              <a:t>1*1</a:t>
            </a:r>
            <a:r>
              <a:rPr lang="zh-CN" altLang="en-US"/>
              <a:t>，这使得</a:t>
            </a:r>
            <a:r>
              <a:rPr lang="en-US" altLang="zh-CN"/>
              <a:t>W1ji</a:t>
            </a:r>
            <a:r>
              <a:rPr lang="zh-CN" altLang="en-US"/>
              <a:t>是标量，因此可以交换计算顺序，得到一个新的卷积操作，</a:t>
            </a:r>
            <a:r>
              <a:rPr lang="en-US" altLang="zh-CN"/>
              <a:t>xx</a:t>
            </a:r>
            <a:r>
              <a:rPr lang="zh-CN" altLang="en-US"/>
              <a:t>是合并后卷积运算的权重，</a:t>
            </a:r>
            <a:r>
              <a:rPr lang="en-US" altLang="zh-CN"/>
              <a:t>xx</a:t>
            </a:r>
            <a:r>
              <a:rPr lang="zh-CN" altLang="en-US"/>
              <a:t>是偏置，这一步操作只有在第一个卷积核是</a:t>
            </a:r>
            <a:r>
              <a:rPr lang="en-US" altLang="zh-CN"/>
              <a:t>1*1</a:t>
            </a:r>
            <a:r>
              <a:rPr lang="zh-CN" altLang="en-US"/>
              <a:t>大小时才能生效。最后一步我们参考了深度可分离卷积的实现，将自加操作也转换成了一个卷积运算，并行的两个相同大小的卷积可以相加，得到了最下面这个结构。最后</a:t>
            </a:r>
            <a:r>
              <a:rPr lang="en-US" altLang="zh-CN"/>
              <a:t>2</a:t>
            </a:r>
            <a:r>
              <a:rPr lang="zh-CN" altLang="en-US"/>
              <a:t>分支</a:t>
            </a:r>
            <a:r>
              <a:rPr lang="en-US" altLang="zh-CN"/>
              <a:t>5</a:t>
            </a:r>
            <a:r>
              <a:rPr lang="zh-CN" altLang="en-US"/>
              <a:t>次运算就转换成了单个卷积运算，整个过程中并没有损失精度。</a:t>
            </a:r>
            <a:endParaRPr lang="zh-CN" altLang="en-US" dirty="0"/>
          </a:p>
        </p:txBody>
      </p:sp>
      <p:sp>
        <p:nvSpPr>
          <p:cNvPr id="4" name="灯片编号占位符 3"/>
          <p:cNvSpPr>
            <a:spLocks noGrp="1"/>
          </p:cNvSpPr>
          <p:nvPr>
            <p:ph type="sldNum" sz="quarter" idx="5"/>
          </p:nvPr>
        </p:nvSpPr>
        <p:spPr/>
        <p:txBody>
          <a:bodyPr/>
          <a:lstStyle/>
          <a:p>
            <a:fld id="{AC281B0E-6994-4EA7-8F63-50C5518AA230}" type="slidenum">
              <a:rPr lang="zh-CN" altLang="en-US" smtClean="0"/>
              <a:t>11</a:t>
            </a:fld>
            <a:endParaRPr lang="zh-CN" altLang="en-US"/>
          </a:p>
        </p:txBody>
      </p:sp>
    </p:spTree>
    <p:extLst>
      <p:ext uri="{BB962C8B-B14F-4D97-AF65-F5344CB8AC3E}">
        <p14:creationId xmlns:p14="http://schemas.microsoft.com/office/powerpoint/2010/main" val="1727563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a:t>我们的实验都是使用</a:t>
            </a:r>
            <a:r>
              <a:rPr lang="en-US" altLang="zh-CN"/>
              <a:t>COCO2017</a:t>
            </a:r>
            <a:r>
              <a:rPr lang="zh-CN" altLang="en-US"/>
              <a:t>数据集，表格</a:t>
            </a:r>
            <a:r>
              <a:rPr lang="zh-CN" altLang="en-US" dirty="0"/>
              <a:t>中的</a:t>
            </a:r>
            <a:r>
              <a:rPr lang="en-US" altLang="zh-CN" dirty="0" err="1"/>
              <a:t>YoloX</a:t>
            </a:r>
            <a:r>
              <a:rPr lang="zh-CN" altLang="en-US" dirty="0"/>
              <a:t>为原始网络，</a:t>
            </a:r>
            <a:r>
              <a:rPr lang="en-US" altLang="zh-CN" dirty="0" err="1"/>
              <a:t>YoloX</a:t>
            </a:r>
            <a:r>
              <a:rPr lang="en-US" altLang="zh-CN" dirty="0"/>
              <a:t>-Lite</a:t>
            </a:r>
            <a:r>
              <a:rPr lang="zh-CN" altLang="en-US" dirty="0"/>
              <a:t>为我们改进后的</a:t>
            </a:r>
            <a:r>
              <a:rPr lang="zh-CN" altLang="en-US"/>
              <a:t>网络，其中</a:t>
            </a:r>
            <a:r>
              <a:rPr lang="en-US" altLang="zh-CN"/>
              <a:t>t</a:t>
            </a:r>
            <a:r>
              <a:rPr lang="zh-CN" altLang="en-US"/>
              <a:t>模型参数量很小，我们只</a:t>
            </a:r>
            <a:r>
              <a:rPr lang="zh-CN" altLang="en-US" dirty="0"/>
              <a:t>改动了</a:t>
            </a:r>
            <a:r>
              <a:rPr lang="zh-CN" altLang="en-US"/>
              <a:t>骨干网络，也就是只使用了刚才提到的</a:t>
            </a:r>
            <a:r>
              <a:rPr lang="en-US" altLang="zh-CN"/>
              <a:t>rep-bottleneck</a:t>
            </a:r>
            <a:r>
              <a:rPr lang="zh-CN" altLang="en-US"/>
              <a:t>结构，</a:t>
            </a:r>
            <a:r>
              <a:rPr lang="en-US" altLang="zh-CN"/>
              <a:t>s</a:t>
            </a:r>
            <a:r>
              <a:rPr lang="zh-CN" altLang="en-US"/>
              <a:t>模型参数量更大，同时</a:t>
            </a:r>
            <a:r>
              <a:rPr lang="zh-CN" altLang="en-US" dirty="0"/>
              <a:t>改动了骨干网络和颈部</a:t>
            </a:r>
            <a:r>
              <a:rPr lang="zh-CN" altLang="en-US"/>
              <a:t>网络。从表格中能够看出，</a:t>
            </a:r>
            <a:r>
              <a:rPr lang="en-US" altLang="zh-CN"/>
              <a:t>Rep-Bottleneck</a:t>
            </a:r>
            <a:r>
              <a:rPr lang="zh-CN" altLang="en-US"/>
              <a:t>能够带来明显的速度提升。而</a:t>
            </a:r>
            <a:r>
              <a:rPr lang="zh-CN" altLang="en-US" sz="1000" kern="1200">
                <a:solidFill>
                  <a:schemeClr val="tx1"/>
                </a:solidFill>
                <a:latin typeface="+mj-ea"/>
                <a:ea typeface="+mn-ea"/>
                <a:cs typeface="+mn-cs"/>
              </a:rPr>
              <a:t>我们的方法相较于基线方法速度和精度都有提升。左边是一些具有代表性的检测结果，可以看到在大目标上，我们的方法和</a:t>
            </a:r>
            <a:r>
              <a:rPr lang="en-US" altLang="zh-CN" sz="1000" kern="1200">
                <a:solidFill>
                  <a:schemeClr val="tx1"/>
                </a:solidFill>
                <a:latin typeface="+mj-ea"/>
                <a:ea typeface="+mn-ea"/>
                <a:cs typeface="+mn-cs"/>
              </a:rPr>
              <a:t>YoloX</a:t>
            </a:r>
            <a:r>
              <a:rPr lang="zh-CN" altLang="en-US" sz="1000" kern="1200">
                <a:solidFill>
                  <a:schemeClr val="tx1"/>
                </a:solidFill>
                <a:latin typeface="+mj-ea"/>
                <a:ea typeface="+mn-ea"/>
                <a:cs typeface="+mn-cs"/>
              </a:rPr>
              <a:t>都能检测到，但是对于中小型目标而言，我们的方法明显具有优势像是这里的牛和这里的人都被检测到了。</a:t>
            </a:r>
            <a:endParaRPr lang="en-US" altLang="zh-CN" sz="1000" kern="1200">
              <a:solidFill>
                <a:schemeClr val="tx1"/>
              </a:solidFill>
              <a:latin typeface="+mj-ea"/>
              <a:ea typeface="+mn-ea"/>
              <a:cs typeface="+mn-cs"/>
            </a:endParaRPr>
          </a:p>
        </p:txBody>
      </p:sp>
      <p:sp>
        <p:nvSpPr>
          <p:cNvPr id="4" name="灯片编号占位符 3"/>
          <p:cNvSpPr>
            <a:spLocks noGrp="1"/>
          </p:cNvSpPr>
          <p:nvPr>
            <p:ph type="sldNum" sz="quarter" idx="5"/>
          </p:nvPr>
        </p:nvSpPr>
        <p:spPr/>
        <p:txBody>
          <a:bodyPr/>
          <a:lstStyle/>
          <a:p>
            <a:fld id="{AC281B0E-6994-4EA7-8F63-50C5518AA230}" type="slidenum">
              <a:rPr lang="zh-CN" altLang="en-US" smtClean="0"/>
              <a:t>12</a:t>
            </a:fld>
            <a:endParaRPr lang="zh-CN" altLang="en-US"/>
          </a:p>
        </p:txBody>
      </p:sp>
    </p:spTree>
    <p:extLst>
      <p:ext uri="{BB962C8B-B14F-4D97-AF65-F5344CB8AC3E}">
        <p14:creationId xmlns:p14="http://schemas.microsoft.com/office/powerpoint/2010/main" val="3770134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a:t>这里的表格展示了我们的方法和</a:t>
            </a:r>
            <a:r>
              <a:rPr lang="zh-CN" altLang="en-US" dirty="0"/>
              <a:t>主流模型</a:t>
            </a:r>
            <a:r>
              <a:rPr lang="zh-CN" altLang="en-US"/>
              <a:t>的对比，表里面的红色和蓝色分别表示</a:t>
            </a:r>
            <a:r>
              <a:rPr lang="en-US" altLang="zh-CN"/>
              <a:t>top1</a:t>
            </a:r>
            <a:r>
              <a:rPr lang="zh-CN" altLang="en-US"/>
              <a:t>和</a:t>
            </a:r>
            <a:r>
              <a:rPr lang="en-US" altLang="zh-CN"/>
              <a:t>top2</a:t>
            </a:r>
            <a:r>
              <a:rPr lang="zh-CN" altLang="en-US"/>
              <a:t>的数据，可以看出</a:t>
            </a:r>
            <a:r>
              <a:rPr lang="zh-CN" altLang="en-US" sz="1000" b="0" i="0" kern="1200">
                <a:solidFill>
                  <a:schemeClr val="tx1"/>
                </a:solidFill>
                <a:effectLst/>
                <a:latin typeface="+mj-ea"/>
                <a:ea typeface="+mn-ea"/>
                <a:cs typeface="+mn-cs"/>
              </a:rPr>
              <a:t>我们的方法在保持较高</a:t>
            </a:r>
            <a:r>
              <a:rPr lang="en-US" altLang="zh-CN" b="0" i="0">
                <a:effectLst/>
                <a:latin typeface="Times New Roman" panose="02020603050405020304" pitchFamily="18" charset="0"/>
              </a:rPr>
              <a:t>mAP</a:t>
            </a:r>
            <a:r>
              <a:rPr lang="zh-CN" altLang="en-US" sz="1000" b="0" i="0" kern="1200">
                <a:solidFill>
                  <a:schemeClr val="tx1"/>
                </a:solidFill>
                <a:effectLst/>
                <a:latin typeface="+mj-ea"/>
                <a:ea typeface="+mn-ea"/>
                <a:cs typeface="+mn-cs"/>
              </a:rPr>
              <a:t>指标的情况下，实现了最快的推理速度</a:t>
            </a:r>
            <a:endParaRPr lang="en-US" altLang="zh-CN" dirty="0"/>
          </a:p>
        </p:txBody>
      </p:sp>
      <p:sp>
        <p:nvSpPr>
          <p:cNvPr id="4" name="灯片编号占位符 3"/>
          <p:cNvSpPr>
            <a:spLocks noGrp="1"/>
          </p:cNvSpPr>
          <p:nvPr>
            <p:ph type="sldNum" sz="quarter" idx="5"/>
          </p:nvPr>
        </p:nvSpPr>
        <p:spPr/>
        <p:txBody>
          <a:bodyPr/>
          <a:lstStyle/>
          <a:p>
            <a:fld id="{AC281B0E-6994-4EA7-8F63-50C5518AA230}" type="slidenum">
              <a:rPr lang="zh-CN" altLang="en-US" smtClean="0"/>
              <a:t>13</a:t>
            </a:fld>
            <a:endParaRPr lang="zh-CN" altLang="en-US"/>
          </a:p>
        </p:txBody>
      </p:sp>
    </p:spTree>
    <p:extLst>
      <p:ext uri="{BB962C8B-B14F-4D97-AF65-F5344CB8AC3E}">
        <p14:creationId xmlns:p14="http://schemas.microsoft.com/office/powerpoint/2010/main" val="3280460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a:t>这里是一些消融实验，上表</a:t>
            </a:r>
            <a:r>
              <a:rPr lang="zh-CN" altLang="en-US" dirty="0"/>
              <a:t>表示</a:t>
            </a:r>
            <a:r>
              <a:rPr lang="en-US" altLang="zh-CN" dirty="0" err="1"/>
              <a:t>RepBottleneck</a:t>
            </a:r>
            <a:r>
              <a:rPr lang="zh-CN" altLang="en-US" dirty="0"/>
              <a:t>在骨干网络和颈部网络中使用的数量对应的效果，可以明显发现该结构能够带来巨大的速度提升，增加</a:t>
            </a:r>
            <a:r>
              <a:rPr lang="en-US" altLang="zh-CN" dirty="0"/>
              <a:t>Rep-Bottleneck</a:t>
            </a:r>
            <a:r>
              <a:rPr lang="zh-CN" altLang="en-US"/>
              <a:t>数量可以提高精度；下面这张表中，将我们的方法移植到</a:t>
            </a:r>
            <a:r>
              <a:rPr lang="en-US" altLang="zh-CN"/>
              <a:t>YoloV5</a:t>
            </a:r>
            <a:r>
              <a:rPr lang="zh-CN" altLang="en-US"/>
              <a:t>中，可以发现</a:t>
            </a:r>
            <a:r>
              <a:rPr lang="zh-CN" altLang="en-US" sz="1000" kern="1200">
                <a:solidFill>
                  <a:schemeClr val="tx1"/>
                </a:solidFill>
                <a:latin typeface="+mj-ea"/>
                <a:ea typeface="+mn-ea"/>
                <a:cs typeface="Times New Roman" panose="02020603050405020304" pitchFamily="18" charset="0"/>
              </a:rPr>
              <a:t>我们的方法在</a:t>
            </a:r>
            <a:r>
              <a:rPr lang="en-US" altLang="zh-CN">
                <a:latin typeface="Times New Roman" panose="02020603050405020304" pitchFamily="18" charset="0"/>
                <a:cs typeface="Times New Roman" panose="02020603050405020304" pitchFamily="18" charset="0"/>
              </a:rPr>
              <a:t>YoloV5</a:t>
            </a:r>
            <a:r>
              <a:rPr lang="zh-CN" altLang="en-US" sz="1000" kern="1200">
                <a:solidFill>
                  <a:schemeClr val="tx1"/>
                </a:solidFill>
                <a:latin typeface="+mj-ea"/>
                <a:ea typeface="+mn-ea"/>
                <a:cs typeface="Times New Roman" panose="02020603050405020304" pitchFamily="18" charset="0"/>
              </a:rPr>
              <a:t>中精度和速度均有提高</a:t>
            </a:r>
            <a:r>
              <a:rPr lang="zh-CN" altLang="en-US"/>
              <a:t>。</a:t>
            </a:r>
            <a:endParaRPr lang="en-US" altLang="zh-CN" dirty="0"/>
          </a:p>
        </p:txBody>
      </p:sp>
      <p:sp>
        <p:nvSpPr>
          <p:cNvPr id="4" name="灯片编号占位符 3"/>
          <p:cNvSpPr>
            <a:spLocks noGrp="1"/>
          </p:cNvSpPr>
          <p:nvPr>
            <p:ph type="sldNum" sz="quarter" idx="5"/>
          </p:nvPr>
        </p:nvSpPr>
        <p:spPr/>
        <p:txBody>
          <a:bodyPr/>
          <a:lstStyle/>
          <a:p>
            <a:fld id="{AC281B0E-6994-4EA7-8F63-50C5518AA230}" type="slidenum">
              <a:rPr lang="zh-CN" altLang="en-US" smtClean="0"/>
              <a:t>14</a:t>
            </a:fld>
            <a:endParaRPr lang="zh-CN" altLang="en-US"/>
          </a:p>
        </p:txBody>
      </p:sp>
    </p:spTree>
    <p:extLst>
      <p:ext uri="{BB962C8B-B14F-4D97-AF65-F5344CB8AC3E}">
        <p14:creationId xmlns:p14="http://schemas.microsoft.com/office/powerpoint/2010/main" val="2216469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第</a:t>
            </a:r>
            <a:r>
              <a:rPr lang="en-US" altLang="zh-CN"/>
              <a:t>2</a:t>
            </a:r>
            <a:r>
              <a:rPr lang="zh-CN" altLang="en-US"/>
              <a:t>小节介绍我们提出的视频目标检测方法</a:t>
            </a:r>
            <a:r>
              <a:rPr lang="en-US" altLang="zh-CN"/>
              <a:t>Yolo-GLA</a:t>
            </a:r>
            <a:r>
              <a:rPr lang="zh-CN" altLang="en-US"/>
              <a:t>，</a:t>
            </a:r>
            <a:r>
              <a:rPr lang="zh-CN" altLang="en-US" sz="1200" b="1">
                <a:latin typeface="+mj-ea"/>
                <a:ea typeface="+mj-ea"/>
              </a:rPr>
              <a:t>现有视频目标检测方法存在一些问题</a:t>
            </a:r>
            <a:r>
              <a:rPr lang="zh-CN" altLang="en-US"/>
              <a:t>，</a:t>
            </a:r>
            <a:r>
              <a:rPr lang="en-US" altLang="zh-CN"/>
              <a:t>1</a:t>
            </a:r>
            <a:r>
              <a:rPr lang="zh-CN" altLang="en-US"/>
              <a:t>是需要大量的视频数据训练，成本高。第</a:t>
            </a:r>
            <a:r>
              <a:rPr lang="en-US" altLang="zh-CN"/>
              <a:t>2</a:t>
            </a:r>
            <a:r>
              <a:rPr lang="zh-CN" altLang="en-US"/>
              <a:t>是现有方法大多只聚合了全局信息或者只聚合了局部信息，检测效果不够准确；最后是模型比较复杂，推理速度太慢了。这里我们说明下什么是全局信息，什么是局部信息，全局信息指的是一段视频中距离当前检测帧较远的图像，比如说</a:t>
            </a:r>
            <a:r>
              <a:rPr lang="en-US" altLang="zh-CN"/>
              <a:t>3</a:t>
            </a:r>
            <a:r>
              <a:rPr lang="zh-CN" altLang="en-US"/>
              <a:t>秒之前的图像，而局部信息指的是相邻几帧的图像。</a:t>
            </a:r>
            <a:endParaRPr lang="zh-CN" altLang="en-US" dirty="0"/>
          </a:p>
        </p:txBody>
      </p:sp>
      <p:sp>
        <p:nvSpPr>
          <p:cNvPr id="4" name="灯片编号占位符 3"/>
          <p:cNvSpPr>
            <a:spLocks noGrp="1"/>
          </p:cNvSpPr>
          <p:nvPr>
            <p:ph type="sldNum" sz="quarter" idx="5"/>
          </p:nvPr>
        </p:nvSpPr>
        <p:spPr/>
        <p:txBody>
          <a:bodyPr/>
          <a:lstStyle/>
          <a:p>
            <a:fld id="{AC281B0E-6994-4EA7-8F63-50C5518AA230}" type="slidenum">
              <a:rPr lang="zh-CN" altLang="en-US" smtClean="0"/>
              <a:t>15</a:t>
            </a:fld>
            <a:endParaRPr lang="zh-CN" altLang="en-US"/>
          </a:p>
        </p:txBody>
      </p:sp>
    </p:spTree>
    <p:extLst>
      <p:ext uri="{BB962C8B-B14F-4D97-AF65-F5344CB8AC3E}">
        <p14:creationId xmlns:p14="http://schemas.microsoft.com/office/powerpoint/2010/main" val="3705111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这里介绍我们方法的整体结构，我们将</a:t>
            </a:r>
            <a:r>
              <a:rPr lang="en-US" altLang="zh-CN"/>
              <a:t>Yolo-GLA</a:t>
            </a:r>
            <a:r>
              <a:rPr lang="zh-CN" altLang="en-US"/>
              <a:t>划分成这几个部分，输入的是</a:t>
            </a:r>
            <a:r>
              <a:rPr lang="en-US" altLang="zh-CN"/>
              <a:t>4</a:t>
            </a:r>
            <a:r>
              <a:rPr lang="zh-CN" altLang="en-US"/>
              <a:t>张局部帧和</a:t>
            </a:r>
            <a:r>
              <a:rPr lang="en-US" altLang="zh-CN"/>
              <a:t>12</a:t>
            </a:r>
            <a:r>
              <a:rPr lang="zh-CN" altLang="en-US"/>
              <a:t>张全局帧；静态目标检测用的是我们前面设计的</a:t>
            </a:r>
            <a:r>
              <a:rPr lang="en-US" altLang="zh-CN"/>
              <a:t>YoloX-Lite</a:t>
            </a:r>
            <a:r>
              <a:rPr lang="zh-CN" altLang="en-US"/>
              <a:t>，</a:t>
            </a:r>
            <a:r>
              <a:rPr lang="en-US" altLang="zh-CN"/>
              <a:t>YoloX-Lite</a:t>
            </a:r>
            <a:r>
              <a:rPr lang="zh-CN" altLang="en-US"/>
              <a:t>能够提供可靠的初步结果，而且使用大规模的图像标注数据预训练，能够降低后续对视频数据的依赖；第三个模块是候选区生成模块，这个模块是对</a:t>
            </a:r>
            <a:r>
              <a:rPr lang="en-US" altLang="zh-CN"/>
              <a:t>YoloX-Lite</a:t>
            </a:r>
            <a:r>
              <a:rPr lang="zh-CN" altLang="en-US"/>
              <a:t>的输出结果进行筛选，挑出前</a:t>
            </a:r>
            <a:r>
              <a:rPr lang="en-US" altLang="zh-CN"/>
              <a:t>30</a:t>
            </a:r>
            <a:r>
              <a:rPr lang="zh-CN" altLang="en-US"/>
              <a:t>个最可能存在目标的结果，包括目标类别和位置以及对应的特征图，这个过程降低了模型的计算量；下面是特征聚合模块，我们将特征聚合过程分为两个阶段，第一阶段聚合全局外观信息，使用了分类结果，第二个阶段聚合局部位置信息，使用了位置结果，特征聚合使得特征具备上下文信息。</a:t>
            </a:r>
            <a:endParaRPr lang="en-US" altLang="zh-CN" dirty="0"/>
          </a:p>
        </p:txBody>
      </p:sp>
      <p:sp>
        <p:nvSpPr>
          <p:cNvPr id="4" name="灯片编号占位符 3"/>
          <p:cNvSpPr>
            <a:spLocks noGrp="1"/>
          </p:cNvSpPr>
          <p:nvPr>
            <p:ph type="sldNum" sz="quarter" idx="5"/>
          </p:nvPr>
        </p:nvSpPr>
        <p:spPr/>
        <p:txBody>
          <a:bodyPr/>
          <a:lstStyle/>
          <a:p>
            <a:fld id="{AC281B0E-6994-4EA7-8F63-50C5518AA230}" type="slidenum">
              <a:rPr lang="zh-CN" altLang="en-US" smtClean="0"/>
              <a:t>16</a:t>
            </a:fld>
            <a:endParaRPr lang="zh-CN" altLang="en-US"/>
          </a:p>
        </p:txBody>
      </p:sp>
    </p:spTree>
    <p:extLst>
      <p:ext uri="{BB962C8B-B14F-4D97-AF65-F5344CB8AC3E}">
        <p14:creationId xmlns:p14="http://schemas.microsoft.com/office/powerpoint/2010/main" val="2502104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在信息聚合阶段，我们都采用的</a:t>
            </a:r>
            <a:r>
              <a:rPr lang="en-US" altLang="zh-CN" dirty="0"/>
              <a:t>self-attention</a:t>
            </a:r>
            <a:r>
              <a:rPr lang="zh-CN" altLang="en-US" dirty="0"/>
              <a:t>作为</a:t>
            </a:r>
            <a:r>
              <a:rPr lang="zh-CN" altLang="en-US"/>
              <a:t>聚合的方法，</a:t>
            </a:r>
            <a:r>
              <a:rPr lang="zh-CN" altLang="en-US" dirty="0"/>
              <a:t>聚合全局信息</a:t>
            </a:r>
            <a:r>
              <a:rPr lang="zh-CN" altLang="en-US"/>
              <a:t>时，</a:t>
            </a:r>
            <a:r>
              <a:rPr lang="en-US" altLang="zh-CN"/>
              <a:t>P</a:t>
            </a:r>
            <a:r>
              <a:rPr lang="zh-CN" altLang="en-US"/>
              <a:t>指代一组候选框特征，对应前面筛选得到的，</a:t>
            </a:r>
            <a:r>
              <a:rPr lang="en-US" altLang="zh-CN"/>
              <a:t>C</a:t>
            </a:r>
            <a:r>
              <a:rPr lang="zh-CN" altLang="en-US"/>
              <a:t>表示目标初步的类别信息，</a:t>
            </a:r>
            <a:r>
              <a:rPr lang="en-US" altLang="zh-CN"/>
              <a:t>Sg</a:t>
            </a:r>
            <a:r>
              <a:rPr lang="zh-CN" altLang="en-US"/>
              <a:t>是聚合后的信息，我们</a:t>
            </a:r>
            <a:r>
              <a:rPr lang="zh-CN" altLang="en-US" dirty="0"/>
              <a:t>在</a:t>
            </a:r>
            <a:r>
              <a:rPr lang="en-US" altLang="zh-CN"/>
              <a:t>self-attention</a:t>
            </a:r>
            <a:r>
              <a:rPr lang="zh-CN" altLang="en-US"/>
              <a:t>中额外引入</a:t>
            </a:r>
            <a:r>
              <a:rPr lang="zh-CN" altLang="en-US" dirty="0"/>
              <a:t>了目标的</a:t>
            </a:r>
            <a:r>
              <a:rPr lang="zh-CN" altLang="en-US"/>
              <a:t>类别信息；</a:t>
            </a:r>
            <a:r>
              <a:rPr lang="zh-CN" altLang="en-US" dirty="0"/>
              <a:t>在聚合局部</a:t>
            </a:r>
            <a:r>
              <a:rPr lang="zh-CN" altLang="en-US"/>
              <a:t>信息时我们借鉴</a:t>
            </a:r>
            <a:r>
              <a:rPr lang="zh-CN" altLang="en-US" dirty="0"/>
              <a:t>了</a:t>
            </a:r>
            <a:r>
              <a:rPr lang="en-US" altLang="zh-CN" dirty="0"/>
              <a:t>RDN</a:t>
            </a:r>
            <a:r>
              <a:rPr lang="zh-CN" altLang="en-US" dirty="0"/>
              <a:t>网络，将目标</a:t>
            </a:r>
            <a:r>
              <a:rPr lang="zh-CN" altLang="en-US"/>
              <a:t>的位置信息也编码</a:t>
            </a:r>
            <a:r>
              <a:rPr lang="zh-CN" altLang="en-US" dirty="0"/>
              <a:t>到</a:t>
            </a:r>
            <a:r>
              <a:rPr lang="en-US" altLang="zh-CN"/>
              <a:t>self-attention</a:t>
            </a:r>
            <a:r>
              <a:rPr lang="zh-CN" altLang="en-US"/>
              <a:t>中。</a:t>
            </a:r>
            <a:endParaRPr lang="zh-CN" altLang="en-US" dirty="0"/>
          </a:p>
        </p:txBody>
      </p:sp>
      <p:sp>
        <p:nvSpPr>
          <p:cNvPr id="4" name="灯片编号占位符 3"/>
          <p:cNvSpPr>
            <a:spLocks noGrp="1"/>
          </p:cNvSpPr>
          <p:nvPr>
            <p:ph type="sldNum" sz="quarter" idx="5"/>
          </p:nvPr>
        </p:nvSpPr>
        <p:spPr/>
        <p:txBody>
          <a:bodyPr/>
          <a:lstStyle/>
          <a:p>
            <a:fld id="{AC281B0E-6994-4EA7-8F63-50C5518AA230}" type="slidenum">
              <a:rPr lang="zh-CN" altLang="en-US" smtClean="0"/>
              <a:t>17</a:t>
            </a:fld>
            <a:endParaRPr lang="zh-CN" altLang="en-US"/>
          </a:p>
        </p:txBody>
      </p:sp>
    </p:spTree>
    <p:extLst>
      <p:ext uri="{BB962C8B-B14F-4D97-AF65-F5344CB8AC3E}">
        <p14:creationId xmlns:p14="http://schemas.microsoft.com/office/powerpoint/2010/main" val="45303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我们的实验使用</a:t>
            </a:r>
            <a:r>
              <a:rPr lang="en-US" altLang="zh-CN"/>
              <a:t>ImageNetVID</a:t>
            </a:r>
            <a:r>
              <a:rPr lang="zh-CN" altLang="en-US"/>
              <a:t>数据集，这里对比了我们的方法和其他</a:t>
            </a:r>
            <a:r>
              <a:rPr lang="zh-CN" altLang="en-US" dirty="0"/>
              <a:t>主流方法，相较于</a:t>
            </a:r>
            <a:r>
              <a:rPr lang="en-US" altLang="zh-CN" err="1"/>
              <a:t>YoloX</a:t>
            </a:r>
            <a:r>
              <a:rPr lang="en-US" altLang="zh-CN"/>
              <a:t>-Lite</a:t>
            </a:r>
            <a:r>
              <a:rPr lang="zh-CN" altLang="en-US"/>
              <a:t>，我们的方法</a:t>
            </a:r>
            <a:r>
              <a:rPr lang="en-US" altLang="zh-CN"/>
              <a:t>mAP50</a:t>
            </a:r>
            <a:r>
              <a:rPr lang="zh-CN" altLang="en-US" dirty="0"/>
              <a:t>指标有了显著的</a:t>
            </a:r>
            <a:r>
              <a:rPr lang="zh-CN" altLang="en-US"/>
              <a:t>提升，随着目标运动速度越快，提升越多；这里给了一个示例，在低分辨率场景下，第</a:t>
            </a:r>
            <a:r>
              <a:rPr lang="en-US" altLang="zh-CN"/>
              <a:t>54</a:t>
            </a:r>
            <a:r>
              <a:rPr lang="zh-CN" altLang="en-US"/>
              <a:t>和第</a:t>
            </a:r>
            <a:r>
              <a:rPr lang="en-US" altLang="zh-CN"/>
              <a:t>65</a:t>
            </a:r>
            <a:r>
              <a:rPr lang="zh-CN" altLang="en-US"/>
              <a:t>帧时两个模型都能检测到目标，到</a:t>
            </a:r>
            <a:r>
              <a:rPr lang="en-US" altLang="zh-CN"/>
              <a:t>80</a:t>
            </a:r>
            <a:r>
              <a:rPr lang="zh-CN" altLang="en-US"/>
              <a:t>帧，目标进入阴影中时，只有引入了上下文信息的</a:t>
            </a:r>
            <a:r>
              <a:rPr lang="en-US" altLang="zh-CN"/>
              <a:t>Yolo-GLA</a:t>
            </a:r>
            <a:r>
              <a:rPr lang="zh-CN" altLang="en-US"/>
              <a:t>才能检测到了。</a:t>
            </a:r>
            <a:endParaRPr lang="en-US" altLang="zh-CN" dirty="0"/>
          </a:p>
        </p:txBody>
      </p:sp>
      <p:sp>
        <p:nvSpPr>
          <p:cNvPr id="4" name="灯片编号占位符 3"/>
          <p:cNvSpPr>
            <a:spLocks noGrp="1"/>
          </p:cNvSpPr>
          <p:nvPr>
            <p:ph type="sldNum" sz="quarter" idx="5"/>
          </p:nvPr>
        </p:nvSpPr>
        <p:spPr/>
        <p:txBody>
          <a:bodyPr/>
          <a:lstStyle/>
          <a:p>
            <a:fld id="{AC281B0E-6994-4EA7-8F63-50C5518AA230}" type="slidenum">
              <a:rPr lang="zh-CN" altLang="en-US" smtClean="0"/>
              <a:t>18</a:t>
            </a:fld>
            <a:endParaRPr lang="zh-CN" altLang="en-US"/>
          </a:p>
        </p:txBody>
      </p:sp>
    </p:spTree>
    <p:extLst>
      <p:ext uri="{BB962C8B-B14F-4D97-AF65-F5344CB8AC3E}">
        <p14:creationId xmlns:p14="http://schemas.microsoft.com/office/powerpoint/2010/main" val="2099467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这里对比了我们的方法和其他主流方法，其他</a:t>
            </a:r>
            <a:r>
              <a:rPr lang="zh-CN" altLang="en-US" dirty="0"/>
              <a:t>精度更高的模型相对速度过慢，并不适合实际应用，而速度接近的模型</a:t>
            </a:r>
            <a:r>
              <a:rPr lang="zh-CN" altLang="en-US"/>
              <a:t>中，我们的方法实现</a:t>
            </a:r>
            <a:r>
              <a:rPr lang="zh-CN" altLang="en-US" dirty="0"/>
              <a:t>了最高的检测精度</a:t>
            </a:r>
            <a:endParaRPr lang="en-US" altLang="zh-CN" dirty="0"/>
          </a:p>
        </p:txBody>
      </p:sp>
      <p:sp>
        <p:nvSpPr>
          <p:cNvPr id="4" name="灯片编号占位符 3"/>
          <p:cNvSpPr>
            <a:spLocks noGrp="1"/>
          </p:cNvSpPr>
          <p:nvPr>
            <p:ph type="sldNum" sz="quarter" idx="5"/>
          </p:nvPr>
        </p:nvSpPr>
        <p:spPr/>
        <p:txBody>
          <a:bodyPr/>
          <a:lstStyle/>
          <a:p>
            <a:fld id="{AC281B0E-6994-4EA7-8F63-50C5518AA230}" type="slidenum">
              <a:rPr lang="zh-CN" altLang="en-US" smtClean="0"/>
              <a:t>19</a:t>
            </a:fld>
            <a:endParaRPr lang="zh-CN" altLang="en-US"/>
          </a:p>
        </p:txBody>
      </p:sp>
    </p:spTree>
    <p:extLst>
      <p:ext uri="{BB962C8B-B14F-4D97-AF65-F5344CB8AC3E}">
        <p14:creationId xmlns:p14="http://schemas.microsoft.com/office/powerpoint/2010/main" val="3434154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effectLst/>
              </a:rPr>
              <a:t>我会从</a:t>
            </a:r>
            <a:r>
              <a:rPr lang="zh-CN" altLang="en-US">
                <a:effectLst/>
              </a:rPr>
              <a:t>这五个章节依次介绍今天的答辩内容</a:t>
            </a:r>
            <a:endParaRPr lang="zh-CN" altLang="en-US" dirty="0">
              <a:effectLst/>
            </a:endParaRPr>
          </a:p>
        </p:txBody>
      </p:sp>
      <p:sp>
        <p:nvSpPr>
          <p:cNvPr id="4" name="灯片编号占位符 3"/>
          <p:cNvSpPr>
            <a:spLocks noGrp="1"/>
          </p:cNvSpPr>
          <p:nvPr>
            <p:ph type="sldNum" sz="quarter" idx="5"/>
          </p:nvPr>
        </p:nvSpPr>
        <p:spPr/>
        <p:txBody>
          <a:bodyPr/>
          <a:lstStyle/>
          <a:p>
            <a:fld id="{AC281B0E-6994-4EA7-8F63-50C5518AA230}" type="slidenum">
              <a:rPr lang="zh-CN" altLang="en-US" smtClean="0"/>
              <a:t>2</a:t>
            </a:fld>
            <a:endParaRPr lang="zh-CN" altLang="en-US"/>
          </a:p>
        </p:txBody>
      </p:sp>
    </p:spTree>
    <p:extLst>
      <p:ext uri="{BB962C8B-B14F-4D97-AF65-F5344CB8AC3E}">
        <p14:creationId xmlns:p14="http://schemas.microsoft.com/office/powerpoint/2010/main" val="1958977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我们对候选区的</a:t>
            </a:r>
            <a:r>
              <a:rPr lang="zh-CN" altLang="en-US"/>
              <a:t>数量</a:t>
            </a:r>
            <a:r>
              <a:rPr lang="en-US" altLang="zh-CN"/>
              <a:t>k</a:t>
            </a:r>
            <a:r>
              <a:rPr lang="zh-CN" altLang="en-US"/>
              <a:t>进行</a:t>
            </a:r>
            <a:r>
              <a:rPr lang="zh-CN" altLang="en-US" dirty="0"/>
              <a:t>了消融实验，可以发现随着</a:t>
            </a:r>
            <a:r>
              <a:rPr lang="en-US" altLang="zh-CN" dirty="0"/>
              <a:t>k</a:t>
            </a:r>
            <a:r>
              <a:rPr lang="zh-CN" altLang="en-US" dirty="0"/>
              <a:t>值增加，</a:t>
            </a:r>
            <a:r>
              <a:rPr lang="en-US" altLang="zh-CN" dirty="0"/>
              <a:t>mAP50</a:t>
            </a:r>
            <a:r>
              <a:rPr lang="zh-CN" altLang="en-US" dirty="0"/>
              <a:t>和检测时间都会相应增加，到</a:t>
            </a:r>
            <a:r>
              <a:rPr lang="en-US" altLang="zh-CN" dirty="0"/>
              <a:t>k=30</a:t>
            </a:r>
            <a:r>
              <a:rPr lang="zh-CN" altLang="en-US" dirty="0"/>
              <a:t>时，</a:t>
            </a:r>
            <a:r>
              <a:rPr lang="en-US" altLang="zh-CN" dirty="0"/>
              <a:t>mAP50</a:t>
            </a:r>
            <a:r>
              <a:rPr lang="zh-CN" altLang="en-US" dirty="0"/>
              <a:t>不在明显增加</a:t>
            </a:r>
            <a:r>
              <a:rPr lang="zh-CN" altLang="en-US"/>
              <a:t>了；同时我们对输入数据的全局帧和局部帧数量也进行了消融实验，</a:t>
            </a:r>
            <a:r>
              <a:rPr lang="zh-CN" altLang="en-US" sz="1200" b="0" i="0">
                <a:effectLst/>
                <a:latin typeface="+mj-ea"/>
                <a:ea typeface="+mj-ea"/>
              </a:rPr>
              <a:t>随着全局帧数量逐步减少，</a:t>
            </a:r>
            <a:r>
              <a:rPr lang="en-US" altLang="zh-CN" sz="1200" b="0" i="0">
                <a:effectLst/>
                <a:latin typeface="Times New Roman" panose="02020603050405020304" pitchFamily="18" charset="0"/>
              </a:rPr>
              <a:t>mAP50 </a:t>
            </a:r>
            <a:r>
              <a:rPr lang="zh-CN" altLang="en-US" sz="1200" b="0" i="0">
                <a:effectLst/>
                <a:latin typeface="+mj-ea"/>
                <a:ea typeface="+mj-ea"/>
              </a:rPr>
              <a:t>指标</a:t>
            </a:r>
            <a:r>
              <a:rPr lang="zh-CN" altLang="en-US" sz="1200" b="1" i="0">
                <a:solidFill>
                  <a:schemeClr val="accent1"/>
                </a:solidFill>
                <a:effectLst/>
                <a:latin typeface="+mj-ea"/>
                <a:ea typeface="+mj-ea"/>
              </a:rPr>
              <a:t>先增加后减少</a:t>
            </a:r>
            <a:r>
              <a:rPr lang="zh-CN" altLang="en-US"/>
              <a:t>，另外就是我们发现只聚合</a:t>
            </a:r>
            <a:r>
              <a:rPr lang="zh-CN" altLang="en-US" dirty="0"/>
              <a:t>全局信息效果明显比只聚合局部信息效果好很多。</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AC281B0E-6994-4EA7-8F63-50C5518AA230}" type="slidenum">
              <a:rPr lang="zh-CN" altLang="en-US" smtClean="0"/>
              <a:t>20</a:t>
            </a:fld>
            <a:endParaRPr lang="zh-CN" altLang="en-US"/>
          </a:p>
        </p:txBody>
      </p:sp>
    </p:spTree>
    <p:extLst>
      <p:ext uri="{BB962C8B-B14F-4D97-AF65-F5344CB8AC3E}">
        <p14:creationId xmlns:p14="http://schemas.microsoft.com/office/powerpoint/2010/main" val="427091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第三部分我们</a:t>
            </a:r>
            <a:r>
              <a:rPr lang="zh-CN" altLang="en-US" dirty="0"/>
              <a:t>将刚刚提到的视频目标检测算法应用到一个实际的鸟类监控视频目标检测项目中</a:t>
            </a:r>
          </a:p>
        </p:txBody>
      </p:sp>
      <p:sp>
        <p:nvSpPr>
          <p:cNvPr id="4" name="灯片编号占位符 3"/>
          <p:cNvSpPr>
            <a:spLocks noGrp="1"/>
          </p:cNvSpPr>
          <p:nvPr>
            <p:ph type="sldNum" sz="quarter" idx="5"/>
          </p:nvPr>
        </p:nvSpPr>
        <p:spPr/>
        <p:txBody>
          <a:bodyPr/>
          <a:lstStyle/>
          <a:p>
            <a:fld id="{AC281B0E-6994-4EA7-8F63-50C5518AA230}" type="slidenum">
              <a:rPr lang="zh-CN" altLang="en-US" smtClean="0"/>
              <a:t>21</a:t>
            </a:fld>
            <a:endParaRPr lang="zh-CN" altLang="en-US"/>
          </a:p>
        </p:txBody>
      </p:sp>
    </p:spTree>
    <p:extLst>
      <p:ext uri="{BB962C8B-B14F-4D97-AF65-F5344CB8AC3E}">
        <p14:creationId xmlns:p14="http://schemas.microsoft.com/office/powerpoint/2010/main" val="101082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这个系统重点是要完成数据</a:t>
            </a:r>
            <a:r>
              <a:rPr lang="zh-CN" altLang="en-US"/>
              <a:t>标注，一</a:t>
            </a:r>
            <a:r>
              <a:rPr lang="zh-CN" altLang="en-US" dirty="0"/>
              <a:t>键训练以及</a:t>
            </a:r>
            <a:r>
              <a:rPr lang="zh-CN" altLang="en-US"/>
              <a:t>可以部署在</a:t>
            </a:r>
            <a:r>
              <a:rPr lang="zh-CN" altLang="en-US" dirty="0"/>
              <a:t>野外环境</a:t>
            </a:r>
            <a:r>
              <a:rPr lang="zh-CN" altLang="en-US"/>
              <a:t>中。系统流程可以看右图，输入的数据会通过人工标注信息，然后依次训练基础的</a:t>
            </a:r>
            <a:r>
              <a:rPr lang="en-US" altLang="zh-CN"/>
              <a:t>YoloX-Lite</a:t>
            </a:r>
            <a:r>
              <a:rPr lang="zh-CN" altLang="en-US"/>
              <a:t>网络和后续的</a:t>
            </a:r>
            <a:r>
              <a:rPr lang="en-US" altLang="zh-CN"/>
              <a:t>Yolo-GLA</a:t>
            </a:r>
            <a:r>
              <a:rPr lang="zh-CN" altLang="en-US"/>
              <a:t>网络，训练得到的参数会部署到边缘设备中，实时检测监控视频。</a:t>
            </a:r>
            <a:endParaRPr lang="zh-CN" altLang="en-US" dirty="0"/>
          </a:p>
        </p:txBody>
      </p:sp>
      <p:sp>
        <p:nvSpPr>
          <p:cNvPr id="4" name="灯片编号占位符 3"/>
          <p:cNvSpPr>
            <a:spLocks noGrp="1"/>
          </p:cNvSpPr>
          <p:nvPr>
            <p:ph type="sldNum" sz="quarter" idx="5"/>
          </p:nvPr>
        </p:nvSpPr>
        <p:spPr/>
        <p:txBody>
          <a:bodyPr/>
          <a:lstStyle/>
          <a:p>
            <a:fld id="{AC281B0E-6994-4EA7-8F63-50C5518AA230}" type="slidenum">
              <a:rPr lang="zh-CN" altLang="en-US" smtClean="0"/>
              <a:t>22</a:t>
            </a:fld>
            <a:endParaRPr lang="zh-CN" altLang="en-US"/>
          </a:p>
        </p:txBody>
      </p:sp>
    </p:spTree>
    <p:extLst>
      <p:ext uri="{BB962C8B-B14F-4D97-AF65-F5344CB8AC3E}">
        <p14:creationId xmlns:p14="http://schemas.microsoft.com/office/powerpoint/2010/main" val="2117594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下面展示这几</a:t>
            </a:r>
            <a:r>
              <a:rPr lang="zh-CN" altLang="en-US" dirty="0"/>
              <a:t>个功能的页面，第一个是关于人工标注的，这里可以标注出目标的类别的位置信息</a:t>
            </a:r>
          </a:p>
        </p:txBody>
      </p:sp>
      <p:sp>
        <p:nvSpPr>
          <p:cNvPr id="4" name="灯片编号占位符 3"/>
          <p:cNvSpPr>
            <a:spLocks noGrp="1"/>
          </p:cNvSpPr>
          <p:nvPr>
            <p:ph type="sldNum" sz="quarter" idx="5"/>
          </p:nvPr>
        </p:nvSpPr>
        <p:spPr/>
        <p:txBody>
          <a:bodyPr/>
          <a:lstStyle/>
          <a:p>
            <a:fld id="{AC281B0E-6994-4EA7-8F63-50C5518AA230}" type="slidenum">
              <a:rPr lang="zh-CN" altLang="en-US" smtClean="0"/>
              <a:t>23</a:t>
            </a:fld>
            <a:endParaRPr lang="zh-CN" altLang="en-US"/>
          </a:p>
        </p:txBody>
      </p:sp>
    </p:spTree>
    <p:extLst>
      <p:ext uri="{BB962C8B-B14F-4D97-AF65-F5344CB8AC3E}">
        <p14:creationId xmlns:p14="http://schemas.microsoft.com/office/powerpoint/2010/main" val="3918777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这里是一键训练的页面，可以实时观察到硬件信息和训练的中间结果和最后的输出</a:t>
            </a:r>
          </a:p>
        </p:txBody>
      </p:sp>
      <p:sp>
        <p:nvSpPr>
          <p:cNvPr id="4" name="灯片编号占位符 3"/>
          <p:cNvSpPr>
            <a:spLocks noGrp="1"/>
          </p:cNvSpPr>
          <p:nvPr>
            <p:ph type="sldNum" sz="quarter" idx="5"/>
          </p:nvPr>
        </p:nvSpPr>
        <p:spPr/>
        <p:txBody>
          <a:bodyPr/>
          <a:lstStyle/>
          <a:p>
            <a:fld id="{AC281B0E-6994-4EA7-8F63-50C5518AA230}" type="slidenum">
              <a:rPr lang="zh-CN" altLang="en-US" smtClean="0"/>
              <a:t>24</a:t>
            </a:fld>
            <a:endParaRPr lang="zh-CN" altLang="en-US"/>
          </a:p>
        </p:txBody>
      </p:sp>
    </p:spTree>
    <p:extLst>
      <p:ext uri="{BB962C8B-B14F-4D97-AF65-F5344CB8AC3E}">
        <p14:creationId xmlns:p14="http://schemas.microsoft.com/office/powerpoint/2010/main" val="3763112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最后是</a:t>
            </a:r>
            <a:r>
              <a:rPr lang="zh-CN" altLang="en-US" dirty="0"/>
              <a:t>实际野外场景下的检测</a:t>
            </a:r>
            <a:r>
              <a:rPr lang="zh-CN" altLang="en-US"/>
              <a:t>结果，图中间是摄像头的实时检测结果。</a:t>
            </a:r>
            <a:endParaRPr lang="zh-CN" altLang="en-US" dirty="0"/>
          </a:p>
        </p:txBody>
      </p:sp>
      <p:sp>
        <p:nvSpPr>
          <p:cNvPr id="4" name="灯片编号占位符 3"/>
          <p:cNvSpPr>
            <a:spLocks noGrp="1"/>
          </p:cNvSpPr>
          <p:nvPr>
            <p:ph type="sldNum" sz="quarter" idx="5"/>
          </p:nvPr>
        </p:nvSpPr>
        <p:spPr/>
        <p:txBody>
          <a:bodyPr/>
          <a:lstStyle/>
          <a:p>
            <a:fld id="{AC281B0E-6994-4EA7-8F63-50C5518AA230}" type="slidenum">
              <a:rPr lang="zh-CN" altLang="en-US" smtClean="0"/>
              <a:t>25</a:t>
            </a:fld>
            <a:endParaRPr lang="zh-CN" altLang="en-US"/>
          </a:p>
        </p:txBody>
      </p:sp>
    </p:spTree>
    <p:extLst>
      <p:ext uri="{BB962C8B-B14F-4D97-AF65-F5344CB8AC3E}">
        <p14:creationId xmlns:p14="http://schemas.microsoft.com/office/powerpoint/2010/main" val="3019514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第四个部分快速</a:t>
            </a:r>
            <a:r>
              <a:rPr lang="zh-CN" altLang="en-US" dirty="0"/>
              <a:t>介绍下研究生期间的工作</a:t>
            </a:r>
          </a:p>
        </p:txBody>
      </p:sp>
      <p:sp>
        <p:nvSpPr>
          <p:cNvPr id="4" name="灯片编号占位符 3"/>
          <p:cNvSpPr>
            <a:spLocks noGrp="1"/>
          </p:cNvSpPr>
          <p:nvPr>
            <p:ph type="sldNum" sz="quarter" idx="5"/>
          </p:nvPr>
        </p:nvSpPr>
        <p:spPr/>
        <p:txBody>
          <a:bodyPr/>
          <a:lstStyle/>
          <a:p>
            <a:fld id="{AC281B0E-6994-4EA7-8F63-50C5518AA230}" type="slidenum">
              <a:rPr lang="zh-CN" altLang="en-US" smtClean="0"/>
              <a:t>26</a:t>
            </a:fld>
            <a:endParaRPr lang="zh-CN" altLang="en-US"/>
          </a:p>
        </p:txBody>
      </p:sp>
    </p:spTree>
    <p:extLst>
      <p:ext uri="{BB962C8B-B14F-4D97-AF65-F5344CB8AC3E}">
        <p14:creationId xmlns:p14="http://schemas.microsoft.com/office/powerpoint/2010/main" val="3918707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主要包括一篇在投的论文，一篇专利和一个国自然科学基金</a:t>
            </a:r>
          </a:p>
        </p:txBody>
      </p:sp>
      <p:sp>
        <p:nvSpPr>
          <p:cNvPr id="4" name="灯片编号占位符 3"/>
          <p:cNvSpPr>
            <a:spLocks noGrp="1"/>
          </p:cNvSpPr>
          <p:nvPr>
            <p:ph type="sldNum" sz="quarter" idx="5"/>
          </p:nvPr>
        </p:nvSpPr>
        <p:spPr/>
        <p:txBody>
          <a:bodyPr/>
          <a:lstStyle/>
          <a:p>
            <a:fld id="{AC281B0E-6994-4EA7-8F63-50C5518AA230}" type="slidenum">
              <a:rPr lang="zh-CN" altLang="en-US" smtClean="0"/>
              <a:t>27</a:t>
            </a:fld>
            <a:endParaRPr lang="zh-CN" altLang="en-US"/>
          </a:p>
        </p:txBody>
      </p:sp>
    </p:spTree>
    <p:extLst>
      <p:ext uri="{BB962C8B-B14F-4D97-AF65-F5344CB8AC3E}">
        <p14:creationId xmlns:p14="http://schemas.microsoft.com/office/powerpoint/2010/main" val="13420757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最后对答辩内容做个总结</a:t>
            </a:r>
          </a:p>
        </p:txBody>
      </p:sp>
      <p:sp>
        <p:nvSpPr>
          <p:cNvPr id="4" name="灯片编号占位符 3"/>
          <p:cNvSpPr>
            <a:spLocks noGrp="1"/>
          </p:cNvSpPr>
          <p:nvPr>
            <p:ph type="sldNum" sz="quarter" idx="5"/>
          </p:nvPr>
        </p:nvSpPr>
        <p:spPr/>
        <p:txBody>
          <a:bodyPr/>
          <a:lstStyle/>
          <a:p>
            <a:fld id="{AC281B0E-6994-4EA7-8F63-50C5518AA230}" type="slidenum">
              <a:rPr lang="zh-CN" altLang="en-US" smtClean="0"/>
              <a:t>28</a:t>
            </a:fld>
            <a:endParaRPr lang="zh-CN" altLang="en-US"/>
          </a:p>
        </p:txBody>
      </p:sp>
    </p:spTree>
    <p:extLst>
      <p:ext uri="{BB962C8B-B14F-4D97-AF65-F5344CB8AC3E}">
        <p14:creationId xmlns:p14="http://schemas.microsoft.com/office/powerpoint/2010/main" val="2174770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a:t>我的答辩内容主要分为三个，第一个是设计了一个静态目标检测模型，这个模型</a:t>
            </a:r>
            <a:r>
              <a:rPr lang="zh-CN" altLang="en-US">
                <a:latin typeface="+mj-ea"/>
                <a:ea typeface="+mj-ea"/>
              </a:rPr>
              <a:t>利用结构重参化</a:t>
            </a:r>
            <a:r>
              <a:rPr lang="zh-CN" altLang="en-US" b="1">
                <a:solidFill>
                  <a:schemeClr val="accent1"/>
                </a:solidFill>
                <a:latin typeface="+mj-ea"/>
                <a:ea typeface="+mj-ea"/>
              </a:rPr>
              <a:t>加快</a:t>
            </a:r>
            <a:r>
              <a:rPr lang="zh-CN" altLang="en-US">
                <a:latin typeface="+mj-ea"/>
                <a:ea typeface="+mj-ea"/>
              </a:rPr>
              <a:t>网络的</a:t>
            </a:r>
            <a:r>
              <a:rPr lang="zh-CN" altLang="en-US" b="1">
                <a:solidFill>
                  <a:schemeClr val="accent1"/>
                </a:solidFill>
                <a:latin typeface="+mj-ea"/>
                <a:ea typeface="+mj-ea"/>
              </a:rPr>
              <a:t>推理速度，并且</a:t>
            </a:r>
            <a:r>
              <a:rPr lang="zh-CN" altLang="en-US">
                <a:latin typeface="+mj-ea"/>
                <a:ea typeface="+mj-ea"/>
              </a:rPr>
              <a:t>重新设计算子使用规则和数据流向</a:t>
            </a:r>
            <a:r>
              <a:rPr lang="zh-CN" altLang="en-US" b="1">
                <a:solidFill>
                  <a:schemeClr val="accent1"/>
                </a:solidFill>
                <a:latin typeface="+mj-ea"/>
                <a:ea typeface="+mj-ea"/>
              </a:rPr>
              <a:t>提高检测精度。第二个是设计了一个视频目标检测模型，能够</a:t>
            </a:r>
            <a:r>
              <a:rPr lang="zh-CN" altLang="en-US">
                <a:latin typeface="+mj-ea"/>
                <a:ea typeface="+mj-ea"/>
              </a:rPr>
              <a:t>同时聚合全局信息和局部信息，</a:t>
            </a:r>
            <a:r>
              <a:rPr lang="zh-CN" altLang="en-US" b="1">
                <a:solidFill>
                  <a:schemeClr val="accent1"/>
                </a:solidFill>
                <a:latin typeface="+mj-ea"/>
                <a:ea typeface="+mj-ea"/>
              </a:rPr>
              <a:t>提高了检测精度；</a:t>
            </a:r>
            <a:r>
              <a:rPr lang="zh-CN" altLang="en-US">
                <a:latin typeface="+mj-ea"/>
                <a:ea typeface="+mj-ea"/>
              </a:rPr>
              <a:t>模型简单，保证了</a:t>
            </a:r>
            <a:r>
              <a:rPr lang="zh-CN" altLang="en-US" b="1">
                <a:solidFill>
                  <a:schemeClr val="accent1"/>
                </a:solidFill>
                <a:latin typeface="+mj-ea"/>
                <a:ea typeface="+mj-ea"/>
              </a:rPr>
              <a:t>快速的推理速度</a:t>
            </a:r>
            <a:r>
              <a:rPr lang="zh-CN" altLang="en-US">
                <a:latin typeface="+mj-ea"/>
                <a:ea typeface="+mj-ea"/>
              </a:rPr>
              <a:t>；不需要使用大量的视频标注数据训练，</a:t>
            </a:r>
            <a:r>
              <a:rPr lang="zh-CN" altLang="en-US" b="1">
                <a:solidFill>
                  <a:schemeClr val="accent1"/>
                </a:solidFill>
                <a:latin typeface="+mj-ea"/>
                <a:ea typeface="+mj-ea"/>
              </a:rPr>
              <a:t>降低了成本。最后将视频目标检测模型应用在一个鸟类监控视频目标检测系统中，构建了一个成熟且完整的系统。</a:t>
            </a:r>
            <a:endParaRPr lang="en-US" altLang="zh-CN">
              <a:latin typeface="+mj-ea"/>
              <a:ea typeface="+mj-ea"/>
            </a:endParaRPr>
          </a:p>
          <a:p>
            <a:endParaRPr lang="zh-CN" altLang="en-US" dirty="0"/>
          </a:p>
        </p:txBody>
      </p:sp>
      <p:sp>
        <p:nvSpPr>
          <p:cNvPr id="4" name="灯片编号占位符 3"/>
          <p:cNvSpPr>
            <a:spLocks noGrp="1"/>
          </p:cNvSpPr>
          <p:nvPr>
            <p:ph type="sldNum" sz="quarter" idx="5"/>
          </p:nvPr>
        </p:nvSpPr>
        <p:spPr/>
        <p:txBody>
          <a:bodyPr/>
          <a:lstStyle/>
          <a:p>
            <a:fld id="{AC281B0E-6994-4EA7-8F63-50C5518AA230}" type="slidenum">
              <a:rPr lang="zh-CN" altLang="en-US" smtClean="0"/>
              <a:t>29</a:t>
            </a:fld>
            <a:endParaRPr lang="zh-CN" altLang="en-US"/>
          </a:p>
        </p:txBody>
      </p:sp>
    </p:spTree>
    <p:extLst>
      <p:ext uri="{BB962C8B-B14F-4D97-AF65-F5344CB8AC3E}">
        <p14:creationId xmlns:p14="http://schemas.microsoft.com/office/powerpoint/2010/main" val="3690053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首先是研究背景</a:t>
            </a:r>
          </a:p>
        </p:txBody>
      </p:sp>
      <p:sp>
        <p:nvSpPr>
          <p:cNvPr id="4" name="灯片编号占位符 3"/>
          <p:cNvSpPr>
            <a:spLocks noGrp="1"/>
          </p:cNvSpPr>
          <p:nvPr>
            <p:ph type="sldNum" sz="quarter" idx="5"/>
          </p:nvPr>
        </p:nvSpPr>
        <p:spPr/>
        <p:txBody>
          <a:bodyPr/>
          <a:lstStyle/>
          <a:p>
            <a:fld id="{AC281B0E-6994-4EA7-8F63-50C5518AA230}" type="slidenum">
              <a:rPr lang="zh-CN" altLang="en-US" smtClean="0"/>
              <a:t>3</a:t>
            </a:fld>
            <a:endParaRPr lang="zh-CN" altLang="en-US"/>
          </a:p>
        </p:txBody>
      </p:sp>
    </p:spTree>
    <p:extLst>
      <p:ext uri="{BB962C8B-B14F-4D97-AF65-F5344CB8AC3E}">
        <p14:creationId xmlns:p14="http://schemas.microsoft.com/office/powerpoint/2010/main" val="16675454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这就是我今天的答辩内容</a:t>
            </a:r>
            <a:r>
              <a:rPr lang="zh-CN" altLang="en-US"/>
              <a:t>，感谢各位老师，恳请批评</a:t>
            </a:r>
            <a:r>
              <a:rPr lang="zh-CN" altLang="en-US" dirty="0"/>
              <a:t>指正</a:t>
            </a:r>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D64EC1F-4C1A-4575-A29E-535B091AA91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01136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a:t>目标检测任务是要检测</a:t>
            </a:r>
            <a:r>
              <a:rPr lang="zh-CN" altLang="en-US" dirty="0"/>
              <a:t>出图像中的物体是</a:t>
            </a:r>
            <a:r>
              <a:rPr lang="zh-CN" altLang="en-US"/>
              <a:t>什么以及在图像</a:t>
            </a:r>
            <a:r>
              <a:rPr lang="zh-CN" altLang="en-US" dirty="0"/>
              <a:t>中</a:t>
            </a:r>
            <a:r>
              <a:rPr lang="zh-CN" altLang="en-US"/>
              <a:t>的位置，例如检测这里的这条狗。目标检测可以用在自动驾驶、交通监控等场景下，具有丰富的实际应用价值。我们通常根据目标检测输入数据的类型是图片还是视频，划分静态</a:t>
            </a:r>
            <a:r>
              <a:rPr lang="zh-CN" altLang="en-US" dirty="0"/>
              <a:t>目标检测和视频</a:t>
            </a:r>
            <a:r>
              <a:rPr lang="zh-CN" altLang="en-US"/>
              <a:t>目标检测。本</a:t>
            </a:r>
            <a:r>
              <a:rPr lang="zh-CN" altLang="en-US" dirty="0"/>
              <a:t>次答辩</a:t>
            </a:r>
            <a:r>
              <a:rPr lang="zh-CN" altLang="en-US"/>
              <a:t>重点关注是研究检测视频数据。</a:t>
            </a:r>
            <a:endParaRPr lang="zh-CN" altLang="en-US" dirty="0"/>
          </a:p>
        </p:txBody>
      </p:sp>
      <p:sp>
        <p:nvSpPr>
          <p:cNvPr id="4" name="灯片编号占位符 3"/>
          <p:cNvSpPr>
            <a:spLocks noGrp="1"/>
          </p:cNvSpPr>
          <p:nvPr>
            <p:ph type="sldNum" sz="quarter" idx="5"/>
          </p:nvPr>
        </p:nvSpPr>
        <p:spPr/>
        <p:txBody>
          <a:bodyPr/>
          <a:lstStyle/>
          <a:p>
            <a:fld id="{AC281B0E-6994-4EA7-8F63-50C5518AA230}" type="slidenum">
              <a:rPr lang="zh-CN" altLang="en-US" smtClean="0"/>
              <a:t>4</a:t>
            </a:fld>
            <a:endParaRPr lang="zh-CN" altLang="en-US"/>
          </a:p>
        </p:txBody>
      </p:sp>
    </p:spTree>
    <p:extLst>
      <p:ext uri="{BB962C8B-B14F-4D97-AF65-F5344CB8AC3E}">
        <p14:creationId xmlns:p14="http://schemas.microsoft.com/office/powerpoint/2010/main" val="1172668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当前检测视频数据仍然存在许多困难，</a:t>
            </a:r>
            <a:r>
              <a:rPr lang="zh-CN" altLang="en-US"/>
              <a:t>主要体现这三个方面，第一点是视频数据标注成本</a:t>
            </a:r>
            <a:r>
              <a:rPr lang="zh-CN" altLang="en-US" dirty="0"/>
              <a:t>太</a:t>
            </a:r>
            <a:r>
              <a:rPr lang="zh-CN" altLang="en-US"/>
              <a:t>高，导致标注数据比较少；第二是视频中很</a:t>
            </a:r>
            <a:r>
              <a:rPr lang="zh-CN" altLang="en-US" dirty="0"/>
              <a:t>容易出现一些</a:t>
            </a:r>
            <a:r>
              <a:rPr lang="zh-CN" altLang="en-US"/>
              <a:t>低质量的图像帧，例如目标在运动</a:t>
            </a:r>
            <a:r>
              <a:rPr lang="zh-CN" altLang="en-US" dirty="0"/>
              <a:t>过程中被遮挡或者对焦没对上</a:t>
            </a:r>
            <a:r>
              <a:rPr lang="zh-CN" altLang="en-US"/>
              <a:t>；最后是</a:t>
            </a:r>
            <a:r>
              <a:rPr lang="zh-CN" altLang="en-US" dirty="0"/>
              <a:t>现有</a:t>
            </a:r>
            <a:r>
              <a:rPr lang="zh-CN" altLang="en-US"/>
              <a:t>方法难以兼顾推理</a:t>
            </a:r>
            <a:r>
              <a:rPr lang="zh-CN" altLang="en-US" dirty="0"/>
              <a:t>速度和检测</a:t>
            </a:r>
            <a:r>
              <a:rPr lang="zh-CN" altLang="en-US"/>
              <a:t>精度。视频</a:t>
            </a:r>
            <a:r>
              <a:rPr lang="zh-CN" altLang="en-US" dirty="0"/>
              <a:t>目标检测</a:t>
            </a:r>
            <a:r>
              <a:rPr lang="zh-CN" altLang="en-US"/>
              <a:t>方法的优点事检测</a:t>
            </a:r>
            <a:r>
              <a:rPr lang="zh-CN" altLang="en-US" dirty="0"/>
              <a:t>精度高，但是推理速度慢而且需要大量的视频数据</a:t>
            </a:r>
            <a:r>
              <a:rPr lang="zh-CN" altLang="en-US"/>
              <a:t>训练；静态</a:t>
            </a:r>
            <a:r>
              <a:rPr lang="zh-CN" altLang="en-US" dirty="0"/>
              <a:t>目标</a:t>
            </a:r>
            <a:r>
              <a:rPr lang="zh-CN" altLang="en-US"/>
              <a:t>检测方法的优点是推理</a:t>
            </a:r>
            <a:r>
              <a:rPr lang="zh-CN" altLang="en-US" dirty="0"/>
              <a:t>速度</a:t>
            </a:r>
            <a:r>
              <a:rPr lang="zh-CN" altLang="en-US"/>
              <a:t>快，使用图片训练，成本也低，但是对低质量</a:t>
            </a:r>
            <a:r>
              <a:rPr lang="zh-CN" altLang="en-US" dirty="0"/>
              <a:t>数据检测效果很差。</a:t>
            </a:r>
          </a:p>
        </p:txBody>
      </p:sp>
      <p:sp>
        <p:nvSpPr>
          <p:cNvPr id="4" name="灯片编号占位符 3"/>
          <p:cNvSpPr>
            <a:spLocks noGrp="1"/>
          </p:cNvSpPr>
          <p:nvPr>
            <p:ph type="sldNum" sz="quarter" idx="5"/>
          </p:nvPr>
        </p:nvSpPr>
        <p:spPr/>
        <p:txBody>
          <a:bodyPr/>
          <a:lstStyle/>
          <a:p>
            <a:fld id="{AC281B0E-6994-4EA7-8F63-50C5518AA230}" type="slidenum">
              <a:rPr lang="zh-CN" altLang="en-US" smtClean="0"/>
              <a:t>5</a:t>
            </a:fld>
            <a:endParaRPr lang="zh-CN" altLang="en-US"/>
          </a:p>
        </p:txBody>
      </p:sp>
    </p:spTree>
    <p:extLst>
      <p:ext uri="{BB962C8B-B14F-4D97-AF65-F5344CB8AC3E}">
        <p14:creationId xmlns:p14="http://schemas.microsoft.com/office/powerpoint/2010/main" val="2041460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为了解决上述问题，我们提出了两个工作，第一个</a:t>
            </a:r>
            <a:r>
              <a:rPr lang="zh-CN" altLang="en-US"/>
              <a:t>工作是基于</a:t>
            </a:r>
            <a:r>
              <a:rPr lang="zh-CN" altLang="en-US" dirty="0"/>
              <a:t>结构重参化的静态目标</a:t>
            </a:r>
            <a:r>
              <a:rPr lang="zh-CN" altLang="en-US"/>
              <a:t>检测模型，我们将其命名为</a:t>
            </a:r>
            <a:r>
              <a:rPr lang="en-US" altLang="zh-CN"/>
              <a:t>YoloX-Lite</a:t>
            </a:r>
            <a:r>
              <a:rPr lang="zh-CN" altLang="en-US"/>
              <a:t>。</a:t>
            </a:r>
            <a:r>
              <a:rPr lang="zh-CN" altLang="en-US" dirty="0"/>
              <a:t>第二个工作是在第一个工作的基础</a:t>
            </a:r>
            <a:r>
              <a:rPr lang="zh-CN" altLang="en-US"/>
              <a:t>上新增了一个信息</a:t>
            </a:r>
            <a:r>
              <a:rPr lang="zh-CN" altLang="en-US" dirty="0"/>
              <a:t>聚合模块，将</a:t>
            </a:r>
            <a:r>
              <a:rPr lang="zh-CN" altLang="en-US"/>
              <a:t>其扩展成一</a:t>
            </a:r>
            <a:r>
              <a:rPr lang="zh-CN" altLang="en-US" dirty="0"/>
              <a:t>个视频目标检测</a:t>
            </a:r>
            <a:r>
              <a:rPr lang="zh-CN" altLang="en-US"/>
              <a:t>模型，叫做</a:t>
            </a:r>
            <a:r>
              <a:rPr lang="en-US" altLang="zh-CN"/>
              <a:t>Yolo-GLA</a:t>
            </a:r>
            <a:r>
              <a:rPr lang="zh-CN" altLang="en-US"/>
              <a:t>。我们研究</a:t>
            </a:r>
            <a:r>
              <a:rPr lang="zh-CN" altLang="en-US" dirty="0"/>
              <a:t>的意义在于，我们可以利用大量的图片</a:t>
            </a:r>
            <a:r>
              <a:rPr lang="zh-CN" altLang="en-US"/>
              <a:t>标注数据预训练一个静态</a:t>
            </a:r>
            <a:r>
              <a:rPr lang="zh-CN" altLang="en-US" dirty="0"/>
              <a:t>目标检测</a:t>
            </a:r>
            <a:r>
              <a:rPr lang="zh-CN" altLang="en-US"/>
              <a:t>模型，减少</a:t>
            </a:r>
            <a:r>
              <a:rPr lang="zh-CN" altLang="en-US" dirty="0"/>
              <a:t>了对视频标注数据的依赖；其次是我们设计了</a:t>
            </a:r>
            <a:r>
              <a:rPr lang="zh-CN" altLang="en-US"/>
              <a:t>信息聚合模块，能</a:t>
            </a:r>
            <a:r>
              <a:rPr lang="zh-CN" altLang="en-US" dirty="0"/>
              <a:t>利用多帧图像之间的关系，</a:t>
            </a:r>
            <a:r>
              <a:rPr lang="zh-CN" altLang="en-US"/>
              <a:t>提高了对低质量图像的检测</a:t>
            </a:r>
            <a:r>
              <a:rPr lang="zh-CN" altLang="en-US" dirty="0"/>
              <a:t>精度，</a:t>
            </a:r>
            <a:r>
              <a:rPr lang="zh-CN" altLang="en-US"/>
              <a:t>整个模型复杂度低，推理速度快。</a:t>
            </a:r>
            <a:endParaRPr lang="zh-CN" altLang="en-US" dirty="0"/>
          </a:p>
        </p:txBody>
      </p:sp>
      <p:sp>
        <p:nvSpPr>
          <p:cNvPr id="4" name="灯片编号占位符 3"/>
          <p:cNvSpPr>
            <a:spLocks noGrp="1"/>
          </p:cNvSpPr>
          <p:nvPr>
            <p:ph type="sldNum" sz="quarter" idx="5"/>
          </p:nvPr>
        </p:nvSpPr>
        <p:spPr/>
        <p:txBody>
          <a:bodyPr/>
          <a:lstStyle/>
          <a:p>
            <a:fld id="{AC281B0E-6994-4EA7-8F63-50C5518AA230}" type="slidenum">
              <a:rPr lang="zh-CN" altLang="en-US" smtClean="0"/>
              <a:t>6</a:t>
            </a:fld>
            <a:endParaRPr lang="zh-CN" altLang="en-US"/>
          </a:p>
        </p:txBody>
      </p:sp>
    </p:spTree>
    <p:extLst>
      <p:ext uri="{BB962C8B-B14F-4D97-AF65-F5344CB8AC3E}">
        <p14:creationId xmlns:p14="http://schemas.microsoft.com/office/powerpoint/2010/main" val="2454302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接下来进入到研究内容这一章</a:t>
            </a:r>
            <a:r>
              <a:rPr lang="zh-CN" altLang="en-US"/>
              <a:t>，本章会大致介绍刚才提到的两个算法</a:t>
            </a:r>
            <a:endParaRPr lang="zh-CN" altLang="en-US" dirty="0"/>
          </a:p>
        </p:txBody>
      </p:sp>
      <p:sp>
        <p:nvSpPr>
          <p:cNvPr id="4" name="灯片编号占位符 3"/>
          <p:cNvSpPr>
            <a:spLocks noGrp="1"/>
          </p:cNvSpPr>
          <p:nvPr>
            <p:ph type="sldNum" sz="quarter" idx="5"/>
          </p:nvPr>
        </p:nvSpPr>
        <p:spPr/>
        <p:txBody>
          <a:bodyPr/>
          <a:lstStyle/>
          <a:p>
            <a:fld id="{AC281B0E-6994-4EA7-8F63-50C5518AA230}" type="slidenum">
              <a:rPr lang="zh-CN" altLang="en-US" smtClean="0"/>
              <a:t>7</a:t>
            </a:fld>
            <a:endParaRPr lang="zh-CN" altLang="en-US"/>
          </a:p>
        </p:txBody>
      </p:sp>
    </p:spTree>
    <p:extLst>
      <p:ext uri="{BB962C8B-B14F-4D97-AF65-F5344CB8AC3E}">
        <p14:creationId xmlns:p14="http://schemas.microsoft.com/office/powerpoint/2010/main" val="2324079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首先介绍</a:t>
            </a:r>
            <a:r>
              <a:rPr lang="en-US" altLang="zh-CN"/>
              <a:t>YoloX-Lite</a:t>
            </a:r>
            <a:r>
              <a:rPr lang="zh-CN" altLang="en-US"/>
              <a:t>。我们研究这块的动机是发现</a:t>
            </a:r>
            <a:r>
              <a:rPr lang="zh-CN" altLang="en-US" dirty="0"/>
              <a:t>现有</a:t>
            </a:r>
            <a:r>
              <a:rPr lang="zh-CN" altLang="en-US"/>
              <a:t>的网络存在大量的分支，多分支网络提高了网络的检测效果，但是像左图这样，需要并行计算多个分支，推理速度很慢，而单路网络能够保证推理速度，但是检测效果太差。我们工作的目标就是将训练和推理的过程解耦，</a:t>
            </a:r>
            <a:r>
              <a:rPr lang="zh-CN" altLang="en-US" sz="1000" kern="1200">
                <a:solidFill>
                  <a:schemeClr val="tx1"/>
                </a:solidFill>
                <a:latin typeface="+mj-ea"/>
                <a:ea typeface="+mn-ea"/>
                <a:cs typeface="+mn-cs"/>
              </a:rPr>
              <a:t>训练使用多分支网络，推理使用单路网络，这样我们的网络就</a:t>
            </a:r>
            <a:r>
              <a:rPr lang="zh-CN" altLang="en-US" sz="1000" kern="1200">
                <a:solidFill>
                  <a:srgbClr val="FF0000"/>
                </a:solidFill>
                <a:latin typeface="+mj-ea"/>
                <a:ea typeface="+mn-ea"/>
                <a:cs typeface="+mn-cs"/>
              </a:rPr>
              <a:t>同时具备多分支网络的精度和单路网络的速度</a:t>
            </a:r>
            <a:r>
              <a:rPr lang="zh-CN" altLang="en-US" sz="1000" kern="1200">
                <a:solidFill>
                  <a:schemeClr val="tx1"/>
                </a:solidFill>
                <a:latin typeface="+mj-ea"/>
                <a:ea typeface="+mn-ea"/>
                <a:cs typeface="+mn-cs"/>
              </a:rPr>
              <a:t>。</a:t>
            </a:r>
            <a:endParaRPr lang="zh-CN" altLang="en-US" dirty="0"/>
          </a:p>
        </p:txBody>
      </p:sp>
      <p:sp>
        <p:nvSpPr>
          <p:cNvPr id="4" name="灯片编号占位符 3"/>
          <p:cNvSpPr>
            <a:spLocks noGrp="1"/>
          </p:cNvSpPr>
          <p:nvPr>
            <p:ph type="sldNum" sz="quarter" idx="5"/>
          </p:nvPr>
        </p:nvSpPr>
        <p:spPr/>
        <p:txBody>
          <a:bodyPr/>
          <a:lstStyle/>
          <a:p>
            <a:fld id="{AC281B0E-6994-4EA7-8F63-50C5518AA230}" type="slidenum">
              <a:rPr lang="zh-CN" altLang="en-US" smtClean="0"/>
              <a:t>8</a:t>
            </a:fld>
            <a:endParaRPr lang="zh-CN" altLang="en-US"/>
          </a:p>
        </p:txBody>
      </p:sp>
    </p:spTree>
    <p:extLst>
      <p:ext uri="{BB962C8B-B14F-4D97-AF65-F5344CB8AC3E}">
        <p14:creationId xmlns:p14="http://schemas.microsoft.com/office/powerpoint/2010/main" val="2083807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左边是我们方法的整体流程，在</a:t>
            </a:r>
            <a:r>
              <a:rPr lang="en-US" altLang="zh-CN"/>
              <a:t>YoloX</a:t>
            </a:r>
            <a:r>
              <a:rPr lang="zh-CN" altLang="en-US"/>
              <a:t>基础上改进而来，网络的输入是单张</a:t>
            </a:r>
            <a:r>
              <a:rPr lang="en-US" altLang="zh-CN"/>
              <a:t>RGB</a:t>
            </a:r>
            <a:r>
              <a:rPr lang="zh-CN" altLang="en-US"/>
              <a:t>图像，接着依次输入到骨干网络，颈部网络和头部网络，直到得到最后的结果，包括目标的类别和在图像中的位置。我们改进了骨干网络和颈部网络，这里主要介绍骨干网络的改进，整体如右图所示，我们主要设计了</a:t>
            </a:r>
            <a:r>
              <a:rPr lang="en-US" altLang="zh-CN"/>
              <a:t>Rep-Bottleneck</a:t>
            </a:r>
            <a:r>
              <a:rPr lang="zh-CN" altLang="en-US"/>
              <a:t>这样一个结构，这个结构包含一条分支，在网络中重复了很多次，我们在训练过程维持正常这样一个结构，在推理过程我们使用结构重参化合并大量分支，转换为一个单路网络，加快推理速度。</a:t>
            </a:r>
            <a:endParaRPr lang="zh-CN" altLang="en-US" dirty="0"/>
          </a:p>
        </p:txBody>
      </p:sp>
      <p:sp>
        <p:nvSpPr>
          <p:cNvPr id="4" name="灯片编号占位符 3"/>
          <p:cNvSpPr>
            <a:spLocks noGrp="1"/>
          </p:cNvSpPr>
          <p:nvPr>
            <p:ph type="sldNum" sz="quarter" idx="5"/>
          </p:nvPr>
        </p:nvSpPr>
        <p:spPr/>
        <p:txBody>
          <a:bodyPr/>
          <a:lstStyle/>
          <a:p>
            <a:fld id="{AC281B0E-6994-4EA7-8F63-50C5518AA230}" type="slidenum">
              <a:rPr lang="zh-CN" altLang="en-US" smtClean="0"/>
              <a:t>9</a:t>
            </a:fld>
            <a:endParaRPr lang="zh-CN" altLang="en-US"/>
          </a:p>
        </p:txBody>
      </p:sp>
    </p:spTree>
    <p:extLst>
      <p:ext uri="{BB962C8B-B14F-4D97-AF65-F5344CB8AC3E}">
        <p14:creationId xmlns:p14="http://schemas.microsoft.com/office/powerpoint/2010/main" val="384997328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amp;结尾">
    <p:spTree>
      <p:nvGrpSpPr>
        <p:cNvPr id="1" name=""/>
        <p:cNvGrpSpPr/>
        <p:nvPr/>
      </p:nvGrpSpPr>
      <p:grpSpPr>
        <a:xfrm>
          <a:off x="0" y="0"/>
          <a:ext cx="0" cy="0"/>
          <a:chOff x="0" y="0"/>
          <a:chExt cx="0" cy="0"/>
        </a:xfrm>
      </p:grpSpPr>
      <p:grpSp>
        <p:nvGrpSpPr>
          <p:cNvPr id="28" name="Group 16">
            <a:extLst>
              <a:ext uri="{FF2B5EF4-FFF2-40B4-BE49-F238E27FC236}">
                <a16:creationId xmlns:a16="http://schemas.microsoft.com/office/drawing/2014/main" id="{910C4565-F80F-A8D0-5A10-E16D9C4E1BCC}"/>
              </a:ext>
            </a:extLst>
          </p:cNvPr>
          <p:cNvGrpSpPr>
            <a:grpSpLocks noChangeAspect="1"/>
          </p:cNvGrpSpPr>
          <p:nvPr userDrawn="1"/>
        </p:nvGrpSpPr>
        <p:grpSpPr bwMode="auto">
          <a:xfrm>
            <a:off x="0" y="746891"/>
            <a:ext cx="2475782" cy="6111109"/>
            <a:chOff x="558" y="29"/>
            <a:chExt cx="1193" cy="2555"/>
          </a:xfrm>
        </p:grpSpPr>
        <p:sp>
          <p:nvSpPr>
            <p:cNvPr id="29" name="AutoShape 15">
              <a:extLst>
                <a:ext uri="{FF2B5EF4-FFF2-40B4-BE49-F238E27FC236}">
                  <a16:creationId xmlns:a16="http://schemas.microsoft.com/office/drawing/2014/main" id="{30C94556-0387-15ED-076F-8C0484A8673D}"/>
                </a:ext>
              </a:extLst>
            </p:cNvPr>
            <p:cNvSpPr>
              <a:spLocks noChangeAspect="1" noChangeArrowheads="1" noTextEdit="1"/>
            </p:cNvSpPr>
            <p:nvPr/>
          </p:nvSpPr>
          <p:spPr bwMode="auto">
            <a:xfrm>
              <a:off x="558" y="29"/>
              <a:ext cx="1191" cy="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30" name="Freeform 17">
              <a:extLst>
                <a:ext uri="{FF2B5EF4-FFF2-40B4-BE49-F238E27FC236}">
                  <a16:creationId xmlns:a16="http://schemas.microsoft.com/office/drawing/2014/main" id="{6300FD0F-54C0-7264-F349-B5352864587D}"/>
                </a:ext>
              </a:extLst>
            </p:cNvPr>
            <p:cNvSpPr>
              <a:spLocks/>
            </p:cNvSpPr>
            <p:nvPr/>
          </p:nvSpPr>
          <p:spPr bwMode="auto">
            <a:xfrm>
              <a:off x="558" y="129"/>
              <a:ext cx="1193" cy="2455"/>
            </a:xfrm>
            <a:custGeom>
              <a:avLst/>
              <a:gdLst>
                <a:gd name="T0" fmla="*/ 0 w 1451"/>
                <a:gd name="T1" fmla="*/ 0 h 2992"/>
                <a:gd name="T2" fmla="*/ 0 w 1451"/>
                <a:gd name="T3" fmla="*/ 2992 h 2992"/>
                <a:gd name="T4" fmla="*/ 1450 w 1451"/>
                <a:gd name="T5" fmla="*/ 2992 h 2992"/>
                <a:gd name="T6" fmla="*/ 1447 w 1451"/>
                <a:gd name="T7" fmla="*/ 2782 h 2992"/>
                <a:gd name="T8" fmla="*/ 135 w 1451"/>
                <a:gd name="T9" fmla="*/ 110 h 2992"/>
                <a:gd name="T10" fmla="*/ 140 w 1451"/>
                <a:gd name="T11" fmla="*/ 117 h 2992"/>
                <a:gd name="T12" fmla="*/ 1114 w 1451"/>
                <a:gd name="T13" fmla="*/ 2464 h 2992"/>
                <a:gd name="T14" fmla="*/ 1100 w 1451"/>
                <a:gd name="T15" fmla="*/ 2992 h 2992"/>
                <a:gd name="T16" fmla="*/ 0 w 1451"/>
                <a:gd name="T17" fmla="*/ 2992 h 2992"/>
                <a:gd name="T18" fmla="*/ 0 w 1451"/>
                <a:gd name="T19" fmla="*/ 0 h 2992"/>
                <a:gd name="T20" fmla="*/ 0 w 1451"/>
                <a:gd name="T21" fmla="*/ 0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51" h="2992">
                  <a:moveTo>
                    <a:pt x="0" y="0"/>
                  </a:moveTo>
                  <a:cubicBezTo>
                    <a:pt x="0" y="2992"/>
                    <a:pt x="0" y="2992"/>
                    <a:pt x="0" y="2992"/>
                  </a:cubicBezTo>
                  <a:cubicBezTo>
                    <a:pt x="1450" y="2992"/>
                    <a:pt x="1450" y="2992"/>
                    <a:pt x="1450" y="2992"/>
                  </a:cubicBezTo>
                  <a:cubicBezTo>
                    <a:pt x="1451" y="2922"/>
                    <a:pt x="1450" y="2853"/>
                    <a:pt x="1447" y="2782"/>
                  </a:cubicBezTo>
                  <a:cubicBezTo>
                    <a:pt x="1398" y="1705"/>
                    <a:pt x="897" y="756"/>
                    <a:pt x="135" y="110"/>
                  </a:cubicBezTo>
                  <a:cubicBezTo>
                    <a:pt x="137" y="112"/>
                    <a:pt x="139" y="114"/>
                    <a:pt x="140" y="117"/>
                  </a:cubicBezTo>
                  <a:cubicBezTo>
                    <a:pt x="710" y="738"/>
                    <a:pt x="1073" y="1556"/>
                    <a:pt x="1114" y="2464"/>
                  </a:cubicBezTo>
                  <a:cubicBezTo>
                    <a:pt x="1122" y="2643"/>
                    <a:pt x="1117" y="2819"/>
                    <a:pt x="1100" y="2992"/>
                  </a:cubicBezTo>
                  <a:cubicBezTo>
                    <a:pt x="0" y="2992"/>
                    <a:pt x="0" y="2992"/>
                    <a:pt x="0" y="2992"/>
                  </a:cubicBezTo>
                  <a:cubicBezTo>
                    <a:pt x="0" y="0"/>
                    <a:pt x="0" y="0"/>
                    <a:pt x="0" y="0"/>
                  </a:cubicBezTo>
                  <a:cubicBezTo>
                    <a:pt x="0" y="0"/>
                    <a:pt x="0" y="0"/>
                    <a:pt x="0" y="0"/>
                  </a:cubicBezTo>
                </a:path>
              </a:pathLst>
            </a:custGeom>
            <a:solidFill>
              <a:srgbClr val="DBD0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31" name="Freeform 18">
              <a:extLst>
                <a:ext uri="{FF2B5EF4-FFF2-40B4-BE49-F238E27FC236}">
                  <a16:creationId xmlns:a16="http://schemas.microsoft.com/office/drawing/2014/main" id="{97777D97-C5F8-0B17-96E1-546090FB6842}"/>
                </a:ext>
              </a:extLst>
            </p:cNvPr>
            <p:cNvSpPr>
              <a:spLocks/>
            </p:cNvSpPr>
            <p:nvPr/>
          </p:nvSpPr>
          <p:spPr bwMode="auto">
            <a:xfrm>
              <a:off x="558" y="105"/>
              <a:ext cx="922" cy="2479"/>
            </a:xfrm>
            <a:custGeom>
              <a:avLst/>
              <a:gdLst>
                <a:gd name="T0" fmla="*/ 1100 w 1122"/>
                <a:gd name="T1" fmla="*/ 3021 h 3021"/>
                <a:gd name="T2" fmla="*/ 1114 w 1122"/>
                <a:gd name="T3" fmla="*/ 2493 h 3021"/>
                <a:gd name="T4" fmla="*/ 0 w 1122"/>
                <a:gd name="T5" fmla="*/ 0 h 3021"/>
                <a:gd name="T6" fmla="*/ 0 w 1122"/>
                <a:gd name="T7" fmla="*/ 3021 h 3021"/>
                <a:gd name="T8" fmla="*/ 1100 w 1122"/>
                <a:gd name="T9" fmla="*/ 3021 h 3021"/>
              </a:gdLst>
              <a:ahLst/>
              <a:cxnLst>
                <a:cxn ang="0">
                  <a:pos x="T0" y="T1"/>
                </a:cxn>
                <a:cxn ang="0">
                  <a:pos x="T2" y="T3"/>
                </a:cxn>
                <a:cxn ang="0">
                  <a:pos x="T4" y="T5"/>
                </a:cxn>
                <a:cxn ang="0">
                  <a:pos x="T6" y="T7"/>
                </a:cxn>
                <a:cxn ang="0">
                  <a:pos x="T8" y="T9"/>
                </a:cxn>
              </a:cxnLst>
              <a:rect l="0" t="0" r="r" b="b"/>
              <a:pathLst>
                <a:path w="1122" h="3021">
                  <a:moveTo>
                    <a:pt x="1100" y="3021"/>
                  </a:moveTo>
                  <a:cubicBezTo>
                    <a:pt x="1117" y="2848"/>
                    <a:pt x="1122" y="2672"/>
                    <a:pt x="1114" y="2493"/>
                  </a:cubicBezTo>
                  <a:cubicBezTo>
                    <a:pt x="1070" y="1512"/>
                    <a:pt x="650" y="637"/>
                    <a:pt x="0" y="0"/>
                  </a:cubicBezTo>
                  <a:cubicBezTo>
                    <a:pt x="0" y="3021"/>
                    <a:pt x="0" y="3021"/>
                    <a:pt x="0" y="3021"/>
                  </a:cubicBezTo>
                  <a:cubicBezTo>
                    <a:pt x="1100" y="3021"/>
                    <a:pt x="1100" y="3021"/>
                    <a:pt x="1100" y="3021"/>
                  </a:cubicBezTo>
                </a:path>
              </a:pathLst>
            </a:custGeom>
            <a:solidFill>
              <a:srgbClr val="9079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32" name="Freeform 19">
              <a:extLst>
                <a:ext uri="{FF2B5EF4-FFF2-40B4-BE49-F238E27FC236}">
                  <a16:creationId xmlns:a16="http://schemas.microsoft.com/office/drawing/2014/main" id="{25E9EF1C-7C8D-224D-A5F7-74095927C6E6}"/>
                </a:ext>
              </a:extLst>
            </p:cNvPr>
            <p:cNvSpPr>
              <a:spLocks/>
            </p:cNvSpPr>
            <p:nvPr/>
          </p:nvSpPr>
          <p:spPr bwMode="auto">
            <a:xfrm>
              <a:off x="654" y="197"/>
              <a:ext cx="15" cy="22"/>
            </a:xfrm>
            <a:custGeom>
              <a:avLst/>
              <a:gdLst>
                <a:gd name="T0" fmla="*/ 0 w 18"/>
                <a:gd name="T1" fmla="*/ 0 h 27"/>
                <a:gd name="T2" fmla="*/ 9 w 18"/>
                <a:gd name="T3" fmla="*/ 18 h 27"/>
                <a:gd name="T4" fmla="*/ 11 w 18"/>
                <a:gd name="T5" fmla="*/ 21 h 27"/>
                <a:gd name="T6" fmla="*/ 18 w 18"/>
                <a:gd name="T7" fmla="*/ 27 h 27"/>
                <a:gd name="T8" fmla="*/ 0 w 18"/>
                <a:gd name="T9" fmla="*/ 0 h 27"/>
              </a:gdLst>
              <a:ahLst/>
              <a:cxnLst>
                <a:cxn ang="0">
                  <a:pos x="T0" y="T1"/>
                </a:cxn>
                <a:cxn ang="0">
                  <a:pos x="T2" y="T3"/>
                </a:cxn>
                <a:cxn ang="0">
                  <a:pos x="T4" y="T5"/>
                </a:cxn>
                <a:cxn ang="0">
                  <a:pos x="T6" y="T7"/>
                </a:cxn>
                <a:cxn ang="0">
                  <a:pos x="T8" y="T9"/>
                </a:cxn>
              </a:cxnLst>
              <a:rect l="0" t="0" r="r" b="b"/>
              <a:pathLst>
                <a:path w="18" h="27">
                  <a:moveTo>
                    <a:pt x="0" y="0"/>
                  </a:moveTo>
                  <a:cubicBezTo>
                    <a:pt x="3" y="6"/>
                    <a:pt x="6" y="12"/>
                    <a:pt x="9" y="18"/>
                  </a:cubicBezTo>
                  <a:cubicBezTo>
                    <a:pt x="10" y="19"/>
                    <a:pt x="11" y="20"/>
                    <a:pt x="11" y="21"/>
                  </a:cubicBezTo>
                  <a:cubicBezTo>
                    <a:pt x="14" y="23"/>
                    <a:pt x="16" y="25"/>
                    <a:pt x="18" y="27"/>
                  </a:cubicBezTo>
                  <a:cubicBezTo>
                    <a:pt x="12" y="18"/>
                    <a:pt x="6" y="9"/>
                    <a:pt x="0" y="0"/>
                  </a:cubicBezTo>
                </a:path>
              </a:pathLst>
            </a:custGeom>
            <a:solidFill>
              <a:srgbClr val="DD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33" name="Freeform 20">
              <a:extLst>
                <a:ext uri="{FF2B5EF4-FFF2-40B4-BE49-F238E27FC236}">
                  <a16:creationId xmlns:a16="http://schemas.microsoft.com/office/drawing/2014/main" id="{10C8642F-8041-8AE1-6CC0-C4B3BAA0B41F}"/>
                </a:ext>
              </a:extLst>
            </p:cNvPr>
            <p:cNvSpPr>
              <a:spLocks/>
            </p:cNvSpPr>
            <p:nvPr/>
          </p:nvSpPr>
          <p:spPr bwMode="auto">
            <a:xfrm>
              <a:off x="663" y="214"/>
              <a:ext cx="10" cy="11"/>
            </a:xfrm>
            <a:custGeom>
              <a:avLst/>
              <a:gdLst>
                <a:gd name="T0" fmla="*/ 0 w 12"/>
                <a:gd name="T1" fmla="*/ 0 h 13"/>
                <a:gd name="T2" fmla="*/ 12 w 12"/>
                <a:gd name="T3" fmla="*/ 13 h 13"/>
                <a:gd name="T4" fmla="*/ 7 w 12"/>
                <a:gd name="T5" fmla="*/ 6 h 13"/>
                <a:gd name="T6" fmla="*/ 0 w 12"/>
                <a:gd name="T7" fmla="*/ 0 h 13"/>
              </a:gdLst>
              <a:ahLst/>
              <a:cxnLst>
                <a:cxn ang="0">
                  <a:pos x="T0" y="T1"/>
                </a:cxn>
                <a:cxn ang="0">
                  <a:pos x="T2" y="T3"/>
                </a:cxn>
                <a:cxn ang="0">
                  <a:pos x="T4" y="T5"/>
                </a:cxn>
                <a:cxn ang="0">
                  <a:pos x="T6" y="T7"/>
                </a:cxn>
              </a:cxnLst>
              <a:rect l="0" t="0" r="r" b="b"/>
              <a:pathLst>
                <a:path w="12" h="13">
                  <a:moveTo>
                    <a:pt x="0" y="0"/>
                  </a:moveTo>
                  <a:cubicBezTo>
                    <a:pt x="4" y="4"/>
                    <a:pt x="8" y="8"/>
                    <a:pt x="12" y="13"/>
                  </a:cubicBezTo>
                  <a:cubicBezTo>
                    <a:pt x="11" y="10"/>
                    <a:pt x="9" y="8"/>
                    <a:pt x="7" y="6"/>
                  </a:cubicBezTo>
                  <a:cubicBezTo>
                    <a:pt x="5" y="4"/>
                    <a:pt x="3" y="2"/>
                    <a:pt x="0" y="0"/>
                  </a:cubicBezTo>
                </a:path>
              </a:pathLst>
            </a:custGeom>
            <a:solidFill>
              <a:srgbClr val="D0D6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34" name="Freeform 21">
              <a:extLst>
                <a:ext uri="{FF2B5EF4-FFF2-40B4-BE49-F238E27FC236}">
                  <a16:creationId xmlns:a16="http://schemas.microsoft.com/office/drawing/2014/main" id="{7CE4D267-6A15-5C21-E739-07A3C6CDF1A7}"/>
                </a:ext>
              </a:extLst>
            </p:cNvPr>
            <p:cNvSpPr>
              <a:spLocks/>
            </p:cNvSpPr>
            <p:nvPr/>
          </p:nvSpPr>
          <p:spPr bwMode="auto">
            <a:xfrm>
              <a:off x="558" y="105"/>
              <a:ext cx="679" cy="2479"/>
            </a:xfrm>
            <a:custGeom>
              <a:avLst/>
              <a:gdLst>
                <a:gd name="T0" fmla="*/ 0 w 826"/>
                <a:gd name="T1" fmla="*/ 0 h 3021"/>
                <a:gd name="T2" fmla="*/ 0 w 826"/>
                <a:gd name="T3" fmla="*/ 3021 h 3021"/>
                <a:gd name="T4" fmla="*/ 743 w 826"/>
                <a:gd name="T5" fmla="*/ 3021 h 3021"/>
                <a:gd name="T6" fmla="*/ 812 w 826"/>
                <a:gd name="T7" fmla="*/ 2118 h 3021"/>
                <a:gd name="T8" fmla="*/ 140 w 826"/>
                <a:gd name="T9" fmla="*/ 146 h 3021"/>
                <a:gd name="T10" fmla="*/ 128 w 826"/>
                <a:gd name="T11" fmla="*/ 133 h 3021"/>
                <a:gd name="T12" fmla="*/ 126 w 826"/>
                <a:gd name="T13" fmla="*/ 130 h 3021"/>
                <a:gd name="T14" fmla="*/ 541 w 826"/>
                <a:gd name="T15" fmla="*/ 1681 h 3021"/>
                <a:gd name="T16" fmla="*/ 356 w 826"/>
                <a:gd name="T17" fmla="*/ 3021 h 3021"/>
                <a:gd name="T18" fmla="*/ 0 w 826"/>
                <a:gd name="T19" fmla="*/ 3021 h 3021"/>
                <a:gd name="T20" fmla="*/ 0 w 826"/>
                <a:gd name="T21" fmla="*/ 0 h 3021"/>
                <a:gd name="T22" fmla="*/ 0 w 826"/>
                <a:gd name="T23" fmla="*/ 0 h 3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6" h="3021">
                  <a:moveTo>
                    <a:pt x="0" y="0"/>
                  </a:moveTo>
                  <a:cubicBezTo>
                    <a:pt x="0" y="3021"/>
                    <a:pt x="0" y="3021"/>
                    <a:pt x="0" y="3021"/>
                  </a:cubicBezTo>
                  <a:cubicBezTo>
                    <a:pt x="743" y="3021"/>
                    <a:pt x="743" y="3021"/>
                    <a:pt x="743" y="3021"/>
                  </a:cubicBezTo>
                  <a:cubicBezTo>
                    <a:pt x="801" y="2730"/>
                    <a:pt x="826" y="2428"/>
                    <a:pt x="812" y="2118"/>
                  </a:cubicBezTo>
                  <a:cubicBezTo>
                    <a:pt x="779" y="1382"/>
                    <a:pt x="535" y="706"/>
                    <a:pt x="140" y="146"/>
                  </a:cubicBezTo>
                  <a:cubicBezTo>
                    <a:pt x="136" y="141"/>
                    <a:pt x="132" y="137"/>
                    <a:pt x="128" y="133"/>
                  </a:cubicBezTo>
                  <a:cubicBezTo>
                    <a:pt x="128" y="132"/>
                    <a:pt x="127" y="131"/>
                    <a:pt x="126" y="130"/>
                  </a:cubicBezTo>
                  <a:cubicBezTo>
                    <a:pt x="369" y="596"/>
                    <a:pt x="516" y="1121"/>
                    <a:pt x="541" y="1681"/>
                  </a:cubicBezTo>
                  <a:cubicBezTo>
                    <a:pt x="562" y="2149"/>
                    <a:pt x="496" y="2601"/>
                    <a:pt x="356" y="3021"/>
                  </a:cubicBezTo>
                  <a:cubicBezTo>
                    <a:pt x="0" y="3021"/>
                    <a:pt x="0" y="3021"/>
                    <a:pt x="0" y="3021"/>
                  </a:cubicBezTo>
                  <a:cubicBezTo>
                    <a:pt x="0" y="0"/>
                    <a:pt x="0" y="0"/>
                    <a:pt x="0" y="0"/>
                  </a:cubicBezTo>
                  <a:cubicBezTo>
                    <a:pt x="0" y="0"/>
                    <a:pt x="0" y="0"/>
                    <a:pt x="0" y="0"/>
                  </a:cubicBezTo>
                </a:path>
              </a:pathLst>
            </a:custGeom>
            <a:solidFill>
              <a:srgbClr val="805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35" name="Freeform 22">
              <a:extLst>
                <a:ext uri="{FF2B5EF4-FFF2-40B4-BE49-F238E27FC236}">
                  <a16:creationId xmlns:a16="http://schemas.microsoft.com/office/drawing/2014/main" id="{C41490E3-B9B9-632A-1E60-5DE4B427E89A}"/>
                </a:ext>
              </a:extLst>
            </p:cNvPr>
            <p:cNvSpPr>
              <a:spLocks/>
            </p:cNvSpPr>
            <p:nvPr/>
          </p:nvSpPr>
          <p:spPr bwMode="auto">
            <a:xfrm>
              <a:off x="558" y="29"/>
              <a:ext cx="96" cy="168"/>
            </a:xfrm>
            <a:custGeom>
              <a:avLst/>
              <a:gdLst>
                <a:gd name="T0" fmla="*/ 0 w 117"/>
                <a:gd name="T1" fmla="*/ 0 h 205"/>
                <a:gd name="T2" fmla="*/ 0 w 117"/>
                <a:gd name="T3" fmla="*/ 52 h 205"/>
                <a:gd name="T4" fmla="*/ 117 w 117"/>
                <a:gd name="T5" fmla="*/ 205 h 205"/>
                <a:gd name="T6" fmla="*/ 0 w 117"/>
                <a:gd name="T7" fmla="*/ 0 h 205"/>
              </a:gdLst>
              <a:ahLst/>
              <a:cxnLst>
                <a:cxn ang="0">
                  <a:pos x="T0" y="T1"/>
                </a:cxn>
                <a:cxn ang="0">
                  <a:pos x="T2" y="T3"/>
                </a:cxn>
                <a:cxn ang="0">
                  <a:pos x="T4" y="T5"/>
                </a:cxn>
                <a:cxn ang="0">
                  <a:pos x="T6" y="T7"/>
                </a:cxn>
              </a:cxnLst>
              <a:rect l="0" t="0" r="r" b="b"/>
              <a:pathLst>
                <a:path w="117" h="205">
                  <a:moveTo>
                    <a:pt x="0" y="0"/>
                  </a:moveTo>
                  <a:cubicBezTo>
                    <a:pt x="0" y="52"/>
                    <a:pt x="0" y="52"/>
                    <a:pt x="0" y="52"/>
                  </a:cubicBezTo>
                  <a:cubicBezTo>
                    <a:pt x="40" y="102"/>
                    <a:pt x="79" y="153"/>
                    <a:pt x="117" y="205"/>
                  </a:cubicBezTo>
                  <a:cubicBezTo>
                    <a:pt x="80" y="135"/>
                    <a:pt x="41" y="67"/>
                    <a:pt x="0" y="0"/>
                  </a:cubicBezTo>
                </a:path>
              </a:pathLst>
            </a:custGeom>
            <a:solidFill>
              <a:srgbClr val="674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36" name="Freeform 23">
              <a:extLst>
                <a:ext uri="{FF2B5EF4-FFF2-40B4-BE49-F238E27FC236}">
                  <a16:creationId xmlns:a16="http://schemas.microsoft.com/office/drawing/2014/main" id="{C012B90D-7369-215F-7787-BA0CF1982555}"/>
                </a:ext>
              </a:extLst>
            </p:cNvPr>
            <p:cNvSpPr>
              <a:spLocks/>
            </p:cNvSpPr>
            <p:nvPr/>
          </p:nvSpPr>
          <p:spPr bwMode="auto">
            <a:xfrm>
              <a:off x="558" y="72"/>
              <a:ext cx="104" cy="140"/>
            </a:xfrm>
            <a:custGeom>
              <a:avLst/>
              <a:gdLst>
                <a:gd name="T0" fmla="*/ 0 w 126"/>
                <a:gd name="T1" fmla="*/ 0 h 171"/>
                <a:gd name="T2" fmla="*/ 0 w 126"/>
                <a:gd name="T3" fmla="*/ 41 h 171"/>
                <a:gd name="T4" fmla="*/ 126 w 126"/>
                <a:gd name="T5" fmla="*/ 171 h 171"/>
                <a:gd name="T6" fmla="*/ 117 w 126"/>
                <a:gd name="T7" fmla="*/ 153 h 171"/>
                <a:gd name="T8" fmla="*/ 0 w 126"/>
                <a:gd name="T9" fmla="*/ 0 h 171"/>
              </a:gdLst>
              <a:ahLst/>
              <a:cxnLst>
                <a:cxn ang="0">
                  <a:pos x="T0" y="T1"/>
                </a:cxn>
                <a:cxn ang="0">
                  <a:pos x="T2" y="T3"/>
                </a:cxn>
                <a:cxn ang="0">
                  <a:pos x="T4" y="T5"/>
                </a:cxn>
                <a:cxn ang="0">
                  <a:pos x="T6" y="T7"/>
                </a:cxn>
                <a:cxn ang="0">
                  <a:pos x="T8" y="T9"/>
                </a:cxn>
              </a:cxnLst>
              <a:rect l="0" t="0" r="r" b="b"/>
              <a:pathLst>
                <a:path w="126" h="171">
                  <a:moveTo>
                    <a:pt x="0" y="0"/>
                  </a:moveTo>
                  <a:cubicBezTo>
                    <a:pt x="0" y="41"/>
                    <a:pt x="0" y="41"/>
                    <a:pt x="0" y="41"/>
                  </a:cubicBezTo>
                  <a:cubicBezTo>
                    <a:pt x="43" y="84"/>
                    <a:pt x="85" y="127"/>
                    <a:pt x="126" y="171"/>
                  </a:cubicBezTo>
                  <a:cubicBezTo>
                    <a:pt x="123" y="165"/>
                    <a:pt x="120" y="159"/>
                    <a:pt x="117" y="153"/>
                  </a:cubicBezTo>
                  <a:cubicBezTo>
                    <a:pt x="79" y="101"/>
                    <a:pt x="40" y="50"/>
                    <a:pt x="0" y="0"/>
                  </a:cubicBezTo>
                </a:path>
              </a:pathLst>
            </a:custGeom>
            <a:solidFill>
              <a:srgbClr val="805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37" name="Freeform 24">
              <a:extLst>
                <a:ext uri="{FF2B5EF4-FFF2-40B4-BE49-F238E27FC236}">
                  <a16:creationId xmlns:a16="http://schemas.microsoft.com/office/drawing/2014/main" id="{7E9BF4FF-01EC-A827-27D0-DD6BCAB57FD8}"/>
                </a:ext>
              </a:extLst>
            </p:cNvPr>
            <p:cNvSpPr>
              <a:spLocks/>
            </p:cNvSpPr>
            <p:nvPr/>
          </p:nvSpPr>
          <p:spPr bwMode="auto">
            <a:xfrm>
              <a:off x="558" y="105"/>
              <a:ext cx="462" cy="2479"/>
            </a:xfrm>
            <a:custGeom>
              <a:avLst/>
              <a:gdLst>
                <a:gd name="T0" fmla="*/ 0 w 562"/>
                <a:gd name="T1" fmla="*/ 0 h 3021"/>
                <a:gd name="T2" fmla="*/ 0 w 562"/>
                <a:gd name="T3" fmla="*/ 3021 h 3021"/>
                <a:gd name="T4" fmla="*/ 356 w 562"/>
                <a:gd name="T5" fmla="*/ 3021 h 3021"/>
                <a:gd name="T6" fmla="*/ 541 w 562"/>
                <a:gd name="T7" fmla="*/ 1681 h 3021"/>
                <a:gd name="T8" fmla="*/ 126 w 562"/>
                <a:gd name="T9" fmla="*/ 130 h 3021"/>
                <a:gd name="T10" fmla="*/ 0 w 562"/>
                <a:gd name="T11" fmla="*/ 0 h 3021"/>
              </a:gdLst>
              <a:ahLst/>
              <a:cxnLst>
                <a:cxn ang="0">
                  <a:pos x="T0" y="T1"/>
                </a:cxn>
                <a:cxn ang="0">
                  <a:pos x="T2" y="T3"/>
                </a:cxn>
                <a:cxn ang="0">
                  <a:pos x="T4" y="T5"/>
                </a:cxn>
                <a:cxn ang="0">
                  <a:pos x="T6" y="T7"/>
                </a:cxn>
                <a:cxn ang="0">
                  <a:pos x="T8" y="T9"/>
                </a:cxn>
                <a:cxn ang="0">
                  <a:pos x="T10" y="T11"/>
                </a:cxn>
              </a:cxnLst>
              <a:rect l="0" t="0" r="r" b="b"/>
              <a:pathLst>
                <a:path w="562" h="3021">
                  <a:moveTo>
                    <a:pt x="0" y="0"/>
                  </a:moveTo>
                  <a:cubicBezTo>
                    <a:pt x="0" y="3021"/>
                    <a:pt x="0" y="3021"/>
                    <a:pt x="0" y="3021"/>
                  </a:cubicBezTo>
                  <a:cubicBezTo>
                    <a:pt x="356" y="3021"/>
                    <a:pt x="356" y="3021"/>
                    <a:pt x="356" y="3021"/>
                  </a:cubicBezTo>
                  <a:cubicBezTo>
                    <a:pt x="496" y="2601"/>
                    <a:pt x="562" y="2149"/>
                    <a:pt x="541" y="1681"/>
                  </a:cubicBezTo>
                  <a:cubicBezTo>
                    <a:pt x="516" y="1121"/>
                    <a:pt x="369" y="596"/>
                    <a:pt x="126" y="130"/>
                  </a:cubicBezTo>
                  <a:cubicBezTo>
                    <a:pt x="85" y="86"/>
                    <a:pt x="43" y="43"/>
                    <a:pt x="0" y="0"/>
                  </a:cubicBezTo>
                </a:path>
              </a:pathLst>
            </a:custGeom>
            <a:solidFill>
              <a:srgbClr val="674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dirty="0">
                <a:solidFill>
                  <a:prstClr val="black"/>
                </a:solidFill>
                <a:latin typeface="Calibri Light"/>
                <a:ea typeface="微软雅黑 Light"/>
              </a:endParaRPr>
            </a:p>
          </p:txBody>
        </p:sp>
      </p:grpSp>
      <p:pic>
        <p:nvPicPr>
          <p:cNvPr id="51" name="图片 50">
            <a:extLst>
              <a:ext uri="{FF2B5EF4-FFF2-40B4-BE49-F238E27FC236}">
                <a16:creationId xmlns:a16="http://schemas.microsoft.com/office/drawing/2014/main" id="{4119197F-13DF-889B-554E-07709BFC4DA8}"/>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14806" y="189518"/>
            <a:ext cx="2227443" cy="739152"/>
          </a:xfrm>
          <a:prstGeom prst="rect">
            <a:avLst/>
          </a:prstGeom>
        </p:spPr>
      </p:pic>
      <p:pic>
        <p:nvPicPr>
          <p:cNvPr id="52" name="图片 51">
            <a:extLst>
              <a:ext uri="{FF2B5EF4-FFF2-40B4-BE49-F238E27FC236}">
                <a16:creationId xmlns:a16="http://schemas.microsoft.com/office/drawing/2014/main" id="{73E2D1EA-EE84-12FF-D39C-C9E6B80CBF0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24175" y="159902"/>
            <a:ext cx="1973226" cy="768768"/>
          </a:xfrm>
          <a:prstGeom prst="rect">
            <a:avLst/>
          </a:prstGeom>
        </p:spPr>
      </p:pic>
      <p:pic>
        <p:nvPicPr>
          <p:cNvPr id="53" name="图片 52">
            <a:extLst>
              <a:ext uri="{FF2B5EF4-FFF2-40B4-BE49-F238E27FC236}">
                <a16:creationId xmlns:a16="http://schemas.microsoft.com/office/drawing/2014/main" id="{9E659A4D-66F1-687C-E9C5-00F6626FBB2B}"/>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24448"/>
          <a:stretch/>
        </p:blipFill>
        <p:spPr>
          <a:xfrm>
            <a:off x="7813466" y="6138026"/>
            <a:ext cx="4340909" cy="627329"/>
          </a:xfrm>
          <a:prstGeom prst="rect">
            <a:avLst/>
          </a:prstGeom>
        </p:spPr>
      </p:pic>
      <p:grpSp>
        <p:nvGrpSpPr>
          <p:cNvPr id="2" name="Group 16">
            <a:extLst>
              <a:ext uri="{FF2B5EF4-FFF2-40B4-BE49-F238E27FC236}">
                <a16:creationId xmlns:a16="http://schemas.microsoft.com/office/drawing/2014/main" id="{EF865E8F-0CDE-F22C-9D11-6EF5C49604A1}"/>
              </a:ext>
            </a:extLst>
          </p:cNvPr>
          <p:cNvGrpSpPr>
            <a:grpSpLocks noChangeAspect="1"/>
          </p:cNvGrpSpPr>
          <p:nvPr userDrawn="1"/>
        </p:nvGrpSpPr>
        <p:grpSpPr bwMode="auto">
          <a:xfrm rot="10800000">
            <a:off x="9716218" y="0"/>
            <a:ext cx="2475782" cy="6111109"/>
            <a:chOff x="558" y="29"/>
            <a:chExt cx="1193" cy="2555"/>
          </a:xfrm>
        </p:grpSpPr>
        <p:sp>
          <p:nvSpPr>
            <p:cNvPr id="3" name="AutoShape 15">
              <a:extLst>
                <a:ext uri="{FF2B5EF4-FFF2-40B4-BE49-F238E27FC236}">
                  <a16:creationId xmlns:a16="http://schemas.microsoft.com/office/drawing/2014/main" id="{707862B7-EDE2-1543-91C2-7E43518FD0AF}"/>
                </a:ext>
              </a:extLst>
            </p:cNvPr>
            <p:cNvSpPr>
              <a:spLocks noChangeAspect="1" noChangeArrowheads="1" noTextEdit="1"/>
            </p:cNvSpPr>
            <p:nvPr/>
          </p:nvSpPr>
          <p:spPr bwMode="auto">
            <a:xfrm>
              <a:off x="558" y="29"/>
              <a:ext cx="1191" cy="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4" name="Freeform 17">
              <a:extLst>
                <a:ext uri="{FF2B5EF4-FFF2-40B4-BE49-F238E27FC236}">
                  <a16:creationId xmlns:a16="http://schemas.microsoft.com/office/drawing/2014/main" id="{3440B0BB-D8BF-FAE2-B937-0D2267A25AF8}"/>
                </a:ext>
              </a:extLst>
            </p:cNvPr>
            <p:cNvSpPr>
              <a:spLocks/>
            </p:cNvSpPr>
            <p:nvPr/>
          </p:nvSpPr>
          <p:spPr bwMode="auto">
            <a:xfrm>
              <a:off x="558" y="129"/>
              <a:ext cx="1193" cy="2455"/>
            </a:xfrm>
            <a:custGeom>
              <a:avLst/>
              <a:gdLst>
                <a:gd name="T0" fmla="*/ 0 w 1451"/>
                <a:gd name="T1" fmla="*/ 0 h 2992"/>
                <a:gd name="T2" fmla="*/ 0 w 1451"/>
                <a:gd name="T3" fmla="*/ 2992 h 2992"/>
                <a:gd name="T4" fmla="*/ 1450 w 1451"/>
                <a:gd name="T5" fmla="*/ 2992 h 2992"/>
                <a:gd name="T6" fmla="*/ 1447 w 1451"/>
                <a:gd name="T7" fmla="*/ 2782 h 2992"/>
                <a:gd name="T8" fmla="*/ 135 w 1451"/>
                <a:gd name="T9" fmla="*/ 110 h 2992"/>
                <a:gd name="T10" fmla="*/ 140 w 1451"/>
                <a:gd name="T11" fmla="*/ 117 h 2992"/>
                <a:gd name="T12" fmla="*/ 1114 w 1451"/>
                <a:gd name="T13" fmla="*/ 2464 h 2992"/>
                <a:gd name="T14" fmla="*/ 1100 w 1451"/>
                <a:gd name="T15" fmla="*/ 2992 h 2992"/>
                <a:gd name="T16" fmla="*/ 0 w 1451"/>
                <a:gd name="T17" fmla="*/ 2992 h 2992"/>
                <a:gd name="T18" fmla="*/ 0 w 1451"/>
                <a:gd name="T19" fmla="*/ 0 h 2992"/>
                <a:gd name="T20" fmla="*/ 0 w 1451"/>
                <a:gd name="T21" fmla="*/ 0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51" h="2992">
                  <a:moveTo>
                    <a:pt x="0" y="0"/>
                  </a:moveTo>
                  <a:cubicBezTo>
                    <a:pt x="0" y="2992"/>
                    <a:pt x="0" y="2992"/>
                    <a:pt x="0" y="2992"/>
                  </a:cubicBezTo>
                  <a:cubicBezTo>
                    <a:pt x="1450" y="2992"/>
                    <a:pt x="1450" y="2992"/>
                    <a:pt x="1450" y="2992"/>
                  </a:cubicBezTo>
                  <a:cubicBezTo>
                    <a:pt x="1451" y="2922"/>
                    <a:pt x="1450" y="2853"/>
                    <a:pt x="1447" y="2782"/>
                  </a:cubicBezTo>
                  <a:cubicBezTo>
                    <a:pt x="1398" y="1705"/>
                    <a:pt x="897" y="756"/>
                    <a:pt x="135" y="110"/>
                  </a:cubicBezTo>
                  <a:cubicBezTo>
                    <a:pt x="137" y="112"/>
                    <a:pt x="139" y="114"/>
                    <a:pt x="140" y="117"/>
                  </a:cubicBezTo>
                  <a:cubicBezTo>
                    <a:pt x="710" y="738"/>
                    <a:pt x="1073" y="1556"/>
                    <a:pt x="1114" y="2464"/>
                  </a:cubicBezTo>
                  <a:cubicBezTo>
                    <a:pt x="1122" y="2643"/>
                    <a:pt x="1117" y="2819"/>
                    <a:pt x="1100" y="2992"/>
                  </a:cubicBezTo>
                  <a:cubicBezTo>
                    <a:pt x="0" y="2992"/>
                    <a:pt x="0" y="2992"/>
                    <a:pt x="0" y="2992"/>
                  </a:cubicBezTo>
                  <a:cubicBezTo>
                    <a:pt x="0" y="0"/>
                    <a:pt x="0" y="0"/>
                    <a:pt x="0" y="0"/>
                  </a:cubicBezTo>
                  <a:cubicBezTo>
                    <a:pt x="0" y="0"/>
                    <a:pt x="0" y="0"/>
                    <a:pt x="0" y="0"/>
                  </a:cubicBezTo>
                </a:path>
              </a:pathLst>
            </a:custGeom>
            <a:solidFill>
              <a:srgbClr val="DBD0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5" name="Freeform 18">
              <a:extLst>
                <a:ext uri="{FF2B5EF4-FFF2-40B4-BE49-F238E27FC236}">
                  <a16:creationId xmlns:a16="http://schemas.microsoft.com/office/drawing/2014/main" id="{F424F203-2717-6849-9B86-74DCBE1052B1}"/>
                </a:ext>
              </a:extLst>
            </p:cNvPr>
            <p:cNvSpPr>
              <a:spLocks/>
            </p:cNvSpPr>
            <p:nvPr/>
          </p:nvSpPr>
          <p:spPr bwMode="auto">
            <a:xfrm>
              <a:off x="558" y="105"/>
              <a:ext cx="922" cy="2479"/>
            </a:xfrm>
            <a:custGeom>
              <a:avLst/>
              <a:gdLst>
                <a:gd name="T0" fmla="*/ 1100 w 1122"/>
                <a:gd name="T1" fmla="*/ 3021 h 3021"/>
                <a:gd name="T2" fmla="*/ 1114 w 1122"/>
                <a:gd name="T3" fmla="*/ 2493 h 3021"/>
                <a:gd name="T4" fmla="*/ 0 w 1122"/>
                <a:gd name="T5" fmla="*/ 0 h 3021"/>
                <a:gd name="T6" fmla="*/ 0 w 1122"/>
                <a:gd name="T7" fmla="*/ 3021 h 3021"/>
                <a:gd name="T8" fmla="*/ 1100 w 1122"/>
                <a:gd name="T9" fmla="*/ 3021 h 3021"/>
              </a:gdLst>
              <a:ahLst/>
              <a:cxnLst>
                <a:cxn ang="0">
                  <a:pos x="T0" y="T1"/>
                </a:cxn>
                <a:cxn ang="0">
                  <a:pos x="T2" y="T3"/>
                </a:cxn>
                <a:cxn ang="0">
                  <a:pos x="T4" y="T5"/>
                </a:cxn>
                <a:cxn ang="0">
                  <a:pos x="T6" y="T7"/>
                </a:cxn>
                <a:cxn ang="0">
                  <a:pos x="T8" y="T9"/>
                </a:cxn>
              </a:cxnLst>
              <a:rect l="0" t="0" r="r" b="b"/>
              <a:pathLst>
                <a:path w="1122" h="3021">
                  <a:moveTo>
                    <a:pt x="1100" y="3021"/>
                  </a:moveTo>
                  <a:cubicBezTo>
                    <a:pt x="1117" y="2848"/>
                    <a:pt x="1122" y="2672"/>
                    <a:pt x="1114" y="2493"/>
                  </a:cubicBezTo>
                  <a:cubicBezTo>
                    <a:pt x="1070" y="1512"/>
                    <a:pt x="650" y="637"/>
                    <a:pt x="0" y="0"/>
                  </a:cubicBezTo>
                  <a:cubicBezTo>
                    <a:pt x="0" y="3021"/>
                    <a:pt x="0" y="3021"/>
                    <a:pt x="0" y="3021"/>
                  </a:cubicBezTo>
                  <a:cubicBezTo>
                    <a:pt x="1100" y="3021"/>
                    <a:pt x="1100" y="3021"/>
                    <a:pt x="1100" y="3021"/>
                  </a:cubicBezTo>
                </a:path>
              </a:pathLst>
            </a:custGeom>
            <a:solidFill>
              <a:srgbClr val="9079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6" name="Freeform 19">
              <a:extLst>
                <a:ext uri="{FF2B5EF4-FFF2-40B4-BE49-F238E27FC236}">
                  <a16:creationId xmlns:a16="http://schemas.microsoft.com/office/drawing/2014/main" id="{D9A765A7-ADE7-E3E5-998A-8FC8882F651D}"/>
                </a:ext>
              </a:extLst>
            </p:cNvPr>
            <p:cNvSpPr>
              <a:spLocks/>
            </p:cNvSpPr>
            <p:nvPr/>
          </p:nvSpPr>
          <p:spPr bwMode="auto">
            <a:xfrm>
              <a:off x="654" y="197"/>
              <a:ext cx="15" cy="22"/>
            </a:xfrm>
            <a:custGeom>
              <a:avLst/>
              <a:gdLst>
                <a:gd name="T0" fmla="*/ 0 w 18"/>
                <a:gd name="T1" fmla="*/ 0 h 27"/>
                <a:gd name="T2" fmla="*/ 9 w 18"/>
                <a:gd name="T3" fmla="*/ 18 h 27"/>
                <a:gd name="T4" fmla="*/ 11 w 18"/>
                <a:gd name="T5" fmla="*/ 21 h 27"/>
                <a:gd name="T6" fmla="*/ 18 w 18"/>
                <a:gd name="T7" fmla="*/ 27 h 27"/>
                <a:gd name="T8" fmla="*/ 0 w 18"/>
                <a:gd name="T9" fmla="*/ 0 h 27"/>
              </a:gdLst>
              <a:ahLst/>
              <a:cxnLst>
                <a:cxn ang="0">
                  <a:pos x="T0" y="T1"/>
                </a:cxn>
                <a:cxn ang="0">
                  <a:pos x="T2" y="T3"/>
                </a:cxn>
                <a:cxn ang="0">
                  <a:pos x="T4" y="T5"/>
                </a:cxn>
                <a:cxn ang="0">
                  <a:pos x="T6" y="T7"/>
                </a:cxn>
                <a:cxn ang="0">
                  <a:pos x="T8" y="T9"/>
                </a:cxn>
              </a:cxnLst>
              <a:rect l="0" t="0" r="r" b="b"/>
              <a:pathLst>
                <a:path w="18" h="27">
                  <a:moveTo>
                    <a:pt x="0" y="0"/>
                  </a:moveTo>
                  <a:cubicBezTo>
                    <a:pt x="3" y="6"/>
                    <a:pt x="6" y="12"/>
                    <a:pt x="9" y="18"/>
                  </a:cubicBezTo>
                  <a:cubicBezTo>
                    <a:pt x="10" y="19"/>
                    <a:pt x="11" y="20"/>
                    <a:pt x="11" y="21"/>
                  </a:cubicBezTo>
                  <a:cubicBezTo>
                    <a:pt x="14" y="23"/>
                    <a:pt x="16" y="25"/>
                    <a:pt x="18" y="27"/>
                  </a:cubicBezTo>
                  <a:cubicBezTo>
                    <a:pt x="12" y="18"/>
                    <a:pt x="6" y="9"/>
                    <a:pt x="0" y="0"/>
                  </a:cubicBezTo>
                </a:path>
              </a:pathLst>
            </a:custGeom>
            <a:solidFill>
              <a:srgbClr val="DD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7" name="Freeform 20">
              <a:extLst>
                <a:ext uri="{FF2B5EF4-FFF2-40B4-BE49-F238E27FC236}">
                  <a16:creationId xmlns:a16="http://schemas.microsoft.com/office/drawing/2014/main" id="{CAEA3694-2812-36C8-01F7-B4C190A64379}"/>
                </a:ext>
              </a:extLst>
            </p:cNvPr>
            <p:cNvSpPr>
              <a:spLocks/>
            </p:cNvSpPr>
            <p:nvPr/>
          </p:nvSpPr>
          <p:spPr bwMode="auto">
            <a:xfrm>
              <a:off x="663" y="214"/>
              <a:ext cx="10" cy="11"/>
            </a:xfrm>
            <a:custGeom>
              <a:avLst/>
              <a:gdLst>
                <a:gd name="T0" fmla="*/ 0 w 12"/>
                <a:gd name="T1" fmla="*/ 0 h 13"/>
                <a:gd name="T2" fmla="*/ 12 w 12"/>
                <a:gd name="T3" fmla="*/ 13 h 13"/>
                <a:gd name="T4" fmla="*/ 7 w 12"/>
                <a:gd name="T5" fmla="*/ 6 h 13"/>
                <a:gd name="T6" fmla="*/ 0 w 12"/>
                <a:gd name="T7" fmla="*/ 0 h 13"/>
              </a:gdLst>
              <a:ahLst/>
              <a:cxnLst>
                <a:cxn ang="0">
                  <a:pos x="T0" y="T1"/>
                </a:cxn>
                <a:cxn ang="0">
                  <a:pos x="T2" y="T3"/>
                </a:cxn>
                <a:cxn ang="0">
                  <a:pos x="T4" y="T5"/>
                </a:cxn>
                <a:cxn ang="0">
                  <a:pos x="T6" y="T7"/>
                </a:cxn>
              </a:cxnLst>
              <a:rect l="0" t="0" r="r" b="b"/>
              <a:pathLst>
                <a:path w="12" h="13">
                  <a:moveTo>
                    <a:pt x="0" y="0"/>
                  </a:moveTo>
                  <a:cubicBezTo>
                    <a:pt x="4" y="4"/>
                    <a:pt x="8" y="8"/>
                    <a:pt x="12" y="13"/>
                  </a:cubicBezTo>
                  <a:cubicBezTo>
                    <a:pt x="11" y="10"/>
                    <a:pt x="9" y="8"/>
                    <a:pt x="7" y="6"/>
                  </a:cubicBezTo>
                  <a:cubicBezTo>
                    <a:pt x="5" y="4"/>
                    <a:pt x="3" y="2"/>
                    <a:pt x="0" y="0"/>
                  </a:cubicBezTo>
                </a:path>
              </a:pathLst>
            </a:custGeom>
            <a:solidFill>
              <a:srgbClr val="D0D6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8" name="Freeform 21">
              <a:extLst>
                <a:ext uri="{FF2B5EF4-FFF2-40B4-BE49-F238E27FC236}">
                  <a16:creationId xmlns:a16="http://schemas.microsoft.com/office/drawing/2014/main" id="{0FFB860F-433B-86D2-A1A6-6A030A9AD2FA}"/>
                </a:ext>
              </a:extLst>
            </p:cNvPr>
            <p:cNvSpPr>
              <a:spLocks/>
            </p:cNvSpPr>
            <p:nvPr/>
          </p:nvSpPr>
          <p:spPr bwMode="auto">
            <a:xfrm>
              <a:off x="558" y="105"/>
              <a:ext cx="679" cy="2479"/>
            </a:xfrm>
            <a:custGeom>
              <a:avLst/>
              <a:gdLst>
                <a:gd name="T0" fmla="*/ 0 w 826"/>
                <a:gd name="T1" fmla="*/ 0 h 3021"/>
                <a:gd name="T2" fmla="*/ 0 w 826"/>
                <a:gd name="T3" fmla="*/ 3021 h 3021"/>
                <a:gd name="T4" fmla="*/ 743 w 826"/>
                <a:gd name="T5" fmla="*/ 3021 h 3021"/>
                <a:gd name="T6" fmla="*/ 812 w 826"/>
                <a:gd name="T7" fmla="*/ 2118 h 3021"/>
                <a:gd name="T8" fmla="*/ 140 w 826"/>
                <a:gd name="T9" fmla="*/ 146 h 3021"/>
                <a:gd name="T10" fmla="*/ 128 w 826"/>
                <a:gd name="T11" fmla="*/ 133 h 3021"/>
                <a:gd name="T12" fmla="*/ 126 w 826"/>
                <a:gd name="T13" fmla="*/ 130 h 3021"/>
                <a:gd name="T14" fmla="*/ 541 w 826"/>
                <a:gd name="T15" fmla="*/ 1681 h 3021"/>
                <a:gd name="T16" fmla="*/ 356 w 826"/>
                <a:gd name="T17" fmla="*/ 3021 h 3021"/>
                <a:gd name="T18" fmla="*/ 0 w 826"/>
                <a:gd name="T19" fmla="*/ 3021 h 3021"/>
                <a:gd name="T20" fmla="*/ 0 w 826"/>
                <a:gd name="T21" fmla="*/ 0 h 3021"/>
                <a:gd name="T22" fmla="*/ 0 w 826"/>
                <a:gd name="T23" fmla="*/ 0 h 3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6" h="3021">
                  <a:moveTo>
                    <a:pt x="0" y="0"/>
                  </a:moveTo>
                  <a:cubicBezTo>
                    <a:pt x="0" y="3021"/>
                    <a:pt x="0" y="3021"/>
                    <a:pt x="0" y="3021"/>
                  </a:cubicBezTo>
                  <a:cubicBezTo>
                    <a:pt x="743" y="3021"/>
                    <a:pt x="743" y="3021"/>
                    <a:pt x="743" y="3021"/>
                  </a:cubicBezTo>
                  <a:cubicBezTo>
                    <a:pt x="801" y="2730"/>
                    <a:pt x="826" y="2428"/>
                    <a:pt x="812" y="2118"/>
                  </a:cubicBezTo>
                  <a:cubicBezTo>
                    <a:pt x="779" y="1382"/>
                    <a:pt x="535" y="706"/>
                    <a:pt x="140" y="146"/>
                  </a:cubicBezTo>
                  <a:cubicBezTo>
                    <a:pt x="136" y="141"/>
                    <a:pt x="132" y="137"/>
                    <a:pt x="128" y="133"/>
                  </a:cubicBezTo>
                  <a:cubicBezTo>
                    <a:pt x="128" y="132"/>
                    <a:pt x="127" y="131"/>
                    <a:pt x="126" y="130"/>
                  </a:cubicBezTo>
                  <a:cubicBezTo>
                    <a:pt x="369" y="596"/>
                    <a:pt x="516" y="1121"/>
                    <a:pt x="541" y="1681"/>
                  </a:cubicBezTo>
                  <a:cubicBezTo>
                    <a:pt x="562" y="2149"/>
                    <a:pt x="496" y="2601"/>
                    <a:pt x="356" y="3021"/>
                  </a:cubicBezTo>
                  <a:cubicBezTo>
                    <a:pt x="0" y="3021"/>
                    <a:pt x="0" y="3021"/>
                    <a:pt x="0" y="3021"/>
                  </a:cubicBezTo>
                  <a:cubicBezTo>
                    <a:pt x="0" y="0"/>
                    <a:pt x="0" y="0"/>
                    <a:pt x="0" y="0"/>
                  </a:cubicBezTo>
                  <a:cubicBezTo>
                    <a:pt x="0" y="0"/>
                    <a:pt x="0" y="0"/>
                    <a:pt x="0" y="0"/>
                  </a:cubicBezTo>
                </a:path>
              </a:pathLst>
            </a:custGeom>
            <a:solidFill>
              <a:srgbClr val="805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9" name="Freeform 22">
              <a:extLst>
                <a:ext uri="{FF2B5EF4-FFF2-40B4-BE49-F238E27FC236}">
                  <a16:creationId xmlns:a16="http://schemas.microsoft.com/office/drawing/2014/main" id="{A8112601-7DD2-594B-12FB-DFD4907C600B}"/>
                </a:ext>
              </a:extLst>
            </p:cNvPr>
            <p:cNvSpPr>
              <a:spLocks/>
            </p:cNvSpPr>
            <p:nvPr/>
          </p:nvSpPr>
          <p:spPr bwMode="auto">
            <a:xfrm>
              <a:off x="558" y="29"/>
              <a:ext cx="96" cy="168"/>
            </a:xfrm>
            <a:custGeom>
              <a:avLst/>
              <a:gdLst>
                <a:gd name="T0" fmla="*/ 0 w 117"/>
                <a:gd name="T1" fmla="*/ 0 h 205"/>
                <a:gd name="T2" fmla="*/ 0 w 117"/>
                <a:gd name="T3" fmla="*/ 52 h 205"/>
                <a:gd name="T4" fmla="*/ 117 w 117"/>
                <a:gd name="T5" fmla="*/ 205 h 205"/>
                <a:gd name="T6" fmla="*/ 0 w 117"/>
                <a:gd name="T7" fmla="*/ 0 h 205"/>
              </a:gdLst>
              <a:ahLst/>
              <a:cxnLst>
                <a:cxn ang="0">
                  <a:pos x="T0" y="T1"/>
                </a:cxn>
                <a:cxn ang="0">
                  <a:pos x="T2" y="T3"/>
                </a:cxn>
                <a:cxn ang="0">
                  <a:pos x="T4" y="T5"/>
                </a:cxn>
                <a:cxn ang="0">
                  <a:pos x="T6" y="T7"/>
                </a:cxn>
              </a:cxnLst>
              <a:rect l="0" t="0" r="r" b="b"/>
              <a:pathLst>
                <a:path w="117" h="205">
                  <a:moveTo>
                    <a:pt x="0" y="0"/>
                  </a:moveTo>
                  <a:cubicBezTo>
                    <a:pt x="0" y="52"/>
                    <a:pt x="0" y="52"/>
                    <a:pt x="0" y="52"/>
                  </a:cubicBezTo>
                  <a:cubicBezTo>
                    <a:pt x="40" y="102"/>
                    <a:pt x="79" y="153"/>
                    <a:pt x="117" y="205"/>
                  </a:cubicBezTo>
                  <a:cubicBezTo>
                    <a:pt x="80" y="135"/>
                    <a:pt x="41" y="67"/>
                    <a:pt x="0" y="0"/>
                  </a:cubicBezTo>
                </a:path>
              </a:pathLst>
            </a:custGeom>
            <a:solidFill>
              <a:srgbClr val="674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10" name="Freeform 23">
              <a:extLst>
                <a:ext uri="{FF2B5EF4-FFF2-40B4-BE49-F238E27FC236}">
                  <a16:creationId xmlns:a16="http://schemas.microsoft.com/office/drawing/2014/main" id="{8346A910-8B16-819E-922E-379920364E7C}"/>
                </a:ext>
              </a:extLst>
            </p:cNvPr>
            <p:cNvSpPr>
              <a:spLocks/>
            </p:cNvSpPr>
            <p:nvPr/>
          </p:nvSpPr>
          <p:spPr bwMode="auto">
            <a:xfrm>
              <a:off x="558" y="72"/>
              <a:ext cx="104" cy="140"/>
            </a:xfrm>
            <a:custGeom>
              <a:avLst/>
              <a:gdLst>
                <a:gd name="T0" fmla="*/ 0 w 126"/>
                <a:gd name="T1" fmla="*/ 0 h 171"/>
                <a:gd name="T2" fmla="*/ 0 w 126"/>
                <a:gd name="T3" fmla="*/ 41 h 171"/>
                <a:gd name="T4" fmla="*/ 126 w 126"/>
                <a:gd name="T5" fmla="*/ 171 h 171"/>
                <a:gd name="T6" fmla="*/ 117 w 126"/>
                <a:gd name="T7" fmla="*/ 153 h 171"/>
                <a:gd name="T8" fmla="*/ 0 w 126"/>
                <a:gd name="T9" fmla="*/ 0 h 171"/>
              </a:gdLst>
              <a:ahLst/>
              <a:cxnLst>
                <a:cxn ang="0">
                  <a:pos x="T0" y="T1"/>
                </a:cxn>
                <a:cxn ang="0">
                  <a:pos x="T2" y="T3"/>
                </a:cxn>
                <a:cxn ang="0">
                  <a:pos x="T4" y="T5"/>
                </a:cxn>
                <a:cxn ang="0">
                  <a:pos x="T6" y="T7"/>
                </a:cxn>
                <a:cxn ang="0">
                  <a:pos x="T8" y="T9"/>
                </a:cxn>
              </a:cxnLst>
              <a:rect l="0" t="0" r="r" b="b"/>
              <a:pathLst>
                <a:path w="126" h="171">
                  <a:moveTo>
                    <a:pt x="0" y="0"/>
                  </a:moveTo>
                  <a:cubicBezTo>
                    <a:pt x="0" y="41"/>
                    <a:pt x="0" y="41"/>
                    <a:pt x="0" y="41"/>
                  </a:cubicBezTo>
                  <a:cubicBezTo>
                    <a:pt x="43" y="84"/>
                    <a:pt x="85" y="127"/>
                    <a:pt x="126" y="171"/>
                  </a:cubicBezTo>
                  <a:cubicBezTo>
                    <a:pt x="123" y="165"/>
                    <a:pt x="120" y="159"/>
                    <a:pt x="117" y="153"/>
                  </a:cubicBezTo>
                  <a:cubicBezTo>
                    <a:pt x="79" y="101"/>
                    <a:pt x="40" y="50"/>
                    <a:pt x="0" y="0"/>
                  </a:cubicBezTo>
                </a:path>
              </a:pathLst>
            </a:custGeom>
            <a:solidFill>
              <a:srgbClr val="805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11" name="Freeform 24">
              <a:extLst>
                <a:ext uri="{FF2B5EF4-FFF2-40B4-BE49-F238E27FC236}">
                  <a16:creationId xmlns:a16="http://schemas.microsoft.com/office/drawing/2014/main" id="{E5EA5227-8DCF-E8D5-AE72-7D1EE459BF36}"/>
                </a:ext>
              </a:extLst>
            </p:cNvPr>
            <p:cNvSpPr>
              <a:spLocks/>
            </p:cNvSpPr>
            <p:nvPr/>
          </p:nvSpPr>
          <p:spPr bwMode="auto">
            <a:xfrm>
              <a:off x="558" y="105"/>
              <a:ext cx="462" cy="2479"/>
            </a:xfrm>
            <a:custGeom>
              <a:avLst/>
              <a:gdLst>
                <a:gd name="T0" fmla="*/ 0 w 562"/>
                <a:gd name="T1" fmla="*/ 0 h 3021"/>
                <a:gd name="T2" fmla="*/ 0 w 562"/>
                <a:gd name="T3" fmla="*/ 3021 h 3021"/>
                <a:gd name="T4" fmla="*/ 356 w 562"/>
                <a:gd name="T5" fmla="*/ 3021 h 3021"/>
                <a:gd name="T6" fmla="*/ 541 w 562"/>
                <a:gd name="T7" fmla="*/ 1681 h 3021"/>
                <a:gd name="T8" fmla="*/ 126 w 562"/>
                <a:gd name="T9" fmla="*/ 130 h 3021"/>
                <a:gd name="T10" fmla="*/ 0 w 562"/>
                <a:gd name="T11" fmla="*/ 0 h 3021"/>
              </a:gdLst>
              <a:ahLst/>
              <a:cxnLst>
                <a:cxn ang="0">
                  <a:pos x="T0" y="T1"/>
                </a:cxn>
                <a:cxn ang="0">
                  <a:pos x="T2" y="T3"/>
                </a:cxn>
                <a:cxn ang="0">
                  <a:pos x="T4" y="T5"/>
                </a:cxn>
                <a:cxn ang="0">
                  <a:pos x="T6" y="T7"/>
                </a:cxn>
                <a:cxn ang="0">
                  <a:pos x="T8" y="T9"/>
                </a:cxn>
                <a:cxn ang="0">
                  <a:pos x="T10" y="T11"/>
                </a:cxn>
              </a:cxnLst>
              <a:rect l="0" t="0" r="r" b="b"/>
              <a:pathLst>
                <a:path w="562" h="3021">
                  <a:moveTo>
                    <a:pt x="0" y="0"/>
                  </a:moveTo>
                  <a:cubicBezTo>
                    <a:pt x="0" y="3021"/>
                    <a:pt x="0" y="3021"/>
                    <a:pt x="0" y="3021"/>
                  </a:cubicBezTo>
                  <a:cubicBezTo>
                    <a:pt x="356" y="3021"/>
                    <a:pt x="356" y="3021"/>
                    <a:pt x="356" y="3021"/>
                  </a:cubicBezTo>
                  <a:cubicBezTo>
                    <a:pt x="496" y="2601"/>
                    <a:pt x="562" y="2149"/>
                    <a:pt x="541" y="1681"/>
                  </a:cubicBezTo>
                  <a:cubicBezTo>
                    <a:pt x="516" y="1121"/>
                    <a:pt x="369" y="596"/>
                    <a:pt x="126" y="130"/>
                  </a:cubicBezTo>
                  <a:cubicBezTo>
                    <a:pt x="85" y="86"/>
                    <a:pt x="43" y="43"/>
                    <a:pt x="0" y="0"/>
                  </a:cubicBezTo>
                </a:path>
              </a:pathLst>
            </a:custGeom>
            <a:solidFill>
              <a:srgbClr val="674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dirty="0">
                <a:solidFill>
                  <a:prstClr val="black"/>
                </a:solidFill>
                <a:latin typeface="Calibri Light"/>
                <a:ea typeface="微软雅黑 Light"/>
              </a:endParaRPr>
            </a:p>
          </p:txBody>
        </p:sp>
      </p:grpSp>
    </p:spTree>
    <p:extLst>
      <p:ext uri="{BB962C8B-B14F-4D97-AF65-F5344CB8AC3E}">
        <p14:creationId xmlns:p14="http://schemas.microsoft.com/office/powerpoint/2010/main" val="1695905860"/>
      </p:ext>
    </p:extLst>
  </p:cSld>
  <p:clrMapOvr>
    <a:masterClrMapping/>
  </p:clrMapOvr>
  <p:transition spd="med">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grpSp>
        <p:nvGrpSpPr>
          <p:cNvPr id="27" name="Group 4">
            <a:extLst>
              <a:ext uri="{FF2B5EF4-FFF2-40B4-BE49-F238E27FC236}">
                <a16:creationId xmlns:a16="http://schemas.microsoft.com/office/drawing/2014/main" id="{975FC979-4EB3-4057-95F9-261B9364809E}"/>
              </a:ext>
            </a:extLst>
          </p:cNvPr>
          <p:cNvGrpSpPr>
            <a:grpSpLocks noChangeAspect="1"/>
          </p:cNvGrpSpPr>
          <p:nvPr userDrawn="1"/>
        </p:nvGrpSpPr>
        <p:grpSpPr bwMode="auto">
          <a:xfrm>
            <a:off x="6096001" y="0"/>
            <a:ext cx="6096002" cy="6858000"/>
            <a:chOff x="652" y="577"/>
            <a:chExt cx="2915" cy="2886"/>
          </a:xfrm>
        </p:grpSpPr>
        <p:sp>
          <p:nvSpPr>
            <p:cNvPr id="28" name="AutoShape 3">
              <a:extLst>
                <a:ext uri="{FF2B5EF4-FFF2-40B4-BE49-F238E27FC236}">
                  <a16:creationId xmlns:a16="http://schemas.microsoft.com/office/drawing/2014/main" id="{857E18AE-AC44-2820-809F-797C27204DB5}"/>
                </a:ext>
              </a:extLst>
            </p:cNvPr>
            <p:cNvSpPr>
              <a:spLocks noChangeAspect="1" noChangeArrowheads="1" noTextEdit="1"/>
            </p:cNvSpPr>
            <p:nvPr/>
          </p:nvSpPr>
          <p:spPr bwMode="auto">
            <a:xfrm>
              <a:off x="652" y="577"/>
              <a:ext cx="2914" cy="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29" name="Freeform 6">
              <a:extLst>
                <a:ext uri="{FF2B5EF4-FFF2-40B4-BE49-F238E27FC236}">
                  <a16:creationId xmlns:a16="http://schemas.microsoft.com/office/drawing/2014/main" id="{45FCE37F-DE51-0C05-627C-FABD9D967818}"/>
                </a:ext>
              </a:extLst>
            </p:cNvPr>
            <p:cNvSpPr>
              <a:spLocks/>
            </p:cNvSpPr>
            <p:nvPr/>
          </p:nvSpPr>
          <p:spPr bwMode="auto">
            <a:xfrm>
              <a:off x="896" y="577"/>
              <a:ext cx="2671" cy="2886"/>
            </a:xfrm>
            <a:custGeom>
              <a:avLst/>
              <a:gdLst>
                <a:gd name="T0" fmla="*/ 3998 w 3998"/>
                <a:gd name="T1" fmla="*/ 4320 h 4320"/>
                <a:gd name="T2" fmla="*/ 3998 w 3998"/>
                <a:gd name="T3" fmla="*/ 0 h 4320"/>
                <a:gd name="T4" fmla="*/ 655 w 3998"/>
                <a:gd name="T5" fmla="*/ 0 h 4320"/>
                <a:gd name="T6" fmla="*/ 0 w 3998"/>
                <a:gd name="T7" fmla="*/ 2198 h 4320"/>
                <a:gd name="T8" fmla="*/ 606 w 3998"/>
                <a:gd name="T9" fmla="*/ 4320 h 4320"/>
                <a:gd name="T10" fmla="*/ 3998 w 3998"/>
                <a:gd name="T11" fmla="*/ 4320 h 4320"/>
              </a:gdLst>
              <a:ahLst/>
              <a:cxnLst>
                <a:cxn ang="0">
                  <a:pos x="T0" y="T1"/>
                </a:cxn>
                <a:cxn ang="0">
                  <a:pos x="T2" y="T3"/>
                </a:cxn>
                <a:cxn ang="0">
                  <a:pos x="T4" y="T5"/>
                </a:cxn>
                <a:cxn ang="0">
                  <a:pos x="T6" y="T7"/>
                </a:cxn>
                <a:cxn ang="0">
                  <a:pos x="T8" y="T9"/>
                </a:cxn>
                <a:cxn ang="0">
                  <a:pos x="T10" y="T11"/>
                </a:cxn>
              </a:cxnLst>
              <a:rect l="0" t="0" r="r" b="b"/>
              <a:pathLst>
                <a:path w="3998" h="4320">
                  <a:moveTo>
                    <a:pt x="3998" y="4320"/>
                  </a:moveTo>
                  <a:cubicBezTo>
                    <a:pt x="3998" y="0"/>
                    <a:pt x="3998" y="0"/>
                    <a:pt x="3998" y="0"/>
                  </a:cubicBezTo>
                  <a:cubicBezTo>
                    <a:pt x="655" y="0"/>
                    <a:pt x="655" y="0"/>
                    <a:pt x="655" y="0"/>
                  </a:cubicBezTo>
                  <a:cubicBezTo>
                    <a:pt x="241" y="632"/>
                    <a:pt x="0" y="1387"/>
                    <a:pt x="0" y="2198"/>
                  </a:cubicBezTo>
                  <a:cubicBezTo>
                    <a:pt x="0" y="2977"/>
                    <a:pt x="222" y="3704"/>
                    <a:pt x="606" y="4320"/>
                  </a:cubicBezTo>
                  <a:cubicBezTo>
                    <a:pt x="3998" y="4320"/>
                    <a:pt x="3998" y="4320"/>
                    <a:pt x="3998" y="4320"/>
                  </a:cubicBezTo>
                </a:path>
              </a:pathLst>
            </a:custGeom>
            <a:solidFill>
              <a:srgbClr val="DBD0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30" name="Freeform 7">
              <a:extLst>
                <a:ext uri="{FF2B5EF4-FFF2-40B4-BE49-F238E27FC236}">
                  <a16:creationId xmlns:a16="http://schemas.microsoft.com/office/drawing/2014/main" id="{02292BEC-714E-B05D-4516-275A6F3E1B68}"/>
                </a:ext>
              </a:extLst>
            </p:cNvPr>
            <p:cNvSpPr>
              <a:spLocks/>
            </p:cNvSpPr>
            <p:nvPr/>
          </p:nvSpPr>
          <p:spPr bwMode="auto">
            <a:xfrm>
              <a:off x="1116" y="577"/>
              <a:ext cx="2451" cy="2886"/>
            </a:xfrm>
            <a:custGeom>
              <a:avLst/>
              <a:gdLst>
                <a:gd name="T0" fmla="*/ 1832 w 3669"/>
                <a:gd name="T1" fmla="*/ 0 h 4320"/>
                <a:gd name="T2" fmla="*/ 1034 w 3669"/>
                <a:gd name="T3" fmla="*/ 0 h 4320"/>
                <a:gd name="T4" fmla="*/ 0 w 3669"/>
                <a:gd name="T5" fmla="*/ 2691 h 4320"/>
                <a:gd name="T6" fmla="*/ 344 w 3669"/>
                <a:gd name="T7" fmla="*/ 4320 h 4320"/>
                <a:gd name="T8" fmla="*/ 3669 w 3669"/>
                <a:gd name="T9" fmla="*/ 4320 h 4320"/>
                <a:gd name="T10" fmla="*/ 428 w 3669"/>
                <a:gd name="T11" fmla="*/ 4320 h 4320"/>
                <a:gd name="T12" fmla="*/ 265 w 3669"/>
                <a:gd name="T13" fmla="*/ 3183 h 4320"/>
                <a:gd name="T14" fmla="*/ 1832 w 3669"/>
                <a:gd name="T15" fmla="*/ 0 h 43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69" h="4320">
                  <a:moveTo>
                    <a:pt x="1832" y="0"/>
                  </a:moveTo>
                  <a:cubicBezTo>
                    <a:pt x="1034" y="0"/>
                    <a:pt x="1034" y="0"/>
                    <a:pt x="1034" y="0"/>
                  </a:cubicBezTo>
                  <a:cubicBezTo>
                    <a:pt x="391" y="712"/>
                    <a:pt x="0" y="1656"/>
                    <a:pt x="0" y="2691"/>
                  </a:cubicBezTo>
                  <a:cubicBezTo>
                    <a:pt x="0" y="3271"/>
                    <a:pt x="123" y="3822"/>
                    <a:pt x="344" y="4320"/>
                  </a:cubicBezTo>
                  <a:cubicBezTo>
                    <a:pt x="3669" y="4320"/>
                    <a:pt x="3669" y="4320"/>
                    <a:pt x="3669" y="4320"/>
                  </a:cubicBezTo>
                  <a:cubicBezTo>
                    <a:pt x="428" y="4320"/>
                    <a:pt x="428" y="4320"/>
                    <a:pt x="428" y="4320"/>
                  </a:cubicBezTo>
                  <a:cubicBezTo>
                    <a:pt x="322" y="3959"/>
                    <a:pt x="265" y="3578"/>
                    <a:pt x="265" y="3183"/>
                  </a:cubicBezTo>
                  <a:cubicBezTo>
                    <a:pt x="265" y="1887"/>
                    <a:pt x="879" y="734"/>
                    <a:pt x="1832" y="0"/>
                  </a:cubicBezTo>
                </a:path>
              </a:pathLst>
            </a:custGeom>
            <a:solidFill>
              <a:srgbClr val="9079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dirty="0">
                <a:solidFill>
                  <a:prstClr val="black"/>
                </a:solidFill>
                <a:latin typeface="Calibri Light"/>
                <a:ea typeface="微软雅黑 Light"/>
              </a:endParaRPr>
            </a:p>
          </p:txBody>
        </p:sp>
        <p:sp>
          <p:nvSpPr>
            <p:cNvPr id="31" name="Freeform 8">
              <a:extLst>
                <a:ext uri="{FF2B5EF4-FFF2-40B4-BE49-F238E27FC236}">
                  <a16:creationId xmlns:a16="http://schemas.microsoft.com/office/drawing/2014/main" id="{142E4161-7082-41DD-4177-A5AD1281F63F}"/>
                </a:ext>
              </a:extLst>
            </p:cNvPr>
            <p:cNvSpPr>
              <a:spLocks/>
            </p:cNvSpPr>
            <p:nvPr/>
          </p:nvSpPr>
          <p:spPr bwMode="auto">
            <a:xfrm>
              <a:off x="1291" y="577"/>
              <a:ext cx="2276" cy="2886"/>
            </a:xfrm>
            <a:custGeom>
              <a:avLst/>
              <a:gdLst>
                <a:gd name="T0" fmla="*/ 3404 w 3404"/>
                <a:gd name="T1" fmla="*/ 0 h 4320"/>
                <a:gd name="T2" fmla="*/ 1567 w 3404"/>
                <a:gd name="T3" fmla="*/ 0 h 4320"/>
                <a:gd name="T4" fmla="*/ 0 w 3404"/>
                <a:gd name="T5" fmla="*/ 3183 h 4320"/>
                <a:gd name="T6" fmla="*/ 163 w 3404"/>
                <a:gd name="T7" fmla="*/ 4320 h 4320"/>
                <a:gd name="T8" fmla="*/ 3404 w 3404"/>
                <a:gd name="T9" fmla="*/ 4320 h 4320"/>
                <a:gd name="T10" fmla="*/ 3404 w 3404"/>
                <a:gd name="T11" fmla="*/ 0 h 4320"/>
              </a:gdLst>
              <a:ahLst/>
              <a:cxnLst>
                <a:cxn ang="0">
                  <a:pos x="T0" y="T1"/>
                </a:cxn>
                <a:cxn ang="0">
                  <a:pos x="T2" y="T3"/>
                </a:cxn>
                <a:cxn ang="0">
                  <a:pos x="T4" y="T5"/>
                </a:cxn>
                <a:cxn ang="0">
                  <a:pos x="T6" y="T7"/>
                </a:cxn>
                <a:cxn ang="0">
                  <a:pos x="T8" y="T9"/>
                </a:cxn>
                <a:cxn ang="0">
                  <a:pos x="T10" y="T11"/>
                </a:cxn>
              </a:cxnLst>
              <a:rect l="0" t="0" r="r" b="b"/>
              <a:pathLst>
                <a:path w="3404" h="4320">
                  <a:moveTo>
                    <a:pt x="3404" y="0"/>
                  </a:moveTo>
                  <a:cubicBezTo>
                    <a:pt x="1567" y="0"/>
                    <a:pt x="1567" y="0"/>
                    <a:pt x="1567" y="0"/>
                  </a:cubicBezTo>
                  <a:cubicBezTo>
                    <a:pt x="614" y="734"/>
                    <a:pt x="0" y="1887"/>
                    <a:pt x="0" y="3183"/>
                  </a:cubicBezTo>
                  <a:cubicBezTo>
                    <a:pt x="0" y="3578"/>
                    <a:pt x="57" y="3959"/>
                    <a:pt x="163" y="4320"/>
                  </a:cubicBezTo>
                  <a:cubicBezTo>
                    <a:pt x="3404" y="4320"/>
                    <a:pt x="3404" y="4320"/>
                    <a:pt x="3404" y="4320"/>
                  </a:cubicBezTo>
                  <a:cubicBezTo>
                    <a:pt x="3404" y="0"/>
                    <a:pt x="3404" y="0"/>
                    <a:pt x="3404" y="0"/>
                  </a:cubicBezTo>
                </a:path>
              </a:pathLst>
            </a:custGeom>
            <a:solidFill>
              <a:srgbClr val="674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grpSp>
      <p:sp>
        <p:nvSpPr>
          <p:cNvPr id="32" name="矩形 31">
            <a:extLst>
              <a:ext uri="{FF2B5EF4-FFF2-40B4-BE49-F238E27FC236}">
                <a16:creationId xmlns:a16="http://schemas.microsoft.com/office/drawing/2014/main" id="{20D15D60-252E-435D-42E0-E27F5D5F19A4}"/>
              </a:ext>
            </a:extLst>
          </p:cNvPr>
          <p:cNvSpPr/>
          <p:nvPr userDrawn="1"/>
        </p:nvSpPr>
        <p:spPr>
          <a:xfrm>
            <a:off x="8655894" y="2680012"/>
            <a:ext cx="1277914" cy="748988"/>
          </a:xfrm>
          <a:prstGeom prst="rect">
            <a:avLst/>
          </a:prstGeom>
        </p:spPr>
        <p:txBody>
          <a:bodyPr wrap="none">
            <a:spAutoFit/>
          </a:bodyPr>
          <a:lstStyle/>
          <a:p>
            <a:pPr algn="just" defTabSz="914377">
              <a:defRPr/>
            </a:pPr>
            <a:r>
              <a:rPr lang="zh-CN" altLang="en-US" sz="4267" kern="100" dirty="0">
                <a:solidFill>
                  <a:prstClr val="white"/>
                </a:solidFill>
                <a:latin typeface="Arial"/>
                <a:ea typeface="微软雅黑" panose="020B0503020204020204" pitchFamily="34" charset="-122"/>
              </a:rPr>
              <a:t>目录</a:t>
            </a:r>
            <a:endParaRPr lang="zh-CN" altLang="zh-CN" sz="4267" kern="100" dirty="0">
              <a:solidFill>
                <a:prstClr val="white"/>
              </a:solidFill>
              <a:latin typeface="Arial"/>
              <a:ea typeface="微软雅黑" panose="020B0503020204020204" pitchFamily="34" charset="-122"/>
            </a:endParaRPr>
          </a:p>
        </p:txBody>
      </p:sp>
      <p:cxnSp>
        <p:nvCxnSpPr>
          <p:cNvPr id="33" name="直接连接符 32">
            <a:extLst>
              <a:ext uri="{FF2B5EF4-FFF2-40B4-BE49-F238E27FC236}">
                <a16:creationId xmlns:a16="http://schemas.microsoft.com/office/drawing/2014/main" id="{E98F8ABF-85B6-D385-5CC4-75316EA21DAC}"/>
              </a:ext>
            </a:extLst>
          </p:cNvPr>
          <p:cNvCxnSpPr>
            <a:cxnSpLocks/>
          </p:cNvCxnSpPr>
          <p:nvPr userDrawn="1"/>
        </p:nvCxnSpPr>
        <p:spPr>
          <a:xfrm>
            <a:off x="8847428" y="3547595"/>
            <a:ext cx="89484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6" name="图片 45">
            <a:extLst>
              <a:ext uri="{FF2B5EF4-FFF2-40B4-BE49-F238E27FC236}">
                <a16:creationId xmlns:a16="http://schemas.microsoft.com/office/drawing/2014/main" id="{860335C4-0DBA-AB68-817F-0F21B1CCAF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214"/>
          <a:stretch/>
        </p:blipFill>
        <p:spPr>
          <a:xfrm>
            <a:off x="7867914" y="6069158"/>
            <a:ext cx="3718941" cy="542941"/>
          </a:xfrm>
          <a:prstGeom prst="rect">
            <a:avLst/>
          </a:prstGeom>
        </p:spPr>
      </p:pic>
      <p:pic>
        <p:nvPicPr>
          <p:cNvPr id="47" name="图片 46">
            <a:extLst>
              <a:ext uri="{FF2B5EF4-FFF2-40B4-BE49-F238E27FC236}">
                <a16:creationId xmlns:a16="http://schemas.microsoft.com/office/drawing/2014/main" id="{A6AFE21B-DBA6-A849-B146-0EAEF6BE3A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4907" y="245901"/>
            <a:ext cx="2440412" cy="789465"/>
          </a:xfrm>
          <a:prstGeom prst="rect">
            <a:avLst/>
          </a:prstGeom>
        </p:spPr>
      </p:pic>
    </p:spTree>
    <p:extLst>
      <p:ext uri="{BB962C8B-B14F-4D97-AF65-F5344CB8AC3E}">
        <p14:creationId xmlns:p14="http://schemas.microsoft.com/office/powerpoint/2010/main" val="3638664144"/>
      </p:ext>
    </p:extLst>
  </p:cSld>
  <p:clrMapOvr>
    <a:masterClrMapping/>
  </p:clrMapOvr>
  <p:transition spd="med">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章节标题">
    <p:spTree>
      <p:nvGrpSpPr>
        <p:cNvPr id="1" name=""/>
        <p:cNvGrpSpPr/>
        <p:nvPr/>
      </p:nvGrpSpPr>
      <p:grpSpPr>
        <a:xfrm>
          <a:off x="0" y="0"/>
          <a:ext cx="0" cy="0"/>
          <a:chOff x="0" y="0"/>
          <a:chExt cx="0" cy="0"/>
        </a:xfrm>
      </p:grpSpPr>
      <p:grpSp>
        <p:nvGrpSpPr>
          <p:cNvPr id="3" name="Group 16">
            <a:extLst>
              <a:ext uri="{FF2B5EF4-FFF2-40B4-BE49-F238E27FC236}">
                <a16:creationId xmlns:a16="http://schemas.microsoft.com/office/drawing/2014/main" id="{54AA961F-493C-A3CC-FDE7-FA35E7E71CA6}"/>
              </a:ext>
            </a:extLst>
          </p:cNvPr>
          <p:cNvGrpSpPr>
            <a:grpSpLocks noChangeAspect="1"/>
          </p:cNvGrpSpPr>
          <p:nvPr userDrawn="1"/>
        </p:nvGrpSpPr>
        <p:grpSpPr bwMode="auto">
          <a:xfrm rot="16200000" flipH="1">
            <a:off x="7830218" y="-1760983"/>
            <a:ext cx="2612456" cy="6111109"/>
            <a:chOff x="558" y="29"/>
            <a:chExt cx="1193" cy="2555"/>
          </a:xfrm>
        </p:grpSpPr>
        <p:sp>
          <p:nvSpPr>
            <p:cNvPr id="4" name="AutoShape 15">
              <a:extLst>
                <a:ext uri="{FF2B5EF4-FFF2-40B4-BE49-F238E27FC236}">
                  <a16:creationId xmlns:a16="http://schemas.microsoft.com/office/drawing/2014/main" id="{C262FFE8-A8C5-7ED3-143B-EA9F802B1756}"/>
                </a:ext>
              </a:extLst>
            </p:cNvPr>
            <p:cNvSpPr>
              <a:spLocks noChangeAspect="1" noChangeArrowheads="1" noTextEdit="1"/>
            </p:cNvSpPr>
            <p:nvPr/>
          </p:nvSpPr>
          <p:spPr bwMode="auto">
            <a:xfrm>
              <a:off x="558" y="29"/>
              <a:ext cx="1191" cy="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5" name="Freeform 17">
              <a:extLst>
                <a:ext uri="{FF2B5EF4-FFF2-40B4-BE49-F238E27FC236}">
                  <a16:creationId xmlns:a16="http://schemas.microsoft.com/office/drawing/2014/main" id="{C7ED4FBB-65E3-FB6C-1189-AAAF4333B0DF}"/>
                </a:ext>
              </a:extLst>
            </p:cNvPr>
            <p:cNvSpPr>
              <a:spLocks/>
            </p:cNvSpPr>
            <p:nvPr/>
          </p:nvSpPr>
          <p:spPr bwMode="auto">
            <a:xfrm>
              <a:off x="558" y="129"/>
              <a:ext cx="1193" cy="2455"/>
            </a:xfrm>
            <a:custGeom>
              <a:avLst/>
              <a:gdLst>
                <a:gd name="T0" fmla="*/ 0 w 1451"/>
                <a:gd name="T1" fmla="*/ 0 h 2992"/>
                <a:gd name="T2" fmla="*/ 0 w 1451"/>
                <a:gd name="T3" fmla="*/ 2992 h 2992"/>
                <a:gd name="T4" fmla="*/ 1450 w 1451"/>
                <a:gd name="T5" fmla="*/ 2992 h 2992"/>
                <a:gd name="T6" fmla="*/ 1447 w 1451"/>
                <a:gd name="T7" fmla="*/ 2782 h 2992"/>
                <a:gd name="T8" fmla="*/ 135 w 1451"/>
                <a:gd name="T9" fmla="*/ 110 h 2992"/>
                <a:gd name="T10" fmla="*/ 140 w 1451"/>
                <a:gd name="T11" fmla="*/ 117 h 2992"/>
                <a:gd name="T12" fmla="*/ 1114 w 1451"/>
                <a:gd name="T13" fmla="*/ 2464 h 2992"/>
                <a:gd name="T14" fmla="*/ 1100 w 1451"/>
                <a:gd name="T15" fmla="*/ 2992 h 2992"/>
                <a:gd name="T16" fmla="*/ 0 w 1451"/>
                <a:gd name="T17" fmla="*/ 2992 h 2992"/>
                <a:gd name="T18" fmla="*/ 0 w 1451"/>
                <a:gd name="T19" fmla="*/ 0 h 2992"/>
                <a:gd name="T20" fmla="*/ 0 w 1451"/>
                <a:gd name="T21" fmla="*/ 0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51" h="2992">
                  <a:moveTo>
                    <a:pt x="0" y="0"/>
                  </a:moveTo>
                  <a:cubicBezTo>
                    <a:pt x="0" y="2992"/>
                    <a:pt x="0" y="2992"/>
                    <a:pt x="0" y="2992"/>
                  </a:cubicBezTo>
                  <a:cubicBezTo>
                    <a:pt x="1450" y="2992"/>
                    <a:pt x="1450" y="2992"/>
                    <a:pt x="1450" y="2992"/>
                  </a:cubicBezTo>
                  <a:cubicBezTo>
                    <a:pt x="1451" y="2922"/>
                    <a:pt x="1450" y="2853"/>
                    <a:pt x="1447" y="2782"/>
                  </a:cubicBezTo>
                  <a:cubicBezTo>
                    <a:pt x="1398" y="1705"/>
                    <a:pt x="897" y="756"/>
                    <a:pt x="135" y="110"/>
                  </a:cubicBezTo>
                  <a:cubicBezTo>
                    <a:pt x="137" y="112"/>
                    <a:pt x="139" y="114"/>
                    <a:pt x="140" y="117"/>
                  </a:cubicBezTo>
                  <a:cubicBezTo>
                    <a:pt x="710" y="738"/>
                    <a:pt x="1073" y="1556"/>
                    <a:pt x="1114" y="2464"/>
                  </a:cubicBezTo>
                  <a:cubicBezTo>
                    <a:pt x="1122" y="2643"/>
                    <a:pt x="1117" y="2819"/>
                    <a:pt x="1100" y="2992"/>
                  </a:cubicBezTo>
                  <a:cubicBezTo>
                    <a:pt x="0" y="2992"/>
                    <a:pt x="0" y="2992"/>
                    <a:pt x="0" y="2992"/>
                  </a:cubicBezTo>
                  <a:cubicBezTo>
                    <a:pt x="0" y="0"/>
                    <a:pt x="0" y="0"/>
                    <a:pt x="0" y="0"/>
                  </a:cubicBezTo>
                  <a:cubicBezTo>
                    <a:pt x="0" y="0"/>
                    <a:pt x="0" y="0"/>
                    <a:pt x="0" y="0"/>
                  </a:cubicBezTo>
                </a:path>
              </a:pathLst>
            </a:custGeom>
            <a:solidFill>
              <a:srgbClr val="DBD0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6" name="Freeform 18">
              <a:extLst>
                <a:ext uri="{FF2B5EF4-FFF2-40B4-BE49-F238E27FC236}">
                  <a16:creationId xmlns:a16="http://schemas.microsoft.com/office/drawing/2014/main" id="{F8FD33B3-B4CC-2EFC-F330-DE480B957CD6}"/>
                </a:ext>
              </a:extLst>
            </p:cNvPr>
            <p:cNvSpPr>
              <a:spLocks/>
            </p:cNvSpPr>
            <p:nvPr/>
          </p:nvSpPr>
          <p:spPr bwMode="auto">
            <a:xfrm>
              <a:off x="558" y="105"/>
              <a:ext cx="922" cy="2479"/>
            </a:xfrm>
            <a:custGeom>
              <a:avLst/>
              <a:gdLst>
                <a:gd name="T0" fmla="*/ 1100 w 1122"/>
                <a:gd name="T1" fmla="*/ 3021 h 3021"/>
                <a:gd name="T2" fmla="*/ 1114 w 1122"/>
                <a:gd name="T3" fmla="*/ 2493 h 3021"/>
                <a:gd name="T4" fmla="*/ 0 w 1122"/>
                <a:gd name="T5" fmla="*/ 0 h 3021"/>
                <a:gd name="T6" fmla="*/ 0 w 1122"/>
                <a:gd name="T7" fmla="*/ 3021 h 3021"/>
                <a:gd name="T8" fmla="*/ 1100 w 1122"/>
                <a:gd name="T9" fmla="*/ 3021 h 3021"/>
              </a:gdLst>
              <a:ahLst/>
              <a:cxnLst>
                <a:cxn ang="0">
                  <a:pos x="T0" y="T1"/>
                </a:cxn>
                <a:cxn ang="0">
                  <a:pos x="T2" y="T3"/>
                </a:cxn>
                <a:cxn ang="0">
                  <a:pos x="T4" y="T5"/>
                </a:cxn>
                <a:cxn ang="0">
                  <a:pos x="T6" y="T7"/>
                </a:cxn>
                <a:cxn ang="0">
                  <a:pos x="T8" y="T9"/>
                </a:cxn>
              </a:cxnLst>
              <a:rect l="0" t="0" r="r" b="b"/>
              <a:pathLst>
                <a:path w="1122" h="3021">
                  <a:moveTo>
                    <a:pt x="1100" y="3021"/>
                  </a:moveTo>
                  <a:cubicBezTo>
                    <a:pt x="1117" y="2848"/>
                    <a:pt x="1122" y="2672"/>
                    <a:pt x="1114" y="2493"/>
                  </a:cubicBezTo>
                  <a:cubicBezTo>
                    <a:pt x="1070" y="1512"/>
                    <a:pt x="650" y="637"/>
                    <a:pt x="0" y="0"/>
                  </a:cubicBezTo>
                  <a:cubicBezTo>
                    <a:pt x="0" y="3021"/>
                    <a:pt x="0" y="3021"/>
                    <a:pt x="0" y="3021"/>
                  </a:cubicBezTo>
                  <a:cubicBezTo>
                    <a:pt x="1100" y="3021"/>
                    <a:pt x="1100" y="3021"/>
                    <a:pt x="1100" y="3021"/>
                  </a:cubicBezTo>
                </a:path>
              </a:pathLst>
            </a:custGeom>
            <a:solidFill>
              <a:srgbClr val="9079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7" name="Freeform 19">
              <a:extLst>
                <a:ext uri="{FF2B5EF4-FFF2-40B4-BE49-F238E27FC236}">
                  <a16:creationId xmlns:a16="http://schemas.microsoft.com/office/drawing/2014/main" id="{BEC7A495-E007-74E0-FB84-1A47CFD2ACB1}"/>
                </a:ext>
              </a:extLst>
            </p:cNvPr>
            <p:cNvSpPr>
              <a:spLocks/>
            </p:cNvSpPr>
            <p:nvPr/>
          </p:nvSpPr>
          <p:spPr bwMode="auto">
            <a:xfrm>
              <a:off x="654" y="197"/>
              <a:ext cx="15" cy="22"/>
            </a:xfrm>
            <a:custGeom>
              <a:avLst/>
              <a:gdLst>
                <a:gd name="T0" fmla="*/ 0 w 18"/>
                <a:gd name="T1" fmla="*/ 0 h 27"/>
                <a:gd name="T2" fmla="*/ 9 w 18"/>
                <a:gd name="T3" fmla="*/ 18 h 27"/>
                <a:gd name="T4" fmla="*/ 11 w 18"/>
                <a:gd name="T5" fmla="*/ 21 h 27"/>
                <a:gd name="T6" fmla="*/ 18 w 18"/>
                <a:gd name="T7" fmla="*/ 27 h 27"/>
                <a:gd name="T8" fmla="*/ 0 w 18"/>
                <a:gd name="T9" fmla="*/ 0 h 27"/>
              </a:gdLst>
              <a:ahLst/>
              <a:cxnLst>
                <a:cxn ang="0">
                  <a:pos x="T0" y="T1"/>
                </a:cxn>
                <a:cxn ang="0">
                  <a:pos x="T2" y="T3"/>
                </a:cxn>
                <a:cxn ang="0">
                  <a:pos x="T4" y="T5"/>
                </a:cxn>
                <a:cxn ang="0">
                  <a:pos x="T6" y="T7"/>
                </a:cxn>
                <a:cxn ang="0">
                  <a:pos x="T8" y="T9"/>
                </a:cxn>
              </a:cxnLst>
              <a:rect l="0" t="0" r="r" b="b"/>
              <a:pathLst>
                <a:path w="18" h="27">
                  <a:moveTo>
                    <a:pt x="0" y="0"/>
                  </a:moveTo>
                  <a:cubicBezTo>
                    <a:pt x="3" y="6"/>
                    <a:pt x="6" y="12"/>
                    <a:pt x="9" y="18"/>
                  </a:cubicBezTo>
                  <a:cubicBezTo>
                    <a:pt x="10" y="19"/>
                    <a:pt x="11" y="20"/>
                    <a:pt x="11" y="21"/>
                  </a:cubicBezTo>
                  <a:cubicBezTo>
                    <a:pt x="14" y="23"/>
                    <a:pt x="16" y="25"/>
                    <a:pt x="18" y="27"/>
                  </a:cubicBezTo>
                  <a:cubicBezTo>
                    <a:pt x="12" y="18"/>
                    <a:pt x="6" y="9"/>
                    <a:pt x="0" y="0"/>
                  </a:cubicBezTo>
                </a:path>
              </a:pathLst>
            </a:custGeom>
            <a:solidFill>
              <a:srgbClr val="DD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8" name="Freeform 20">
              <a:extLst>
                <a:ext uri="{FF2B5EF4-FFF2-40B4-BE49-F238E27FC236}">
                  <a16:creationId xmlns:a16="http://schemas.microsoft.com/office/drawing/2014/main" id="{98B9183B-CA80-ED9F-62C4-FEEE79DAE2BC}"/>
                </a:ext>
              </a:extLst>
            </p:cNvPr>
            <p:cNvSpPr>
              <a:spLocks/>
            </p:cNvSpPr>
            <p:nvPr/>
          </p:nvSpPr>
          <p:spPr bwMode="auto">
            <a:xfrm>
              <a:off x="663" y="214"/>
              <a:ext cx="10" cy="11"/>
            </a:xfrm>
            <a:custGeom>
              <a:avLst/>
              <a:gdLst>
                <a:gd name="T0" fmla="*/ 0 w 12"/>
                <a:gd name="T1" fmla="*/ 0 h 13"/>
                <a:gd name="T2" fmla="*/ 12 w 12"/>
                <a:gd name="T3" fmla="*/ 13 h 13"/>
                <a:gd name="T4" fmla="*/ 7 w 12"/>
                <a:gd name="T5" fmla="*/ 6 h 13"/>
                <a:gd name="T6" fmla="*/ 0 w 12"/>
                <a:gd name="T7" fmla="*/ 0 h 13"/>
              </a:gdLst>
              <a:ahLst/>
              <a:cxnLst>
                <a:cxn ang="0">
                  <a:pos x="T0" y="T1"/>
                </a:cxn>
                <a:cxn ang="0">
                  <a:pos x="T2" y="T3"/>
                </a:cxn>
                <a:cxn ang="0">
                  <a:pos x="T4" y="T5"/>
                </a:cxn>
                <a:cxn ang="0">
                  <a:pos x="T6" y="T7"/>
                </a:cxn>
              </a:cxnLst>
              <a:rect l="0" t="0" r="r" b="b"/>
              <a:pathLst>
                <a:path w="12" h="13">
                  <a:moveTo>
                    <a:pt x="0" y="0"/>
                  </a:moveTo>
                  <a:cubicBezTo>
                    <a:pt x="4" y="4"/>
                    <a:pt x="8" y="8"/>
                    <a:pt x="12" y="13"/>
                  </a:cubicBezTo>
                  <a:cubicBezTo>
                    <a:pt x="11" y="10"/>
                    <a:pt x="9" y="8"/>
                    <a:pt x="7" y="6"/>
                  </a:cubicBezTo>
                  <a:cubicBezTo>
                    <a:pt x="5" y="4"/>
                    <a:pt x="3" y="2"/>
                    <a:pt x="0" y="0"/>
                  </a:cubicBezTo>
                </a:path>
              </a:pathLst>
            </a:custGeom>
            <a:solidFill>
              <a:srgbClr val="D0D6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9" name="Freeform 21">
              <a:extLst>
                <a:ext uri="{FF2B5EF4-FFF2-40B4-BE49-F238E27FC236}">
                  <a16:creationId xmlns:a16="http://schemas.microsoft.com/office/drawing/2014/main" id="{2AE0D840-4D40-6183-4000-5D5060F89FA0}"/>
                </a:ext>
              </a:extLst>
            </p:cNvPr>
            <p:cNvSpPr>
              <a:spLocks/>
            </p:cNvSpPr>
            <p:nvPr/>
          </p:nvSpPr>
          <p:spPr bwMode="auto">
            <a:xfrm>
              <a:off x="558" y="105"/>
              <a:ext cx="679" cy="2479"/>
            </a:xfrm>
            <a:custGeom>
              <a:avLst/>
              <a:gdLst>
                <a:gd name="T0" fmla="*/ 0 w 826"/>
                <a:gd name="T1" fmla="*/ 0 h 3021"/>
                <a:gd name="T2" fmla="*/ 0 w 826"/>
                <a:gd name="T3" fmla="*/ 3021 h 3021"/>
                <a:gd name="T4" fmla="*/ 743 w 826"/>
                <a:gd name="T5" fmla="*/ 3021 h 3021"/>
                <a:gd name="T6" fmla="*/ 812 w 826"/>
                <a:gd name="T7" fmla="*/ 2118 h 3021"/>
                <a:gd name="T8" fmla="*/ 140 w 826"/>
                <a:gd name="T9" fmla="*/ 146 h 3021"/>
                <a:gd name="T10" fmla="*/ 128 w 826"/>
                <a:gd name="T11" fmla="*/ 133 h 3021"/>
                <a:gd name="T12" fmla="*/ 126 w 826"/>
                <a:gd name="T13" fmla="*/ 130 h 3021"/>
                <a:gd name="T14" fmla="*/ 541 w 826"/>
                <a:gd name="T15" fmla="*/ 1681 h 3021"/>
                <a:gd name="T16" fmla="*/ 356 w 826"/>
                <a:gd name="T17" fmla="*/ 3021 h 3021"/>
                <a:gd name="T18" fmla="*/ 0 w 826"/>
                <a:gd name="T19" fmla="*/ 3021 h 3021"/>
                <a:gd name="T20" fmla="*/ 0 w 826"/>
                <a:gd name="T21" fmla="*/ 0 h 3021"/>
                <a:gd name="T22" fmla="*/ 0 w 826"/>
                <a:gd name="T23" fmla="*/ 0 h 3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6" h="3021">
                  <a:moveTo>
                    <a:pt x="0" y="0"/>
                  </a:moveTo>
                  <a:cubicBezTo>
                    <a:pt x="0" y="3021"/>
                    <a:pt x="0" y="3021"/>
                    <a:pt x="0" y="3021"/>
                  </a:cubicBezTo>
                  <a:cubicBezTo>
                    <a:pt x="743" y="3021"/>
                    <a:pt x="743" y="3021"/>
                    <a:pt x="743" y="3021"/>
                  </a:cubicBezTo>
                  <a:cubicBezTo>
                    <a:pt x="801" y="2730"/>
                    <a:pt x="826" y="2428"/>
                    <a:pt x="812" y="2118"/>
                  </a:cubicBezTo>
                  <a:cubicBezTo>
                    <a:pt x="779" y="1382"/>
                    <a:pt x="535" y="706"/>
                    <a:pt x="140" y="146"/>
                  </a:cubicBezTo>
                  <a:cubicBezTo>
                    <a:pt x="136" y="141"/>
                    <a:pt x="132" y="137"/>
                    <a:pt x="128" y="133"/>
                  </a:cubicBezTo>
                  <a:cubicBezTo>
                    <a:pt x="128" y="132"/>
                    <a:pt x="127" y="131"/>
                    <a:pt x="126" y="130"/>
                  </a:cubicBezTo>
                  <a:cubicBezTo>
                    <a:pt x="369" y="596"/>
                    <a:pt x="516" y="1121"/>
                    <a:pt x="541" y="1681"/>
                  </a:cubicBezTo>
                  <a:cubicBezTo>
                    <a:pt x="562" y="2149"/>
                    <a:pt x="496" y="2601"/>
                    <a:pt x="356" y="3021"/>
                  </a:cubicBezTo>
                  <a:cubicBezTo>
                    <a:pt x="0" y="3021"/>
                    <a:pt x="0" y="3021"/>
                    <a:pt x="0" y="3021"/>
                  </a:cubicBezTo>
                  <a:cubicBezTo>
                    <a:pt x="0" y="0"/>
                    <a:pt x="0" y="0"/>
                    <a:pt x="0" y="0"/>
                  </a:cubicBezTo>
                  <a:cubicBezTo>
                    <a:pt x="0" y="0"/>
                    <a:pt x="0" y="0"/>
                    <a:pt x="0" y="0"/>
                  </a:cubicBezTo>
                </a:path>
              </a:pathLst>
            </a:custGeom>
            <a:solidFill>
              <a:srgbClr val="805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10" name="Freeform 22">
              <a:extLst>
                <a:ext uri="{FF2B5EF4-FFF2-40B4-BE49-F238E27FC236}">
                  <a16:creationId xmlns:a16="http://schemas.microsoft.com/office/drawing/2014/main" id="{6609407B-F6DC-B008-4074-AC3667768B4B}"/>
                </a:ext>
              </a:extLst>
            </p:cNvPr>
            <p:cNvSpPr>
              <a:spLocks/>
            </p:cNvSpPr>
            <p:nvPr/>
          </p:nvSpPr>
          <p:spPr bwMode="auto">
            <a:xfrm>
              <a:off x="558" y="29"/>
              <a:ext cx="96" cy="168"/>
            </a:xfrm>
            <a:custGeom>
              <a:avLst/>
              <a:gdLst>
                <a:gd name="T0" fmla="*/ 0 w 117"/>
                <a:gd name="T1" fmla="*/ 0 h 205"/>
                <a:gd name="T2" fmla="*/ 0 w 117"/>
                <a:gd name="T3" fmla="*/ 52 h 205"/>
                <a:gd name="T4" fmla="*/ 117 w 117"/>
                <a:gd name="T5" fmla="*/ 205 h 205"/>
                <a:gd name="T6" fmla="*/ 0 w 117"/>
                <a:gd name="T7" fmla="*/ 0 h 205"/>
              </a:gdLst>
              <a:ahLst/>
              <a:cxnLst>
                <a:cxn ang="0">
                  <a:pos x="T0" y="T1"/>
                </a:cxn>
                <a:cxn ang="0">
                  <a:pos x="T2" y="T3"/>
                </a:cxn>
                <a:cxn ang="0">
                  <a:pos x="T4" y="T5"/>
                </a:cxn>
                <a:cxn ang="0">
                  <a:pos x="T6" y="T7"/>
                </a:cxn>
              </a:cxnLst>
              <a:rect l="0" t="0" r="r" b="b"/>
              <a:pathLst>
                <a:path w="117" h="205">
                  <a:moveTo>
                    <a:pt x="0" y="0"/>
                  </a:moveTo>
                  <a:cubicBezTo>
                    <a:pt x="0" y="52"/>
                    <a:pt x="0" y="52"/>
                    <a:pt x="0" y="52"/>
                  </a:cubicBezTo>
                  <a:cubicBezTo>
                    <a:pt x="40" y="102"/>
                    <a:pt x="79" y="153"/>
                    <a:pt x="117" y="205"/>
                  </a:cubicBezTo>
                  <a:cubicBezTo>
                    <a:pt x="80" y="135"/>
                    <a:pt x="41" y="67"/>
                    <a:pt x="0" y="0"/>
                  </a:cubicBezTo>
                </a:path>
              </a:pathLst>
            </a:custGeom>
            <a:solidFill>
              <a:srgbClr val="674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11" name="Freeform 23">
              <a:extLst>
                <a:ext uri="{FF2B5EF4-FFF2-40B4-BE49-F238E27FC236}">
                  <a16:creationId xmlns:a16="http://schemas.microsoft.com/office/drawing/2014/main" id="{FE431665-E4E4-AA06-B231-A26ACAE42225}"/>
                </a:ext>
              </a:extLst>
            </p:cNvPr>
            <p:cNvSpPr>
              <a:spLocks/>
            </p:cNvSpPr>
            <p:nvPr/>
          </p:nvSpPr>
          <p:spPr bwMode="auto">
            <a:xfrm>
              <a:off x="558" y="72"/>
              <a:ext cx="104" cy="140"/>
            </a:xfrm>
            <a:custGeom>
              <a:avLst/>
              <a:gdLst>
                <a:gd name="T0" fmla="*/ 0 w 126"/>
                <a:gd name="T1" fmla="*/ 0 h 171"/>
                <a:gd name="T2" fmla="*/ 0 w 126"/>
                <a:gd name="T3" fmla="*/ 41 h 171"/>
                <a:gd name="T4" fmla="*/ 126 w 126"/>
                <a:gd name="T5" fmla="*/ 171 h 171"/>
                <a:gd name="T6" fmla="*/ 117 w 126"/>
                <a:gd name="T7" fmla="*/ 153 h 171"/>
                <a:gd name="T8" fmla="*/ 0 w 126"/>
                <a:gd name="T9" fmla="*/ 0 h 171"/>
              </a:gdLst>
              <a:ahLst/>
              <a:cxnLst>
                <a:cxn ang="0">
                  <a:pos x="T0" y="T1"/>
                </a:cxn>
                <a:cxn ang="0">
                  <a:pos x="T2" y="T3"/>
                </a:cxn>
                <a:cxn ang="0">
                  <a:pos x="T4" y="T5"/>
                </a:cxn>
                <a:cxn ang="0">
                  <a:pos x="T6" y="T7"/>
                </a:cxn>
                <a:cxn ang="0">
                  <a:pos x="T8" y="T9"/>
                </a:cxn>
              </a:cxnLst>
              <a:rect l="0" t="0" r="r" b="b"/>
              <a:pathLst>
                <a:path w="126" h="171">
                  <a:moveTo>
                    <a:pt x="0" y="0"/>
                  </a:moveTo>
                  <a:cubicBezTo>
                    <a:pt x="0" y="41"/>
                    <a:pt x="0" y="41"/>
                    <a:pt x="0" y="41"/>
                  </a:cubicBezTo>
                  <a:cubicBezTo>
                    <a:pt x="43" y="84"/>
                    <a:pt x="85" y="127"/>
                    <a:pt x="126" y="171"/>
                  </a:cubicBezTo>
                  <a:cubicBezTo>
                    <a:pt x="123" y="165"/>
                    <a:pt x="120" y="159"/>
                    <a:pt x="117" y="153"/>
                  </a:cubicBezTo>
                  <a:cubicBezTo>
                    <a:pt x="79" y="101"/>
                    <a:pt x="40" y="50"/>
                    <a:pt x="0" y="0"/>
                  </a:cubicBezTo>
                </a:path>
              </a:pathLst>
            </a:custGeom>
            <a:solidFill>
              <a:srgbClr val="805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12" name="Freeform 24">
              <a:extLst>
                <a:ext uri="{FF2B5EF4-FFF2-40B4-BE49-F238E27FC236}">
                  <a16:creationId xmlns:a16="http://schemas.microsoft.com/office/drawing/2014/main" id="{516C4BB1-F325-D07B-4C25-CA585EE2D17B}"/>
                </a:ext>
              </a:extLst>
            </p:cNvPr>
            <p:cNvSpPr>
              <a:spLocks/>
            </p:cNvSpPr>
            <p:nvPr/>
          </p:nvSpPr>
          <p:spPr bwMode="auto">
            <a:xfrm>
              <a:off x="558" y="105"/>
              <a:ext cx="462" cy="2479"/>
            </a:xfrm>
            <a:custGeom>
              <a:avLst/>
              <a:gdLst>
                <a:gd name="T0" fmla="*/ 0 w 562"/>
                <a:gd name="T1" fmla="*/ 0 h 3021"/>
                <a:gd name="T2" fmla="*/ 0 w 562"/>
                <a:gd name="T3" fmla="*/ 3021 h 3021"/>
                <a:gd name="T4" fmla="*/ 356 w 562"/>
                <a:gd name="T5" fmla="*/ 3021 h 3021"/>
                <a:gd name="T6" fmla="*/ 541 w 562"/>
                <a:gd name="T7" fmla="*/ 1681 h 3021"/>
                <a:gd name="T8" fmla="*/ 126 w 562"/>
                <a:gd name="T9" fmla="*/ 130 h 3021"/>
                <a:gd name="T10" fmla="*/ 0 w 562"/>
                <a:gd name="T11" fmla="*/ 0 h 3021"/>
              </a:gdLst>
              <a:ahLst/>
              <a:cxnLst>
                <a:cxn ang="0">
                  <a:pos x="T0" y="T1"/>
                </a:cxn>
                <a:cxn ang="0">
                  <a:pos x="T2" y="T3"/>
                </a:cxn>
                <a:cxn ang="0">
                  <a:pos x="T4" y="T5"/>
                </a:cxn>
                <a:cxn ang="0">
                  <a:pos x="T6" y="T7"/>
                </a:cxn>
                <a:cxn ang="0">
                  <a:pos x="T8" y="T9"/>
                </a:cxn>
                <a:cxn ang="0">
                  <a:pos x="T10" y="T11"/>
                </a:cxn>
              </a:cxnLst>
              <a:rect l="0" t="0" r="r" b="b"/>
              <a:pathLst>
                <a:path w="562" h="3021">
                  <a:moveTo>
                    <a:pt x="0" y="0"/>
                  </a:moveTo>
                  <a:cubicBezTo>
                    <a:pt x="0" y="3021"/>
                    <a:pt x="0" y="3021"/>
                    <a:pt x="0" y="3021"/>
                  </a:cubicBezTo>
                  <a:cubicBezTo>
                    <a:pt x="356" y="3021"/>
                    <a:pt x="356" y="3021"/>
                    <a:pt x="356" y="3021"/>
                  </a:cubicBezTo>
                  <a:cubicBezTo>
                    <a:pt x="496" y="2601"/>
                    <a:pt x="562" y="2149"/>
                    <a:pt x="541" y="1681"/>
                  </a:cubicBezTo>
                  <a:cubicBezTo>
                    <a:pt x="516" y="1121"/>
                    <a:pt x="369" y="596"/>
                    <a:pt x="126" y="130"/>
                  </a:cubicBezTo>
                  <a:cubicBezTo>
                    <a:pt x="85" y="86"/>
                    <a:pt x="43" y="43"/>
                    <a:pt x="0" y="0"/>
                  </a:cubicBezTo>
                </a:path>
              </a:pathLst>
            </a:custGeom>
            <a:solidFill>
              <a:srgbClr val="674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grpSp>
      <p:grpSp>
        <p:nvGrpSpPr>
          <p:cNvPr id="37" name="Group 16">
            <a:extLst>
              <a:ext uri="{FF2B5EF4-FFF2-40B4-BE49-F238E27FC236}">
                <a16:creationId xmlns:a16="http://schemas.microsoft.com/office/drawing/2014/main" id="{7E17BB64-3FBD-40ED-2189-EE984404B060}"/>
              </a:ext>
            </a:extLst>
          </p:cNvPr>
          <p:cNvGrpSpPr>
            <a:grpSpLocks noChangeAspect="1"/>
          </p:cNvGrpSpPr>
          <p:nvPr userDrawn="1"/>
        </p:nvGrpSpPr>
        <p:grpSpPr bwMode="auto">
          <a:xfrm rot="5400000" flipH="1">
            <a:off x="1748195" y="2503495"/>
            <a:ext cx="2612456" cy="6111109"/>
            <a:chOff x="558" y="29"/>
            <a:chExt cx="1193" cy="2555"/>
          </a:xfrm>
        </p:grpSpPr>
        <p:sp>
          <p:nvSpPr>
            <p:cNvPr id="38" name="AutoShape 15">
              <a:extLst>
                <a:ext uri="{FF2B5EF4-FFF2-40B4-BE49-F238E27FC236}">
                  <a16:creationId xmlns:a16="http://schemas.microsoft.com/office/drawing/2014/main" id="{CBC3F330-1538-AE25-B172-78916AC986C2}"/>
                </a:ext>
              </a:extLst>
            </p:cNvPr>
            <p:cNvSpPr>
              <a:spLocks noChangeAspect="1" noChangeArrowheads="1" noTextEdit="1"/>
            </p:cNvSpPr>
            <p:nvPr/>
          </p:nvSpPr>
          <p:spPr bwMode="auto">
            <a:xfrm>
              <a:off x="558" y="29"/>
              <a:ext cx="1191" cy="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39" name="Freeform 17">
              <a:extLst>
                <a:ext uri="{FF2B5EF4-FFF2-40B4-BE49-F238E27FC236}">
                  <a16:creationId xmlns:a16="http://schemas.microsoft.com/office/drawing/2014/main" id="{AC008334-CE48-F24F-EB99-F380A8ED54A7}"/>
                </a:ext>
              </a:extLst>
            </p:cNvPr>
            <p:cNvSpPr>
              <a:spLocks/>
            </p:cNvSpPr>
            <p:nvPr/>
          </p:nvSpPr>
          <p:spPr bwMode="auto">
            <a:xfrm>
              <a:off x="558" y="129"/>
              <a:ext cx="1193" cy="2455"/>
            </a:xfrm>
            <a:custGeom>
              <a:avLst/>
              <a:gdLst>
                <a:gd name="T0" fmla="*/ 0 w 1451"/>
                <a:gd name="T1" fmla="*/ 0 h 2992"/>
                <a:gd name="T2" fmla="*/ 0 w 1451"/>
                <a:gd name="T3" fmla="*/ 2992 h 2992"/>
                <a:gd name="T4" fmla="*/ 1450 w 1451"/>
                <a:gd name="T5" fmla="*/ 2992 h 2992"/>
                <a:gd name="T6" fmla="*/ 1447 w 1451"/>
                <a:gd name="T7" fmla="*/ 2782 h 2992"/>
                <a:gd name="T8" fmla="*/ 135 w 1451"/>
                <a:gd name="T9" fmla="*/ 110 h 2992"/>
                <a:gd name="T10" fmla="*/ 140 w 1451"/>
                <a:gd name="T11" fmla="*/ 117 h 2992"/>
                <a:gd name="T12" fmla="*/ 1114 w 1451"/>
                <a:gd name="T13" fmla="*/ 2464 h 2992"/>
                <a:gd name="T14" fmla="*/ 1100 w 1451"/>
                <a:gd name="T15" fmla="*/ 2992 h 2992"/>
                <a:gd name="T16" fmla="*/ 0 w 1451"/>
                <a:gd name="T17" fmla="*/ 2992 h 2992"/>
                <a:gd name="T18" fmla="*/ 0 w 1451"/>
                <a:gd name="T19" fmla="*/ 0 h 2992"/>
                <a:gd name="T20" fmla="*/ 0 w 1451"/>
                <a:gd name="T21" fmla="*/ 0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51" h="2992">
                  <a:moveTo>
                    <a:pt x="0" y="0"/>
                  </a:moveTo>
                  <a:cubicBezTo>
                    <a:pt x="0" y="2992"/>
                    <a:pt x="0" y="2992"/>
                    <a:pt x="0" y="2992"/>
                  </a:cubicBezTo>
                  <a:cubicBezTo>
                    <a:pt x="1450" y="2992"/>
                    <a:pt x="1450" y="2992"/>
                    <a:pt x="1450" y="2992"/>
                  </a:cubicBezTo>
                  <a:cubicBezTo>
                    <a:pt x="1451" y="2922"/>
                    <a:pt x="1450" y="2853"/>
                    <a:pt x="1447" y="2782"/>
                  </a:cubicBezTo>
                  <a:cubicBezTo>
                    <a:pt x="1398" y="1705"/>
                    <a:pt x="897" y="756"/>
                    <a:pt x="135" y="110"/>
                  </a:cubicBezTo>
                  <a:cubicBezTo>
                    <a:pt x="137" y="112"/>
                    <a:pt x="139" y="114"/>
                    <a:pt x="140" y="117"/>
                  </a:cubicBezTo>
                  <a:cubicBezTo>
                    <a:pt x="710" y="738"/>
                    <a:pt x="1073" y="1556"/>
                    <a:pt x="1114" y="2464"/>
                  </a:cubicBezTo>
                  <a:cubicBezTo>
                    <a:pt x="1122" y="2643"/>
                    <a:pt x="1117" y="2819"/>
                    <a:pt x="1100" y="2992"/>
                  </a:cubicBezTo>
                  <a:cubicBezTo>
                    <a:pt x="0" y="2992"/>
                    <a:pt x="0" y="2992"/>
                    <a:pt x="0" y="2992"/>
                  </a:cubicBezTo>
                  <a:cubicBezTo>
                    <a:pt x="0" y="0"/>
                    <a:pt x="0" y="0"/>
                    <a:pt x="0" y="0"/>
                  </a:cubicBezTo>
                  <a:cubicBezTo>
                    <a:pt x="0" y="0"/>
                    <a:pt x="0" y="0"/>
                    <a:pt x="0" y="0"/>
                  </a:cubicBezTo>
                </a:path>
              </a:pathLst>
            </a:custGeom>
            <a:solidFill>
              <a:srgbClr val="DBD0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40" name="Freeform 18">
              <a:extLst>
                <a:ext uri="{FF2B5EF4-FFF2-40B4-BE49-F238E27FC236}">
                  <a16:creationId xmlns:a16="http://schemas.microsoft.com/office/drawing/2014/main" id="{538D91E4-A1EE-52E4-76CB-6FB98CF22539}"/>
                </a:ext>
              </a:extLst>
            </p:cNvPr>
            <p:cNvSpPr>
              <a:spLocks/>
            </p:cNvSpPr>
            <p:nvPr/>
          </p:nvSpPr>
          <p:spPr bwMode="auto">
            <a:xfrm>
              <a:off x="558" y="105"/>
              <a:ext cx="922" cy="2479"/>
            </a:xfrm>
            <a:custGeom>
              <a:avLst/>
              <a:gdLst>
                <a:gd name="T0" fmla="*/ 1100 w 1122"/>
                <a:gd name="T1" fmla="*/ 3021 h 3021"/>
                <a:gd name="T2" fmla="*/ 1114 w 1122"/>
                <a:gd name="T3" fmla="*/ 2493 h 3021"/>
                <a:gd name="T4" fmla="*/ 0 w 1122"/>
                <a:gd name="T5" fmla="*/ 0 h 3021"/>
                <a:gd name="T6" fmla="*/ 0 w 1122"/>
                <a:gd name="T7" fmla="*/ 3021 h 3021"/>
                <a:gd name="T8" fmla="*/ 1100 w 1122"/>
                <a:gd name="T9" fmla="*/ 3021 h 3021"/>
              </a:gdLst>
              <a:ahLst/>
              <a:cxnLst>
                <a:cxn ang="0">
                  <a:pos x="T0" y="T1"/>
                </a:cxn>
                <a:cxn ang="0">
                  <a:pos x="T2" y="T3"/>
                </a:cxn>
                <a:cxn ang="0">
                  <a:pos x="T4" y="T5"/>
                </a:cxn>
                <a:cxn ang="0">
                  <a:pos x="T6" y="T7"/>
                </a:cxn>
                <a:cxn ang="0">
                  <a:pos x="T8" y="T9"/>
                </a:cxn>
              </a:cxnLst>
              <a:rect l="0" t="0" r="r" b="b"/>
              <a:pathLst>
                <a:path w="1122" h="3021">
                  <a:moveTo>
                    <a:pt x="1100" y="3021"/>
                  </a:moveTo>
                  <a:cubicBezTo>
                    <a:pt x="1117" y="2848"/>
                    <a:pt x="1122" y="2672"/>
                    <a:pt x="1114" y="2493"/>
                  </a:cubicBezTo>
                  <a:cubicBezTo>
                    <a:pt x="1070" y="1512"/>
                    <a:pt x="650" y="637"/>
                    <a:pt x="0" y="0"/>
                  </a:cubicBezTo>
                  <a:cubicBezTo>
                    <a:pt x="0" y="3021"/>
                    <a:pt x="0" y="3021"/>
                    <a:pt x="0" y="3021"/>
                  </a:cubicBezTo>
                  <a:cubicBezTo>
                    <a:pt x="1100" y="3021"/>
                    <a:pt x="1100" y="3021"/>
                    <a:pt x="1100" y="3021"/>
                  </a:cubicBezTo>
                </a:path>
              </a:pathLst>
            </a:custGeom>
            <a:solidFill>
              <a:srgbClr val="9079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41" name="Freeform 19">
              <a:extLst>
                <a:ext uri="{FF2B5EF4-FFF2-40B4-BE49-F238E27FC236}">
                  <a16:creationId xmlns:a16="http://schemas.microsoft.com/office/drawing/2014/main" id="{218B26CE-09D0-4283-6643-AD74B03A8146}"/>
                </a:ext>
              </a:extLst>
            </p:cNvPr>
            <p:cNvSpPr>
              <a:spLocks/>
            </p:cNvSpPr>
            <p:nvPr/>
          </p:nvSpPr>
          <p:spPr bwMode="auto">
            <a:xfrm>
              <a:off x="654" y="197"/>
              <a:ext cx="15" cy="22"/>
            </a:xfrm>
            <a:custGeom>
              <a:avLst/>
              <a:gdLst>
                <a:gd name="T0" fmla="*/ 0 w 18"/>
                <a:gd name="T1" fmla="*/ 0 h 27"/>
                <a:gd name="T2" fmla="*/ 9 w 18"/>
                <a:gd name="T3" fmla="*/ 18 h 27"/>
                <a:gd name="T4" fmla="*/ 11 w 18"/>
                <a:gd name="T5" fmla="*/ 21 h 27"/>
                <a:gd name="T6" fmla="*/ 18 w 18"/>
                <a:gd name="T7" fmla="*/ 27 h 27"/>
                <a:gd name="T8" fmla="*/ 0 w 18"/>
                <a:gd name="T9" fmla="*/ 0 h 27"/>
              </a:gdLst>
              <a:ahLst/>
              <a:cxnLst>
                <a:cxn ang="0">
                  <a:pos x="T0" y="T1"/>
                </a:cxn>
                <a:cxn ang="0">
                  <a:pos x="T2" y="T3"/>
                </a:cxn>
                <a:cxn ang="0">
                  <a:pos x="T4" y="T5"/>
                </a:cxn>
                <a:cxn ang="0">
                  <a:pos x="T6" y="T7"/>
                </a:cxn>
                <a:cxn ang="0">
                  <a:pos x="T8" y="T9"/>
                </a:cxn>
              </a:cxnLst>
              <a:rect l="0" t="0" r="r" b="b"/>
              <a:pathLst>
                <a:path w="18" h="27">
                  <a:moveTo>
                    <a:pt x="0" y="0"/>
                  </a:moveTo>
                  <a:cubicBezTo>
                    <a:pt x="3" y="6"/>
                    <a:pt x="6" y="12"/>
                    <a:pt x="9" y="18"/>
                  </a:cubicBezTo>
                  <a:cubicBezTo>
                    <a:pt x="10" y="19"/>
                    <a:pt x="11" y="20"/>
                    <a:pt x="11" y="21"/>
                  </a:cubicBezTo>
                  <a:cubicBezTo>
                    <a:pt x="14" y="23"/>
                    <a:pt x="16" y="25"/>
                    <a:pt x="18" y="27"/>
                  </a:cubicBezTo>
                  <a:cubicBezTo>
                    <a:pt x="12" y="18"/>
                    <a:pt x="6" y="9"/>
                    <a:pt x="0" y="0"/>
                  </a:cubicBezTo>
                </a:path>
              </a:pathLst>
            </a:custGeom>
            <a:solidFill>
              <a:srgbClr val="DD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42" name="Freeform 20">
              <a:extLst>
                <a:ext uri="{FF2B5EF4-FFF2-40B4-BE49-F238E27FC236}">
                  <a16:creationId xmlns:a16="http://schemas.microsoft.com/office/drawing/2014/main" id="{10DA25EF-EBA0-4B88-17A8-4865513602C2}"/>
                </a:ext>
              </a:extLst>
            </p:cNvPr>
            <p:cNvSpPr>
              <a:spLocks/>
            </p:cNvSpPr>
            <p:nvPr/>
          </p:nvSpPr>
          <p:spPr bwMode="auto">
            <a:xfrm>
              <a:off x="663" y="214"/>
              <a:ext cx="10" cy="11"/>
            </a:xfrm>
            <a:custGeom>
              <a:avLst/>
              <a:gdLst>
                <a:gd name="T0" fmla="*/ 0 w 12"/>
                <a:gd name="T1" fmla="*/ 0 h 13"/>
                <a:gd name="T2" fmla="*/ 12 w 12"/>
                <a:gd name="T3" fmla="*/ 13 h 13"/>
                <a:gd name="T4" fmla="*/ 7 w 12"/>
                <a:gd name="T5" fmla="*/ 6 h 13"/>
                <a:gd name="T6" fmla="*/ 0 w 12"/>
                <a:gd name="T7" fmla="*/ 0 h 13"/>
              </a:gdLst>
              <a:ahLst/>
              <a:cxnLst>
                <a:cxn ang="0">
                  <a:pos x="T0" y="T1"/>
                </a:cxn>
                <a:cxn ang="0">
                  <a:pos x="T2" y="T3"/>
                </a:cxn>
                <a:cxn ang="0">
                  <a:pos x="T4" y="T5"/>
                </a:cxn>
                <a:cxn ang="0">
                  <a:pos x="T6" y="T7"/>
                </a:cxn>
              </a:cxnLst>
              <a:rect l="0" t="0" r="r" b="b"/>
              <a:pathLst>
                <a:path w="12" h="13">
                  <a:moveTo>
                    <a:pt x="0" y="0"/>
                  </a:moveTo>
                  <a:cubicBezTo>
                    <a:pt x="4" y="4"/>
                    <a:pt x="8" y="8"/>
                    <a:pt x="12" y="13"/>
                  </a:cubicBezTo>
                  <a:cubicBezTo>
                    <a:pt x="11" y="10"/>
                    <a:pt x="9" y="8"/>
                    <a:pt x="7" y="6"/>
                  </a:cubicBezTo>
                  <a:cubicBezTo>
                    <a:pt x="5" y="4"/>
                    <a:pt x="3" y="2"/>
                    <a:pt x="0" y="0"/>
                  </a:cubicBezTo>
                </a:path>
              </a:pathLst>
            </a:custGeom>
            <a:solidFill>
              <a:srgbClr val="D0D6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43" name="Freeform 21">
              <a:extLst>
                <a:ext uri="{FF2B5EF4-FFF2-40B4-BE49-F238E27FC236}">
                  <a16:creationId xmlns:a16="http://schemas.microsoft.com/office/drawing/2014/main" id="{524085CA-6C32-DCE3-AC39-6DD577E8B661}"/>
                </a:ext>
              </a:extLst>
            </p:cNvPr>
            <p:cNvSpPr>
              <a:spLocks/>
            </p:cNvSpPr>
            <p:nvPr/>
          </p:nvSpPr>
          <p:spPr bwMode="auto">
            <a:xfrm>
              <a:off x="558" y="105"/>
              <a:ext cx="679" cy="2479"/>
            </a:xfrm>
            <a:custGeom>
              <a:avLst/>
              <a:gdLst>
                <a:gd name="T0" fmla="*/ 0 w 826"/>
                <a:gd name="T1" fmla="*/ 0 h 3021"/>
                <a:gd name="T2" fmla="*/ 0 w 826"/>
                <a:gd name="T3" fmla="*/ 3021 h 3021"/>
                <a:gd name="T4" fmla="*/ 743 w 826"/>
                <a:gd name="T5" fmla="*/ 3021 h 3021"/>
                <a:gd name="T6" fmla="*/ 812 w 826"/>
                <a:gd name="T7" fmla="*/ 2118 h 3021"/>
                <a:gd name="T8" fmla="*/ 140 w 826"/>
                <a:gd name="T9" fmla="*/ 146 h 3021"/>
                <a:gd name="T10" fmla="*/ 128 w 826"/>
                <a:gd name="T11" fmla="*/ 133 h 3021"/>
                <a:gd name="T12" fmla="*/ 126 w 826"/>
                <a:gd name="T13" fmla="*/ 130 h 3021"/>
                <a:gd name="T14" fmla="*/ 541 w 826"/>
                <a:gd name="T15" fmla="*/ 1681 h 3021"/>
                <a:gd name="T16" fmla="*/ 356 w 826"/>
                <a:gd name="T17" fmla="*/ 3021 h 3021"/>
                <a:gd name="T18" fmla="*/ 0 w 826"/>
                <a:gd name="T19" fmla="*/ 3021 h 3021"/>
                <a:gd name="T20" fmla="*/ 0 w 826"/>
                <a:gd name="T21" fmla="*/ 0 h 3021"/>
                <a:gd name="T22" fmla="*/ 0 w 826"/>
                <a:gd name="T23" fmla="*/ 0 h 3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6" h="3021">
                  <a:moveTo>
                    <a:pt x="0" y="0"/>
                  </a:moveTo>
                  <a:cubicBezTo>
                    <a:pt x="0" y="3021"/>
                    <a:pt x="0" y="3021"/>
                    <a:pt x="0" y="3021"/>
                  </a:cubicBezTo>
                  <a:cubicBezTo>
                    <a:pt x="743" y="3021"/>
                    <a:pt x="743" y="3021"/>
                    <a:pt x="743" y="3021"/>
                  </a:cubicBezTo>
                  <a:cubicBezTo>
                    <a:pt x="801" y="2730"/>
                    <a:pt x="826" y="2428"/>
                    <a:pt x="812" y="2118"/>
                  </a:cubicBezTo>
                  <a:cubicBezTo>
                    <a:pt x="779" y="1382"/>
                    <a:pt x="535" y="706"/>
                    <a:pt x="140" y="146"/>
                  </a:cubicBezTo>
                  <a:cubicBezTo>
                    <a:pt x="136" y="141"/>
                    <a:pt x="132" y="137"/>
                    <a:pt x="128" y="133"/>
                  </a:cubicBezTo>
                  <a:cubicBezTo>
                    <a:pt x="128" y="132"/>
                    <a:pt x="127" y="131"/>
                    <a:pt x="126" y="130"/>
                  </a:cubicBezTo>
                  <a:cubicBezTo>
                    <a:pt x="369" y="596"/>
                    <a:pt x="516" y="1121"/>
                    <a:pt x="541" y="1681"/>
                  </a:cubicBezTo>
                  <a:cubicBezTo>
                    <a:pt x="562" y="2149"/>
                    <a:pt x="496" y="2601"/>
                    <a:pt x="356" y="3021"/>
                  </a:cubicBezTo>
                  <a:cubicBezTo>
                    <a:pt x="0" y="3021"/>
                    <a:pt x="0" y="3021"/>
                    <a:pt x="0" y="3021"/>
                  </a:cubicBezTo>
                  <a:cubicBezTo>
                    <a:pt x="0" y="0"/>
                    <a:pt x="0" y="0"/>
                    <a:pt x="0" y="0"/>
                  </a:cubicBezTo>
                  <a:cubicBezTo>
                    <a:pt x="0" y="0"/>
                    <a:pt x="0" y="0"/>
                    <a:pt x="0" y="0"/>
                  </a:cubicBezTo>
                </a:path>
              </a:pathLst>
            </a:custGeom>
            <a:solidFill>
              <a:srgbClr val="805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44" name="Freeform 22">
              <a:extLst>
                <a:ext uri="{FF2B5EF4-FFF2-40B4-BE49-F238E27FC236}">
                  <a16:creationId xmlns:a16="http://schemas.microsoft.com/office/drawing/2014/main" id="{D864FC08-EA83-42A7-E48D-A9697F5B6B26}"/>
                </a:ext>
              </a:extLst>
            </p:cNvPr>
            <p:cNvSpPr>
              <a:spLocks/>
            </p:cNvSpPr>
            <p:nvPr/>
          </p:nvSpPr>
          <p:spPr bwMode="auto">
            <a:xfrm>
              <a:off x="558" y="29"/>
              <a:ext cx="96" cy="168"/>
            </a:xfrm>
            <a:custGeom>
              <a:avLst/>
              <a:gdLst>
                <a:gd name="T0" fmla="*/ 0 w 117"/>
                <a:gd name="T1" fmla="*/ 0 h 205"/>
                <a:gd name="T2" fmla="*/ 0 w 117"/>
                <a:gd name="T3" fmla="*/ 52 h 205"/>
                <a:gd name="T4" fmla="*/ 117 w 117"/>
                <a:gd name="T5" fmla="*/ 205 h 205"/>
                <a:gd name="T6" fmla="*/ 0 w 117"/>
                <a:gd name="T7" fmla="*/ 0 h 205"/>
              </a:gdLst>
              <a:ahLst/>
              <a:cxnLst>
                <a:cxn ang="0">
                  <a:pos x="T0" y="T1"/>
                </a:cxn>
                <a:cxn ang="0">
                  <a:pos x="T2" y="T3"/>
                </a:cxn>
                <a:cxn ang="0">
                  <a:pos x="T4" y="T5"/>
                </a:cxn>
                <a:cxn ang="0">
                  <a:pos x="T6" y="T7"/>
                </a:cxn>
              </a:cxnLst>
              <a:rect l="0" t="0" r="r" b="b"/>
              <a:pathLst>
                <a:path w="117" h="205">
                  <a:moveTo>
                    <a:pt x="0" y="0"/>
                  </a:moveTo>
                  <a:cubicBezTo>
                    <a:pt x="0" y="52"/>
                    <a:pt x="0" y="52"/>
                    <a:pt x="0" y="52"/>
                  </a:cubicBezTo>
                  <a:cubicBezTo>
                    <a:pt x="40" y="102"/>
                    <a:pt x="79" y="153"/>
                    <a:pt x="117" y="205"/>
                  </a:cubicBezTo>
                  <a:cubicBezTo>
                    <a:pt x="80" y="135"/>
                    <a:pt x="41" y="67"/>
                    <a:pt x="0" y="0"/>
                  </a:cubicBezTo>
                </a:path>
              </a:pathLst>
            </a:custGeom>
            <a:solidFill>
              <a:srgbClr val="674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45" name="Freeform 23">
              <a:extLst>
                <a:ext uri="{FF2B5EF4-FFF2-40B4-BE49-F238E27FC236}">
                  <a16:creationId xmlns:a16="http://schemas.microsoft.com/office/drawing/2014/main" id="{CAB1C382-5E8C-DF6E-9650-2A656D0277AF}"/>
                </a:ext>
              </a:extLst>
            </p:cNvPr>
            <p:cNvSpPr>
              <a:spLocks/>
            </p:cNvSpPr>
            <p:nvPr/>
          </p:nvSpPr>
          <p:spPr bwMode="auto">
            <a:xfrm>
              <a:off x="558" y="72"/>
              <a:ext cx="104" cy="140"/>
            </a:xfrm>
            <a:custGeom>
              <a:avLst/>
              <a:gdLst>
                <a:gd name="T0" fmla="*/ 0 w 126"/>
                <a:gd name="T1" fmla="*/ 0 h 171"/>
                <a:gd name="T2" fmla="*/ 0 w 126"/>
                <a:gd name="T3" fmla="*/ 41 h 171"/>
                <a:gd name="T4" fmla="*/ 126 w 126"/>
                <a:gd name="T5" fmla="*/ 171 h 171"/>
                <a:gd name="T6" fmla="*/ 117 w 126"/>
                <a:gd name="T7" fmla="*/ 153 h 171"/>
                <a:gd name="T8" fmla="*/ 0 w 126"/>
                <a:gd name="T9" fmla="*/ 0 h 171"/>
              </a:gdLst>
              <a:ahLst/>
              <a:cxnLst>
                <a:cxn ang="0">
                  <a:pos x="T0" y="T1"/>
                </a:cxn>
                <a:cxn ang="0">
                  <a:pos x="T2" y="T3"/>
                </a:cxn>
                <a:cxn ang="0">
                  <a:pos x="T4" y="T5"/>
                </a:cxn>
                <a:cxn ang="0">
                  <a:pos x="T6" y="T7"/>
                </a:cxn>
                <a:cxn ang="0">
                  <a:pos x="T8" y="T9"/>
                </a:cxn>
              </a:cxnLst>
              <a:rect l="0" t="0" r="r" b="b"/>
              <a:pathLst>
                <a:path w="126" h="171">
                  <a:moveTo>
                    <a:pt x="0" y="0"/>
                  </a:moveTo>
                  <a:cubicBezTo>
                    <a:pt x="0" y="41"/>
                    <a:pt x="0" y="41"/>
                    <a:pt x="0" y="41"/>
                  </a:cubicBezTo>
                  <a:cubicBezTo>
                    <a:pt x="43" y="84"/>
                    <a:pt x="85" y="127"/>
                    <a:pt x="126" y="171"/>
                  </a:cubicBezTo>
                  <a:cubicBezTo>
                    <a:pt x="123" y="165"/>
                    <a:pt x="120" y="159"/>
                    <a:pt x="117" y="153"/>
                  </a:cubicBezTo>
                  <a:cubicBezTo>
                    <a:pt x="79" y="101"/>
                    <a:pt x="40" y="50"/>
                    <a:pt x="0" y="0"/>
                  </a:cubicBezTo>
                </a:path>
              </a:pathLst>
            </a:custGeom>
            <a:solidFill>
              <a:srgbClr val="805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46" name="Freeform 24">
              <a:extLst>
                <a:ext uri="{FF2B5EF4-FFF2-40B4-BE49-F238E27FC236}">
                  <a16:creationId xmlns:a16="http://schemas.microsoft.com/office/drawing/2014/main" id="{A9704F26-D4BB-2A81-038B-6EDDB30FE649}"/>
                </a:ext>
              </a:extLst>
            </p:cNvPr>
            <p:cNvSpPr>
              <a:spLocks/>
            </p:cNvSpPr>
            <p:nvPr/>
          </p:nvSpPr>
          <p:spPr bwMode="auto">
            <a:xfrm>
              <a:off x="558" y="105"/>
              <a:ext cx="462" cy="2479"/>
            </a:xfrm>
            <a:custGeom>
              <a:avLst/>
              <a:gdLst>
                <a:gd name="T0" fmla="*/ 0 w 562"/>
                <a:gd name="T1" fmla="*/ 0 h 3021"/>
                <a:gd name="T2" fmla="*/ 0 w 562"/>
                <a:gd name="T3" fmla="*/ 3021 h 3021"/>
                <a:gd name="T4" fmla="*/ 356 w 562"/>
                <a:gd name="T5" fmla="*/ 3021 h 3021"/>
                <a:gd name="T6" fmla="*/ 541 w 562"/>
                <a:gd name="T7" fmla="*/ 1681 h 3021"/>
                <a:gd name="T8" fmla="*/ 126 w 562"/>
                <a:gd name="T9" fmla="*/ 130 h 3021"/>
                <a:gd name="T10" fmla="*/ 0 w 562"/>
                <a:gd name="T11" fmla="*/ 0 h 3021"/>
              </a:gdLst>
              <a:ahLst/>
              <a:cxnLst>
                <a:cxn ang="0">
                  <a:pos x="T0" y="T1"/>
                </a:cxn>
                <a:cxn ang="0">
                  <a:pos x="T2" y="T3"/>
                </a:cxn>
                <a:cxn ang="0">
                  <a:pos x="T4" y="T5"/>
                </a:cxn>
                <a:cxn ang="0">
                  <a:pos x="T6" y="T7"/>
                </a:cxn>
                <a:cxn ang="0">
                  <a:pos x="T8" y="T9"/>
                </a:cxn>
                <a:cxn ang="0">
                  <a:pos x="T10" y="T11"/>
                </a:cxn>
              </a:cxnLst>
              <a:rect l="0" t="0" r="r" b="b"/>
              <a:pathLst>
                <a:path w="562" h="3021">
                  <a:moveTo>
                    <a:pt x="0" y="0"/>
                  </a:moveTo>
                  <a:cubicBezTo>
                    <a:pt x="0" y="3021"/>
                    <a:pt x="0" y="3021"/>
                    <a:pt x="0" y="3021"/>
                  </a:cubicBezTo>
                  <a:cubicBezTo>
                    <a:pt x="356" y="3021"/>
                    <a:pt x="356" y="3021"/>
                    <a:pt x="356" y="3021"/>
                  </a:cubicBezTo>
                  <a:cubicBezTo>
                    <a:pt x="496" y="2601"/>
                    <a:pt x="562" y="2149"/>
                    <a:pt x="541" y="1681"/>
                  </a:cubicBezTo>
                  <a:cubicBezTo>
                    <a:pt x="516" y="1121"/>
                    <a:pt x="369" y="596"/>
                    <a:pt x="126" y="130"/>
                  </a:cubicBezTo>
                  <a:cubicBezTo>
                    <a:pt x="85" y="86"/>
                    <a:pt x="43" y="43"/>
                    <a:pt x="0" y="0"/>
                  </a:cubicBezTo>
                </a:path>
              </a:pathLst>
            </a:custGeom>
            <a:solidFill>
              <a:srgbClr val="674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grpSp>
      <p:pic>
        <p:nvPicPr>
          <p:cNvPr id="51" name="图片 50">
            <a:extLst>
              <a:ext uri="{FF2B5EF4-FFF2-40B4-BE49-F238E27FC236}">
                <a16:creationId xmlns:a16="http://schemas.microsoft.com/office/drawing/2014/main" id="{7FC12AFA-3D50-9356-CD67-01547EEF57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214"/>
          <a:stretch/>
        </p:blipFill>
        <p:spPr>
          <a:xfrm>
            <a:off x="560268" y="6208091"/>
            <a:ext cx="3718941" cy="542941"/>
          </a:xfrm>
          <a:prstGeom prst="rect">
            <a:avLst/>
          </a:prstGeom>
        </p:spPr>
      </p:pic>
      <p:pic>
        <p:nvPicPr>
          <p:cNvPr id="52" name="图片 51">
            <a:extLst>
              <a:ext uri="{FF2B5EF4-FFF2-40B4-BE49-F238E27FC236}">
                <a16:creationId xmlns:a16="http://schemas.microsoft.com/office/drawing/2014/main" id="{0728347E-7F43-E801-790C-FA7918E708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4198" y="196647"/>
            <a:ext cx="1902269" cy="615377"/>
          </a:xfrm>
          <a:prstGeom prst="rect">
            <a:avLst/>
          </a:prstGeom>
        </p:spPr>
      </p:pic>
    </p:spTree>
    <p:extLst>
      <p:ext uri="{BB962C8B-B14F-4D97-AF65-F5344CB8AC3E}">
        <p14:creationId xmlns:p14="http://schemas.microsoft.com/office/powerpoint/2010/main" val="3011768772"/>
      </p:ext>
    </p:extLst>
  </p:cSld>
  <p:clrMapOvr>
    <a:masterClrMapping/>
  </p:clrMapOvr>
  <p:transition spd="med">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正文（有花边）">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7E983D55-05AB-16A4-C042-45C0B0CC6B9C}"/>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0434258" y="121079"/>
            <a:ext cx="1603201" cy="532004"/>
          </a:xfrm>
          <a:prstGeom prst="rect">
            <a:avLst/>
          </a:prstGeom>
        </p:spPr>
      </p:pic>
      <p:pic>
        <p:nvPicPr>
          <p:cNvPr id="26" name="图片 25">
            <a:extLst>
              <a:ext uri="{FF2B5EF4-FFF2-40B4-BE49-F238E27FC236}">
                <a16:creationId xmlns:a16="http://schemas.microsoft.com/office/drawing/2014/main" id="{B5ABF7C1-BF80-0DBE-EBEF-8299B038F6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4542" y="6098057"/>
            <a:ext cx="1436369" cy="559609"/>
          </a:xfrm>
          <a:prstGeom prst="rect">
            <a:avLst/>
          </a:prstGeom>
        </p:spPr>
      </p:pic>
      <p:grpSp>
        <p:nvGrpSpPr>
          <p:cNvPr id="27" name="Group 16">
            <a:extLst>
              <a:ext uri="{FF2B5EF4-FFF2-40B4-BE49-F238E27FC236}">
                <a16:creationId xmlns:a16="http://schemas.microsoft.com/office/drawing/2014/main" id="{1381BEEB-DE23-2485-0000-9F885799A544}"/>
              </a:ext>
            </a:extLst>
          </p:cNvPr>
          <p:cNvGrpSpPr>
            <a:grpSpLocks noChangeAspect="1"/>
          </p:cNvGrpSpPr>
          <p:nvPr userDrawn="1"/>
        </p:nvGrpSpPr>
        <p:grpSpPr bwMode="auto">
          <a:xfrm rot="10800000" flipH="1">
            <a:off x="2" y="0"/>
            <a:ext cx="1435056" cy="3073400"/>
            <a:chOff x="558" y="29"/>
            <a:chExt cx="1193" cy="2555"/>
          </a:xfrm>
        </p:grpSpPr>
        <p:sp>
          <p:nvSpPr>
            <p:cNvPr id="28" name="AutoShape 15">
              <a:extLst>
                <a:ext uri="{FF2B5EF4-FFF2-40B4-BE49-F238E27FC236}">
                  <a16:creationId xmlns:a16="http://schemas.microsoft.com/office/drawing/2014/main" id="{E9B8D82F-DCF1-A803-795C-49CFEF876E79}"/>
                </a:ext>
              </a:extLst>
            </p:cNvPr>
            <p:cNvSpPr>
              <a:spLocks noChangeAspect="1" noChangeArrowheads="1" noTextEdit="1"/>
            </p:cNvSpPr>
            <p:nvPr/>
          </p:nvSpPr>
          <p:spPr bwMode="auto">
            <a:xfrm>
              <a:off x="558" y="29"/>
              <a:ext cx="1191" cy="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29" name="Freeform 17">
              <a:extLst>
                <a:ext uri="{FF2B5EF4-FFF2-40B4-BE49-F238E27FC236}">
                  <a16:creationId xmlns:a16="http://schemas.microsoft.com/office/drawing/2014/main" id="{75AFFF86-0099-0CEC-B3CA-B0CE0A891B92}"/>
                </a:ext>
              </a:extLst>
            </p:cNvPr>
            <p:cNvSpPr>
              <a:spLocks/>
            </p:cNvSpPr>
            <p:nvPr/>
          </p:nvSpPr>
          <p:spPr bwMode="auto">
            <a:xfrm>
              <a:off x="558" y="129"/>
              <a:ext cx="1193" cy="2455"/>
            </a:xfrm>
            <a:custGeom>
              <a:avLst/>
              <a:gdLst>
                <a:gd name="T0" fmla="*/ 0 w 1451"/>
                <a:gd name="T1" fmla="*/ 0 h 2992"/>
                <a:gd name="T2" fmla="*/ 0 w 1451"/>
                <a:gd name="T3" fmla="*/ 2992 h 2992"/>
                <a:gd name="T4" fmla="*/ 1450 w 1451"/>
                <a:gd name="T5" fmla="*/ 2992 h 2992"/>
                <a:gd name="T6" fmla="*/ 1447 w 1451"/>
                <a:gd name="T7" fmla="*/ 2782 h 2992"/>
                <a:gd name="T8" fmla="*/ 135 w 1451"/>
                <a:gd name="T9" fmla="*/ 110 h 2992"/>
                <a:gd name="T10" fmla="*/ 140 w 1451"/>
                <a:gd name="T11" fmla="*/ 117 h 2992"/>
                <a:gd name="T12" fmla="*/ 1114 w 1451"/>
                <a:gd name="T13" fmla="*/ 2464 h 2992"/>
                <a:gd name="T14" fmla="*/ 1100 w 1451"/>
                <a:gd name="T15" fmla="*/ 2992 h 2992"/>
                <a:gd name="T16" fmla="*/ 0 w 1451"/>
                <a:gd name="T17" fmla="*/ 2992 h 2992"/>
                <a:gd name="T18" fmla="*/ 0 w 1451"/>
                <a:gd name="T19" fmla="*/ 0 h 2992"/>
                <a:gd name="T20" fmla="*/ 0 w 1451"/>
                <a:gd name="T21" fmla="*/ 0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51" h="2992">
                  <a:moveTo>
                    <a:pt x="0" y="0"/>
                  </a:moveTo>
                  <a:cubicBezTo>
                    <a:pt x="0" y="2992"/>
                    <a:pt x="0" y="2992"/>
                    <a:pt x="0" y="2992"/>
                  </a:cubicBezTo>
                  <a:cubicBezTo>
                    <a:pt x="1450" y="2992"/>
                    <a:pt x="1450" y="2992"/>
                    <a:pt x="1450" y="2992"/>
                  </a:cubicBezTo>
                  <a:cubicBezTo>
                    <a:pt x="1451" y="2922"/>
                    <a:pt x="1450" y="2853"/>
                    <a:pt x="1447" y="2782"/>
                  </a:cubicBezTo>
                  <a:cubicBezTo>
                    <a:pt x="1398" y="1705"/>
                    <a:pt x="897" y="756"/>
                    <a:pt x="135" y="110"/>
                  </a:cubicBezTo>
                  <a:cubicBezTo>
                    <a:pt x="137" y="112"/>
                    <a:pt x="139" y="114"/>
                    <a:pt x="140" y="117"/>
                  </a:cubicBezTo>
                  <a:cubicBezTo>
                    <a:pt x="710" y="738"/>
                    <a:pt x="1073" y="1556"/>
                    <a:pt x="1114" y="2464"/>
                  </a:cubicBezTo>
                  <a:cubicBezTo>
                    <a:pt x="1122" y="2643"/>
                    <a:pt x="1117" y="2819"/>
                    <a:pt x="1100" y="2992"/>
                  </a:cubicBezTo>
                  <a:cubicBezTo>
                    <a:pt x="0" y="2992"/>
                    <a:pt x="0" y="2992"/>
                    <a:pt x="0" y="2992"/>
                  </a:cubicBezTo>
                  <a:cubicBezTo>
                    <a:pt x="0" y="0"/>
                    <a:pt x="0" y="0"/>
                    <a:pt x="0" y="0"/>
                  </a:cubicBezTo>
                  <a:cubicBezTo>
                    <a:pt x="0" y="0"/>
                    <a:pt x="0" y="0"/>
                    <a:pt x="0" y="0"/>
                  </a:cubicBezTo>
                </a:path>
              </a:pathLst>
            </a:custGeom>
            <a:solidFill>
              <a:srgbClr val="DBD0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30" name="Freeform 18">
              <a:extLst>
                <a:ext uri="{FF2B5EF4-FFF2-40B4-BE49-F238E27FC236}">
                  <a16:creationId xmlns:a16="http://schemas.microsoft.com/office/drawing/2014/main" id="{3564D25A-91A6-7AA6-5DB7-F92A765E5373}"/>
                </a:ext>
              </a:extLst>
            </p:cNvPr>
            <p:cNvSpPr>
              <a:spLocks/>
            </p:cNvSpPr>
            <p:nvPr/>
          </p:nvSpPr>
          <p:spPr bwMode="auto">
            <a:xfrm>
              <a:off x="558" y="105"/>
              <a:ext cx="922" cy="2479"/>
            </a:xfrm>
            <a:custGeom>
              <a:avLst/>
              <a:gdLst>
                <a:gd name="T0" fmla="*/ 1100 w 1122"/>
                <a:gd name="T1" fmla="*/ 3021 h 3021"/>
                <a:gd name="T2" fmla="*/ 1114 w 1122"/>
                <a:gd name="T3" fmla="*/ 2493 h 3021"/>
                <a:gd name="T4" fmla="*/ 0 w 1122"/>
                <a:gd name="T5" fmla="*/ 0 h 3021"/>
                <a:gd name="T6" fmla="*/ 0 w 1122"/>
                <a:gd name="T7" fmla="*/ 3021 h 3021"/>
                <a:gd name="T8" fmla="*/ 1100 w 1122"/>
                <a:gd name="T9" fmla="*/ 3021 h 3021"/>
              </a:gdLst>
              <a:ahLst/>
              <a:cxnLst>
                <a:cxn ang="0">
                  <a:pos x="T0" y="T1"/>
                </a:cxn>
                <a:cxn ang="0">
                  <a:pos x="T2" y="T3"/>
                </a:cxn>
                <a:cxn ang="0">
                  <a:pos x="T4" y="T5"/>
                </a:cxn>
                <a:cxn ang="0">
                  <a:pos x="T6" y="T7"/>
                </a:cxn>
                <a:cxn ang="0">
                  <a:pos x="T8" y="T9"/>
                </a:cxn>
              </a:cxnLst>
              <a:rect l="0" t="0" r="r" b="b"/>
              <a:pathLst>
                <a:path w="1122" h="3021">
                  <a:moveTo>
                    <a:pt x="1100" y="3021"/>
                  </a:moveTo>
                  <a:cubicBezTo>
                    <a:pt x="1117" y="2848"/>
                    <a:pt x="1122" y="2672"/>
                    <a:pt x="1114" y="2493"/>
                  </a:cubicBezTo>
                  <a:cubicBezTo>
                    <a:pt x="1070" y="1512"/>
                    <a:pt x="650" y="637"/>
                    <a:pt x="0" y="0"/>
                  </a:cubicBezTo>
                  <a:cubicBezTo>
                    <a:pt x="0" y="3021"/>
                    <a:pt x="0" y="3021"/>
                    <a:pt x="0" y="3021"/>
                  </a:cubicBezTo>
                  <a:cubicBezTo>
                    <a:pt x="1100" y="3021"/>
                    <a:pt x="1100" y="3021"/>
                    <a:pt x="1100" y="3021"/>
                  </a:cubicBezTo>
                </a:path>
              </a:pathLst>
            </a:custGeom>
            <a:solidFill>
              <a:srgbClr val="9079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31" name="Freeform 19">
              <a:extLst>
                <a:ext uri="{FF2B5EF4-FFF2-40B4-BE49-F238E27FC236}">
                  <a16:creationId xmlns:a16="http://schemas.microsoft.com/office/drawing/2014/main" id="{DCB6E251-C1BE-F96E-6E3A-7AB8B0DC7B67}"/>
                </a:ext>
              </a:extLst>
            </p:cNvPr>
            <p:cNvSpPr>
              <a:spLocks/>
            </p:cNvSpPr>
            <p:nvPr/>
          </p:nvSpPr>
          <p:spPr bwMode="auto">
            <a:xfrm>
              <a:off x="654" y="197"/>
              <a:ext cx="15" cy="22"/>
            </a:xfrm>
            <a:custGeom>
              <a:avLst/>
              <a:gdLst>
                <a:gd name="T0" fmla="*/ 0 w 18"/>
                <a:gd name="T1" fmla="*/ 0 h 27"/>
                <a:gd name="T2" fmla="*/ 9 w 18"/>
                <a:gd name="T3" fmla="*/ 18 h 27"/>
                <a:gd name="T4" fmla="*/ 11 w 18"/>
                <a:gd name="T5" fmla="*/ 21 h 27"/>
                <a:gd name="T6" fmla="*/ 18 w 18"/>
                <a:gd name="T7" fmla="*/ 27 h 27"/>
                <a:gd name="T8" fmla="*/ 0 w 18"/>
                <a:gd name="T9" fmla="*/ 0 h 27"/>
              </a:gdLst>
              <a:ahLst/>
              <a:cxnLst>
                <a:cxn ang="0">
                  <a:pos x="T0" y="T1"/>
                </a:cxn>
                <a:cxn ang="0">
                  <a:pos x="T2" y="T3"/>
                </a:cxn>
                <a:cxn ang="0">
                  <a:pos x="T4" y="T5"/>
                </a:cxn>
                <a:cxn ang="0">
                  <a:pos x="T6" y="T7"/>
                </a:cxn>
                <a:cxn ang="0">
                  <a:pos x="T8" y="T9"/>
                </a:cxn>
              </a:cxnLst>
              <a:rect l="0" t="0" r="r" b="b"/>
              <a:pathLst>
                <a:path w="18" h="27">
                  <a:moveTo>
                    <a:pt x="0" y="0"/>
                  </a:moveTo>
                  <a:cubicBezTo>
                    <a:pt x="3" y="6"/>
                    <a:pt x="6" y="12"/>
                    <a:pt x="9" y="18"/>
                  </a:cubicBezTo>
                  <a:cubicBezTo>
                    <a:pt x="10" y="19"/>
                    <a:pt x="11" y="20"/>
                    <a:pt x="11" y="21"/>
                  </a:cubicBezTo>
                  <a:cubicBezTo>
                    <a:pt x="14" y="23"/>
                    <a:pt x="16" y="25"/>
                    <a:pt x="18" y="27"/>
                  </a:cubicBezTo>
                  <a:cubicBezTo>
                    <a:pt x="12" y="18"/>
                    <a:pt x="6" y="9"/>
                    <a:pt x="0" y="0"/>
                  </a:cubicBezTo>
                </a:path>
              </a:pathLst>
            </a:custGeom>
            <a:solidFill>
              <a:srgbClr val="DD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32" name="Freeform 20">
              <a:extLst>
                <a:ext uri="{FF2B5EF4-FFF2-40B4-BE49-F238E27FC236}">
                  <a16:creationId xmlns:a16="http://schemas.microsoft.com/office/drawing/2014/main" id="{7D468ECF-EC2E-6612-3772-D05ABD78196C}"/>
                </a:ext>
              </a:extLst>
            </p:cNvPr>
            <p:cNvSpPr>
              <a:spLocks/>
            </p:cNvSpPr>
            <p:nvPr/>
          </p:nvSpPr>
          <p:spPr bwMode="auto">
            <a:xfrm>
              <a:off x="663" y="214"/>
              <a:ext cx="10" cy="11"/>
            </a:xfrm>
            <a:custGeom>
              <a:avLst/>
              <a:gdLst>
                <a:gd name="T0" fmla="*/ 0 w 12"/>
                <a:gd name="T1" fmla="*/ 0 h 13"/>
                <a:gd name="T2" fmla="*/ 12 w 12"/>
                <a:gd name="T3" fmla="*/ 13 h 13"/>
                <a:gd name="T4" fmla="*/ 7 w 12"/>
                <a:gd name="T5" fmla="*/ 6 h 13"/>
                <a:gd name="T6" fmla="*/ 0 w 12"/>
                <a:gd name="T7" fmla="*/ 0 h 13"/>
              </a:gdLst>
              <a:ahLst/>
              <a:cxnLst>
                <a:cxn ang="0">
                  <a:pos x="T0" y="T1"/>
                </a:cxn>
                <a:cxn ang="0">
                  <a:pos x="T2" y="T3"/>
                </a:cxn>
                <a:cxn ang="0">
                  <a:pos x="T4" y="T5"/>
                </a:cxn>
                <a:cxn ang="0">
                  <a:pos x="T6" y="T7"/>
                </a:cxn>
              </a:cxnLst>
              <a:rect l="0" t="0" r="r" b="b"/>
              <a:pathLst>
                <a:path w="12" h="13">
                  <a:moveTo>
                    <a:pt x="0" y="0"/>
                  </a:moveTo>
                  <a:cubicBezTo>
                    <a:pt x="4" y="4"/>
                    <a:pt x="8" y="8"/>
                    <a:pt x="12" y="13"/>
                  </a:cubicBezTo>
                  <a:cubicBezTo>
                    <a:pt x="11" y="10"/>
                    <a:pt x="9" y="8"/>
                    <a:pt x="7" y="6"/>
                  </a:cubicBezTo>
                  <a:cubicBezTo>
                    <a:pt x="5" y="4"/>
                    <a:pt x="3" y="2"/>
                    <a:pt x="0" y="0"/>
                  </a:cubicBezTo>
                </a:path>
              </a:pathLst>
            </a:custGeom>
            <a:solidFill>
              <a:srgbClr val="D0D6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33" name="Freeform 21">
              <a:extLst>
                <a:ext uri="{FF2B5EF4-FFF2-40B4-BE49-F238E27FC236}">
                  <a16:creationId xmlns:a16="http://schemas.microsoft.com/office/drawing/2014/main" id="{DC2017B8-6154-F519-F218-902C7BDCD7F0}"/>
                </a:ext>
              </a:extLst>
            </p:cNvPr>
            <p:cNvSpPr>
              <a:spLocks/>
            </p:cNvSpPr>
            <p:nvPr/>
          </p:nvSpPr>
          <p:spPr bwMode="auto">
            <a:xfrm>
              <a:off x="558" y="105"/>
              <a:ext cx="679" cy="2479"/>
            </a:xfrm>
            <a:custGeom>
              <a:avLst/>
              <a:gdLst>
                <a:gd name="T0" fmla="*/ 0 w 826"/>
                <a:gd name="T1" fmla="*/ 0 h 3021"/>
                <a:gd name="T2" fmla="*/ 0 w 826"/>
                <a:gd name="T3" fmla="*/ 3021 h 3021"/>
                <a:gd name="T4" fmla="*/ 743 w 826"/>
                <a:gd name="T5" fmla="*/ 3021 h 3021"/>
                <a:gd name="T6" fmla="*/ 812 w 826"/>
                <a:gd name="T7" fmla="*/ 2118 h 3021"/>
                <a:gd name="T8" fmla="*/ 140 w 826"/>
                <a:gd name="T9" fmla="*/ 146 h 3021"/>
                <a:gd name="T10" fmla="*/ 128 w 826"/>
                <a:gd name="T11" fmla="*/ 133 h 3021"/>
                <a:gd name="T12" fmla="*/ 126 w 826"/>
                <a:gd name="T13" fmla="*/ 130 h 3021"/>
                <a:gd name="T14" fmla="*/ 541 w 826"/>
                <a:gd name="T15" fmla="*/ 1681 h 3021"/>
                <a:gd name="T16" fmla="*/ 356 w 826"/>
                <a:gd name="T17" fmla="*/ 3021 h 3021"/>
                <a:gd name="T18" fmla="*/ 0 w 826"/>
                <a:gd name="T19" fmla="*/ 3021 h 3021"/>
                <a:gd name="T20" fmla="*/ 0 w 826"/>
                <a:gd name="T21" fmla="*/ 0 h 3021"/>
                <a:gd name="T22" fmla="*/ 0 w 826"/>
                <a:gd name="T23" fmla="*/ 0 h 3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6" h="3021">
                  <a:moveTo>
                    <a:pt x="0" y="0"/>
                  </a:moveTo>
                  <a:cubicBezTo>
                    <a:pt x="0" y="3021"/>
                    <a:pt x="0" y="3021"/>
                    <a:pt x="0" y="3021"/>
                  </a:cubicBezTo>
                  <a:cubicBezTo>
                    <a:pt x="743" y="3021"/>
                    <a:pt x="743" y="3021"/>
                    <a:pt x="743" y="3021"/>
                  </a:cubicBezTo>
                  <a:cubicBezTo>
                    <a:pt x="801" y="2730"/>
                    <a:pt x="826" y="2428"/>
                    <a:pt x="812" y="2118"/>
                  </a:cubicBezTo>
                  <a:cubicBezTo>
                    <a:pt x="779" y="1382"/>
                    <a:pt x="535" y="706"/>
                    <a:pt x="140" y="146"/>
                  </a:cubicBezTo>
                  <a:cubicBezTo>
                    <a:pt x="136" y="141"/>
                    <a:pt x="132" y="137"/>
                    <a:pt x="128" y="133"/>
                  </a:cubicBezTo>
                  <a:cubicBezTo>
                    <a:pt x="128" y="132"/>
                    <a:pt x="127" y="131"/>
                    <a:pt x="126" y="130"/>
                  </a:cubicBezTo>
                  <a:cubicBezTo>
                    <a:pt x="369" y="596"/>
                    <a:pt x="516" y="1121"/>
                    <a:pt x="541" y="1681"/>
                  </a:cubicBezTo>
                  <a:cubicBezTo>
                    <a:pt x="562" y="2149"/>
                    <a:pt x="496" y="2601"/>
                    <a:pt x="356" y="3021"/>
                  </a:cubicBezTo>
                  <a:cubicBezTo>
                    <a:pt x="0" y="3021"/>
                    <a:pt x="0" y="3021"/>
                    <a:pt x="0" y="3021"/>
                  </a:cubicBezTo>
                  <a:cubicBezTo>
                    <a:pt x="0" y="0"/>
                    <a:pt x="0" y="0"/>
                    <a:pt x="0" y="0"/>
                  </a:cubicBezTo>
                  <a:cubicBezTo>
                    <a:pt x="0" y="0"/>
                    <a:pt x="0" y="0"/>
                    <a:pt x="0" y="0"/>
                  </a:cubicBezTo>
                </a:path>
              </a:pathLst>
            </a:custGeom>
            <a:solidFill>
              <a:srgbClr val="805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34" name="Freeform 22">
              <a:extLst>
                <a:ext uri="{FF2B5EF4-FFF2-40B4-BE49-F238E27FC236}">
                  <a16:creationId xmlns:a16="http://schemas.microsoft.com/office/drawing/2014/main" id="{738FC01F-D90B-9B8E-434F-9DEFCBF6D155}"/>
                </a:ext>
              </a:extLst>
            </p:cNvPr>
            <p:cNvSpPr>
              <a:spLocks/>
            </p:cNvSpPr>
            <p:nvPr/>
          </p:nvSpPr>
          <p:spPr bwMode="auto">
            <a:xfrm>
              <a:off x="558" y="29"/>
              <a:ext cx="96" cy="168"/>
            </a:xfrm>
            <a:custGeom>
              <a:avLst/>
              <a:gdLst>
                <a:gd name="T0" fmla="*/ 0 w 117"/>
                <a:gd name="T1" fmla="*/ 0 h 205"/>
                <a:gd name="T2" fmla="*/ 0 w 117"/>
                <a:gd name="T3" fmla="*/ 52 h 205"/>
                <a:gd name="T4" fmla="*/ 117 w 117"/>
                <a:gd name="T5" fmla="*/ 205 h 205"/>
                <a:gd name="T6" fmla="*/ 0 w 117"/>
                <a:gd name="T7" fmla="*/ 0 h 205"/>
              </a:gdLst>
              <a:ahLst/>
              <a:cxnLst>
                <a:cxn ang="0">
                  <a:pos x="T0" y="T1"/>
                </a:cxn>
                <a:cxn ang="0">
                  <a:pos x="T2" y="T3"/>
                </a:cxn>
                <a:cxn ang="0">
                  <a:pos x="T4" y="T5"/>
                </a:cxn>
                <a:cxn ang="0">
                  <a:pos x="T6" y="T7"/>
                </a:cxn>
              </a:cxnLst>
              <a:rect l="0" t="0" r="r" b="b"/>
              <a:pathLst>
                <a:path w="117" h="205">
                  <a:moveTo>
                    <a:pt x="0" y="0"/>
                  </a:moveTo>
                  <a:cubicBezTo>
                    <a:pt x="0" y="52"/>
                    <a:pt x="0" y="52"/>
                    <a:pt x="0" y="52"/>
                  </a:cubicBezTo>
                  <a:cubicBezTo>
                    <a:pt x="40" y="102"/>
                    <a:pt x="79" y="153"/>
                    <a:pt x="117" y="205"/>
                  </a:cubicBezTo>
                  <a:cubicBezTo>
                    <a:pt x="80" y="135"/>
                    <a:pt x="41" y="67"/>
                    <a:pt x="0" y="0"/>
                  </a:cubicBezTo>
                </a:path>
              </a:pathLst>
            </a:custGeom>
            <a:solidFill>
              <a:srgbClr val="674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35" name="Freeform 23">
              <a:extLst>
                <a:ext uri="{FF2B5EF4-FFF2-40B4-BE49-F238E27FC236}">
                  <a16:creationId xmlns:a16="http://schemas.microsoft.com/office/drawing/2014/main" id="{0027E583-F108-3DF5-F45E-339297128118}"/>
                </a:ext>
              </a:extLst>
            </p:cNvPr>
            <p:cNvSpPr>
              <a:spLocks/>
            </p:cNvSpPr>
            <p:nvPr/>
          </p:nvSpPr>
          <p:spPr bwMode="auto">
            <a:xfrm>
              <a:off x="558" y="72"/>
              <a:ext cx="104" cy="140"/>
            </a:xfrm>
            <a:custGeom>
              <a:avLst/>
              <a:gdLst>
                <a:gd name="T0" fmla="*/ 0 w 126"/>
                <a:gd name="T1" fmla="*/ 0 h 171"/>
                <a:gd name="T2" fmla="*/ 0 w 126"/>
                <a:gd name="T3" fmla="*/ 41 h 171"/>
                <a:gd name="T4" fmla="*/ 126 w 126"/>
                <a:gd name="T5" fmla="*/ 171 h 171"/>
                <a:gd name="T6" fmla="*/ 117 w 126"/>
                <a:gd name="T7" fmla="*/ 153 h 171"/>
                <a:gd name="T8" fmla="*/ 0 w 126"/>
                <a:gd name="T9" fmla="*/ 0 h 171"/>
              </a:gdLst>
              <a:ahLst/>
              <a:cxnLst>
                <a:cxn ang="0">
                  <a:pos x="T0" y="T1"/>
                </a:cxn>
                <a:cxn ang="0">
                  <a:pos x="T2" y="T3"/>
                </a:cxn>
                <a:cxn ang="0">
                  <a:pos x="T4" y="T5"/>
                </a:cxn>
                <a:cxn ang="0">
                  <a:pos x="T6" y="T7"/>
                </a:cxn>
                <a:cxn ang="0">
                  <a:pos x="T8" y="T9"/>
                </a:cxn>
              </a:cxnLst>
              <a:rect l="0" t="0" r="r" b="b"/>
              <a:pathLst>
                <a:path w="126" h="171">
                  <a:moveTo>
                    <a:pt x="0" y="0"/>
                  </a:moveTo>
                  <a:cubicBezTo>
                    <a:pt x="0" y="41"/>
                    <a:pt x="0" y="41"/>
                    <a:pt x="0" y="41"/>
                  </a:cubicBezTo>
                  <a:cubicBezTo>
                    <a:pt x="43" y="84"/>
                    <a:pt x="85" y="127"/>
                    <a:pt x="126" y="171"/>
                  </a:cubicBezTo>
                  <a:cubicBezTo>
                    <a:pt x="123" y="165"/>
                    <a:pt x="120" y="159"/>
                    <a:pt x="117" y="153"/>
                  </a:cubicBezTo>
                  <a:cubicBezTo>
                    <a:pt x="79" y="101"/>
                    <a:pt x="40" y="50"/>
                    <a:pt x="0" y="0"/>
                  </a:cubicBezTo>
                </a:path>
              </a:pathLst>
            </a:custGeom>
            <a:solidFill>
              <a:srgbClr val="805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36" name="Freeform 24">
              <a:extLst>
                <a:ext uri="{FF2B5EF4-FFF2-40B4-BE49-F238E27FC236}">
                  <a16:creationId xmlns:a16="http://schemas.microsoft.com/office/drawing/2014/main" id="{FA662A67-5662-2CC8-551F-C869B83020E0}"/>
                </a:ext>
              </a:extLst>
            </p:cNvPr>
            <p:cNvSpPr>
              <a:spLocks/>
            </p:cNvSpPr>
            <p:nvPr/>
          </p:nvSpPr>
          <p:spPr bwMode="auto">
            <a:xfrm>
              <a:off x="558" y="105"/>
              <a:ext cx="462" cy="2479"/>
            </a:xfrm>
            <a:custGeom>
              <a:avLst/>
              <a:gdLst>
                <a:gd name="T0" fmla="*/ 0 w 562"/>
                <a:gd name="T1" fmla="*/ 0 h 3021"/>
                <a:gd name="T2" fmla="*/ 0 w 562"/>
                <a:gd name="T3" fmla="*/ 3021 h 3021"/>
                <a:gd name="T4" fmla="*/ 356 w 562"/>
                <a:gd name="T5" fmla="*/ 3021 h 3021"/>
                <a:gd name="T6" fmla="*/ 541 w 562"/>
                <a:gd name="T7" fmla="*/ 1681 h 3021"/>
                <a:gd name="T8" fmla="*/ 126 w 562"/>
                <a:gd name="T9" fmla="*/ 130 h 3021"/>
                <a:gd name="T10" fmla="*/ 0 w 562"/>
                <a:gd name="T11" fmla="*/ 0 h 3021"/>
              </a:gdLst>
              <a:ahLst/>
              <a:cxnLst>
                <a:cxn ang="0">
                  <a:pos x="T0" y="T1"/>
                </a:cxn>
                <a:cxn ang="0">
                  <a:pos x="T2" y="T3"/>
                </a:cxn>
                <a:cxn ang="0">
                  <a:pos x="T4" y="T5"/>
                </a:cxn>
                <a:cxn ang="0">
                  <a:pos x="T6" y="T7"/>
                </a:cxn>
                <a:cxn ang="0">
                  <a:pos x="T8" y="T9"/>
                </a:cxn>
                <a:cxn ang="0">
                  <a:pos x="T10" y="T11"/>
                </a:cxn>
              </a:cxnLst>
              <a:rect l="0" t="0" r="r" b="b"/>
              <a:pathLst>
                <a:path w="562" h="3021">
                  <a:moveTo>
                    <a:pt x="0" y="0"/>
                  </a:moveTo>
                  <a:cubicBezTo>
                    <a:pt x="0" y="3021"/>
                    <a:pt x="0" y="3021"/>
                    <a:pt x="0" y="3021"/>
                  </a:cubicBezTo>
                  <a:cubicBezTo>
                    <a:pt x="356" y="3021"/>
                    <a:pt x="356" y="3021"/>
                    <a:pt x="356" y="3021"/>
                  </a:cubicBezTo>
                  <a:cubicBezTo>
                    <a:pt x="496" y="2601"/>
                    <a:pt x="562" y="2149"/>
                    <a:pt x="541" y="1681"/>
                  </a:cubicBezTo>
                  <a:cubicBezTo>
                    <a:pt x="516" y="1121"/>
                    <a:pt x="369" y="596"/>
                    <a:pt x="126" y="130"/>
                  </a:cubicBezTo>
                  <a:cubicBezTo>
                    <a:pt x="85" y="86"/>
                    <a:pt x="43" y="43"/>
                    <a:pt x="0" y="0"/>
                  </a:cubicBezTo>
                </a:path>
              </a:pathLst>
            </a:custGeom>
            <a:solidFill>
              <a:srgbClr val="674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dirty="0">
                <a:solidFill>
                  <a:prstClr val="black"/>
                </a:solidFill>
                <a:latin typeface="Calibri Light"/>
                <a:ea typeface="微软雅黑 Light"/>
              </a:endParaRPr>
            </a:p>
          </p:txBody>
        </p:sp>
      </p:grpSp>
      <p:grpSp>
        <p:nvGrpSpPr>
          <p:cNvPr id="37" name="Group 16">
            <a:extLst>
              <a:ext uri="{FF2B5EF4-FFF2-40B4-BE49-F238E27FC236}">
                <a16:creationId xmlns:a16="http://schemas.microsoft.com/office/drawing/2014/main" id="{79166F2C-88F7-1D62-4036-F85A5F680230}"/>
              </a:ext>
            </a:extLst>
          </p:cNvPr>
          <p:cNvGrpSpPr>
            <a:grpSpLocks noChangeAspect="1"/>
          </p:cNvGrpSpPr>
          <p:nvPr userDrawn="1"/>
        </p:nvGrpSpPr>
        <p:grpSpPr bwMode="auto">
          <a:xfrm flipH="1">
            <a:off x="10756944" y="3784600"/>
            <a:ext cx="1435056" cy="3073400"/>
            <a:chOff x="558" y="29"/>
            <a:chExt cx="1193" cy="2555"/>
          </a:xfrm>
        </p:grpSpPr>
        <p:sp>
          <p:nvSpPr>
            <p:cNvPr id="38" name="AutoShape 15">
              <a:extLst>
                <a:ext uri="{FF2B5EF4-FFF2-40B4-BE49-F238E27FC236}">
                  <a16:creationId xmlns:a16="http://schemas.microsoft.com/office/drawing/2014/main" id="{EFF25D76-CADD-D316-E389-D72EB90DA468}"/>
                </a:ext>
              </a:extLst>
            </p:cNvPr>
            <p:cNvSpPr>
              <a:spLocks noChangeAspect="1" noChangeArrowheads="1" noTextEdit="1"/>
            </p:cNvSpPr>
            <p:nvPr/>
          </p:nvSpPr>
          <p:spPr bwMode="auto">
            <a:xfrm>
              <a:off x="558" y="29"/>
              <a:ext cx="1191" cy="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39" name="Freeform 17">
              <a:extLst>
                <a:ext uri="{FF2B5EF4-FFF2-40B4-BE49-F238E27FC236}">
                  <a16:creationId xmlns:a16="http://schemas.microsoft.com/office/drawing/2014/main" id="{A6289F59-0EC7-E79A-669E-DE75A45F562D}"/>
                </a:ext>
              </a:extLst>
            </p:cNvPr>
            <p:cNvSpPr>
              <a:spLocks/>
            </p:cNvSpPr>
            <p:nvPr/>
          </p:nvSpPr>
          <p:spPr bwMode="auto">
            <a:xfrm>
              <a:off x="558" y="129"/>
              <a:ext cx="1193" cy="2455"/>
            </a:xfrm>
            <a:custGeom>
              <a:avLst/>
              <a:gdLst>
                <a:gd name="T0" fmla="*/ 0 w 1451"/>
                <a:gd name="T1" fmla="*/ 0 h 2992"/>
                <a:gd name="T2" fmla="*/ 0 w 1451"/>
                <a:gd name="T3" fmla="*/ 2992 h 2992"/>
                <a:gd name="T4" fmla="*/ 1450 w 1451"/>
                <a:gd name="T5" fmla="*/ 2992 h 2992"/>
                <a:gd name="T6" fmla="*/ 1447 w 1451"/>
                <a:gd name="T7" fmla="*/ 2782 h 2992"/>
                <a:gd name="T8" fmla="*/ 135 w 1451"/>
                <a:gd name="T9" fmla="*/ 110 h 2992"/>
                <a:gd name="T10" fmla="*/ 140 w 1451"/>
                <a:gd name="T11" fmla="*/ 117 h 2992"/>
                <a:gd name="T12" fmla="*/ 1114 w 1451"/>
                <a:gd name="T13" fmla="*/ 2464 h 2992"/>
                <a:gd name="T14" fmla="*/ 1100 w 1451"/>
                <a:gd name="T15" fmla="*/ 2992 h 2992"/>
                <a:gd name="T16" fmla="*/ 0 w 1451"/>
                <a:gd name="T17" fmla="*/ 2992 h 2992"/>
                <a:gd name="T18" fmla="*/ 0 w 1451"/>
                <a:gd name="T19" fmla="*/ 0 h 2992"/>
                <a:gd name="T20" fmla="*/ 0 w 1451"/>
                <a:gd name="T21" fmla="*/ 0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51" h="2992">
                  <a:moveTo>
                    <a:pt x="0" y="0"/>
                  </a:moveTo>
                  <a:cubicBezTo>
                    <a:pt x="0" y="2992"/>
                    <a:pt x="0" y="2992"/>
                    <a:pt x="0" y="2992"/>
                  </a:cubicBezTo>
                  <a:cubicBezTo>
                    <a:pt x="1450" y="2992"/>
                    <a:pt x="1450" y="2992"/>
                    <a:pt x="1450" y="2992"/>
                  </a:cubicBezTo>
                  <a:cubicBezTo>
                    <a:pt x="1451" y="2922"/>
                    <a:pt x="1450" y="2853"/>
                    <a:pt x="1447" y="2782"/>
                  </a:cubicBezTo>
                  <a:cubicBezTo>
                    <a:pt x="1398" y="1705"/>
                    <a:pt x="897" y="756"/>
                    <a:pt x="135" y="110"/>
                  </a:cubicBezTo>
                  <a:cubicBezTo>
                    <a:pt x="137" y="112"/>
                    <a:pt x="139" y="114"/>
                    <a:pt x="140" y="117"/>
                  </a:cubicBezTo>
                  <a:cubicBezTo>
                    <a:pt x="710" y="738"/>
                    <a:pt x="1073" y="1556"/>
                    <a:pt x="1114" y="2464"/>
                  </a:cubicBezTo>
                  <a:cubicBezTo>
                    <a:pt x="1122" y="2643"/>
                    <a:pt x="1117" y="2819"/>
                    <a:pt x="1100" y="2992"/>
                  </a:cubicBezTo>
                  <a:cubicBezTo>
                    <a:pt x="0" y="2992"/>
                    <a:pt x="0" y="2992"/>
                    <a:pt x="0" y="2992"/>
                  </a:cubicBezTo>
                  <a:cubicBezTo>
                    <a:pt x="0" y="0"/>
                    <a:pt x="0" y="0"/>
                    <a:pt x="0" y="0"/>
                  </a:cubicBezTo>
                  <a:cubicBezTo>
                    <a:pt x="0" y="0"/>
                    <a:pt x="0" y="0"/>
                    <a:pt x="0" y="0"/>
                  </a:cubicBezTo>
                </a:path>
              </a:pathLst>
            </a:custGeom>
            <a:solidFill>
              <a:srgbClr val="DBD0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40" name="Freeform 18">
              <a:extLst>
                <a:ext uri="{FF2B5EF4-FFF2-40B4-BE49-F238E27FC236}">
                  <a16:creationId xmlns:a16="http://schemas.microsoft.com/office/drawing/2014/main" id="{3F1BE11C-13B2-3F5E-062E-213B0DEE6175}"/>
                </a:ext>
              </a:extLst>
            </p:cNvPr>
            <p:cNvSpPr>
              <a:spLocks/>
            </p:cNvSpPr>
            <p:nvPr/>
          </p:nvSpPr>
          <p:spPr bwMode="auto">
            <a:xfrm>
              <a:off x="558" y="105"/>
              <a:ext cx="922" cy="2479"/>
            </a:xfrm>
            <a:custGeom>
              <a:avLst/>
              <a:gdLst>
                <a:gd name="T0" fmla="*/ 1100 w 1122"/>
                <a:gd name="T1" fmla="*/ 3021 h 3021"/>
                <a:gd name="T2" fmla="*/ 1114 w 1122"/>
                <a:gd name="T3" fmla="*/ 2493 h 3021"/>
                <a:gd name="T4" fmla="*/ 0 w 1122"/>
                <a:gd name="T5" fmla="*/ 0 h 3021"/>
                <a:gd name="T6" fmla="*/ 0 w 1122"/>
                <a:gd name="T7" fmla="*/ 3021 h 3021"/>
                <a:gd name="T8" fmla="*/ 1100 w 1122"/>
                <a:gd name="T9" fmla="*/ 3021 h 3021"/>
              </a:gdLst>
              <a:ahLst/>
              <a:cxnLst>
                <a:cxn ang="0">
                  <a:pos x="T0" y="T1"/>
                </a:cxn>
                <a:cxn ang="0">
                  <a:pos x="T2" y="T3"/>
                </a:cxn>
                <a:cxn ang="0">
                  <a:pos x="T4" y="T5"/>
                </a:cxn>
                <a:cxn ang="0">
                  <a:pos x="T6" y="T7"/>
                </a:cxn>
                <a:cxn ang="0">
                  <a:pos x="T8" y="T9"/>
                </a:cxn>
              </a:cxnLst>
              <a:rect l="0" t="0" r="r" b="b"/>
              <a:pathLst>
                <a:path w="1122" h="3021">
                  <a:moveTo>
                    <a:pt x="1100" y="3021"/>
                  </a:moveTo>
                  <a:cubicBezTo>
                    <a:pt x="1117" y="2848"/>
                    <a:pt x="1122" y="2672"/>
                    <a:pt x="1114" y="2493"/>
                  </a:cubicBezTo>
                  <a:cubicBezTo>
                    <a:pt x="1070" y="1512"/>
                    <a:pt x="650" y="637"/>
                    <a:pt x="0" y="0"/>
                  </a:cubicBezTo>
                  <a:cubicBezTo>
                    <a:pt x="0" y="3021"/>
                    <a:pt x="0" y="3021"/>
                    <a:pt x="0" y="3021"/>
                  </a:cubicBezTo>
                  <a:cubicBezTo>
                    <a:pt x="1100" y="3021"/>
                    <a:pt x="1100" y="3021"/>
                    <a:pt x="1100" y="3021"/>
                  </a:cubicBezTo>
                </a:path>
              </a:pathLst>
            </a:custGeom>
            <a:solidFill>
              <a:srgbClr val="9079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41" name="Freeform 19">
              <a:extLst>
                <a:ext uri="{FF2B5EF4-FFF2-40B4-BE49-F238E27FC236}">
                  <a16:creationId xmlns:a16="http://schemas.microsoft.com/office/drawing/2014/main" id="{972930EA-C19A-9220-3B46-EA9DC45126E9}"/>
                </a:ext>
              </a:extLst>
            </p:cNvPr>
            <p:cNvSpPr>
              <a:spLocks/>
            </p:cNvSpPr>
            <p:nvPr/>
          </p:nvSpPr>
          <p:spPr bwMode="auto">
            <a:xfrm>
              <a:off x="654" y="197"/>
              <a:ext cx="15" cy="22"/>
            </a:xfrm>
            <a:custGeom>
              <a:avLst/>
              <a:gdLst>
                <a:gd name="T0" fmla="*/ 0 w 18"/>
                <a:gd name="T1" fmla="*/ 0 h 27"/>
                <a:gd name="T2" fmla="*/ 9 w 18"/>
                <a:gd name="T3" fmla="*/ 18 h 27"/>
                <a:gd name="T4" fmla="*/ 11 w 18"/>
                <a:gd name="T5" fmla="*/ 21 h 27"/>
                <a:gd name="T6" fmla="*/ 18 w 18"/>
                <a:gd name="T7" fmla="*/ 27 h 27"/>
                <a:gd name="T8" fmla="*/ 0 w 18"/>
                <a:gd name="T9" fmla="*/ 0 h 27"/>
              </a:gdLst>
              <a:ahLst/>
              <a:cxnLst>
                <a:cxn ang="0">
                  <a:pos x="T0" y="T1"/>
                </a:cxn>
                <a:cxn ang="0">
                  <a:pos x="T2" y="T3"/>
                </a:cxn>
                <a:cxn ang="0">
                  <a:pos x="T4" y="T5"/>
                </a:cxn>
                <a:cxn ang="0">
                  <a:pos x="T6" y="T7"/>
                </a:cxn>
                <a:cxn ang="0">
                  <a:pos x="T8" y="T9"/>
                </a:cxn>
              </a:cxnLst>
              <a:rect l="0" t="0" r="r" b="b"/>
              <a:pathLst>
                <a:path w="18" h="27">
                  <a:moveTo>
                    <a:pt x="0" y="0"/>
                  </a:moveTo>
                  <a:cubicBezTo>
                    <a:pt x="3" y="6"/>
                    <a:pt x="6" y="12"/>
                    <a:pt x="9" y="18"/>
                  </a:cubicBezTo>
                  <a:cubicBezTo>
                    <a:pt x="10" y="19"/>
                    <a:pt x="11" y="20"/>
                    <a:pt x="11" y="21"/>
                  </a:cubicBezTo>
                  <a:cubicBezTo>
                    <a:pt x="14" y="23"/>
                    <a:pt x="16" y="25"/>
                    <a:pt x="18" y="27"/>
                  </a:cubicBezTo>
                  <a:cubicBezTo>
                    <a:pt x="12" y="18"/>
                    <a:pt x="6" y="9"/>
                    <a:pt x="0" y="0"/>
                  </a:cubicBezTo>
                </a:path>
              </a:pathLst>
            </a:custGeom>
            <a:solidFill>
              <a:srgbClr val="DD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42" name="Freeform 20">
              <a:extLst>
                <a:ext uri="{FF2B5EF4-FFF2-40B4-BE49-F238E27FC236}">
                  <a16:creationId xmlns:a16="http://schemas.microsoft.com/office/drawing/2014/main" id="{59E52F9C-1D0A-E513-038B-672555770B42}"/>
                </a:ext>
              </a:extLst>
            </p:cNvPr>
            <p:cNvSpPr>
              <a:spLocks/>
            </p:cNvSpPr>
            <p:nvPr/>
          </p:nvSpPr>
          <p:spPr bwMode="auto">
            <a:xfrm>
              <a:off x="663" y="214"/>
              <a:ext cx="10" cy="11"/>
            </a:xfrm>
            <a:custGeom>
              <a:avLst/>
              <a:gdLst>
                <a:gd name="T0" fmla="*/ 0 w 12"/>
                <a:gd name="T1" fmla="*/ 0 h 13"/>
                <a:gd name="T2" fmla="*/ 12 w 12"/>
                <a:gd name="T3" fmla="*/ 13 h 13"/>
                <a:gd name="T4" fmla="*/ 7 w 12"/>
                <a:gd name="T5" fmla="*/ 6 h 13"/>
                <a:gd name="T6" fmla="*/ 0 w 12"/>
                <a:gd name="T7" fmla="*/ 0 h 13"/>
              </a:gdLst>
              <a:ahLst/>
              <a:cxnLst>
                <a:cxn ang="0">
                  <a:pos x="T0" y="T1"/>
                </a:cxn>
                <a:cxn ang="0">
                  <a:pos x="T2" y="T3"/>
                </a:cxn>
                <a:cxn ang="0">
                  <a:pos x="T4" y="T5"/>
                </a:cxn>
                <a:cxn ang="0">
                  <a:pos x="T6" y="T7"/>
                </a:cxn>
              </a:cxnLst>
              <a:rect l="0" t="0" r="r" b="b"/>
              <a:pathLst>
                <a:path w="12" h="13">
                  <a:moveTo>
                    <a:pt x="0" y="0"/>
                  </a:moveTo>
                  <a:cubicBezTo>
                    <a:pt x="4" y="4"/>
                    <a:pt x="8" y="8"/>
                    <a:pt x="12" y="13"/>
                  </a:cubicBezTo>
                  <a:cubicBezTo>
                    <a:pt x="11" y="10"/>
                    <a:pt x="9" y="8"/>
                    <a:pt x="7" y="6"/>
                  </a:cubicBezTo>
                  <a:cubicBezTo>
                    <a:pt x="5" y="4"/>
                    <a:pt x="3" y="2"/>
                    <a:pt x="0" y="0"/>
                  </a:cubicBezTo>
                </a:path>
              </a:pathLst>
            </a:custGeom>
            <a:solidFill>
              <a:srgbClr val="D0D6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43" name="Freeform 21">
              <a:extLst>
                <a:ext uri="{FF2B5EF4-FFF2-40B4-BE49-F238E27FC236}">
                  <a16:creationId xmlns:a16="http://schemas.microsoft.com/office/drawing/2014/main" id="{EE4AEDF0-5018-36C9-2EA9-43C4FDACC19F}"/>
                </a:ext>
              </a:extLst>
            </p:cNvPr>
            <p:cNvSpPr>
              <a:spLocks/>
            </p:cNvSpPr>
            <p:nvPr/>
          </p:nvSpPr>
          <p:spPr bwMode="auto">
            <a:xfrm>
              <a:off x="558" y="105"/>
              <a:ext cx="679" cy="2479"/>
            </a:xfrm>
            <a:custGeom>
              <a:avLst/>
              <a:gdLst>
                <a:gd name="T0" fmla="*/ 0 w 826"/>
                <a:gd name="T1" fmla="*/ 0 h 3021"/>
                <a:gd name="T2" fmla="*/ 0 w 826"/>
                <a:gd name="T3" fmla="*/ 3021 h 3021"/>
                <a:gd name="T4" fmla="*/ 743 w 826"/>
                <a:gd name="T5" fmla="*/ 3021 h 3021"/>
                <a:gd name="T6" fmla="*/ 812 w 826"/>
                <a:gd name="T7" fmla="*/ 2118 h 3021"/>
                <a:gd name="T8" fmla="*/ 140 w 826"/>
                <a:gd name="T9" fmla="*/ 146 h 3021"/>
                <a:gd name="T10" fmla="*/ 128 w 826"/>
                <a:gd name="T11" fmla="*/ 133 h 3021"/>
                <a:gd name="T12" fmla="*/ 126 w 826"/>
                <a:gd name="T13" fmla="*/ 130 h 3021"/>
                <a:gd name="T14" fmla="*/ 541 w 826"/>
                <a:gd name="T15" fmla="*/ 1681 h 3021"/>
                <a:gd name="T16" fmla="*/ 356 w 826"/>
                <a:gd name="T17" fmla="*/ 3021 h 3021"/>
                <a:gd name="T18" fmla="*/ 0 w 826"/>
                <a:gd name="T19" fmla="*/ 3021 h 3021"/>
                <a:gd name="T20" fmla="*/ 0 w 826"/>
                <a:gd name="T21" fmla="*/ 0 h 3021"/>
                <a:gd name="T22" fmla="*/ 0 w 826"/>
                <a:gd name="T23" fmla="*/ 0 h 3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6" h="3021">
                  <a:moveTo>
                    <a:pt x="0" y="0"/>
                  </a:moveTo>
                  <a:cubicBezTo>
                    <a:pt x="0" y="3021"/>
                    <a:pt x="0" y="3021"/>
                    <a:pt x="0" y="3021"/>
                  </a:cubicBezTo>
                  <a:cubicBezTo>
                    <a:pt x="743" y="3021"/>
                    <a:pt x="743" y="3021"/>
                    <a:pt x="743" y="3021"/>
                  </a:cubicBezTo>
                  <a:cubicBezTo>
                    <a:pt x="801" y="2730"/>
                    <a:pt x="826" y="2428"/>
                    <a:pt x="812" y="2118"/>
                  </a:cubicBezTo>
                  <a:cubicBezTo>
                    <a:pt x="779" y="1382"/>
                    <a:pt x="535" y="706"/>
                    <a:pt x="140" y="146"/>
                  </a:cubicBezTo>
                  <a:cubicBezTo>
                    <a:pt x="136" y="141"/>
                    <a:pt x="132" y="137"/>
                    <a:pt x="128" y="133"/>
                  </a:cubicBezTo>
                  <a:cubicBezTo>
                    <a:pt x="128" y="132"/>
                    <a:pt x="127" y="131"/>
                    <a:pt x="126" y="130"/>
                  </a:cubicBezTo>
                  <a:cubicBezTo>
                    <a:pt x="369" y="596"/>
                    <a:pt x="516" y="1121"/>
                    <a:pt x="541" y="1681"/>
                  </a:cubicBezTo>
                  <a:cubicBezTo>
                    <a:pt x="562" y="2149"/>
                    <a:pt x="496" y="2601"/>
                    <a:pt x="356" y="3021"/>
                  </a:cubicBezTo>
                  <a:cubicBezTo>
                    <a:pt x="0" y="3021"/>
                    <a:pt x="0" y="3021"/>
                    <a:pt x="0" y="3021"/>
                  </a:cubicBezTo>
                  <a:cubicBezTo>
                    <a:pt x="0" y="0"/>
                    <a:pt x="0" y="0"/>
                    <a:pt x="0" y="0"/>
                  </a:cubicBezTo>
                  <a:cubicBezTo>
                    <a:pt x="0" y="0"/>
                    <a:pt x="0" y="0"/>
                    <a:pt x="0" y="0"/>
                  </a:cubicBezTo>
                </a:path>
              </a:pathLst>
            </a:custGeom>
            <a:solidFill>
              <a:srgbClr val="805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44" name="Freeform 22">
              <a:extLst>
                <a:ext uri="{FF2B5EF4-FFF2-40B4-BE49-F238E27FC236}">
                  <a16:creationId xmlns:a16="http://schemas.microsoft.com/office/drawing/2014/main" id="{7462E3DC-1E2F-2E11-0427-4012CF452B16}"/>
                </a:ext>
              </a:extLst>
            </p:cNvPr>
            <p:cNvSpPr>
              <a:spLocks/>
            </p:cNvSpPr>
            <p:nvPr/>
          </p:nvSpPr>
          <p:spPr bwMode="auto">
            <a:xfrm>
              <a:off x="558" y="29"/>
              <a:ext cx="96" cy="168"/>
            </a:xfrm>
            <a:custGeom>
              <a:avLst/>
              <a:gdLst>
                <a:gd name="T0" fmla="*/ 0 w 117"/>
                <a:gd name="T1" fmla="*/ 0 h 205"/>
                <a:gd name="T2" fmla="*/ 0 w 117"/>
                <a:gd name="T3" fmla="*/ 52 h 205"/>
                <a:gd name="T4" fmla="*/ 117 w 117"/>
                <a:gd name="T5" fmla="*/ 205 h 205"/>
                <a:gd name="T6" fmla="*/ 0 w 117"/>
                <a:gd name="T7" fmla="*/ 0 h 205"/>
              </a:gdLst>
              <a:ahLst/>
              <a:cxnLst>
                <a:cxn ang="0">
                  <a:pos x="T0" y="T1"/>
                </a:cxn>
                <a:cxn ang="0">
                  <a:pos x="T2" y="T3"/>
                </a:cxn>
                <a:cxn ang="0">
                  <a:pos x="T4" y="T5"/>
                </a:cxn>
                <a:cxn ang="0">
                  <a:pos x="T6" y="T7"/>
                </a:cxn>
              </a:cxnLst>
              <a:rect l="0" t="0" r="r" b="b"/>
              <a:pathLst>
                <a:path w="117" h="205">
                  <a:moveTo>
                    <a:pt x="0" y="0"/>
                  </a:moveTo>
                  <a:cubicBezTo>
                    <a:pt x="0" y="52"/>
                    <a:pt x="0" y="52"/>
                    <a:pt x="0" y="52"/>
                  </a:cubicBezTo>
                  <a:cubicBezTo>
                    <a:pt x="40" y="102"/>
                    <a:pt x="79" y="153"/>
                    <a:pt x="117" y="205"/>
                  </a:cubicBezTo>
                  <a:cubicBezTo>
                    <a:pt x="80" y="135"/>
                    <a:pt x="41" y="67"/>
                    <a:pt x="0" y="0"/>
                  </a:cubicBezTo>
                </a:path>
              </a:pathLst>
            </a:custGeom>
            <a:solidFill>
              <a:srgbClr val="674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45" name="Freeform 23">
              <a:extLst>
                <a:ext uri="{FF2B5EF4-FFF2-40B4-BE49-F238E27FC236}">
                  <a16:creationId xmlns:a16="http://schemas.microsoft.com/office/drawing/2014/main" id="{3F1AB753-66C9-99DE-BA32-F6221D20215E}"/>
                </a:ext>
              </a:extLst>
            </p:cNvPr>
            <p:cNvSpPr>
              <a:spLocks/>
            </p:cNvSpPr>
            <p:nvPr/>
          </p:nvSpPr>
          <p:spPr bwMode="auto">
            <a:xfrm>
              <a:off x="558" y="72"/>
              <a:ext cx="104" cy="140"/>
            </a:xfrm>
            <a:custGeom>
              <a:avLst/>
              <a:gdLst>
                <a:gd name="T0" fmla="*/ 0 w 126"/>
                <a:gd name="T1" fmla="*/ 0 h 171"/>
                <a:gd name="T2" fmla="*/ 0 w 126"/>
                <a:gd name="T3" fmla="*/ 41 h 171"/>
                <a:gd name="T4" fmla="*/ 126 w 126"/>
                <a:gd name="T5" fmla="*/ 171 h 171"/>
                <a:gd name="T6" fmla="*/ 117 w 126"/>
                <a:gd name="T7" fmla="*/ 153 h 171"/>
                <a:gd name="T8" fmla="*/ 0 w 126"/>
                <a:gd name="T9" fmla="*/ 0 h 171"/>
              </a:gdLst>
              <a:ahLst/>
              <a:cxnLst>
                <a:cxn ang="0">
                  <a:pos x="T0" y="T1"/>
                </a:cxn>
                <a:cxn ang="0">
                  <a:pos x="T2" y="T3"/>
                </a:cxn>
                <a:cxn ang="0">
                  <a:pos x="T4" y="T5"/>
                </a:cxn>
                <a:cxn ang="0">
                  <a:pos x="T6" y="T7"/>
                </a:cxn>
                <a:cxn ang="0">
                  <a:pos x="T8" y="T9"/>
                </a:cxn>
              </a:cxnLst>
              <a:rect l="0" t="0" r="r" b="b"/>
              <a:pathLst>
                <a:path w="126" h="171">
                  <a:moveTo>
                    <a:pt x="0" y="0"/>
                  </a:moveTo>
                  <a:cubicBezTo>
                    <a:pt x="0" y="41"/>
                    <a:pt x="0" y="41"/>
                    <a:pt x="0" y="41"/>
                  </a:cubicBezTo>
                  <a:cubicBezTo>
                    <a:pt x="43" y="84"/>
                    <a:pt x="85" y="127"/>
                    <a:pt x="126" y="171"/>
                  </a:cubicBezTo>
                  <a:cubicBezTo>
                    <a:pt x="123" y="165"/>
                    <a:pt x="120" y="159"/>
                    <a:pt x="117" y="153"/>
                  </a:cubicBezTo>
                  <a:cubicBezTo>
                    <a:pt x="79" y="101"/>
                    <a:pt x="40" y="50"/>
                    <a:pt x="0" y="0"/>
                  </a:cubicBezTo>
                </a:path>
              </a:pathLst>
            </a:custGeom>
            <a:solidFill>
              <a:srgbClr val="805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black"/>
                </a:solidFill>
                <a:latin typeface="Calibri Light"/>
                <a:ea typeface="微软雅黑 Light"/>
              </a:endParaRPr>
            </a:p>
          </p:txBody>
        </p:sp>
        <p:sp>
          <p:nvSpPr>
            <p:cNvPr id="46" name="Freeform 24">
              <a:extLst>
                <a:ext uri="{FF2B5EF4-FFF2-40B4-BE49-F238E27FC236}">
                  <a16:creationId xmlns:a16="http://schemas.microsoft.com/office/drawing/2014/main" id="{550B5F8F-1854-06BE-C115-4CB82B1FEAC2}"/>
                </a:ext>
              </a:extLst>
            </p:cNvPr>
            <p:cNvSpPr>
              <a:spLocks/>
            </p:cNvSpPr>
            <p:nvPr/>
          </p:nvSpPr>
          <p:spPr bwMode="auto">
            <a:xfrm>
              <a:off x="558" y="105"/>
              <a:ext cx="462" cy="2479"/>
            </a:xfrm>
            <a:custGeom>
              <a:avLst/>
              <a:gdLst>
                <a:gd name="T0" fmla="*/ 0 w 562"/>
                <a:gd name="T1" fmla="*/ 0 h 3021"/>
                <a:gd name="T2" fmla="*/ 0 w 562"/>
                <a:gd name="T3" fmla="*/ 3021 h 3021"/>
                <a:gd name="T4" fmla="*/ 356 w 562"/>
                <a:gd name="T5" fmla="*/ 3021 h 3021"/>
                <a:gd name="T6" fmla="*/ 541 w 562"/>
                <a:gd name="T7" fmla="*/ 1681 h 3021"/>
                <a:gd name="T8" fmla="*/ 126 w 562"/>
                <a:gd name="T9" fmla="*/ 130 h 3021"/>
                <a:gd name="T10" fmla="*/ 0 w 562"/>
                <a:gd name="T11" fmla="*/ 0 h 3021"/>
              </a:gdLst>
              <a:ahLst/>
              <a:cxnLst>
                <a:cxn ang="0">
                  <a:pos x="T0" y="T1"/>
                </a:cxn>
                <a:cxn ang="0">
                  <a:pos x="T2" y="T3"/>
                </a:cxn>
                <a:cxn ang="0">
                  <a:pos x="T4" y="T5"/>
                </a:cxn>
                <a:cxn ang="0">
                  <a:pos x="T6" y="T7"/>
                </a:cxn>
                <a:cxn ang="0">
                  <a:pos x="T8" y="T9"/>
                </a:cxn>
                <a:cxn ang="0">
                  <a:pos x="T10" y="T11"/>
                </a:cxn>
              </a:cxnLst>
              <a:rect l="0" t="0" r="r" b="b"/>
              <a:pathLst>
                <a:path w="562" h="3021">
                  <a:moveTo>
                    <a:pt x="0" y="0"/>
                  </a:moveTo>
                  <a:cubicBezTo>
                    <a:pt x="0" y="3021"/>
                    <a:pt x="0" y="3021"/>
                    <a:pt x="0" y="3021"/>
                  </a:cubicBezTo>
                  <a:cubicBezTo>
                    <a:pt x="356" y="3021"/>
                    <a:pt x="356" y="3021"/>
                    <a:pt x="356" y="3021"/>
                  </a:cubicBezTo>
                  <a:cubicBezTo>
                    <a:pt x="496" y="2601"/>
                    <a:pt x="562" y="2149"/>
                    <a:pt x="541" y="1681"/>
                  </a:cubicBezTo>
                  <a:cubicBezTo>
                    <a:pt x="516" y="1121"/>
                    <a:pt x="369" y="596"/>
                    <a:pt x="126" y="130"/>
                  </a:cubicBezTo>
                  <a:cubicBezTo>
                    <a:pt x="85" y="86"/>
                    <a:pt x="43" y="43"/>
                    <a:pt x="0" y="0"/>
                  </a:cubicBezTo>
                </a:path>
              </a:pathLst>
            </a:custGeom>
            <a:solidFill>
              <a:srgbClr val="674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dirty="0">
                <a:solidFill>
                  <a:prstClr val="black"/>
                </a:solidFill>
                <a:latin typeface="Calibri Light"/>
                <a:ea typeface="微软雅黑 Light"/>
              </a:endParaRPr>
            </a:p>
          </p:txBody>
        </p:sp>
      </p:grpSp>
    </p:spTree>
    <p:extLst>
      <p:ext uri="{BB962C8B-B14F-4D97-AF65-F5344CB8AC3E}">
        <p14:creationId xmlns:p14="http://schemas.microsoft.com/office/powerpoint/2010/main" val="4124361399"/>
      </p:ext>
    </p:extLst>
  </p:cSld>
  <p:clrMapOvr>
    <a:masterClrMapping/>
  </p:clrMapOvr>
  <p:transition spd="med">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正文">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7E983D55-05AB-16A4-C042-45C0B0CC6B9C}"/>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0434258" y="121079"/>
            <a:ext cx="1603201" cy="532004"/>
          </a:xfrm>
          <a:prstGeom prst="rect">
            <a:avLst/>
          </a:prstGeom>
        </p:spPr>
      </p:pic>
      <p:pic>
        <p:nvPicPr>
          <p:cNvPr id="26" name="图片 25">
            <a:extLst>
              <a:ext uri="{FF2B5EF4-FFF2-40B4-BE49-F238E27FC236}">
                <a16:creationId xmlns:a16="http://schemas.microsoft.com/office/drawing/2014/main" id="{B5ABF7C1-BF80-0DBE-EBEF-8299B038F6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4542" y="6098057"/>
            <a:ext cx="1436369" cy="559609"/>
          </a:xfrm>
          <a:prstGeom prst="rect">
            <a:avLst/>
          </a:prstGeom>
        </p:spPr>
      </p:pic>
    </p:spTree>
    <p:extLst>
      <p:ext uri="{BB962C8B-B14F-4D97-AF65-F5344CB8AC3E}">
        <p14:creationId xmlns:p14="http://schemas.microsoft.com/office/powerpoint/2010/main" val="3132005544"/>
      </p:ext>
    </p:extLst>
  </p:cSld>
  <p:clrMapOvr>
    <a:masterClrMapping/>
  </p:clrMapOvr>
  <p:transition spd="med">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033417"/>
      </p:ext>
    </p:extLst>
  </p:cSld>
  <p:clrMapOvr>
    <a:masterClrMapping/>
  </p:clrMapOvr>
  <p:transition spd="med">
    <p:wip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542950"/>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64" r:id="rId4"/>
    <p:sldLayoutId id="2147483666" r:id="rId5"/>
    <p:sldLayoutId id="2147483665" r:id="rId6"/>
  </p:sldLayoutIdLst>
  <p:transition spd="med">
    <p:wipe/>
  </p:transition>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8.gif"/><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rgbClr val="FFFFFF"/>
          </a:fgClr>
          <a:bgClr>
            <a:schemeClr val="bg1"/>
          </a:bgClr>
        </a:pattFill>
        <a:effectLst/>
      </p:bgPr>
    </p:bg>
    <p:spTree>
      <p:nvGrpSpPr>
        <p:cNvPr id="1" name=""/>
        <p:cNvGrpSpPr/>
        <p:nvPr/>
      </p:nvGrpSpPr>
      <p:grpSpPr>
        <a:xfrm>
          <a:off x="0" y="0"/>
          <a:ext cx="0" cy="0"/>
          <a:chOff x="0" y="0"/>
          <a:chExt cx="0" cy="0"/>
        </a:xfrm>
      </p:grpSpPr>
      <p:sp>
        <p:nvSpPr>
          <p:cNvPr id="40" name="矩形 39"/>
          <p:cNvSpPr/>
          <p:nvPr/>
        </p:nvSpPr>
        <p:spPr bwMode="auto">
          <a:xfrm>
            <a:off x="2450625" y="2069739"/>
            <a:ext cx="7290778" cy="1405641"/>
          </a:xfrm>
          <a:prstGeom prst="rect">
            <a:avLst/>
          </a:prstGeom>
        </p:spPr>
        <p:txBody>
          <a:bodyPr wrap="none">
            <a:spAutoFit/>
          </a:bodyPr>
          <a:lstStyle/>
          <a:p>
            <a:pPr algn="ctr" defTabSz="914377">
              <a:defRPr/>
            </a:pPr>
            <a:r>
              <a:rPr lang="zh-CN" altLang="en-US" sz="4267" b="1" kern="100" dirty="0">
                <a:solidFill>
                  <a:srgbClr val="674196"/>
                </a:solidFill>
                <a:latin typeface="微软雅黑" panose="020B0503020204020204" pitchFamily="34" charset="-122"/>
                <a:ea typeface="微软雅黑" panose="020B0503020204020204" pitchFamily="34" charset="-122"/>
                <a:cs typeface="Times New Roman" panose="02020603050405020304" pitchFamily="18" charset="0"/>
              </a:rPr>
              <a:t>基于结构重参化与信息聚合的</a:t>
            </a:r>
            <a:endParaRPr lang="en-US" altLang="zh-CN" sz="4267" b="1" kern="100" dirty="0">
              <a:solidFill>
                <a:srgbClr val="674196"/>
              </a:solidFill>
              <a:latin typeface="微软雅黑" panose="020B0503020204020204" pitchFamily="34" charset="-122"/>
              <a:ea typeface="微软雅黑" panose="020B0503020204020204" pitchFamily="34" charset="-122"/>
              <a:cs typeface="Times New Roman" panose="02020603050405020304" pitchFamily="18" charset="0"/>
            </a:endParaRPr>
          </a:p>
          <a:p>
            <a:pPr algn="ctr" defTabSz="914377">
              <a:defRPr/>
            </a:pPr>
            <a:r>
              <a:rPr lang="zh-CN" altLang="en-US" sz="4267" b="1" kern="100" dirty="0">
                <a:solidFill>
                  <a:srgbClr val="674196"/>
                </a:solidFill>
                <a:latin typeface="微软雅黑" panose="020B0503020204020204" pitchFamily="34" charset="-122"/>
                <a:ea typeface="微软雅黑" panose="020B0503020204020204" pitchFamily="34" charset="-122"/>
                <a:cs typeface="Times New Roman" panose="02020603050405020304" pitchFamily="18" charset="0"/>
              </a:rPr>
              <a:t>视频目标检测研究</a:t>
            </a:r>
          </a:p>
        </p:txBody>
      </p:sp>
      <p:sp>
        <p:nvSpPr>
          <p:cNvPr id="2" name="圆角矩形 61">
            <a:extLst>
              <a:ext uri="{FF2B5EF4-FFF2-40B4-BE49-F238E27FC236}">
                <a16:creationId xmlns:a16="http://schemas.microsoft.com/office/drawing/2014/main" id="{1EBAE3FA-B86C-874D-4D39-006DA3660DFF}"/>
              </a:ext>
            </a:extLst>
          </p:cNvPr>
          <p:cNvSpPr/>
          <p:nvPr/>
        </p:nvSpPr>
        <p:spPr>
          <a:xfrm>
            <a:off x="4881920" y="3769117"/>
            <a:ext cx="2492547" cy="474133"/>
          </a:xfrm>
          <a:prstGeom prst="roundRect">
            <a:avLst>
              <a:gd name="adj" fmla="val 50000"/>
            </a:avLst>
          </a:prstGeom>
          <a:solidFill>
            <a:srgbClr val="67419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zh-CN" altLang="en-US" sz="1200" b="1" dirty="0">
                <a:solidFill>
                  <a:prstClr val="white"/>
                </a:solidFill>
                <a:latin typeface="+mj-ea"/>
                <a:ea typeface="+mj-ea"/>
                <a:cs typeface="Arial" panose="020B0604020202020204" pitchFamily="34" charset="0"/>
              </a:rPr>
              <a:t>答辩人：肖伟康 </a:t>
            </a:r>
            <a:r>
              <a:rPr lang="en-US" altLang="zh-CN" sz="1200" b="1" dirty="0">
                <a:solidFill>
                  <a:prstClr val="white"/>
                </a:solidFill>
                <a:latin typeface="+mj-ea"/>
                <a:ea typeface="+mj-ea"/>
                <a:cs typeface="Arial" panose="020B0604020202020204" pitchFamily="34" charset="0"/>
              </a:rPr>
              <a:t>MG20370042</a:t>
            </a:r>
            <a:endParaRPr lang="zh-CN" altLang="en-US" sz="1200" b="1" dirty="0">
              <a:solidFill>
                <a:prstClr val="white"/>
              </a:solidFill>
              <a:latin typeface="+mj-ea"/>
              <a:ea typeface="+mj-ea"/>
              <a:cs typeface="Arial" panose="020B0604020202020204" pitchFamily="34" charset="0"/>
            </a:endParaRPr>
          </a:p>
        </p:txBody>
      </p:sp>
      <p:sp>
        <p:nvSpPr>
          <p:cNvPr id="3" name="圆角矩形 61">
            <a:extLst>
              <a:ext uri="{FF2B5EF4-FFF2-40B4-BE49-F238E27FC236}">
                <a16:creationId xmlns:a16="http://schemas.microsoft.com/office/drawing/2014/main" id="{13168F79-CFBC-DC47-34E2-0BF9DFE175ED}"/>
              </a:ext>
            </a:extLst>
          </p:cNvPr>
          <p:cNvSpPr/>
          <p:nvPr/>
        </p:nvSpPr>
        <p:spPr>
          <a:xfrm>
            <a:off x="4881919" y="4344124"/>
            <a:ext cx="2492547" cy="474133"/>
          </a:xfrm>
          <a:prstGeom prst="roundRect">
            <a:avLst>
              <a:gd name="adj" fmla="val 50000"/>
            </a:avLst>
          </a:prstGeom>
          <a:solidFill>
            <a:srgbClr val="67419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zh-CN" altLang="en-US" sz="1200" b="1">
                <a:solidFill>
                  <a:prstClr val="white"/>
                </a:solidFill>
                <a:latin typeface="+mj-ea"/>
                <a:ea typeface="+mj-ea"/>
                <a:cs typeface="Arial" panose="020B0604020202020204" pitchFamily="34" charset="0"/>
              </a:rPr>
              <a:t>导   师：申富饶 教授</a:t>
            </a:r>
            <a:endParaRPr lang="zh-CN" altLang="en-US" sz="1200" b="1" dirty="0">
              <a:solidFill>
                <a:prstClr val="white"/>
              </a:solidFill>
              <a:latin typeface="+mj-ea"/>
              <a:ea typeface="+mj-ea"/>
              <a:cs typeface="Arial" panose="020B0604020202020204" pitchFamily="34" charset="0"/>
            </a:endParaRPr>
          </a:p>
        </p:txBody>
      </p:sp>
      <p:sp>
        <p:nvSpPr>
          <p:cNvPr id="4" name="圆角矩形 61">
            <a:extLst>
              <a:ext uri="{FF2B5EF4-FFF2-40B4-BE49-F238E27FC236}">
                <a16:creationId xmlns:a16="http://schemas.microsoft.com/office/drawing/2014/main" id="{47B744A5-1772-9091-5C28-0CF70AB132DD}"/>
              </a:ext>
            </a:extLst>
          </p:cNvPr>
          <p:cNvSpPr/>
          <p:nvPr/>
        </p:nvSpPr>
        <p:spPr>
          <a:xfrm>
            <a:off x="4881919" y="4945257"/>
            <a:ext cx="2492547" cy="474133"/>
          </a:xfrm>
          <a:prstGeom prst="roundRect">
            <a:avLst>
              <a:gd name="adj" fmla="val 50000"/>
            </a:avLst>
          </a:prstGeom>
          <a:solidFill>
            <a:srgbClr val="67419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zh-CN" altLang="en-US" sz="1200" b="1">
                <a:solidFill>
                  <a:prstClr val="white"/>
                </a:solidFill>
                <a:latin typeface="+mj-ea"/>
                <a:ea typeface="+mj-ea"/>
                <a:cs typeface="Arial" panose="020B0604020202020204" pitchFamily="34" charset="0"/>
              </a:rPr>
              <a:t>日   期：</a:t>
            </a:r>
            <a:r>
              <a:rPr lang="en-US" altLang="zh-CN" sz="1200" b="1">
                <a:solidFill>
                  <a:prstClr val="white"/>
                </a:solidFill>
                <a:latin typeface="+mj-ea"/>
                <a:ea typeface="+mj-ea"/>
                <a:cs typeface="Arial" panose="020B0604020202020204" pitchFamily="34" charset="0"/>
              </a:rPr>
              <a:t>2023</a:t>
            </a:r>
            <a:r>
              <a:rPr lang="zh-CN" altLang="en-US" sz="1200" b="1" dirty="0">
                <a:solidFill>
                  <a:prstClr val="white"/>
                </a:solidFill>
                <a:latin typeface="+mj-ea"/>
                <a:ea typeface="+mj-ea"/>
                <a:cs typeface="Arial" panose="020B0604020202020204" pitchFamily="34" charset="0"/>
              </a:rPr>
              <a:t>年</a:t>
            </a:r>
            <a:r>
              <a:rPr lang="en-US" altLang="zh-CN" sz="1200" b="1">
                <a:solidFill>
                  <a:prstClr val="white"/>
                </a:solidFill>
                <a:latin typeface="+mj-ea"/>
                <a:ea typeface="+mj-ea"/>
                <a:cs typeface="Arial" panose="020B0604020202020204" pitchFamily="34" charset="0"/>
              </a:rPr>
              <a:t>5</a:t>
            </a:r>
            <a:r>
              <a:rPr lang="zh-CN" altLang="en-US" sz="1200" b="1">
                <a:solidFill>
                  <a:prstClr val="white"/>
                </a:solidFill>
                <a:latin typeface="+mj-ea"/>
                <a:ea typeface="+mj-ea"/>
                <a:cs typeface="Arial" panose="020B0604020202020204" pitchFamily="34" charset="0"/>
              </a:rPr>
              <a:t>月</a:t>
            </a:r>
            <a:r>
              <a:rPr lang="en-US" altLang="zh-CN" sz="1200" b="1">
                <a:solidFill>
                  <a:prstClr val="white"/>
                </a:solidFill>
                <a:latin typeface="+mj-ea"/>
                <a:ea typeface="+mj-ea"/>
                <a:cs typeface="Arial" panose="020B0604020202020204" pitchFamily="34" charset="0"/>
              </a:rPr>
              <a:t>22</a:t>
            </a:r>
            <a:r>
              <a:rPr lang="zh-CN" altLang="en-US" sz="1200" b="1">
                <a:solidFill>
                  <a:prstClr val="white"/>
                </a:solidFill>
                <a:latin typeface="+mj-ea"/>
                <a:ea typeface="+mj-ea"/>
                <a:cs typeface="Arial" panose="020B0604020202020204" pitchFamily="34" charset="0"/>
              </a:rPr>
              <a:t>日</a:t>
            </a:r>
            <a:endParaRPr lang="zh-CN" altLang="en-US" sz="1200" b="1" dirty="0">
              <a:solidFill>
                <a:prstClr val="white"/>
              </a:solidFill>
              <a:latin typeface="+mj-ea"/>
              <a:ea typeface="+mj-ea"/>
              <a:cs typeface="Arial" panose="020B0604020202020204" pitchFamily="34" charset="0"/>
            </a:endParaRPr>
          </a:p>
        </p:txBody>
      </p:sp>
    </p:spTree>
    <p:extLst>
      <p:ext uri="{BB962C8B-B14F-4D97-AF65-F5344CB8AC3E}">
        <p14:creationId xmlns:p14="http://schemas.microsoft.com/office/powerpoint/2010/main" val="21140868"/>
      </p:ext>
    </p:extLst>
  </p:cSld>
  <p:clrMapOvr>
    <a:masterClrMapping/>
  </p:clrMapOvr>
  <p:transition spd="med">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a:extLst>
              <a:ext uri="{FF2B5EF4-FFF2-40B4-BE49-F238E27FC236}">
                <a16:creationId xmlns:a16="http://schemas.microsoft.com/office/drawing/2014/main" id="{5AEE29DA-3866-6A65-26ED-F1CAA2D79078}"/>
              </a:ext>
            </a:extLst>
          </p:cNvPr>
          <p:cNvCxnSpPr>
            <a:cxnSpLocks/>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a:extLst>
              <a:ext uri="{FF2B5EF4-FFF2-40B4-BE49-F238E27FC236}">
                <a16:creationId xmlns:a16="http://schemas.microsoft.com/office/drawing/2014/main" id="{8DB48574-0A68-35C1-150E-3724C5EB45BD}"/>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a:extLst>
              <a:ext uri="{FF2B5EF4-FFF2-40B4-BE49-F238E27FC236}">
                <a16:creationId xmlns:a16="http://schemas.microsoft.com/office/drawing/2014/main" id="{C182161E-8749-E354-0698-2578D479D919}"/>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研究内容</a:t>
            </a:r>
          </a:p>
        </p:txBody>
      </p:sp>
      <p:sp>
        <p:nvSpPr>
          <p:cNvPr id="8" name="文本框 7">
            <a:extLst>
              <a:ext uri="{FF2B5EF4-FFF2-40B4-BE49-F238E27FC236}">
                <a16:creationId xmlns:a16="http://schemas.microsoft.com/office/drawing/2014/main" id="{A96BD8CA-5460-EAEA-AA7B-1EBC03993478}"/>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a:extLst>
              <a:ext uri="{FF2B5EF4-FFF2-40B4-BE49-F238E27FC236}">
                <a16:creationId xmlns:a16="http://schemas.microsoft.com/office/drawing/2014/main" id="{56A9B329-D059-CCD2-FACD-D040A0B9A035}"/>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a:extLst>
              <a:ext uri="{FF2B5EF4-FFF2-40B4-BE49-F238E27FC236}">
                <a16:creationId xmlns:a16="http://schemas.microsoft.com/office/drawing/2014/main" id="{EEE7C741-C851-52BD-19B5-6C92457CAA28}"/>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5" name="矩形 14">
            <a:extLst>
              <a:ext uri="{FF2B5EF4-FFF2-40B4-BE49-F238E27FC236}">
                <a16:creationId xmlns:a16="http://schemas.microsoft.com/office/drawing/2014/main" id="{FBCB9280-D569-487E-B6A5-D333A12708DA}"/>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2.1</a:t>
            </a:r>
            <a:endParaRPr lang="zh-CN" altLang="en-US" dirty="0">
              <a:latin typeface="+mj-ea"/>
              <a:ea typeface="+mj-ea"/>
            </a:endParaRPr>
          </a:p>
        </p:txBody>
      </p:sp>
      <p:sp>
        <p:nvSpPr>
          <p:cNvPr id="16" name="矩形 15">
            <a:extLst>
              <a:ext uri="{FF2B5EF4-FFF2-40B4-BE49-F238E27FC236}">
                <a16:creationId xmlns:a16="http://schemas.microsoft.com/office/drawing/2014/main" id="{7A7B22E3-0A98-48BA-A88F-A14F5903F85F}"/>
              </a:ext>
            </a:extLst>
          </p:cNvPr>
          <p:cNvSpPr/>
          <p:nvPr/>
        </p:nvSpPr>
        <p:spPr>
          <a:xfrm>
            <a:off x="922865" y="888589"/>
            <a:ext cx="3022601"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err="1">
                <a:solidFill>
                  <a:srgbClr val="7030A0"/>
                </a:solidFill>
                <a:latin typeface="Times New Roman" panose="02020603050405020304" pitchFamily="18" charset="0"/>
                <a:ea typeface="+mj-ea"/>
                <a:cs typeface="Times New Roman" panose="02020603050405020304" pitchFamily="18" charset="0"/>
              </a:rPr>
              <a:t>YoloX</a:t>
            </a:r>
            <a:r>
              <a:rPr lang="en-US" altLang="zh-CN" b="1" dirty="0">
                <a:solidFill>
                  <a:srgbClr val="7030A0"/>
                </a:solidFill>
                <a:latin typeface="Times New Roman" panose="02020603050405020304" pitchFamily="18" charset="0"/>
                <a:ea typeface="+mj-ea"/>
                <a:cs typeface="Times New Roman" panose="02020603050405020304" pitchFamily="18" charset="0"/>
              </a:rPr>
              <a:t>-Lite</a:t>
            </a:r>
            <a:r>
              <a:rPr lang="zh-CN" altLang="en-US" b="1" dirty="0">
                <a:solidFill>
                  <a:srgbClr val="7030A0"/>
                </a:solidFill>
                <a:latin typeface="+mj-ea"/>
                <a:ea typeface="+mj-ea"/>
              </a:rPr>
              <a:t>：结构重参化</a:t>
            </a:r>
          </a:p>
        </p:txBody>
      </p:sp>
      <p:pic>
        <p:nvPicPr>
          <p:cNvPr id="60" name="图片 59">
            <a:extLst>
              <a:ext uri="{FF2B5EF4-FFF2-40B4-BE49-F238E27FC236}">
                <a16:creationId xmlns:a16="http://schemas.microsoft.com/office/drawing/2014/main" id="{69F0AC7A-B561-4F2D-931D-9A95077071C9}"/>
              </a:ext>
            </a:extLst>
          </p:cNvPr>
          <p:cNvPicPr>
            <a:picLocks noChangeAspect="1"/>
          </p:cNvPicPr>
          <p:nvPr/>
        </p:nvPicPr>
        <p:blipFill>
          <a:blip r:embed="rId3"/>
          <a:stretch>
            <a:fillRect/>
          </a:stretch>
        </p:blipFill>
        <p:spPr>
          <a:xfrm>
            <a:off x="235715" y="1449078"/>
            <a:ext cx="6507358" cy="832336"/>
          </a:xfrm>
          <a:prstGeom prst="rect">
            <a:avLst/>
          </a:prstGeom>
        </p:spPr>
      </p:pic>
      <p:pic>
        <p:nvPicPr>
          <p:cNvPr id="62" name="图片 61">
            <a:extLst>
              <a:ext uri="{FF2B5EF4-FFF2-40B4-BE49-F238E27FC236}">
                <a16:creationId xmlns:a16="http://schemas.microsoft.com/office/drawing/2014/main" id="{4FE8661F-712A-45CE-B878-CE158DB9D467}"/>
              </a:ext>
            </a:extLst>
          </p:cNvPr>
          <p:cNvPicPr>
            <a:picLocks noChangeAspect="1"/>
          </p:cNvPicPr>
          <p:nvPr/>
        </p:nvPicPr>
        <p:blipFill>
          <a:blip r:embed="rId4"/>
          <a:stretch>
            <a:fillRect/>
          </a:stretch>
        </p:blipFill>
        <p:spPr>
          <a:xfrm>
            <a:off x="414948" y="2916655"/>
            <a:ext cx="6010648" cy="864593"/>
          </a:xfrm>
          <a:prstGeom prst="rect">
            <a:avLst/>
          </a:prstGeom>
        </p:spPr>
      </p:pic>
      <p:pic>
        <p:nvPicPr>
          <p:cNvPr id="63" name="图片 62">
            <a:extLst>
              <a:ext uri="{FF2B5EF4-FFF2-40B4-BE49-F238E27FC236}">
                <a16:creationId xmlns:a16="http://schemas.microsoft.com/office/drawing/2014/main" id="{CBFF8F9E-B6E8-4170-824B-B59266B5CE78}"/>
              </a:ext>
            </a:extLst>
          </p:cNvPr>
          <p:cNvPicPr>
            <a:picLocks noChangeAspect="1"/>
          </p:cNvPicPr>
          <p:nvPr/>
        </p:nvPicPr>
        <p:blipFill>
          <a:blip r:embed="rId5"/>
          <a:stretch>
            <a:fillRect/>
          </a:stretch>
        </p:blipFill>
        <p:spPr>
          <a:xfrm>
            <a:off x="818620" y="4405656"/>
            <a:ext cx="4891527" cy="916925"/>
          </a:xfrm>
          <a:prstGeom prst="rect">
            <a:avLst/>
          </a:prstGeom>
        </p:spPr>
      </p:pic>
      <p:sp>
        <p:nvSpPr>
          <p:cNvPr id="67" name="文本框 66">
            <a:extLst>
              <a:ext uri="{FF2B5EF4-FFF2-40B4-BE49-F238E27FC236}">
                <a16:creationId xmlns:a16="http://schemas.microsoft.com/office/drawing/2014/main" id="{BB67063F-A93B-40A2-B90E-44BCF7871860}"/>
              </a:ext>
            </a:extLst>
          </p:cNvPr>
          <p:cNvSpPr txBox="1"/>
          <p:nvPr/>
        </p:nvSpPr>
        <p:spPr>
          <a:xfrm>
            <a:off x="6370102" y="2275877"/>
            <a:ext cx="5077353" cy="646331"/>
          </a:xfrm>
          <a:prstGeom prst="rect">
            <a:avLst/>
          </a:prstGeom>
          <a:noFill/>
        </p:spPr>
        <p:txBody>
          <a:bodyPr wrap="square" rtlCol="0">
            <a:spAutoFit/>
          </a:bodyPr>
          <a:lstStyle/>
          <a:p>
            <a:r>
              <a:rPr lang="zh-CN" altLang="en-US" dirty="0">
                <a:latin typeface="+mj-ea"/>
                <a:ea typeface="+mj-ea"/>
              </a:rPr>
              <a:t>在</a:t>
            </a:r>
            <a:r>
              <a:rPr lang="en-US" altLang="zh-CN" dirty="0">
                <a:latin typeface="Times New Roman" panose="02020603050405020304" pitchFamily="18" charset="0"/>
                <a:cs typeface="Times New Roman" panose="02020603050405020304" pitchFamily="18" charset="0"/>
              </a:rPr>
              <a:t>Bottleneck</a:t>
            </a:r>
            <a:r>
              <a:rPr lang="zh-CN" altLang="en-US" dirty="0">
                <a:latin typeface="+mj-ea"/>
                <a:ea typeface="+mj-ea"/>
              </a:rPr>
              <a:t>基础上，修改算子顺序，减少一次非线性运算</a:t>
            </a:r>
          </a:p>
        </p:txBody>
      </p:sp>
      <p:sp>
        <p:nvSpPr>
          <p:cNvPr id="69" name="文本框 68">
            <a:extLst>
              <a:ext uri="{FF2B5EF4-FFF2-40B4-BE49-F238E27FC236}">
                <a16:creationId xmlns:a16="http://schemas.microsoft.com/office/drawing/2014/main" id="{4D7C6F95-DD3C-4D5C-8463-0A2CF82BA866}"/>
              </a:ext>
            </a:extLst>
          </p:cNvPr>
          <p:cNvSpPr txBox="1"/>
          <p:nvPr/>
        </p:nvSpPr>
        <p:spPr>
          <a:xfrm>
            <a:off x="6104482" y="3787662"/>
            <a:ext cx="2739236" cy="369332"/>
          </a:xfrm>
          <a:prstGeom prst="rect">
            <a:avLst/>
          </a:prstGeom>
          <a:noFill/>
        </p:spPr>
        <p:txBody>
          <a:bodyPr wrap="square" rtlCol="0">
            <a:spAutoFit/>
          </a:bodyPr>
          <a:lstStyle/>
          <a:p>
            <a:r>
              <a:rPr lang="zh-CN" altLang="en-US" dirty="0">
                <a:latin typeface="+mj-ea"/>
                <a:ea typeface="+mj-ea"/>
                <a:cs typeface="Times New Roman" panose="02020603050405020304" pitchFamily="18" charset="0"/>
              </a:rPr>
              <a:t>合并</a:t>
            </a:r>
            <a:r>
              <a:rPr lang="en-US" altLang="zh-CN" dirty="0">
                <a:latin typeface="Times New Roman" panose="02020603050405020304" pitchFamily="18" charset="0"/>
                <a:ea typeface="+mj-ea"/>
                <a:cs typeface="Times New Roman" panose="02020603050405020304" pitchFamily="18" charset="0"/>
              </a:rPr>
              <a:t>Conv</a:t>
            </a:r>
            <a:r>
              <a:rPr lang="zh-CN" altLang="en-US" dirty="0">
                <a:latin typeface="+mj-ea"/>
                <a:ea typeface="+mj-ea"/>
              </a:rPr>
              <a:t>算子和</a:t>
            </a:r>
            <a:r>
              <a:rPr lang="en-US" altLang="zh-CN" dirty="0">
                <a:latin typeface="Times New Roman" panose="02020603050405020304" pitchFamily="18" charset="0"/>
                <a:ea typeface="+mj-ea"/>
                <a:cs typeface="Times New Roman" panose="02020603050405020304" pitchFamily="18" charset="0"/>
              </a:rPr>
              <a:t>Bn</a:t>
            </a:r>
            <a:r>
              <a:rPr lang="zh-CN" altLang="en-US" dirty="0">
                <a:latin typeface="+mj-ea"/>
                <a:ea typeface="+mj-ea"/>
              </a:rPr>
              <a:t>算子</a:t>
            </a:r>
          </a:p>
        </p:txBody>
      </p:sp>
      <p:pic>
        <p:nvPicPr>
          <p:cNvPr id="70" name="图片 69">
            <a:extLst>
              <a:ext uri="{FF2B5EF4-FFF2-40B4-BE49-F238E27FC236}">
                <a16:creationId xmlns:a16="http://schemas.microsoft.com/office/drawing/2014/main" id="{AB2E04D6-D1B0-4AE0-8EDB-C7D80F0C90A7}"/>
              </a:ext>
            </a:extLst>
          </p:cNvPr>
          <p:cNvPicPr>
            <a:picLocks noChangeAspect="1"/>
          </p:cNvPicPr>
          <p:nvPr/>
        </p:nvPicPr>
        <p:blipFill>
          <a:blip r:embed="rId6"/>
          <a:stretch>
            <a:fillRect/>
          </a:stretch>
        </p:blipFill>
        <p:spPr>
          <a:xfrm>
            <a:off x="8242750" y="4247676"/>
            <a:ext cx="3601803" cy="734850"/>
          </a:xfrm>
          <a:prstGeom prst="rect">
            <a:avLst/>
          </a:prstGeom>
        </p:spPr>
      </p:pic>
      <p:sp>
        <p:nvSpPr>
          <p:cNvPr id="77" name="箭头: 右 76">
            <a:extLst>
              <a:ext uri="{FF2B5EF4-FFF2-40B4-BE49-F238E27FC236}">
                <a16:creationId xmlns:a16="http://schemas.microsoft.com/office/drawing/2014/main" id="{35676089-D2D8-4116-A4AD-E1C7C5A601FF}"/>
              </a:ext>
            </a:extLst>
          </p:cNvPr>
          <p:cNvSpPr/>
          <p:nvPr/>
        </p:nvSpPr>
        <p:spPr>
          <a:xfrm rot="5400000">
            <a:off x="3085375" y="2427440"/>
            <a:ext cx="358019" cy="3077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箭头: 右 77">
            <a:extLst>
              <a:ext uri="{FF2B5EF4-FFF2-40B4-BE49-F238E27FC236}">
                <a16:creationId xmlns:a16="http://schemas.microsoft.com/office/drawing/2014/main" id="{9F64BF79-636F-4971-B9D0-106ECE14E824}"/>
              </a:ext>
            </a:extLst>
          </p:cNvPr>
          <p:cNvSpPr/>
          <p:nvPr/>
        </p:nvSpPr>
        <p:spPr>
          <a:xfrm rot="5400000">
            <a:off x="3103949" y="3905450"/>
            <a:ext cx="320873" cy="3077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圆角 80">
            <a:extLst>
              <a:ext uri="{FF2B5EF4-FFF2-40B4-BE49-F238E27FC236}">
                <a16:creationId xmlns:a16="http://schemas.microsoft.com/office/drawing/2014/main" id="{96DA3B93-5A8E-41C6-BF0A-EE3189E45F43}"/>
              </a:ext>
            </a:extLst>
          </p:cNvPr>
          <p:cNvSpPr/>
          <p:nvPr/>
        </p:nvSpPr>
        <p:spPr>
          <a:xfrm>
            <a:off x="322573" y="2646767"/>
            <a:ext cx="624287" cy="358019"/>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t>训练</a:t>
            </a:r>
          </a:p>
        </p:txBody>
      </p:sp>
      <p:sp>
        <p:nvSpPr>
          <p:cNvPr id="85" name="矩形: 圆角 84">
            <a:extLst>
              <a:ext uri="{FF2B5EF4-FFF2-40B4-BE49-F238E27FC236}">
                <a16:creationId xmlns:a16="http://schemas.microsoft.com/office/drawing/2014/main" id="{6F2D715B-C41C-4B5E-B619-20A66492895C}"/>
              </a:ext>
            </a:extLst>
          </p:cNvPr>
          <p:cNvSpPr/>
          <p:nvPr/>
        </p:nvSpPr>
        <p:spPr>
          <a:xfrm>
            <a:off x="6203021" y="2324789"/>
            <a:ext cx="5574031" cy="597419"/>
          </a:xfrm>
          <a:prstGeom prst="roundRect">
            <a:avLst/>
          </a:prstGeom>
          <a:noFill/>
          <a:ln>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圆角 85">
            <a:extLst>
              <a:ext uri="{FF2B5EF4-FFF2-40B4-BE49-F238E27FC236}">
                <a16:creationId xmlns:a16="http://schemas.microsoft.com/office/drawing/2014/main" id="{582837D3-A005-4016-8364-F5F9F6682F23}"/>
              </a:ext>
            </a:extLst>
          </p:cNvPr>
          <p:cNvSpPr/>
          <p:nvPr/>
        </p:nvSpPr>
        <p:spPr>
          <a:xfrm>
            <a:off x="6104482" y="3745830"/>
            <a:ext cx="5740071" cy="1492854"/>
          </a:xfrm>
          <a:prstGeom prst="roundRect">
            <a:avLst/>
          </a:prstGeom>
          <a:noFill/>
          <a:ln>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1" name="图片 90">
            <a:extLst>
              <a:ext uri="{FF2B5EF4-FFF2-40B4-BE49-F238E27FC236}">
                <a16:creationId xmlns:a16="http://schemas.microsoft.com/office/drawing/2014/main" id="{97C61A8C-0CC6-4C17-9FAE-165F35C1C724}"/>
              </a:ext>
            </a:extLst>
          </p:cNvPr>
          <p:cNvPicPr>
            <a:picLocks noChangeAspect="1"/>
          </p:cNvPicPr>
          <p:nvPr/>
        </p:nvPicPr>
        <p:blipFill>
          <a:blip r:embed="rId7"/>
          <a:stretch>
            <a:fillRect/>
          </a:stretch>
        </p:blipFill>
        <p:spPr>
          <a:xfrm>
            <a:off x="6150812" y="4144588"/>
            <a:ext cx="1781557" cy="941027"/>
          </a:xfrm>
          <a:prstGeom prst="rect">
            <a:avLst/>
          </a:prstGeom>
        </p:spPr>
      </p:pic>
      <p:sp>
        <p:nvSpPr>
          <p:cNvPr id="92" name="箭头: 右 91">
            <a:extLst>
              <a:ext uri="{FF2B5EF4-FFF2-40B4-BE49-F238E27FC236}">
                <a16:creationId xmlns:a16="http://schemas.microsoft.com/office/drawing/2014/main" id="{0F4BC950-1CC6-453F-9263-7C8248879967}"/>
              </a:ext>
            </a:extLst>
          </p:cNvPr>
          <p:cNvSpPr/>
          <p:nvPr/>
        </p:nvSpPr>
        <p:spPr>
          <a:xfrm>
            <a:off x="7978699" y="4473165"/>
            <a:ext cx="217721" cy="698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箭头: 左右 37">
            <a:extLst>
              <a:ext uri="{FF2B5EF4-FFF2-40B4-BE49-F238E27FC236}">
                <a16:creationId xmlns:a16="http://schemas.microsoft.com/office/drawing/2014/main" id="{9BAAF8C2-3D64-4D08-8A2C-EFFFA4E9956C}"/>
              </a:ext>
            </a:extLst>
          </p:cNvPr>
          <p:cNvSpPr/>
          <p:nvPr/>
        </p:nvSpPr>
        <p:spPr>
          <a:xfrm>
            <a:off x="3963896" y="2479073"/>
            <a:ext cx="1969591" cy="14649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箭头: 左右 38">
            <a:extLst>
              <a:ext uri="{FF2B5EF4-FFF2-40B4-BE49-F238E27FC236}">
                <a16:creationId xmlns:a16="http://schemas.microsoft.com/office/drawing/2014/main" id="{970397D8-0CA7-44A7-BA3B-BF143BB0ACA8}"/>
              </a:ext>
            </a:extLst>
          </p:cNvPr>
          <p:cNvSpPr/>
          <p:nvPr/>
        </p:nvSpPr>
        <p:spPr>
          <a:xfrm>
            <a:off x="3945466" y="3962751"/>
            <a:ext cx="1988021" cy="14649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35905800"/>
      </p:ext>
    </p:extLst>
  </p:cSld>
  <p:clrMapOvr>
    <a:masterClrMapping/>
  </p:clrMapOvr>
  <p:transition spd="med">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a:extLst>
              <a:ext uri="{FF2B5EF4-FFF2-40B4-BE49-F238E27FC236}">
                <a16:creationId xmlns:a16="http://schemas.microsoft.com/office/drawing/2014/main" id="{5AEE29DA-3866-6A65-26ED-F1CAA2D79078}"/>
              </a:ext>
            </a:extLst>
          </p:cNvPr>
          <p:cNvCxnSpPr>
            <a:cxnSpLocks/>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a:extLst>
              <a:ext uri="{FF2B5EF4-FFF2-40B4-BE49-F238E27FC236}">
                <a16:creationId xmlns:a16="http://schemas.microsoft.com/office/drawing/2014/main" id="{8DB48574-0A68-35C1-150E-3724C5EB45BD}"/>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a:extLst>
              <a:ext uri="{FF2B5EF4-FFF2-40B4-BE49-F238E27FC236}">
                <a16:creationId xmlns:a16="http://schemas.microsoft.com/office/drawing/2014/main" id="{C182161E-8749-E354-0698-2578D479D919}"/>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研究内容</a:t>
            </a:r>
          </a:p>
        </p:txBody>
      </p:sp>
      <p:sp>
        <p:nvSpPr>
          <p:cNvPr id="8" name="文本框 7">
            <a:extLst>
              <a:ext uri="{FF2B5EF4-FFF2-40B4-BE49-F238E27FC236}">
                <a16:creationId xmlns:a16="http://schemas.microsoft.com/office/drawing/2014/main" id="{A96BD8CA-5460-EAEA-AA7B-1EBC03993478}"/>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a:extLst>
              <a:ext uri="{FF2B5EF4-FFF2-40B4-BE49-F238E27FC236}">
                <a16:creationId xmlns:a16="http://schemas.microsoft.com/office/drawing/2014/main" id="{56A9B329-D059-CCD2-FACD-D040A0B9A035}"/>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a:extLst>
              <a:ext uri="{FF2B5EF4-FFF2-40B4-BE49-F238E27FC236}">
                <a16:creationId xmlns:a16="http://schemas.microsoft.com/office/drawing/2014/main" id="{EEE7C741-C851-52BD-19B5-6C92457CAA28}"/>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5" name="矩形 14">
            <a:extLst>
              <a:ext uri="{FF2B5EF4-FFF2-40B4-BE49-F238E27FC236}">
                <a16:creationId xmlns:a16="http://schemas.microsoft.com/office/drawing/2014/main" id="{FBCB9280-D569-487E-B6A5-D333A12708DA}"/>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2.1</a:t>
            </a:r>
            <a:endParaRPr lang="zh-CN" altLang="en-US" dirty="0">
              <a:latin typeface="+mj-ea"/>
              <a:ea typeface="+mj-ea"/>
            </a:endParaRPr>
          </a:p>
        </p:txBody>
      </p:sp>
      <p:sp>
        <p:nvSpPr>
          <p:cNvPr id="16" name="矩形 15">
            <a:extLst>
              <a:ext uri="{FF2B5EF4-FFF2-40B4-BE49-F238E27FC236}">
                <a16:creationId xmlns:a16="http://schemas.microsoft.com/office/drawing/2014/main" id="{7A7B22E3-0A98-48BA-A88F-A14F5903F85F}"/>
              </a:ext>
            </a:extLst>
          </p:cNvPr>
          <p:cNvSpPr/>
          <p:nvPr/>
        </p:nvSpPr>
        <p:spPr>
          <a:xfrm>
            <a:off x="922865" y="888589"/>
            <a:ext cx="3022601"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err="1">
                <a:solidFill>
                  <a:srgbClr val="7030A0"/>
                </a:solidFill>
                <a:latin typeface="Times New Roman" panose="02020603050405020304" pitchFamily="18" charset="0"/>
                <a:ea typeface="+mj-ea"/>
                <a:cs typeface="Times New Roman" panose="02020603050405020304" pitchFamily="18" charset="0"/>
              </a:rPr>
              <a:t>YoloX</a:t>
            </a:r>
            <a:r>
              <a:rPr lang="en-US" altLang="zh-CN" b="1" dirty="0">
                <a:solidFill>
                  <a:srgbClr val="7030A0"/>
                </a:solidFill>
                <a:latin typeface="Times New Roman" panose="02020603050405020304" pitchFamily="18" charset="0"/>
                <a:ea typeface="+mj-ea"/>
                <a:cs typeface="Times New Roman" panose="02020603050405020304" pitchFamily="18" charset="0"/>
              </a:rPr>
              <a:t>-Lite</a:t>
            </a:r>
            <a:r>
              <a:rPr lang="zh-CN" altLang="en-US" b="1" dirty="0">
                <a:solidFill>
                  <a:srgbClr val="7030A0"/>
                </a:solidFill>
                <a:latin typeface="+mj-ea"/>
                <a:ea typeface="+mj-ea"/>
              </a:rPr>
              <a:t>：结构重参化</a:t>
            </a:r>
          </a:p>
        </p:txBody>
      </p:sp>
      <p:pic>
        <p:nvPicPr>
          <p:cNvPr id="65" name="图片 64">
            <a:extLst>
              <a:ext uri="{FF2B5EF4-FFF2-40B4-BE49-F238E27FC236}">
                <a16:creationId xmlns:a16="http://schemas.microsoft.com/office/drawing/2014/main" id="{D0BA4EEA-07F4-49DF-A0EF-7E27F1F9F24A}"/>
              </a:ext>
            </a:extLst>
          </p:cNvPr>
          <p:cNvPicPr>
            <a:picLocks noChangeAspect="1"/>
          </p:cNvPicPr>
          <p:nvPr/>
        </p:nvPicPr>
        <p:blipFill>
          <a:blip r:embed="rId3"/>
          <a:stretch>
            <a:fillRect/>
          </a:stretch>
        </p:blipFill>
        <p:spPr>
          <a:xfrm>
            <a:off x="1167495" y="4780236"/>
            <a:ext cx="4135572" cy="870877"/>
          </a:xfrm>
          <a:prstGeom prst="rect">
            <a:avLst/>
          </a:prstGeom>
        </p:spPr>
      </p:pic>
      <p:sp>
        <p:nvSpPr>
          <p:cNvPr id="72" name="文本框 71">
            <a:extLst>
              <a:ext uri="{FF2B5EF4-FFF2-40B4-BE49-F238E27FC236}">
                <a16:creationId xmlns:a16="http://schemas.microsoft.com/office/drawing/2014/main" id="{195D4AA5-E951-4147-8830-44E7C3DC437F}"/>
              </a:ext>
            </a:extLst>
          </p:cNvPr>
          <p:cNvSpPr txBox="1"/>
          <p:nvPr/>
        </p:nvSpPr>
        <p:spPr>
          <a:xfrm>
            <a:off x="5655489" y="1692654"/>
            <a:ext cx="2053054" cy="369332"/>
          </a:xfrm>
          <a:prstGeom prst="rect">
            <a:avLst/>
          </a:prstGeom>
          <a:noFill/>
        </p:spPr>
        <p:txBody>
          <a:bodyPr wrap="square" rtlCol="0">
            <a:spAutoFit/>
          </a:bodyPr>
          <a:lstStyle/>
          <a:p>
            <a:r>
              <a:rPr lang="zh-CN" altLang="en-US" dirty="0">
                <a:latin typeface="+mj-ea"/>
                <a:ea typeface="+mj-ea"/>
              </a:rPr>
              <a:t>融合两个</a:t>
            </a:r>
            <a:r>
              <a:rPr lang="en-US" altLang="zh-CN" dirty="0">
                <a:latin typeface="Times New Roman" panose="02020603050405020304" pitchFamily="18" charset="0"/>
                <a:ea typeface="+mj-ea"/>
                <a:cs typeface="Times New Roman" panose="02020603050405020304" pitchFamily="18" charset="0"/>
              </a:rPr>
              <a:t>Conv</a:t>
            </a:r>
            <a:r>
              <a:rPr lang="zh-CN" altLang="en-US" dirty="0">
                <a:latin typeface="+mj-ea"/>
                <a:ea typeface="+mj-ea"/>
              </a:rPr>
              <a:t>算子</a:t>
            </a:r>
          </a:p>
        </p:txBody>
      </p:sp>
      <p:pic>
        <p:nvPicPr>
          <p:cNvPr id="73" name="图片 72">
            <a:extLst>
              <a:ext uri="{FF2B5EF4-FFF2-40B4-BE49-F238E27FC236}">
                <a16:creationId xmlns:a16="http://schemas.microsoft.com/office/drawing/2014/main" id="{4409875B-B32D-417A-A7B8-4C2612A56E36}"/>
              </a:ext>
            </a:extLst>
          </p:cNvPr>
          <p:cNvPicPr>
            <a:picLocks noChangeAspect="1"/>
          </p:cNvPicPr>
          <p:nvPr/>
        </p:nvPicPr>
        <p:blipFill>
          <a:blip r:embed="rId4"/>
          <a:stretch>
            <a:fillRect/>
          </a:stretch>
        </p:blipFill>
        <p:spPr>
          <a:xfrm>
            <a:off x="7810045" y="1741743"/>
            <a:ext cx="2378555" cy="990275"/>
          </a:xfrm>
          <a:prstGeom prst="rect">
            <a:avLst/>
          </a:prstGeom>
        </p:spPr>
      </p:pic>
      <p:pic>
        <p:nvPicPr>
          <p:cNvPr id="74" name="图片 73">
            <a:extLst>
              <a:ext uri="{FF2B5EF4-FFF2-40B4-BE49-F238E27FC236}">
                <a16:creationId xmlns:a16="http://schemas.microsoft.com/office/drawing/2014/main" id="{34CFB514-9060-42EC-8EB6-90E6E023F675}"/>
              </a:ext>
            </a:extLst>
          </p:cNvPr>
          <p:cNvPicPr>
            <a:picLocks noChangeAspect="1"/>
          </p:cNvPicPr>
          <p:nvPr/>
        </p:nvPicPr>
        <p:blipFill>
          <a:blip r:embed="rId5"/>
          <a:stretch>
            <a:fillRect/>
          </a:stretch>
        </p:blipFill>
        <p:spPr>
          <a:xfrm>
            <a:off x="6055823" y="2978515"/>
            <a:ext cx="4450718" cy="548312"/>
          </a:xfrm>
          <a:prstGeom prst="rect">
            <a:avLst/>
          </a:prstGeom>
        </p:spPr>
      </p:pic>
      <p:sp>
        <p:nvSpPr>
          <p:cNvPr id="76" name="文本框 75">
            <a:extLst>
              <a:ext uri="{FF2B5EF4-FFF2-40B4-BE49-F238E27FC236}">
                <a16:creationId xmlns:a16="http://schemas.microsoft.com/office/drawing/2014/main" id="{494A11A5-2BC4-4A3A-9B52-FCFEB2A83C9E}"/>
              </a:ext>
            </a:extLst>
          </p:cNvPr>
          <p:cNvSpPr txBox="1"/>
          <p:nvPr/>
        </p:nvSpPr>
        <p:spPr>
          <a:xfrm>
            <a:off x="5563486" y="4027963"/>
            <a:ext cx="4943055" cy="646331"/>
          </a:xfrm>
          <a:prstGeom prst="rect">
            <a:avLst/>
          </a:prstGeom>
          <a:noFill/>
        </p:spPr>
        <p:txBody>
          <a:bodyPr wrap="square" rtlCol="0">
            <a:spAutoFit/>
          </a:bodyPr>
          <a:lstStyle/>
          <a:p>
            <a:r>
              <a:rPr lang="zh-CN" altLang="en-US" dirty="0">
                <a:latin typeface="+mj-ea"/>
                <a:ea typeface="+mj-ea"/>
              </a:rPr>
              <a:t>自加操作转换为</a:t>
            </a:r>
            <a:r>
              <a:rPr lang="en-US" altLang="zh-CN" dirty="0">
                <a:latin typeface="Times New Roman" panose="02020603050405020304" pitchFamily="18" charset="0"/>
                <a:ea typeface="+mj-ea"/>
                <a:cs typeface="Times New Roman" panose="02020603050405020304" pitchFamily="18" charset="0"/>
              </a:rPr>
              <a:t>Conv</a:t>
            </a:r>
            <a:r>
              <a:rPr lang="zh-CN" altLang="en-US" dirty="0">
                <a:latin typeface="+mj-ea"/>
                <a:ea typeface="+mj-ea"/>
              </a:rPr>
              <a:t>算子，然后合并两个</a:t>
            </a:r>
            <a:r>
              <a:rPr lang="en-US" altLang="zh-CN" dirty="0">
                <a:latin typeface="Times New Roman" panose="02020603050405020304" pitchFamily="18" charset="0"/>
                <a:ea typeface="+mj-ea"/>
                <a:cs typeface="Times New Roman" panose="02020603050405020304" pitchFamily="18" charset="0"/>
              </a:rPr>
              <a:t>Conv</a:t>
            </a:r>
            <a:r>
              <a:rPr lang="zh-CN" altLang="en-US" dirty="0">
                <a:latin typeface="+mj-ea"/>
                <a:ea typeface="+mj-ea"/>
              </a:rPr>
              <a:t>算子</a:t>
            </a:r>
          </a:p>
        </p:txBody>
      </p:sp>
      <p:sp>
        <p:nvSpPr>
          <p:cNvPr id="87" name="矩形: 圆角 86">
            <a:extLst>
              <a:ext uri="{FF2B5EF4-FFF2-40B4-BE49-F238E27FC236}">
                <a16:creationId xmlns:a16="http://schemas.microsoft.com/office/drawing/2014/main" id="{8B9470A2-BAF4-4624-98F4-810FEB570A37}"/>
              </a:ext>
            </a:extLst>
          </p:cNvPr>
          <p:cNvSpPr/>
          <p:nvPr/>
        </p:nvSpPr>
        <p:spPr>
          <a:xfrm>
            <a:off x="5553986" y="1707524"/>
            <a:ext cx="5491225" cy="2004234"/>
          </a:xfrm>
          <a:prstGeom prst="roundRect">
            <a:avLst/>
          </a:prstGeom>
          <a:noFill/>
          <a:ln>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矩形: 圆角 87">
            <a:extLst>
              <a:ext uri="{FF2B5EF4-FFF2-40B4-BE49-F238E27FC236}">
                <a16:creationId xmlns:a16="http://schemas.microsoft.com/office/drawing/2014/main" id="{FAA2D952-099A-416A-A36E-E78F248259EC}"/>
              </a:ext>
            </a:extLst>
          </p:cNvPr>
          <p:cNvSpPr/>
          <p:nvPr/>
        </p:nvSpPr>
        <p:spPr>
          <a:xfrm>
            <a:off x="5553985" y="4006966"/>
            <a:ext cx="5491225" cy="723175"/>
          </a:xfrm>
          <a:prstGeom prst="roundRect">
            <a:avLst/>
          </a:prstGeom>
          <a:noFill/>
          <a:ln>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箭头: 右 88">
            <a:extLst>
              <a:ext uri="{FF2B5EF4-FFF2-40B4-BE49-F238E27FC236}">
                <a16:creationId xmlns:a16="http://schemas.microsoft.com/office/drawing/2014/main" id="{34E90A6C-BBEB-4FE1-A93C-690E5BC025C2}"/>
              </a:ext>
            </a:extLst>
          </p:cNvPr>
          <p:cNvSpPr/>
          <p:nvPr/>
        </p:nvSpPr>
        <p:spPr>
          <a:xfrm rot="5400000">
            <a:off x="8496060" y="2861792"/>
            <a:ext cx="217721" cy="698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0" name="图片 89">
            <a:extLst>
              <a:ext uri="{FF2B5EF4-FFF2-40B4-BE49-F238E27FC236}">
                <a16:creationId xmlns:a16="http://schemas.microsoft.com/office/drawing/2014/main" id="{59DCADC4-133C-45DE-939C-72FF52218E8C}"/>
              </a:ext>
            </a:extLst>
          </p:cNvPr>
          <p:cNvPicPr>
            <a:picLocks noChangeAspect="1"/>
          </p:cNvPicPr>
          <p:nvPr/>
        </p:nvPicPr>
        <p:blipFill>
          <a:blip r:embed="rId6"/>
          <a:stretch>
            <a:fillRect/>
          </a:stretch>
        </p:blipFill>
        <p:spPr>
          <a:xfrm>
            <a:off x="1065958" y="3119157"/>
            <a:ext cx="4237109" cy="873787"/>
          </a:xfrm>
          <a:prstGeom prst="rect">
            <a:avLst/>
          </a:prstGeom>
        </p:spPr>
      </p:pic>
      <p:sp>
        <p:nvSpPr>
          <p:cNvPr id="82" name="矩形: 圆角 81">
            <a:extLst>
              <a:ext uri="{FF2B5EF4-FFF2-40B4-BE49-F238E27FC236}">
                <a16:creationId xmlns:a16="http://schemas.microsoft.com/office/drawing/2014/main" id="{2F1EB7F4-F4A5-4264-9C8B-9139BA669F5B}"/>
              </a:ext>
            </a:extLst>
          </p:cNvPr>
          <p:cNvSpPr/>
          <p:nvPr/>
        </p:nvSpPr>
        <p:spPr>
          <a:xfrm>
            <a:off x="949284" y="4595245"/>
            <a:ext cx="656919" cy="315055"/>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t>推理</a:t>
            </a:r>
          </a:p>
        </p:txBody>
      </p:sp>
      <p:sp>
        <p:nvSpPr>
          <p:cNvPr id="40" name="箭头: 左右 39">
            <a:extLst>
              <a:ext uri="{FF2B5EF4-FFF2-40B4-BE49-F238E27FC236}">
                <a16:creationId xmlns:a16="http://schemas.microsoft.com/office/drawing/2014/main" id="{680C9D60-47FC-43CB-A979-6696F71C1D46}"/>
              </a:ext>
            </a:extLst>
          </p:cNvPr>
          <p:cNvSpPr/>
          <p:nvPr/>
        </p:nvSpPr>
        <p:spPr>
          <a:xfrm>
            <a:off x="3915947" y="2692996"/>
            <a:ext cx="1469414" cy="13334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箭头: 左右 40">
            <a:extLst>
              <a:ext uri="{FF2B5EF4-FFF2-40B4-BE49-F238E27FC236}">
                <a16:creationId xmlns:a16="http://schemas.microsoft.com/office/drawing/2014/main" id="{81422123-645E-4A34-BB96-B97957792A3E}"/>
              </a:ext>
            </a:extLst>
          </p:cNvPr>
          <p:cNvSpPr/>
          <p:nvPr/>
        </p:nvSpPr>
        <p:spPr>
          <a:xfrm>
            <a:off x="3915947" y="4295090"/>
            <a:ext cx="1469414" cy="13334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a:extLst>
              <a:ext uri="{FF2B5EF4-FFF2-40B4-BE49-F238E27FC236}">
                <a16:creationId xmlns:a16="http://schemas.microsoft.com/office/drawing/2014/main" id="{07129623-A6B4-4157-9B2A-2CFCC590CF2A}"/>
              </a:ext>
            </a:extLst>
          </p:cNvPr>
          <p:cNvPicPr>
            <a:picLocks noChangeAspect="1"/>
          </p:cNvPicPr>
          <p:nvPr/>
        </p:nvPicPr>
        <p:blipFill>
          <a:blip r:embed="rId7"/>
          <a:stretch>
            <a:fillRect/>
          </a:stretch>
        </p:blipFill>
        <p:spPr>
          <a:xfrm>
            <a:off x="739455" y="1586042"/>
            <a:ext cx="4645906" cy="870883"/>
          </a:xfrm>
          <a:prstGeom prst="rect">
            <a:avLst/>
          </a:prstGeom>
        </p:spPr>
      </p:pic>
      <p:sp>
        <p:nvSpPr>
          <p:cNvPr id="25" name="箭头: 右 24">
            <a:extLst>
              <a:ext uri="{FF2B5EF4-FFF2-40B4-BE49-F238E27FC236}">
                <a16:creationId xmlns:a16="http://schemas.microsoft.com/office/drawing/2014/main" id="{4F3CA96D-12D2-4DBC-91C7-5A4AB2529374}"/>
              </a:ext>
            </a:extLst>
          </p:cNvPr>
          <p:cNvSpPr/>
          <p:nvPr/>
        </p:nvSpPr>
        <p:spPr>
          <a:xfrm rot="5400000">
            <a:off x="3053629" y="2640079"/>
            <a:ext cx="423244" cy="3077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箭头: 右 25">
            <a:extLst>
              <a:ext uri="{FF2B5EF4-FFF2-40B4-BE49-F238E27FC236}">
                <a16:creationId xmlns:a16="http://schemas.microsoft.com/office/drawing/2014/main" id="{2B9D10BD-821A-47F1-9F7B-4EE421210C2D}"/>
              </a:ext>
            </a:extLst>
          </p:cNvPr>
          <p:cNvSpPr/>
          <p:nvPr/>
        </p:nvSpPr>
        <p:spPr>
          <a:xfrm rot="5400000">
            <a:off x="3053629" y="4239766"/>
            <a:ext cx="423244" cy="3077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68140224"/>
      </p:ext>
    </p:extLst>
  </p:cSld>
  <p:clrMapOvr>
    <a:masterClrMapping/>
  </p:clrMapOvr>
  <p:transition spd="med">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D0866B0-8C97-422D-AEE4-5521CE2E2654}"/>
              </a:ext>
            </a:extLst>
          </p:cNvPr>
          <p:cNvPicPr>
            <a:picLocks noChangeAspect="1"/>
          </p:cNvPicPr>
          <p:nvPr/>
        </p:nvPicPr>
        <p:blipFill>
          <a:blip r:embed="rId3"/>
          <a:stretch>
            <a:fillRect/>
          </a:stretch>
        </p:blipFill>
        <p:spPr>
          <a:xfrm>
            <a:off x="343882" y="1881261"/>
            <a:ext cx="6224305" cy="1883458"/>
          </a:xfrm>
          <a:prstGeom prst="rect">
            <a:avLst/>
          </a:prstGeom>
        </p:spPr>
      </p:pic>
      <p:sp>
        <p:nvSpPr>
          <p:cNvPr id="19" name="矩形: 圆角 18">
            <a:extLst>
              <a:ext uri="{FF2B5EF4-FFF2-40B4-BE49-F238E27FC236}">
                <a16:creationId xmlns:a16="http://schemas.microsoft.com/office/drawing/2014/main" id="{EB8C6753-DE40-4542-B19E-E3CDCA5672EF}"/>
              </a:ext>
            </a:extLst>
          </p:cNvPr>
          <p:cNvSpPr/>
          <p:nvPr/>
        </p:nvSpPr>
        <p:spPr>
          <a:xfrm>
            <a:off x="728503" y="4087284"/>
            <a:ext cx="5455064" cy="1055585"/>
          </a:xfrm>
          <a:prstGeom prst="roundRect">
            <a:avLst/>
          </a:prstGeom>
          <a:solidFill>
            <a:schemeClr val="accent3">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a:extLst>
              <a:ext uri="{FF2B5EF4-FFF2-40B4-BE49-F238E27FC236}">
                <a16:creationId xmlns:a16="http://schemas.microsoft.com/office/drawing/2014/main" id="{38A8F80E-B28B-4940-B0BD-8EF0338D8ECA}"/>
              </a:ext>
            </a:extLst>
          </p:cNvPr>
          <p:cNvPicPr>
            <a:picLocks noChangeAspect="1"/>
          </p:cNvPicPr>
          <p:nvPr/>
        </p:nvPicPr>
        <p:blipFill rotWithShape="1">
          <a:blip r:embed="rId4">
            <a:extLst>
              <a:ext uri="{28A0092B-C50C-407E-A947-70E740481C1C}">
                <a14:useLocalDpi xmlns:a14="http://schemas.microsoft.com/office/drawing/2010/main" val="0"/>
              </a:ext>
            </a:extLst>
          </a:blip>
          <a:srcRect l="68102" t="-154" r="-54" b="50418"/>
          <a:stretch/>
        </p:blipFill>
        <p:spPr>
          <a:xfrm>
            <a:off x="6800528" y="3431453"/>
            <a:ext cx="2468439" cy="1844540"/>
          </a:xfrm>
          <a:prstGeom prst="rect">
            <a:avLst/>
          </a:prstGeom>
        </p:spPr>
      </p:pic>
      <p:pic>
        <p:nvPicPr>
          <p:cNvPr id="28" name="图片 27">
            <a:extLst>
              <a:ext uri="{FF2B5EF4-FFF2-40B4-BE49-F238E27FC236}">
                <a16:creationId xmlns:a16="http://schemas.microsoft.com/office/drawing/2014/main" id="{81CCFB95-B6E0-4657-9555-013FD1C1EE7A}"/>
              </a:ext>
            </a:extLst>
          </p:cNvPr>
          <p:cNvPicPr>
            <a:picLocks noChangeAspect="1"/>
          </p:cNvPicPr>
          <p:nvPr/>
        </p:nvPicPr>
        <p:blipFill rotWithShape="1">
          <a:blip r:embed="rId4">
            <a:extLst>
              <a:ext uri="{28A0092B-C50C-407E-A947-70E740481C1C}">
                <a14:useLocalDpi xmlns:a14="http://schemas.microsoft.com/office/drawing/2010/main" val="0"/>
              </a:ext>
            </a:extLst>
          </a:blip>
          <a:srcRect r="68206" b="50573"/>
          <a:stretch/>
        </p:blipFill>
        <p:spPr>
          <a:xfrm>
            <a:off x="6804802" y="1600455"/>
            <a:ext cx="2459969" cy="1835901"/>
          </a:xfrm>
          <a:prstGeom prst="rect">
            <a:avLst/>
          </a:prstGeom>
        </p:spPr>
      </p:pic>
      <p:cxnSp>
        <p:nvCxnSpPr>
          <p:cNvPr id="5" name="直接连接符 4">
            <a:extLst>
              <a:ext uri="{FF2B5EF4-FFF2-40B4-BE49-F238E27FC236}">
                <a16:creationId xmlns:a16="http://schemas.microsoft.com/office/drawing/2014/main" id="{5AEE29DA-3866-6A65-26ED-F1CAA2D79078}"/>
              </a:ext>
            </a:extLst>
          </p:cNvPr>
          <p:cNvCxnSpPr>
            <a:cxnSpLocks/>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a:extLst>
              <a:ext uri="{FF2B5EF4-FFF2-40B4-BE49-F238E27FC236}">
                <a16:creationId xmlns:a16="http://schemas.microsoft.com/office/drawing/2014/main" id="{8DB48574-0A68-35C1-150E-3724C5EB45BD}"/>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a:extLst>
              <a:ext uri="{FF2B5EF4-FFF2-40B4-BE49-F238E27FC236}">
                <a16:creationId xmlns:a16="http://schemas.microsoft.com/office/drawing/2014/main" id="{C182161E-8749-E354-0698-2578D479D919}"/>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研究内容</a:t>
            </a:r>
          </a:p>
        </p:txBody>
      </p:sp>
      <p:sp>
        <p:nvSpPr>
          <p:cNvPr id="8" name="文本框 7">
            <a:extLst>
              <a:ext uri="{FF2B5EF4-FFF2-40B4-BE49-F238E27FC236}">
                <a16:creationId xmlns:a16="http://schemas.microsoft.com/office/drawing/2014/main" id="{A96BD8CA-5460-EAEA-AA7B-1EBC03993478}"/>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a:extLst>
              <a:ext uri="{FF2B5EF4-FFF2-40B4-BE49-F238E27FC236}">
                <a16:creationId xmlns:a16="http://schemas.microsoft.com/office/drawing/2014/main" id="{56A9B329-D059-CCD2-FACD-D040A0B9A035}"/>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a:extLst>
              <a:ext uri="{FF2B5EF4-FFF2-40B4-BE49-F238E27FC236}">
                <a16:creationId xmlns:a16="http://schemas.microsoft.com/office/drawing/2014/main" id="{EEE7C741-C851-52BD-19B5-6C92457CAA28}"/>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5" name="矩形 14">
            <a:extLst>
              <a:ext uri="{FF2B5EF4-FFF2-40B4-BE49-F238E27FC236}">
                <a16:creationId xmlns:a16="http://schemas.microsoft.com/office/drawing/2014/main" id="{FBCB9280-D569-487E-B6A5-D333A12708DA}"/>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2.1</a:t>
            </a:r>
            <a:endParaRPr lang="zh-CN" altLang="en-US" dirty="0">
              <a:latin typeface="+mj-ea"/>
              <a:ea typeface="+mj-ea"/>
            </a:endParaRPr>
          </a:p>
        </p:txBody>
      </p:sp>
      <p:sp>
        <p:nvSpPr>
          <p:cNvPr id="16" name="矩形 15">
            <a:extLst>
              <a:ext uri="{FF2B5EF4-FFF2-40B4-BE49-F238E27FC236}">
                <a16:creationId xmlns:a16="http://schemas.microsoft.com/office/drawing/2014/main" id="{7A7B22E3-0A98-48BA-A88F-A14F5903F85F}"/>
              </a:ext>
            </a:extLst>
          </p:cNvPr>
          <p:cNvSpPr/>
          <p:nvPr/>
        </p:nvSpPr>
        <p:spPr>
          <a:xfrm>
            <a:off x="922865" y="888589"/>
            <a:ext cx="3022601"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rgbClr val="7030A0"/>
                </a:solidFill>
                <a:latin typeface="Times New Roman" panose="02020603050405020304" pitchFamily="18" charset="0"/>
                <a:ea typeface="+mj-ea"/>
                <a:cs typeface="Times New Roman" panose="02020603050405020304" pitchFamily="18" charset="0"/>
              </a:rPr>
              <a:t>YoloX-Lite</a:t>
            </a:r>
            <a:r>
              <a:rPr lang="zh-CN" altLang="en-US" b="1">
                <a:solidFill>
                  <a:srgbClr val="7030A0"/>
                </a:solidFill>
                <a:latin typeface="+mj-ea"/>
                <a:ea typeface="+mj-ea"/>
              </a:rPr>
              <a:t>：</a:t>
            </a:r>
            <a:r>
              <a:rPr lang="zh-CN" altLang="en-US" b="1" dirty="0">
                <a:solidFill>
                  <a:srgbClr val="7030A0"/>
                </a:solidFill>
                <a:latin typeface="+mj-ea"/>
                <a:ea typeface="+mj-ea"/>
              </a:rPr>
              <a:t>对比实验</a:t>
            </a:r>
          </a:p>
        </p:txBody>
      </p:sp>
      <p:sp>
        <p:nvSpPr>
          <p:cNvPr id="39" name="文本框 38">
            <a:extLst>
              <a:ext uri="{FF2B5EF4-FFF2-40B4-BE49-F238E27FC236}">
                <a16:creationId xmlns:a16="http://schemas.microsoft.com/office/drawing/2014/main" id="{4563055C-0BEB-4729-9B75-7F6545CBFF88}"/>
              </a:ext>
            </a:extLst>
          </p:cNvPr>
          <p:cNvSpPr txBox="1"/>
          <p:nvPr/>
        </p:nvSpPr>
        <p:spPr>
          <a:xfrm>
            <a:off x="728503" y="4087284"/>
            <a:ext cx="5643722" cy="874407"/>
          </a:xfrm>
          <a:prstGeom prst="rect">
            <a:avLst/>
          </a:prstGeom>
          <a:noFill/>
        </p:spPr>
        <p:txBody>
          <a:bodyPr wrap="square" rtlCol="0">
            <a:spAutoFit/>
          </a:bodyPr>
          <a:lstStyle/>
          <a:p>
            <a:pPr marL="285750" indent="-285750">
              <a:lnSpc>
                <a:spcPct val="150000"/>
              </a:lnSpc>
              <a:buFont typeface="Wingdings" panose="05000000000000000000" pitchFamily="2" charset="2"/>
              <a:buChar char="n"/>
            </a:pPr>
            <a:r>
              <a:rPr lang="en-US" altLang="zh-CN" dirty="0">
                <a:latin typeface="Times New Roman" panose="02020603050405020304" pitchFamily="18" charset="0"/>
              </a:rPr>
              <a:t>Rep-Bottleneck</a:t>
            </a:r>
            <a:r>
              <a:rPr lang="zh-CN" altLang="en-US" dirty="0">
                <a:latin typeface="+mj-ea"/>
                <a:ea typeface="+mj-ea"/>
              </a:rPr>
              <a:t>能带来明显速度提升；</a:t>
            </a:r>
            <a:endParaRPr lang="en-US" altLang="zh-CN" dirty="0">
              <a:latin typeface="+mj-ea"/>
              <a:ea typeface="+mj-ea"/>
            </a:endParaRPr>
          </a:p>
          <a:p>
            <a:pPr marL="285750" indent="-285750">
              <a:lnSpc>
                <a:spcPct val="150000"/>
              </a:lnSpc>
              <a:buFont typeface="Wingdings" panose="05000000000000000000" pitchFamily="2" charset="2"/>
              <a:buChar char="n"/>
            </a:pPr>
            <a:r>
              <a:rPr lang="zh-CN" altLang="en-US" dirty="0">
                <a:latin typeface="+mj-ea"/>
                <a:ea typeface="+mj-ea"/>
              </a:rPr>
              <a:t>我们的方法相较于基线方法</a:t>
            </a:r>
            <a:r>
              <a:rPr lang="zh-CN" altLang="en-US" b="1" dirty="0">
                <a:solidFill>
                  <a:schemeClr val="accent1"/>
                </a:solidFill>
                <a:latin typeface="+mj-ea"/>
                <a:ea typeface="+mj-ea"/>
              </a:rPr>
              <a:t>速度和精度都有提升</a:t>
            </a:r>
            <a:r>
              <a:rPr lang="zh-CN" altLang="en-US" dirty="0">
                <a:latin typeface="+mj-ea"/>
                <a:ea typeface="+mj-ea"/>
              </a:rPr>
              <a:t>；</a:t>
            </a:r>
            <a:endParaRPr lang="en-US" altLang="zh-CN" dirty="0">
              <a:latin typeface="+mj-ea"/>
              <a:ea typeface="+mj-ea"/>
            </a:endParaRPr>
          </a:p>
        </p:txBody>
      </p:sp>
      <p:sp>
        <p:nvSpPr>
          <p:cNvPr id="25" name="矩形: 圆角 24">
            <a:extLst>
              <a:ext uri="{FF2B5EF4-FFF2-40B4-BE49-F238E27FC236}">
                <a16:creationId xmlns:a16="http://schemas.microsoft.com/office/drawing/2014/main" id="{D45EFD8A-6DB2-469E-AF5C-B1325396F2C5}"/>
              </a:ext>
            </a:extLst>
          </p:cNvPr>
          <p:cNvSpPr/>
          <p:nvPr/>
        </p:nvSpPr>
        <p:spPr>
          <a:xfrm>
            <a:off x="7395932" y="5564077"/>
            <a:ext cx="1277630" cy="326381"/>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Times New Roman" panose="02020603050405020304" pitchFamily="18" charset="0"/>
                <a:cs typeface="Times New Roman" panose="02020603050405020304" pitchFamily="18" charset="0"/>
              </a:rPr>
              <a:t>ours</a:t>
            </a:r>
            <a:endParaRPr lang="zh-CN" altLang="en-US" dirty="0">
              <a:latin typeface="Times New Roman" panose="02020603050405020304" pitchFamily="18" charset="0"/>
              <a:cs typeface="Times New Roman" panose="02020603050405020304" pitchFamily="18" charset="0"/>
            </a:endParaRPr>
          </a:p>
        </p:txBody>
      </p:sp>
      <p:sp>
        <p:nvSpPr>
          <p:cNvPr id="26" name="矩形: 圆角 25">
            <a:extLst>
              <a:ext uri="{FF2B5EF4-FFF2-40B4-BE49-F238E27FC236}">
                <a16:creationId xmlns:a16="http://schemas.microsoft.com/office/drawing/2014/main" id="{132A557D-A06C-4E9B-8D20-737BBF03CEFF}"/>
              </a:ext>
            </a:extLst>
          </p:cNvPr>
          <p:cNvSpPr/>
          <p:nvPr/>
        </p:nvSpPr>
        <p:spPr>
          <a:xfrm>
            <a:off x="9868105" y="5554320"/>
            <a:ext cx="1277630" cy="336138"/>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a:latin typeface="Times New Roman" panose="02020603050405020304" pitchFamily="18" charset="0"/>
                <a:cs typeface="Times New Roman" panose="02020603050405020304" pitchFamily="18" charset="0"/>
              </a:rPr>
              <a:t>YoloX</a:t>
            </a:r>
            <a:endParaRPr lang="zh-CN" altLang="en-US" dirty="0">
              <a:latin typeface="Times New Roman" panose="02020603050405020304" pitchFamily="18" charset="0"/>
              <a:cs typeface="Times New Roman" panose="02020603050405020304" pitchFamily="18" charset="0"/>
            </a:endParaRPr>
          </a:p>
        </p:txBody>
      </p:sp>
      <p:sp>
        <p:nvSpPr>
          <p:cNvPr id="24" name="矩形 23">
            <a:extLst>
              <a:ext uri="{FF2B5EF4-FFF2-40B4-BE49-F238E27FC236}">
                <a16:creationId xmlns:a16="http://schemas.microsoft.com/office/drawing/2014/main" id="{00D7FA66-6C5A-41A4-9C0A-428D34600B4E}"/>
              </a:ext>
            </a:extLst>
          </p:cNvPr>
          <p:cNvSpPr/>
          <p:nvPr/>
        </p:nvSpPr>
        <p:spPr>
          <a:xfrm>
            <a:off x="1501318" y="3390900"/>
            <a:ext cx="4942012" cy="29648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a:extLst>
              <a:ext uri="{FF2B5EF4-FFF2-40B4-BE49-F238E27FC236}">
                <a16:creationId xmlns:a16="http://schemas.microsoft.com/office/drawing/2014/main" id="{2783BBF2-3747-42B9-8113-BF238CCD00AD}"/>
              </a:ext>
            </a:extLst>
          </p:cNvPr>
          <p:cNvPicPr>
            <a:picLocks noChangeAspect="1"/>
          </p:cNvPicPr>
          <p:nvPr/>
        </p:nvPicPr>
        <p:blipFill rotWithShape="1">
          <a:blip r:embed="rId4">
            <a:extLst>
              <a:ext uri="{28A0092B-C50C-407E-A947-70E740481C1C}">
                <a14:useLocalDpi xmlns:a14="http://schemas.microsoft.com/office/drawing/2010/main" val="0"/>
              </a:ext>
            </a:extLst>
          </a:blip>
          <a:srcRect t="50407" r="67892"/>
          <a:stretch/>
        </p:blipFill>
        <p:spPr>
          <a:xfrm>
            <a:off x="9264771" y="1589364"/>
            <a:ext cx="2484298" cy="1842088"/>
          </a:xfrm>
          <a:prstGeom prst="rect">
            <a:avLst/>
          </a:prstGeom>
        </p:spPr>
      </p:pic>
      <p:pic>
        <p:nvPicPr>
          <p:cNvPr id="18" name="图片 17">
            <a:extLst>
              <a:ext uri="{FF2B5EF4-FFF2-40B4-BE49-F238E27FC236}">
                <a16:creationId xmlns:a16="http://schemas.microsoft.com/office/drawing/2014/main" id="{F106B0DE-13D3-42D1-9301-D02502398CD4}"/>
              </a:ext>
            </a:extLst>
          </p:cNvPr>
          <p:cNvPicPr>
            <a:picLocks noChangeAspect="1"/>
          </p:cNvPicPr>
          <p:nvPr/>
        </p:nvPicPr>
        <p:blipFill rotWithShape="1">
          <a:blip r:embed="rId4">
            <a:extLst>
              <a:ext uri="{28A0092B-C50C-407E-A947-70E740481C1C}">
                <a14:useLocalDpi xmlns:a14="http://schemas.microsoft.com/office/drawing/2010/main" val="0"/>
              </a:ext>
            </a:extLst>
          </a:blip>
          <a:srcRect l="68103" t="50265" r="55"/>
          <a:stretch/>
        </p:blipFill>
        <p:spPr>
          <a:xfrm>
            <a:off x="9264771" y="3429000"/>
            <a:ext cx="2459969" cy="1844541"/>
          </a:xfrm>
          <a:prstGeom prst="rect">
            <a:avLst/>
          </a:prstGeom>
        </p:spPr>
      </p:pic>
    </p:spTree>
    <p:extLst>
      <p:ext uri="{BB962C8B-B14F-4D97-AF65-F5344CB8AC3E}">
        <p14:creationId xmlns:p14="http://schemas.microsoft.com/office/powerpoint/2010/main" val="2276294790"/>
      </p:ext>
    </p:extLst>
  </p:cSld>
  <p:clrMapOvr>
    <a:masterClrMapping/>
  </p:clrMapOvr>
  <p:transition spd="med">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11">
            <a:extLst>
              <a:ext uri="{FF2B5EF4-FFF2-40B4-BE49-F238E27FC236}">
                <a16:creationId xmlns:a16="http://schemas.microsoft.com/office/drawing/2014/main" id="{6F2D8BA3-AA65-4A82-BB40-91D107E2D610}"/>
              </a:ext>
            </a:extLst>
          </p:cNvPr>
          <p:cNvSpPr/>
          <p:nvPr/>
        </p:nvSpPr>
        <p:spPr>
          <a:xfrm>
            <a:off x="2370199" y="5158728"/>
            <a:ext cx="7077356" cy="726776"/>
          </a:xfrm>
          <a:prstGeom prst="roundRect">
            <a:avLst/>
          </a:prstGeom>
          <a:solidFill>
            <a:schemeClr val="accent3">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id="{5AEE29DA-3866-6A65-26ED-F1CAA2D79078}"/>
              </a:ext>
            </a:extLst>
          </p:cNvPr>
          <p:cNvCxnSpPr>
            <a:cxnSpLocks/>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a:extLst>
              <a:ext uri="{FF2B5EF4-FFF2-40B4-BE49-F238E27FC236}">
                <a16:creationId xmlns:a16="http://schemas.microsoft.com/office/drawing/2014/main" id="{8DB48574-0A68-35C1-150E-3724C5EB45BD}"/>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a:extLst>
              <a:ext uri="{FF2B5EF4-FFF2-40B4-BE49-F238E27FC236}">
                <a16:creationId xmlns:a16="http://schemas.microsoft.com/office/drawing/2014/main" id="{C182161E-8749-E354-0698-2578D479D919}"/>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研究内容</a:t>
            </a:r>
          </a:p>
        </p:txBody>
      </p:sp>
      <p:sp>
        <p:nvSpPr>
          <p:cNvPr id="8" name="文本框 7">
            <a:extLst>
              <a:ext uri="{FF2B5EF4-FFF2-40B4-BE49-F238E27FC236}">
                <a16:creationId xmlns:a16="http://schemas.microsoft.com/office/drawing/2014/main" id="{A96BD8CA-5460-EAEA-AA7B-1EBC03993478}"/>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a:extLst>
              <a:ext uri="{FF2B5EF4-FFF2-40B4-BE49-F238E27FC236}">
                <a16:creationId xmlns:a16="http://schemas.microsoft.com/office/drawing/2014/main" id="{56A9B329-D059-CCD2-FACD-D040A0B9A035}"/>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a:extLst>
              <a:ext uri="{FF2B5EF4-FFF2-40B4-BE49-F238E27FC236}">
                <a16:creationId xmlns:a16="http://schemas.microsoft.com/office/drawing/2014/main" id="{EEE7C741-C851-52BD-19B5-6C92457CAA28}"/>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5" name="矩形 14">
            <a:extLst>
              <a:ext uri="{FF2B5EF4-FFF2-40B4-BE49-F238E27FC236}">
                <a16:creationId xmlns:a16="http://schemas.microsoft.com/office/drawing/2014/main" id="{FBCB9280-D569-487E-B6A5-D333A12708DA}"/>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2.1</a:t>
            </a:r>
            <a:endParaRPr lang="zh-CN" altLang="en-US" dirty="0">
              <a:latin typeface="+mj-ea"/>
              <a:ea typeface="+mj-ea"/>
            </a:endParaRPr>
          </a:p>
        </p:txBody>
      </p:sp>
      <p:sp>
        <p:nvSpPr>
          <p:cNvPr id="16" name="矩形 15">
            <a:extLst>
              <a:ext uri="{FF2B5EF4-FFF2-40B4-BE49-F238E27FC236}">
                <a16:creationId xmlns:a16="http://schemas.microsoft.com/office/drawing/2014/main" id="{7A7B22E3-0A98-48BA-A88F-A14F5903F85F}"/>
              </a:ext>
            </a:extLst>
          </p:cNvPr>
          <p:cNvSpPr/>
          <p:nvPr/>
        </p:nvSpPr>
        <p:spPr>
          <a:xfrm>
            <a:off x="922865" y="888589"/>
            <a:ext cx="3022601"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静态目标检测：对比实验</a:t>
            </a:r>
          </a:p>
        </p:txBody>
      </p:sp>
      <p:sp>
        <p:nvSpPr>
          <p:cNvPr id="17" name="文本框 16">
            <a:extLst>
              <a:ext uri="{FF2B5EF4-FFF2-40B4-BE49-F238E27FC236}">
                <a16:creationId xmlns:a16="http://schemas.microsoft.com/office/drawing/2014/main" id="{665ECF95-C2DA-4519-BA21-3A9C10ECC6A2}"/>
              </a:ext>
            </a:extLst>
          </p:cNvPr>
          <p:cNvSpPr txBox="1"/>
          <p:nvPr/>
        </p:nvSpPr>
        <p:spPr>
          <a:xfrm>
            <a:off x="2514986" y="5227550"/>
            <a:ext cx="7077356" cy="499432"/>
          </a:xfrm>
          <a:prstGeom prst="rect">
            <a:avLst/>
          </a:prstGeom>
          <a:noFill/>
        </p:spPr>
        <p:txBody>
          <a:bodyPr wrap="square" rtlCol="0">
            <a:spAutoFit/>
          </a:bodyPr>
          <a:lstStyle/>
          <a:p>
            <a:pPr>
              <a:lnSpc>
                <a:spcPct val="150000"/>
              </a:lnSpc>
            </a:pPr>
            <a:r>
              <a:rPr lang="zh-CN" altLang="en-US" sz="2000" b="0" i="0">
                <a:effectLst/>
                <a:latin typeface="+mj-ea"/>
                <a:ea typeface="+mj-ea"/>
              </a:rPr>
              <a:t>我们的方法在保持</a:t>
            </a:r>
            <a:r>
              <a:rPr lang="zh-CN" altLang="en-US" sz="2000" b="1" i="0">
                <a:solidFill>
                  <a:schemeClr val="accent1"/>
                </a:solidFill>
                <a:effectLst/>
                <a:latin typeface="+mj-ea"/>
                <a:ea typeface="+mj-ea"/>
              </a:rPr>
              <a:t>较高</a:t>
            </a:r>
            <a:r>
              <a:rPr lang="en-US" altLang="zh-CN" sz="2000" b="1" i="0">
                <a:solidFill>
                  <a:schemeClr val="accent1"/>
                </a:solidFill>
                <a:effectLst/>
                <a:latin typeface="Times New Roman" panose="02020603050405020304" pitchFamily="18" charset="0"/>
              </a:rPr>
              <a:t>mAP</a:t>
            </a:r>
            <a:r>
              <a:rPr lang="zh-CN" altLang="en-US" sz="2000" b="0" i="0">
                <a:effectLst/>
                <a:latin typeface="+mj-ea"/>
                <a:ea typeface="+mj-ea"/>
              </a:rPr>
              <a:t>的情况下，实现</a:t>
            </a:r>
            <a:r>
              <a:rPr lang="zh-CN" altLang="en-US" sz="2000" b="1" i="0">
                <a:solidFill>
                  <a:schemeClr val="accent1"/>
                </a:solidFill>
                <a:effectLst/>
                <a:latin typeface="+mj-ea"/>
                <a:ea typeface="+mj-ea"/>
              </a:rPr>
              <a:t>最快的推理速度。</a:t>
            </a:r>
            <a:endParaRPr lang="zh-CN" altLang="en-US" sz="2000" b="1" dirty="0">
              <a:solidFill>
                <a:schemeClr val="accent1"/>
              </a:solidFill>
              <a:latin typeface="+mj-ea"/>
              <a:ea typeface="+mj-ea"/>
            </a:endParaRPr>
          </a:p>
        </p:txBody>
      </p:sp>
      <p:pic>
        <p:nvPicPr>
          <p:cNvPr id="2" name="图片 1">
            <a:extLst>
              <a:ext uri="{FF2B5EF4-FFF2-40B4-BE49-F238E27FC236}">
                <a16:creationId xmlns:a16="http://schemas.microsoft.com/office/drawing/2014/main" id="{38152A02-C80E-404A-879B-E4DF1A071C8B}"/>
              </a:ext>
            </a:extLst>
          </p:cNvPr>
          <p:cNvPicPr>
            <a:picLocks noChangeAspect="1"/>
          </p:cNvPicPr>
          <p:nvPr/>
        </p:nvPicPr>
        <p:blipFill>
          <a:blip r:embed="rId3"/>
          <a:stretch>
            <a:fillRect/>
          </a:stretch>
        </p:blipFill>
        <p:spPr>
          <a:xfrm>
            <a:off x="2986868" y="1509564"/>
            <a:ext cx="5306528" cy="3559464"/>
          </a:xfrm>
          <a:prstGeom prst="rect">
            <a:avLst/>
          </a:prstGeom>
        </p:spPr>
      </p:pic>
    </p:spTree>
    <p:extLst>
      <p:ext uri="{BB962C8B-B14F-4D97-AF65-F5344CB8AC3E}">
        <p14:creationId xmlns:p14="http://schemas.microsoft.com/office/powerpoint/2010/main" val="2323851478"/>
      </p:ext>
    </p:extLst>
  </p:cSld>
  <p:clrMapOvr>
    <a:masterClrMapping/>
  </p:clrMapOvr>
  <p:transition spd="med">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44B173C-CE1C-4545-90BD-1ADA3F684D77}"/>
              </a:ext>
            </a:extLst>
          </p:cNvPr>
          <p:cNvPicPr>
            <a:picLocks noChangeAspect="1"/>
          </p:cNvPicPr>
          <p:nvPr/>
        </p:nvPicPr>
        <p:blipFill>
          <a:blip r:embed="rId3"/>
          <a:stretch>
            <a:fillRect/>
          </a:stretch>
        </p:blipFill>
        <p:spPr>
          <a:xfrm>
            <a:off x="929796" y="1671922"/>
            <a:ext cx="5166204" cy="2459162"/>
          </a:xfrm>
          <a:prstGeom prst="rect">
            <a:avLst/>
          </a:prstGeom>
        </p:spPr>
      </p:pic>
      <p:sp>
        <p:nvSpPr>
          <p:cNvPr id="18" name="矩形: 圆角 17">
            <a:extLst>
              <a:ext uri="{FF2B5EF4-FFF2-40B4-BE49-F238E27FC236}">
                <a16:creationId xmlns:a16="http://schemas.microsoft.com/office/drawing/2014/main" id="{66E581AF-1608-400C-9632-2309194B8540}"/>
              </a:ext>
            </a:extLst>
          </p:cNvPr>
          <p:cNvSpPr/>
          <p:nvPr/>
        </p:nvSpPr>
        <p:spPr>
          <a:xfrm>
            <a:off x="6704582" y="2096308"/>
            <a:ext cx="4564553" cy="2957453"/>
          </a:xfrm>
          <a:prstGeom prst="roundRect">
            <a:avLst/>
          </a:prstGeom>
          <a:solidFill>
            <a:schemeClr val="accent3">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id="{5AEE29DA-3866-6A65-26ED-F1CAA2D79078}"/>
              </a:ext>
            </a:extLst>
          </p:cNvPr>
          <p:cNvCxnSpPr>
            <a:cxnSpLocks/>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a:extLst>
              <a:ext uri="{FF2B5EF4-FFF2-40B4-BE49-F238E27FC236}">
                <a16:creationId xmlns:a16="http://schemas.microsoft.com/office/drawing/2014/main" id="{8DB48574-0A68-35C1-150E-3724C5EB45BD}"/>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a:extLst>
              <a:ext uri="{FF2B5EF4-FFF2-40B4-BE49-F238E27FC236}">
                <a16:creationId xmlns:a16="http://schemas.microsoft.com/office/drawing/2014/main" id="{C182161E-8749-E354-0698-2578D479D919}"/>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研究内容</a:t>
            </a:r>
          </a:p>
        </p:txBody>
      </p:sp>
      <p:sp>
        <p:nvSpPr>
          <p:cNvPr id="8" name="文本框 7">
            <a:extLst>
              <a:ext uri="{FF2B5EF4-FFF2-40B4-BE49-F238E27FC236}">
                <a16:creationId xmlns:a16="http://schemas.microsoft.com/office/drawing/2014/main" id="{A96BD8CA-5460-EAEA-AA7B-1EBC03993478}"/>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a:extLst>
              <a:ext uri="{FF2B5EF4-FFF2-40B4-BE49-F238E27FC236}">
                <a16:creationId xmlns:a16="http://schemas.microsoft.com/office/drawing/2014/main" id="{56A9B329-D059-CCD2-FACD-D040A0B9A035}"/>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a:extLst>
              <a:ext uri="{FF2B5EF4-FFF2-40B4-BE49-F238E27FC236}">
                <a16:creationId xmlns:a16="http://schemas.microsoft.com/office/drawing/2014/main" id="{EEE7C741-C851-52BD-19B5-6C92457CAA28}"/>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5" name="矩形 14">
            <a:extLst>
              <a:ext uri="{FF2B5EF4-FFF2-40B4-BE49-F238E27FC236}">
                <a16:creationId xmlns:a16="http://schemas.microsoft.com/office/drawing/2014/main" id="{FBCB9280-D569-487E-B6A5-D333A12708DA}"/>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2.1</a:t>
            </a:r>
            <a:endParaRPr lang="zh-CN" altLang="en-US" dirty="0">
              <a:latin typeface="+mj-ea"/>
              <a:ea typeface="+mj-ea"/>
            </a:endParaRPr>
          </a:p>
        </p:txBody>
      </p:sp>
      <p:sp>
        <p:nvSpPr>
          <p:cNvPr id="16" name="矩形 15">
            <a:extLst>
              <a:ext uri="{FF2B5EF4-FFF2-40B4-BE49-F238E27FC236}">
                <a16:creationId xmlns:a16="http://schemas.microsoft.com/office/drawing/2014/main" id="{7A7B22E3-0A98-48BA-A88F-A14F5903F85F}"/>
              </a:ext>
            </a:extLst>
          </p:cNvPr>
          <p:cNvSpPr/>
          <p:nvPr/>
        </p:nvSpPr>
        <p:spPr>
          <a:xfrm>
            <a:off x="922865" y="888589"/>
            <a:ext cx="3022601"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rgbClr val="7030A0"/>
                </a:solidFill>
                <a:latin typeface="Times New Roman" panose="02020603050405020304" pitchFamily="18" charset="0"/>
                <a:ea typeface="+mj-ea"/>
                <a:cs typeface="Times New Roman" panose="02020603050405020304" pitchFamily="18" charset="0"/>
              </a:rPr>
              <a:t>YoloX-Lite</a:t>
            </a:r>
            <a:r>
              <a:rPr lang="zh-CN" altLang="en-US" b="1">
                <a:solidFill>
                  <a:srgbClr val="7030A0"/>
                </a:solidFill>
                <a:latin typeface="+mj-ea"/>
                <a:ea typeface="+mj-ea"/>
              </a:rPr>
              <a:t>：</a:t>
            </a:r>
            <a:r>
              <a:rPr lang="zh-CN" altLang="en-US" b="1" dirty="0">
                <a:solidFill>
                  <a:srgbClr val="7030A0"/>
                </a:solidFill>
                <a:latin typeface="+mj-ea"/>
                <a:ea typeface="+mj-ea"/>
              </a:rPr>
              <a:t>消融实验</a:t>
            </a:r>
          </a:p>
        </p:txBody>
      </p:sp>
      <p:sp>
        <p:nvSpPr>
          <p:cNvPr id="19" name="文本框 18">
            <a:extLst>
              <a:ext uri="{FF2B5EF4-FFF2-40B4-BE49-F238E27FC236}">
                <a16:creationId xmlns:a16="http://schemas.microsoft.com/office/drawing/2014/main" id="{2C8D4F43-7DCF-4EC7-8F51-5873F5ED932A}"/>
              </a:ext>
            </a:extLst>
          </p:cNvPr>
          <p:cNvSpPr txBox="1"/>
          <p:nvPr/>
        </p:nvSpPr>
        <p:spPr>
          <a:xfrm>
            <a:off x="6921683" y="2170259"/>
            <a:ext cx="4257511" cy="2809552"/>
          </a:xfrm>
          <a:prstGeom prst="rect">
            <a:avLst/>
          </a:prstGeom>
          <a:noFill/>
        </p:spPr>
        <p:txBody>
          <a:bodyPr wrap="square" rtlCol="0">
            <a:spAutoFit/>
          </a:bodyPr>
          <a:lstStyle/>
          <a:p>
            <a:pPr marL="285750" indent="-285750">
              <a:lnSpc>
                <a:spcPct val="150000"/>
              </a:lnSpc>
              <a:buFont typeface="Wingdings" panose="05000000000000000000" pitchFamily="2" charset="2"/>
              <a:buChar char="n"/>
            </a:pPr>
            <a:r>
              <a:rPr lang="en-US" altLang="zh-CN" sz="2000" b="0" i="0" dirty="0">
                <a:effectLst/>
                <a:latin typeface="Times New Roman" panose="02020603050405020304" pitchFamily="18" charset="0"/>
              </a:rPr>
              <a:t>Rep-Bottleneck </a:t>
            </a:r>
            <a:r>
              <a:rPr lang="zh-CN" altLang="en-US" sz="2000" dirty="0">
                <a:latin typeface="+mj-ea"/>
                <a:ea typeface="+mj-ea"/>
              </a:rPr>
              <a:t>可以带来</a:t>
            </a:r>
            <a:r>
              <a:rPr lang="zh-CN" altLang="en-US" sz="2000" b="1" dirty="0">
                <a:solidFill>
                  <a:schemeClr val="accent1"/>
                </a:solidFill>
                <a:latin typeface="+mj-ea"/>
                <a:ea typeface="+mj-ea"/>
              </a:rPr>
              <a:t>巨大的</a:t>
            </a:r>
            <a:r>
              <a:rPr lang="zh-CN" altLang="en-US" sz="2000" b="1">
                <a:solidFill>
                  <a:schemeClr val="accent1"/>
                </a:solidFill>
                <a:latin typeface="+mj-ea"/>
                <a:ea typeface="+mj-ea"/>
              </a:rPr>
              <a:t>速度提升</a:t>
            </a:r>
            <a:r>
              <a:rPr lang="zh-CN" altLang="en-US" sz="2000">
                <a:latin typeface="+mj-ea"/>
                <a:ea typeface="+mj-ea"/>
              </a:rPr>
              <a:t>；</a:t>
            </a:r>
            <a:endParaRPr lang="en-US" altLang="zh-CN" sz="2000" b="0" i="0" dirty="0">
              <a:effectLst/>
              <a:latin typeface="+mj-ea"/>
              <a:ea typeface="+mj-ea"/>
            </a:endParaRPr>
          </a:p>
          <a:p>
            <a:pPr marL="285750" indent="-285750">
              <a:lnSpc>
                <a:spcPct val="150000"/>
              </a:lnSpc>
              <a:buFont typeface="Wingdings" panose="05000000000000000000" pitchFamily="2" charset="2"/>
              <a:buChar char="n"/>
            </a:pPr>
            <a:r>
              <a:rPr lang="zh-CN" altLang="en-US" sz="2000" dirty="0">
                <a:latin typeface="+mj-ea"/>
                <a:ea typeface="+mj-ea"/>
                <a:cs typeface="Times New Roman" panose="02020603050405020304" pitchFamily="18" charset="0"/>
              </a:rPr>
              <a:t>增加</a:t>
            </a:r>
            <a:r>
              <a:rPr lang="en-US" altLang="zh-CN" sz="2000" dirty="0">
                <a:latin typeface="Times New Roman" panose="02020603050405020304" pitchFamily="18" charset="0"/>
                <a:cs typeface="Times New Roman" panose="02020603050405020304" pitchFamily="18" charset="0"/>
              </a:rPr>
              <a:t>Rep-Bottleneck</a:t>
            </a:r>
            <a:r>
              <a:rPr lang="zh-CN" altLang="en-US" sz="2000" dirty="0">
                <a:latin typeface="+mj-ea"/>
                <a:ea typeface="+mj-ea"/>
              </a:rPr>
              <a:t>的</a:t>
            </a:r>
            <a:r>
              <a:rPr lang="zh-CN" altLang="en-US" sz="2000">
                <a:latin typeface="+mj-ea"/>
                <a:ea typeface="+mj-ea"/>
              </a:rPr>
              <a:t>数量可以</a:t>
            </a:r>
            <a:r>
              <a:rPr lang="zh-CN" altLang="en-US" sz="2000" b="1">
                <a:solidFill>
                  <a:schemeClr val="accent1"/>
                </a:solidFill>
                <a:latin typeface="+mj-ea"/>
                <a:ea typeface="+mj-ea"/>
              </a:rPr>
              <a:t>提高精度</a:t>
            </a:r>
            <a:r>
              <a:rPr lang="zh-CN" altLang="en-US" sz="2000">
                <a:latin typeface="Courier New" panose="02070309020205020404" pitchFamily="49" charset="0"/>
                <a:ea typeface="+mj-ea"/>
              </a:rPr>
              <a:t>；</a:t>
            </a:r>
            <a:endParaRPr lang="en-US" altLang="zh-CN" sz="2000">
              <a:latin typeface="Courier New" panose="02070309020205020404" pitchFamily="49" charset="0"/>
              <a:ea typeface="+mj-ea"/>
            </a:endParaRPr>
          </a:p>
          <a:p>
            <a:pPr marL="285750" indent="-285750">
              <a:lnSpc>
                <a:spcPct val="150000"/>
              </a:lnSpc>
              <a:buFont typeface="Wingdings" panose="05000000000000000000" pitchFamily="2" charset="2"/>
              <a:buChar char="n"/>
            </a:pPr>
            <a:r>
              <a:rPr lang="zh-CN" altLang="en-US" sz="2000">
                <a:latin typeface="+mj-ea"/>
                <a:ea typeface="+mj-ea"/>
                <a:cs typeface="Times New Roman" panose="02020603050405020304" pitchFamily="18" charset="0"/>
              </a:rPr>
              <a:t>我们的方法在</a:t>
            </a:r>
            <a:r>
              <a:rPr lang="en-US" altLang="zh-CN" sz="2000">
                <a:latin typeface="Times New Roman" panose="02020603050405020304" pitchFamily="18" charset="0"/>
                <a:ea typeface="+mj-ea"/>
                <a:cs typeface="Times New Roman" panose="02020603050405020304" pitchFamily="18" charset="0"/>
              </a:rPr>
              <a:t>YoloV5</a:t>
            </a:r>
            <a:r>
              <a:rPr lang="zh-CN" altLang="en-US" sz="2000">
                <a:latin typeface="+mj-ea"/>
                <a:ea typeface="+mj-ea"/>
                <a:cs typeface="Times New Roman" panose="02020603050405020304" pitchFamily="18" charset="0"/>
              </a:rPr>
              <a:t>中</a:t>
            </a:r>
            <a:r>
              <a:rPr lang="zh-CN" altLang="en-US" sz="2000" b="1">
                <a:solidFill>
                  <a:schemeClr val="accent1"/>
                </a:solidFill>
                <a:latin typeface="+mj-ea"/>
                <a:ea typeface="+mj-ea"/>
                <a:cs typeface="Times New Roman" panose="02020603050405020304" pitchFamily="18" charset="0"/>
              </a:rPr>
              <a:t>精度和速度均有提高</a:t>
            </a:r>
            <a:r>
              <a:rPr lang="zh-CN" altLang="en-US" sz="2000">
                <a:latin typeface="+mj-ea"/>
                <a:ea typeface="+mj-ea"/>
                <a:cs typeface="Times New Roman" panose="02020603050405020304" pitchFamily="18" charset="0"/>
              </a:rPr>
              <a:t>。</a:t>
            </a:r>
            <a:endParaRPr lang="zh-CN" altLang="en-US" sz="2000">
              <a:latin typeface="+mj-ea"/>
              <a:ea typeface="+mj-ea"/>
            </a:endParaRPr>
          </a:p>
        </p:txBody>
      </p:sp>
      <p:sp>
        <p:nvSpPr>
          <p:cNvPr id="2" name="矩形 1">
            <a:extLst>
              <a:ext uri="{FF2B5EF4-FFF2-40B4-BE49-F238E27FC236}">
                <a16:creationId xmlns:a16="http://schemas.microsoft.com/office/drawing/2014/main" id="{B0B18C17-94E0-4535-9E48-CB42CF9BFE57}"/>
              </a:ext>
            </a:extLst>
          </p:cNvPr>
          <p:cNvSpPr/>
          <p:nvPr/>
        </p:nvSpPr>
        <p:spPr>
          <a:xfrm>
            <a:off x="1030985" y="3250626"/>
            <a:ext cx="4915795" cy="23534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0000"/>
                </a:solidFill>
              </a:ln>
            </a:endParaRPr>
          </a:p>
        </p:txBody>
      </p:sp>
      <p:sp>
        <p:nvSpPr>
          <p:cNvPr id="3" name="矩形 2">
            <a:extLst>
              <a:ext uri="{FF2B5EF4-FFF2-40B4-BE49-F238E27FC236}">
                <a16:creationId xmlns:a16="http://schemas.microsoft.com/office/drawing/2014/main" id="{593245F0-7D54-43DF-BB68-71D326FF785E}"/>
              </a:ext>
            </a:extLst>
          </p:cNvPr>
          <p:cNvSpPr/>
          <p:nvPr/>
        </p:nvSpPr>
        <p:spPr>
          <a:xfrm>
            <a:off x="1030985" y="3793697"/>
            <a:ext cx="4998241" cy="29060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55EC040E-D7AD-4F67-A7D9-F091BFC1B141}"/>
              </a:ext>
            </a:extLst>
          </p:cNvPr>
          <p:cNvPicPr>
            <a:picLocks noChangeAspect="1"/>
          </p:cNvPicPr>
          <p:nvPr/>
        </p:nvPicPr>
        <p:blipFill>
          <a:blip r:embed="rId4"/>
          <a:stretch>
            <a:fillRect/>
          </a:stretch>
        </p:blipFill>
        <p:spPr>
          <a:xfrm>
            <a:off x="902314" y="4238975"/>
            <a:ext cx="5173135" cy="1481671"/>
          </a:xfrm>
          <a:prstGeom prst="rect">
            <a:avLst/>
          </a:prstGeom>
        </p:spPr>
      </p:pic>
    </p:spTree>
    <p:extLst>
      <p:ext uri="{BB962C8B-B14F-4D97-AF65-F5344CB8AC3E}">
        <p14:creationId xmlns:p14="http://schemas.microsoft.com/office/powerpoint/2010/main" val="3267581641"/>
      </p:ext>
    </p:extLst>
  </p:cSld>
  <p:clrMapOvr>
    <a:masterClrMapping/>
  </p:clrMapOvr>
  <p:transition spd="med">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2">
            <a:extLst>
              <a:ext uri="{FF2B5EF4-FFF2-40B4-BE49-F238E27FC236}">
                <a16:creationId xmlns:a16="http://schemas.microsoft.com/office/drawing/2014/main" id="{93777B7C-D011-48B1-BE0F-1197BFCEAFF1}"/>
              </a:ext>
            </a:extLst>
          </p:cNvPr>
          <p:cNvSpPr/>
          <p:nvPr/>
        </p:nvSpPr>
        <p:spPr>
          <a:xfrm>
            <a:off x="970638" y="2116755"/>
            <a:ext cx="4827918" cy="2677515"/>
          </a:xfrm>
          <a:prstGeom prst="roundRect">
            <a:avLst/>
          </a:prstGeom>
          <a:solidFill>
            <a:schemeClr val="accent3">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id="{5AEE29DA-3866-6A65-26ED-F1CAA2D79078}"/>
              </a:ext>
            </a:extLst>
          </p:cNvPr>
          <p:cNvCxnSpPr>
            <a:cxnSpLocks/>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a:extLst>
              <a:ext uri="{FF2B5EF4-FFF2-40B4-BE49-F238E27FC236}">
                <a16:creationId xmlns:a16="http://schemas.microsoft.com/office/drawing/2014/main" id="{8DB48574-0A68-35C1-150E-3724C5EB45BD}"/>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a:extLst>
              <a:ext uri="{FF2B5EF4-FFF2-40B4-BE49-F238E27FC236}">
                <a16:creationId xmlns:a16="http://schemas.microsoft.com/office/drawing/2014/main" id="{C182161E-8749-E354-0698-2578D479D919}"/>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研究内容</a:t>
            </a:r>
          </a:p>
        </p:txBody>
      </p:sp>
      <p:sp>
        <p:nvSpPr>
          <p:cNvPr id="8" name="文本框 7">
            <a:extLst>
              <a:ext uri="{FF2B5EF4-FFF2-40B4-BE49-F238E27FC236}">
                <a16:creationId xmlns:a16="http://schemas.microsoft.com/office/drawing/2014/main" id="{A96BD8CA-5460-EAEA-AA7B-1EBC03993478}"/>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a:extLst>
              <a:ext uri="{FF2B5EF4-FFF2-40B4-BE49-F238E27FC236}">
                <a16:creationId xmlns:a16="http://schemas.microsoft.com/office/drawing/2014/main" id="{56A9B329-D059-CCD2-FACD-D040A0B9A035}"/>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a:extLst>
              <a:ext uri="{FF2B5EF4-FFF2-40B4-BE49-F238E27FC236}">
                <a16:creationId xmlns:a16="http://schemas.microsoft.com/office/drawing/2014/main" id="{EEE7C741-C851-52BD-19B5-6C92457CAA28}"/>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5" name="矩形 14">
            <a:extLst>
              <a:ext uri="{FF2B5EF4-FFF2-40B4-BE49-F238E27FC236}">
                <a16:creationId xmlns:a16="http://schemas.microsoft.com/office/drawing/2014/main" id="{FBCB9280-D569-487E-B6A5-D333A12708DA}"/>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2.2</a:t>
            </a:r>
            <a:endParaRPr lang="zh-CN" altLang="en-US" dirty="0">
              <a:latin typeface="+mj-ea"/>
              <a:ea typeface="+mj-ea"/>
            </a:endParaRPr>
          </a:p>
        </p:txBody>
      </p:sp>
      <p:sp>
        <p:nvSpPr>
          <p:cNvPr id="16" name="矩形 15">
            <a:extLst>
              <a:ext uri="{FF2B5EF4-FFF2-40B4-BE49-F238E27FC236}">
                <a16:creationId xmlns:a16="http://schemas.microsoft.com/office/drawing/2014/main" id="{7A7B22E3-0A98-48BA-A88F-A14F5903F85F}"/>
              </a:ext>
            </a:extLst>
          </p:cNvPr>
          <p:cNvSpPr/>
          <p:nvPr/>
        </p:nvSpPr>
        <p:spPr>
          <a:xfrm>
            <a:off x="922865" y="888589"/>
            <a:ext cx="3022601"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7030A0"/>
                </a:solidFill>
                <a:latin typeface="Times New Roman" panose="02020603050405020304" pitchFamily="18" charset="0"/>
                <a:ea typeface="+mj-ea"/>
                <a:cs typeface="Times New Roman" panose="02020603050405020304" pitchFamily="18" charset="0"/>
              </a:rPr>
              <a:t>Yolo-GLA</a:t>
            </a:r>
            <a:r>
              <a:rPr lang="zh-CN" altLang="en-US" b="1" dirty="0">
                <a:solidFill>
                  <a:srgbClr val="7030A0"/>
                </a:solidFill>
                <a:latin typeface="+mj-ea"/>
                <a:ea typeface="+mj-ea"/>
              </a:rPr>
              <a:t>：研究动机</a:t>
            </a:r>
          </a:p>
        </p:txBody>
      </p:sp>
      <p:sp>
        <p:nvSpPr>
          <p:cNvPr id="125" name="文本框 124">
            <a:extLst>
              <a:ext uri="{FF2B5EF4-FFF2-40B4-BE49-F238E27FC236}">
                <a16:creationId xmlns:a16="http://schemas.microsoft.com/office/drawing/2014/main" id="{4F75C69D-9311-4B17-A741-1D2CE4088D25}"/>
              </a:ext>
            </a:extLst>
          </p:cNvPr>
          <p:cNvSpPr txBox="1"/>
          <p:nvPr/>
        </p:nvSpPr>
        <p:spPr>
          <a:xfrm>
            <a:off x="1068062" y="2198995"/>
            <a:ext cx="4615363" cy="2392450"/>
          </a:xfrm>
          <a:prstGeom prst="rect">
            <a:avLst/>
          </a:prstGeom>
          <a:noFill/>
        </p:spPr>
        <p:txBody>
          <a:bodyPr wrap="square" rtlCol="0">
            <a:spAutoFit/>
          </a:bodyPr>
          <a:lstStyle/>
          <a:p>
            <a:pPr>
              <a:lnSpc>
                <a:spcPct val="150000"/>
              </a:lnSpc>
            </a:pPr>
            <a:r>
              <a:rPr lang="zh-CN" altLang="en-US" sz="2200" b="1">
                <a:latin typeface="+mj-ea"/>
                <a:ea typeface="+mj-ea"/>
              </a:rPr>
              <a:t>现有视频目标检测方法</a:t>
            </a:r>
            <a:r>
              <a:rPr lang="zh-CN" altLang="en-US" sz="2200" b="1" dirty="0">
                <a:latin typeface="+mj-ea"/>
                <a:ea typeface="+mj-ea"/>
              </a:rPr>
              <a:t>的问题</a:t>
            </a:r>
            <a:r>
              <a:rPr lang="zh-CN" altLang="en-US" b="1" dirty="0">
                <a:latin typeface="+mj-ea"/>
                <a:ea typeface="+mj-ea"/>
              </a:rPr>
              <a:t>：</a:t>
            </a:r>
            <a:endParaRPr lang="en-US" altLang="zh-CN" b="1" dirty="0">
              <a:latin typeface="+mj-ea"/>
              <a:ea typeface="+mj-ea"/>
            </a:endParaRPr>
          </a:p>
          <a:p>
            <a:pPr marL="342900" indent="-342900">
              <a:lnSpc>
                <a:spcPct val="150000"/>
              </a:lnSpc>
              <a:buFont typeface="Wingdings" panose="05000000000000000000" pitchFamily="2" charset="2"/>
              <a:buChar char="n"/>
            </a:pPr>
            <a:r>
              <a:rPr lang="zh-CN" altLang="en-US" sz="2000" dirty="0">
                <a:latin typeface="+mj-ea"/>
                <a:ea typeface="+mj-ea"/>
              </a:rPr>
              <a:t>需要</a:t>
            </a:r>
            <a:r>
              <a:rPr lang="zh-CN" altLang="en-US" sz="2000" b="1" dirty="0">
                <a:solidFill>
                  <a:schemeClr val="accent1"/>
                </a:solidFill>
                <a:latin typeface="+mj-ea"/>
                <a:ea typeface="+mj-ea"/>
              </a:rPr>
              <a:t>大量视频</a:t>
            </a:r>
            <a:r>
              <a:rPr lang="zh-CN" altLang="en-US" sz="2000" b="1">
                <a:solidFill>
                  <a:schemeClr val="accent1"/>
                </a:solidFill>
                <a:latin typeface="+mj-ea"/>
                <a:ea typeface="+mj-ea"/>
              </a:rPr>
              <a:t>数据</a:t>
            </a:r>
            <a:r>
              <a:rPr lang="zh-CN" altLang="en-US" sz="2000">
                <a:latin typeface="+mj-ea"/>
                <a:ea typeface="+mj-ea"/>
              </a:rPr>
              <a:t>训练，</a:t>
            </a:r>
            <a:r>
              <a:rPr lang="zh-CN" altLang="en-US" sz="2000" b="1">
                <a:solidFill>
                  <a:schemeClr val="accent1"/>
                </a:solidFill>
                <a:latin typeface="+mj-ea"/>
                <a:ea typeface="+mj-ea"/>
              </a:rPr>
              <a:t>成本高</a:t>
            </a:r>
            <a:r>
              <a:rPr lang="zh-CN" altLang="en-US" sz="2000">
                <a:latin typeface="+mj-ea"/>
                <a:ea typeface="+mj-ea"/>
              </a:rPr>
              <a:t>；</a:t>
            </a:r>
            <a:endParaRPr lang="en-US" altLang="zh-CN" sz="2000" dirty="0">
              <a:latin typeface="+mj-ea"/>
              <a:ea typeface="+mj-ea"/>
            </a:endParaRPr>
          </a:p>
          <a:p>
            <a:pPr marL="342900" indent="-342900">
              <a:lnSpc>
                <a:spcPct val="150000"/>
              </a:lnSpc>
              <a:buFont typeface="Wingdings" panose="05000000000000000000" pitchFamily="2" charset="2"/>
              <a:buChar char="n"/>
            </a:pPr>
            <a:r>
              <a:rPr lang="zh-CN" altLang="en-US" sz="2000" dirty="0">
                <a:latin typeface="+mj-ea"/>
                <a:ea typeface="+mj-ea"/>
              </a:rPr>
              <a:t>只聚合局部帧信息或者只聚合全局帧信息，</a:t>
            </a:r>
            <a:r>
              <a:rPr lang="zh-CN" altLang="en-US" sz="2000" b="1" dirty="0">
                <a:solidFill>
                  <a:schemeClr val="accent1"/>
                </a:solidFill>
                <a:latin typeface="+mj-ea"/>
                <a:ea typeface="+mj-ea"/>
              </a:rPr>
              <a:t>检测不够准确</a:t>
            </a:r>
            <a:r>
              <a:rPr lang="zh-CN" altLang="en-US" sz="2000" dirty="0">
                <a:latin typeface="+mj-ea"/>
                <a:ea typeface="+mj-ea"/>
              </a:rPr>
              <a:t>；</a:t>
            </a:r>
            <a:endParaRPr lang="en-US" altLang="zh-CN" sz="2000" dirty="0">
              <a:latin typeface="+mj-ea"/>
              <a:ea typeface="+mj-ea"/>
            </a:endParaRPr>
          </a:p>
          <a:p>
            <a:pPr marL="342900" indent="-342900">
              <a:lnSpc>
                <a:spcPct val="150000"/>
              </a:lnSpc>
              <a:buFont typeface="Wingdings" panose="05000000000000000000" pitchFamily="2" charset="2"/>
              <a:buChar char="n"/>
            </a:pPr>
            <a:r>
              <a:rPr lang="zh-CN" altLang="en-US" sz="2000" dirty="0">
                <a:latin typeface="+mj-ea"/>
                <a:ea typeface="+mj-ea"/>
              </a:rPr>
              <a:t>模型复杂，</a:t>
            </a:r>
            <a:r>
              <a:rPr lang="zh-CN" altLang="en-US" sz="2000" b="1" dirty="0">
                <a:solidFill>
                  <a:schemeClr val="accent1"/>
                </a:solidFill>
                <a:latin typeface="+mj-ea"/>
                <a:ea typeface="+mj-ea"/>
              </a:rPr>
              <a:t>推理速度太慢</a:t>
            </a:r>
            <a:r>
              <a:rPr lang="zh-CN" altLang="en-US" sz="2000" dirty="0">
                <a:latin typeface="+mj-ea"/>
                <a:ea typeface="+mj-ea"/>
              </a:rPr>
              <a:t>；</a:t>
            </a:r>
            <a:endParaRPr lang="en-US" altLang="zh-CN" sz="2000" dirty="0">
              <a:latin typeface="+mj-ea"/>
              <a:ea typeface="+mj-ea"/>
            </a:endParaRPr>
          </a:p>
        </p:txBody>
      </p:sp>
      <p:pic>
        <p:nvPicPr>
          <p:cNvPr id="3" name="图片 2">
            <a:extLst>
              <a:ext uri="{FF2B5EF4-FFF2-40B4-BE49-F238E27FC236}">
                <a16:creationId xmlns:a16="http://schemas.microsoft.com/office/drawing/2014/main" id="{1045EC78-48FE-4C1D-9046-F21EEAC979BF}"/>
              </a:ext>
            </a:extLst>
          </p:cNvPr>
          <p:cNvPicPr>
            <a:picLocks noChangeAspect="1"/>
          </p:cNvPicPr>
          <p:nvPr/>
        </p:nvPicPr>
        <p:blipFill>
          <a:blip r:embed="rId3"/>
          <a:stretch>
            <a:fillRect/>
          </a:stretch>
        </p:blipFill>
        <p:spPr>
          <a:xfrm>
            <a:off x="6393446" y="1771592"/>
            <a:ext cx="4538939" cy="3140499"/>
          </a:xfrm>
          <a:prstGeom prst="rect">
            <a:avLst/>
          </a:prstGeom>
        </p:spPr>
      </p:pic>
      <p:sp>
        <p:nvSpPr>
          <p:cNvPr id="2" name="文本框 1">
            <a:extLst>
              <a:ext uri="{FF2B5EF4-FFF2-40B4-BE49-F238E27FC236}">
                <a16:creationId xmlns:a16="http://schemas.microsoft.com/office/drawing/2014/main" id="{A52B9522-5761-48F4-8C23-14428C3E1E61}"/>
              </a:ext>
            </a:extLst>
          </p:cNvPr>
          <p:cNvSpPr txBox="1"/>
          <p:nvPr/>
        </p:nvSpPr>
        <p:spPr>
          <a:xfrm>
            <a:off x="7264252" y="5086408"/>
            <a:ext cx="3518912" cy="400110"/>
          </a:xfrm>
          <a:prstGeom prst="rect">
            <a:avLst/>
          </a:prstGeom>
          <a:noFill/>
        </p:spPr>
        <p:txBody>
          <a:bodyPr wrap="none" rtlCol="0">
            <a:spAutoFit/>
          </a:bodyPr>
          <a:lstStyle/>
          <a:p>
            <a:r>
              <a:rPr lang="zh-CN" altLang="en-US" sz="2000">
                <a:latin typeface="+mj-ea"/>
                <a:ea typeface="+mj-ea"/>
              </a:rPr>
              <a:t>什么是全局</a:t>
            </a:r>
            <a:r>
              <a:rPr lang="zh-CN" altLang="en-US" sz="2000" dirty="0">
                <a:latin typeface="+mj-ea"/>
                <a:ea typeface="+mj-ea"/>
              </a:rPr>
              <a:t>信息和</a:t>
            </a:r>
            <a:r>
              <a:rPr lang="zh-CN" altLang="en-US" sz="2000">
                <a:latin typeface="+mj-ea"/>
                <a:ea typeface="+mj-ea"/>
              </a:rPr>
              <a:t>局部信息？</a:t>
            </a:r>
            <a:endParaRPr lang="zh-CN" altLang="en-US" sz="2000" dirty="0">
              <a:latin typeface="+mj-ea"/>
              <a:ea typeface="+mj-ea"/>
            </a:endParaRPr>
          </a:p>
        </p:txBody>
      </p:sp>
    </p:spTree>
    <p:extLst>
      <p:ext uri="{BB962C8B-B14F-4D97-AF65-F5344CB8AC3E}">
        <p14:creationId xmlns:p14="http://schemas.microsoft.com/office/powerpoint/2010/main" val="1274347697"/>
      </p:ext>
    </p:extLst>
  </p:cSld>
  <p:clrMapOvr>
    <a:masterClrMapping/>
  </p:clrMapOvr>
  <p:transition spd="med">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a:extLst>
              <a:ext uri="{FF2B5EF4-FFF2-40B4-BE49-F238E27FC236}">
                <a16:creationId xmlns:a16="http://schemas.microsoft.com/office/drawing/2014/main" id="{5AEE29DA-3866-6A65-26ED-F1CAA2D79078}"/>
              </a:ext>
            </a:extLst>
          </p:cNvPr>
          <p:cNvCxnSpPr>
            <a:cxnSpLocks/>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a:extLst>
              <a:ext uri="{FF2B5EF4-FFF2-40B4-BE49-F238E27FC236}">
                <a16:creationId xmlns:a16="http://schemas.microsoft.com/office/drawing/2014/main" id="{8DB48574-0A68-35C1-150E-3724C5EB45BD}"/>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a:extLst>
              <a:ext uri="{FF2B5EF4-FFF2-40B4-BE49-F238E27FC236}">
                <a16:creationId xmlns:a16="http://schemas.microsoft.com/office/drawing/2014/main" id="{C182161E-8749-E354-0698-2578D479D919}"/>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研究内容</a:t>
            </a:r>
          </a:p>
        </p:txBody>
      </p:sp>
      <p:sp>
        <p:nvSpPr>
          <p:cNvPr id="8" name="文本框 7">
            <a:extLst>
              <a:ext uri="{FF2B5EF4-FFF2-40B4-BE49-F238E27FC236}">
                <a16:creationId xmlns:a16="http://schemas.microsoft.com/office/drawing/2014/main" id="{A96BD8CA-5460-EAEA-AA7B-1EBC03993478}"/>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a:extLst>
              <a:ext uri="{FF2B5EF4-FFF2-40B4-BE49-F238E27FC236}">
                <a16:creationId xmlns:a16="http://schemas.microsoft.com/office/drawing/2014/main" id="{56A9B329-D059-CCD2-FACD-D040A0B9A035}"/>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a:extLst>
              <a:ext uri="{FF2B5EF4-FFF2-40B4-BE49-F238E27FC236}">
                <a16:creationId xmlns:a16="http://schemas.microsoft.com/office/drawing/2014/main" id="{EEE7C741-C851-52BD-19B5-6C92457CAA28}"/>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5" name="矩形 14">
            <a:extLst>
              <a:ext uri="{FF2B5EF4-FFF2-40B4-BE49-F238E27FC236}">
                <a16:creationId xmlns:a16="http://schemas.microsoft.com/office/drawing/2014/main" id="{FBCB9280-D569-487E-B6A5-D333A12708DA}"/>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2.2</a:t>
            </a:r>
            <a:endParaRPr lang="zh-CN" altLang="en-US" dirty="0">
              <a:latin typeface="+mj-ea"/>
              <a:ea typeface="+mj-ea"/>
            </a:endParaRPr>
          </a:p>
        </p:txBody>
      </p:sp>
      <p:sp>
        <p:nvSpPr>
          <p:cNvPr id="16" name="矩形 15">
            <a:extLst>
              <a:ext uri="{FF2B5EF4-FFF2-40B4-BE49-F238E27FC236}">
                <a16:creationId xmlns:a16="http://schemas.microsoft.com/office/drawing/2014/main" id="{7A7B22E3-0A98-48BA-A88F-A14F5903F85F}"/>
              </a:ext>
            </a:extLst>
          </p:cNvPr>
          <p:cNvSpPr/>
          <p:nvPr/>
        </p:nvSpPr>
        <p:spPr>
          <a:xfrm>
            <a:off x="922865" y="888589"/>
            <a:ext cx="3022601"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7030A0"/>
                </a:solidFill>
                <a:latin typeface="Times New Roman" panose="02020603050405020304" pitchFamily="18" charset="0"/>
                <a:ea typeface="+mj-ea"/>
                <a:cs typeface="Times New Roman" panose="02020603050405020304" pitchFamily="18" charset="0"/>
              </a:rPr>
              <a:t>Yolo-GLA</a:t>
            </a:r>
            <a:r>
              <a:rPr lang="zh-CN" altLang="en-US" b="1" dirty="0">
                <a:solidFill>
                  <a:srgbClr val="7030A0"/>
                </a:solidFill>
                <a:latin typeface="+mj-ea"/>
                <a:ea typeface="+mj-ea"/>
              </a:rPr>
              <a:t>：整体结构</a:t>
            </a:r>
          </a:p>
        </p:txBody>
      </p:sp>
      <p:pic>
        <p:nvPicPr>
          <p:cNvPr id="2" name="图片 1">
            <a:extLst>
              <a:ext uri="{FF2B5EF4-FFF2-40B4-BE49-F238E27FC236}">
                <a16:creationId xmlns:a16="http://schemas.microsoft.com/office/drawing/2014/main" id="{270C26D3-DF48-46D0-9EF1-3DA22ADC7126}"/>
              </a:ext>
            </a:extLst>
          </p:cNvPr>
          <p:cNvPicPr>
            <a:picLocks noChangeAspect="1"/>
          </p:cNvPicPr>
          <p:nvPr/>
        </p:nvPicPr>
        <p:blipFill>
          <a:blip r:embed="rId3"/>
          <a:stretch>
            <a:fillRect/>
          </a:stretch>
        </p:blipFill>
        <p:spPr>
          <a:xfrm>
            <a:off x="772559" y="2078320"/>
            <a:ext cx="10385392" cy="3636762"/>
          </a:xfrm>
          <a:prstGeom prst="rect">
            <a:avLst/>
          </a:prstGeom>
        </p:spPr>
      </p:pic>
      <p:sp>
        <p:nvSpPr>
          <p:cNvPr id="3" name="矩形 2">
            <a:extLst>
              <a:ext uri="{FF2B5EF4-FFF2-40B4-BE49-F238E27FC236}">
                <a16:creationId xmlns:a16="http://schemas.microsoft.com/office/drawing/2014/main" id="{C14C4091-0A0E-4FBA-8238-A45ACBC67E66}"/>
              </a:ext>
            </a:extLst>
          </p:cNvPr>
          <p:cNvSpPr/>
          <p:nvPr/>
        </p:nvSpPr>
        <p:spPr>
          <a:xfrm>
            <a:off x="1923016" y="2771025"/>
            <a:ext cx="3036212" cy="20838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4DBB7539-C34B-4A7F-A831-11A67D82F2AA}"/>
              </a:ext>
            </a:extLst>
          </p:cNvPr>
          <p:cNvSpPr txBox="1"/>
          <p:nvPr/>
        </p:nvSpPr>
        <p:spPr>
          <a:xfrm>
            <a:off x="2818283" y="2771025"/>
            <a:ext cx="1354858" cy="400110"/>
          </a:xfrm>
          <a:prstGeom prst="rect">
            <a:avLst/>
          </a:prstGeom>
          <a:noFill/>
        </p:spPr>
        <p:txBody>
          <a:bodyPr wrap="none" rtlCol="0">
            <a:spAutoFit/>
          </a:bodyPr>
          <a:lstStyle/>
          <a:p>
            <a:r>
              <a:rPr lang="en-US" altLang="zh-CN" sz="2000">
                <a:latin typeface="Times New Roman" panose="02020603050405020304" pitchFamily="18" charset="0"/>
                <a:cs typeface="Times New Roman" panose="02020603050405020304" pitchFamily="18" charset="0"/>
              </a:rPr>
              <a:t>YoloX-Lite</a:t>
            </a:r>
          </a:p>
        </p:txBody>
      </p:sp>
      <p:sp>
        <p:nvSpPr>
          <p:cNvPr id="13" name="矩形 12">
            <a:extLst>
              <a:ext uri="{FF2B5EF4-FFF2-40B4-BE49-F238E27FC236}">
                <a16:creationId xmlns:a16="http://schemas.microsoft.com/office/drawing/2014/main" id="{F2B68E42-2C6E-4520-AE82-A9606C9064BB}"/>
              </a:ext>
            </a:extLst>
          </p:cNvPr>
          <p:cNvSpPr/>
          <p:nvPr/>
        </p:nvSpPr>
        <p:spPr>
          <a:xfrm>
            <a:off x="772559" y="1668320"/>
            <a:ext cx="10562210" cy="423233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9AA29B15-4740-485F-B801-8B61B9315F20}"/>
              </a:ext>
            </a:extLst>
          </p:cNvPr>
          <p:cNvSpPr txBox="1"/>
          <p:nvPr/>
        </p:nvSpPr>
        <p:spPr>
          <a:xfrm>
            <a:off x="5322290" y="1693138"/>
            <a:ext cx="1285929" cy="400110"/>
          </a:xfrm>
          <a:prstGeom prst="rect">
            <a:avLst/>
          </a:prstGeom>
          <a:noFill/>
        </p:spPr>
        <p:txBody>
          <a:bodyPr wrap="none" rtlCol="0">
            <a:spAutoFit/>
          </a:bodyPr>
          <a:lstStyle/>
          <a:p>
            <a:r>
              <a:rPr lang="en-US" altLang="zh-CN" sz="2000">
                <a:latin typeface="Times New Roman" panose="02020603050405020304" pitchFamily="18" charset="0"/>
                <a:cs typeface="Times New Roman" panose="02020603050405020304" pitchFamily="18" charset="0"/>
              </a:rPr>
              <a:t>Yolo-GLA</a:t>
            </a:r>
          </a:p>
        </p:txBody>
      </p:sp>
    </p:spTree>
    <p:extLst>
      <p:ext uri="{BB962C8B-B14F-4D97-AF65-F5344CB8AC3E}">
        <p14:creationId xmlns:p14="http://schemas.microsoft.com/office/powerpoint/2010/main" val="1707454554"/>
      </p:ext>
    </p:extLst>
  </p:cSld>
  <p:clrMapOvr>
    <a:masterClrMapping/>
  </p:clrMapOvr>
  <p:transition spd="med">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a:extLst>
              <a:ext uri="{FF2B5EF4-FFF2-40B4-BE49-F238E27FC236}">
                <a16:creationId xmlns:a16="http://schemas.microsoft.com/office/drawing/2014/main" id="{5AEE29DA-3866-6A65-26ED-F1CAA2D79078}"/>
              </a:ext>
            </a:extLst>
          </p:cNvPr>
          <p:cNvCxnSpPr>
            <a:cxnSpLocks/>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a:extLst>
              <a:ext uri="{FF2B5EF4-FFF2-40B4-BE49-F238E27FC236}">
                <a16:creationId xmlns:a16="http://schemas.microsoft.com/office/drawing/2014/main" id="{8DB48574-0A68-35C1-150E-3724C5EB45BD}"/>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a:extLst>
              <a:ext uri="{FF2B5EF4-FFF2-40B4-BE49-F238E27FC236}">
                <a16:creationId xmlns:a16="http://schemas.microsoft.com/office/drawing/2014/main" id="{C182161E-8749-E354-0698-2578D479D919}"/>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研究内容</a:t>
            </a:r>
          </a:p>
        </p:txBody>
      </p:sp>
      <p:sp>
        <p:nvSpPr>
          <p:cNvPr id="8" name="文本框 7">
            <a:extLst>
              <a:ext uri="{FF2B5EF4-FFF2-40B4-BE49-F238E27FC236}">
                <a16:creationId xmlns:a16="http://schemas.microsoft.com/office/drawing/2014/main" id="{A96BD8CA-5460-EAEA-AA7B-1EBC03993478}"/>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a:extLst>
              <a:ext uri="{FF2B5EF4-FFF2-40B4-BE49-F238E27FC236}">
                <a16:creationId xmlns:a16="http://schemas.microsoft.com/office/drawing/2014/main" id="{56A9B329-D059-CCD2-FACD-D040A0B9A035}"/>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a:extLst>
              <a:ext uri="{FF2B5EF4-FFF2-40B4-BE49-F238E27FC236}">
                <a16:creationId xmlns:a16="http://schemas.microsoft.com/office/drawing/2014/main" id="{EEE7C741-C851-52BD-19B5-6C92457CAA28}"/>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5" name="矩形 14">
            <a:extLst>
              <a:ext uri="{FF2B5EF4-FFF2-40B4-BE49-F238E27FC236}">
                <a16:creationId xmlns:a16="http://schemas.microsoft.com/office/drawing/2014/main" id="{FBCB9280-D569-487E-B6A5-D333A12708DA}"/>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mj-ea"/>
                <a:ea typeface="+mj-ea"/>
              </a:rPr>
              <a:t>2.2</a:t>
            </a:r>
            <a:endParaRPr lang="zh-CN" altLang="en-US" dirty="0">
              <a:latin typeface="+mj-ea"/>
              <a:ea typeface="+mj-ea"/>
            </a:endParaRPr>
          </a:p>
        </p:txBody>
      </p:sp>
      <p:sp>
        <p:nvSpPr>
          <p:cNvPr id="16" name="矩形 15">
            <a:extLst>
              <a:ext uri="{FF2B5EF4-FFF2-40B4-BE49-F238E27FC236}">
                <a16:creationId xmlns:a16="http://schemas.microsoft.com/office/drawing/2014/main" id="{7A7B22E3-0A98-48BA-A88F-A14F5903F85F}"/>
              </a:ext>
            </a:extLst>
          </p:cNvPr>
          <p:cNvSpPr/>
          <p:nvPr/>
        </p:nvSpPr>
        <p:spPr>
          <a:xfrm>
            <a:off x="922865" y="888589"/>
            <a:ext cx="3022601"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7030A0"/>
                </a:solidFill>
                <a:latin typeface="Times New Roman" panose="02020603050405020304" pitchFamily="18" charset="0"/>
                <a:ea typeface="+mj-ea"/>
                <a:cs typeface="Times New Roman" panose="02020603050405020304" pitchFamily="18" charset="0"/>
              </a:rPr>
              <a:t>Yolo-GLA</a:t>
            </a:r>
            <a:r>
              <a:rPr lang="zh-CN" altLang="en-US" b="1" dirty="0">
                <a:solidFill>
                  <a:srgbClr val="7030A0"/>
                </a:solidFill>
                <a:latin typeface="+mj-ea"/>
                <a:ea typeface="+mj-ea"/>
              </a:rPr>
              <a:t>：信息聚合</a:t>
            </a:r>
          </a:p>
        </p:txBody>
      </p:sp>
      <p:pic>
        <p:nvPicPr>
          <p:cNvPr id="27" name="图片 26">
            <a:extLst>
              <a:ext uri="{FF2B5EF4-FFF2-40B4-BE49-F238E27FC236}">
                <a16:creationId xmlns:a16="http://schemas.microsoft.com/office/drawing/2014/main" id="{EF6DDF7E-9DD2-4B1C-B1BD-27A7EA959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5763" y="1422801"/>
            <a:ext cx="4444382" cy="2030757"/>
          </a:xfrm>
          <a:prstGeom prst="rect">
            <a:avLst/>
          </a:prstGeom>
        </p:spPr>
      </p:pic>
      <p:cxnSp>
        <p:nvCxnSpPr>
          <p:cNvPr id="28" name="直接连接符 27">
            <a:extLst>
              <a:ext uri="{FF2B5EF4-FFF2-40B4-BE49-F238E27FC236}">
                <a16:creationId xmlns:a16="http://schemas.microsoft.com/office/drawing/2014/main" id="{01CD39FB-B95D-468D-BC4C-4FBB5BDF2AC0}"/>
              </a:ext>
            </a:extLst>
          </p:cNvPr>
          <p:cNvCxnSpPr>
            <a:cxnSpLocks/>
          </p:cNvCxnSpPr>
          <p:nvPr/>
        </p:nvCxnSpPr>
        <p:spPr>
          <a:xfrm flipH="1">
            <a:off x="651931" y="3552973"/>
            <a:ext cx="10656427" cy="0"/>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pic>
        <p:nvPicPr>
          <p:cNvPr id="30" name="图片 29">
            <a:extLst>
              <a:ext uri="{FF2B5EF4-FFF2-40B4-BE49-F238E27FC236}">
                <a16:creationId xmlns:a16="http://schemas.microsoft.com/office/drawing/2014/main" id="{60F9CADC-D864-41A5-85FA-A9E59ED441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5763" y="4025553"/>
            <a:ext cx="4255660" cy="2184685"/>
          </a:xfrm>
          <a:prstGeom prst="rect">
            <a:avLst/>
          </a:prstGeom>
        </p:spPr>
      </p:pic>
      <p:sp>
        <p:nvSpPr>
          <p:cNvPr id="37" name="文本框 36">
            <a:extLst>
              <a:ext uri="{FF2B5EF4-FFF2-40B4-BE49-F238E27FC236}">
                <a16:creationId xmlns:a16="http://schemas.microsoft.com/office/drawing/2014/main" id="{BCEF5B8D-6D93-4155-9255-7C45A5664DF9}"/>
              </a:ext>
            </a:extLst>
          </p:cNvPr>
          <p:cNvSpPr txBox="1"/>
          <p:nvPr/>
        </p:nvSpPr>
        <p:spPr>
          <a:xfrm>
            <a:off x="6604584" y="1142699"/>
            <a:ext cx="1361270"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P</a:t>
            </a:r>
            <a:r>
              <a:rPr lang="en-US" altLang="zh-CN">
                <a:latin typeface="+mj-ea"/>
                <a:ea typeface="+mj-ea"/>
                <a:cs typeface="Times New Roman" panose="02020603050405020304" pitchFamily="18" charset="0"/>
              </a:rPr>
              <a:t>:</a:t>
            </a:r>
            <a:r>
              <a:rPr lang="zh-CN" altLang="en-US">
                <a:latin typeface="+mj-ea"/>
                <a:ea typeface="+mj-ea"/>
                <a:cs typeface="Times New Roman" panose="02020603050405020304" pitchFamily="18" charset="0"/>
              </a:rPr>
              <a:t> 输入特征</a:t>
            </a:r>
            <a:endParaRPr lang="zh-CN" altLang="en-US" dirty="0">
              <a:latin typeface="+mj-ea"/>
              <a:ea typeface="+mj-ea"/>
              <a:cs typeface="Times New Roman" panose="02020603050405020304" pitchFamily="18" charset="0"/>
            </a:endParaRPr>
          </a:p>
        </p:txBody>
      </p:sp>
      <p:sp>
        <p:nvSpPr>
          <p:cNvPr id="38" name="文本框 37">
            <a:extLst>
              <a:ext uri="{FF2B5EF4-FFF2-40B4-BE49-F238E27FC236}">
                <a16:creationId xmlns:a16="http://schemas.microsoft.com/office/drawing/2014/main" id="{F07F8406-0D77-41A1-B73E-CD565E347F77}"/>
              </a:ext>
            </a:extLst>
          </p:cNvPr>
          <p:cNvSpPr txBox="1"/>
          <p:nvPr/>
        </p:nvSpPr>
        <p:spPr>
          <a:xfrm>
            <a:off x="6596931" y="1534454"/>
            <a:ext cx="2999539"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C</a:t>
            </a:r>
            <a:r>
              <a:rPr lang="en-US" altLang="zh-CN" dirty="0">
                <a:latin typeface="+mj-ea"/>
                <a:ea typeface="+mj-ea"/>
                <a:cs typeface="Times New Roman" panose="02020603050405020304" pitchFamily="18" charset="0"/>
              </a:rPr>
              <a:t>:</a:t>
            </a:r>
            <a:r>
              <a:rPr lang="zh-CN" altLang="en-US" dirty="0">
                <a:latin typeface="+mj-ea"/>
                <a:ea typeface="+mj-ea"/>
                <a:cs typeface="Times New Roman" panose="02020603050405020304" pitchFamily="18" charset="0"/>
              </a:rPr>
              <a:t> 预测的候选框类别置信度</a:t>
            </a:r>
          </a:p>
        </p:txBody>
      </p:sp>
      <p:sp>
        <p:nvSpPr>
          <p:cNvPr id="39" name="文本框 38">
            <a:extLst>
              <a:ext uri="{FF2B5EF4-FFF2-40B4-BE49-F238E27FC236}">
                <a16:creationId xmlns:a16="http://schemas.microsoft.com/office/drawing/2014/main" id="{D965E34E-0EC7-4B0C-BA4B-6A25EF4FF1F8}"/>
              </a:ext>
            </a:extLst>
          </p:cNvPr>
          <p:cNvSpPr txBox="1"/>
          <p:nvPr/>
        </p:nvSpPr>
        <p:spPr>
          <a:xfrm>
            <a:off x="6604584" y="1903786"/>
            <a:ext cx="2820003"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S</a:t>
            </a:r>
            <a:r>
              <a:rPr lang="en-US" altLang="zh-CN" baseline="-25000" dirty="0">
                <a:latin typeface="Times New Roman" panose="02020603050405020304" pitchFamily="18" charset="0"/>
                <a:cs typeface="Times New Roman" panose="02020603050405020304" pitchFamily="18" charset="0"/>
              </a:rPr>
              <a:t>g</a:t>
            </a:r>
            <a:r>
              <a:rPr lang="en-US" altLang="zh-CN" dirty="0">
                <a:latin typeface="+mj-ea"/>
                <a:ea typeface="+mj-ea"/>
                <a:cs typeface="Times New Roman" panose="02020603050405020304" pitchFamily="18" charset="0"/>
              </a:rPr>
              <a:t>:</a:t>
            </a:r>
            <a:r>
              <a:rPr lang="zh-CN" altLang="en-US" dirty="0">
                <a:latin typeface="+mj-ea"/>
                <a:ea typeface="+mj-ea"/>
                <a:cs typeface="Times New Roman" panose="02020603050405020304" pitchFamily="18" charset="0"/>
              </a:rPr>
              <a:t> 聚合全局特征后的结果</a:t>
            </a:r>
          </a:p>
        </p:txBody>
      </p:sp>
      <p:sp>
        <p:nvSpPr>
          <p:cNvPr id="40" name="文本框 39">
            <a:extLst>
              <a:ext uri="{FF2B5EF4-FFF2-40B4-BE49-F238E27FC236}">
                <a16:creationId xmlns:a16="http://schemas.microsoft.com/office/drawing/2014/main" id="{580AB852-FE4D-46F9-A491-4D2142AC01BB}"/>
              </a:ext>
            </a:extLst>
          </p:cNvPr>
          <p:cNvSpPr txBox="1"/>
          <p:nvPr/>
        </p:nvSpPr>
        <p:spPr>
          <a:xfrm>
            <a:off x="6604584" y="2273118"/>
            <a:ext cx="2630848"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relation</a:t>
            </a:r>
            <a:r>
              <a:rPr lang="en-US" altLang="zh-CN" dirty="0">
                <a:latin typeface="+mj-ea"/>
                <a:ea typeface="+mj-ea"/>
                <a:cs typeface="Times New Roman" panose="02020603050405020304" pitchFamily="18" charset="0"/>
              </a:rPr>
              <a:t>:</a:t>
            </a:r>
            <a:r>
              <a:rPr lang="zh-CN" altLang="en-US" dirty="0">
                <a:latin typeface="+mj-ea"/>
                <a:ea typeface="+mj-ea"/>
                <a:cs typeface="Times New Roman" panose="02020603050405020304" pitchFamily="18" charset="0"/>
              </a:rPr>
              <a:t> 多头注意力机制</a:t>
            </a:r>
          </a:p>
        </p:txBody>
      </p:sp>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73F711FD-4F0C-4D3C-9730-E12071331505}"/>
                  </a:ext>
                </a:extLst>
              </p:cNvPr>
              <p:cNvSpPr txBox="1"/>
              <p:nvPr/>
            </p:nvSpPr>
            <p:spPr>
              <a:xfrm>
                <a:off x="6139746" y="2626724"/>
                <a:ext cx="3935831" cy="7204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solidFill>
                                <a:srgbClr val="836967"/>
                              </a:solidFill>
                              <a:latin typeface="Cambria Math" panose="02040503050406030204" pitchFamily="18" charset="0"/>
                              <a:ea typeface="+mj-ea"/>
                            </a:rPr>
                          </m:ctrlPr>
                        </m:sSubPr>
                        <m:e>
                          <m:r>
                            <a:rPr lang="zh-CN" altLang="en-US" i="1">
                              <a:latin typeface="Cambria Math" panose="02040503050406030204" pitchFamily="18" charset="0"/>
                              <a:ea typeface="+mj-ea"/>
                            </a:rPr>
                            <m:t>𝑆</m:t>
                          </m:r>
                        </m:e>
                        <m:sub>
                          <m:r>
                            <a:rPr lang="zh-CN" altLang="en-US" i="1">
                              <a:latin typeface="Cambria Math" panose="02040503050406030204" pitchFamily="18" charset="0"/>
                              <a:ea typeface="+mj-ea"/>
                            </a:rPr>
                            <m:t>𝑔</m:t>
                          </m:r>
                        </m:sub>
                      </m:sSub>
                      <m:r>
                        <a:rPr lang="zh-CN" altLang="en-US" i="0">
                          <a:latin typeface="Cambria Math" panose="02040503050406030204" pitchFamily="18" charset="0"/>
                          <a:ea typeface="+mj-ea"/>
                        </a:rPr>
                        <m:t>=</m:t>
                      </m:r>
                      <m:r>
                        <a:rPr lang="zh-CN" altLang="en-US" i="1">
                          <a:latin typeface="Cambria Math" panose="02040503050406030204" pitchFamily="18" charset="0"/>
                          <a:ea typeface="+mj-ea"/>
                        </a:rPr>
                        <m:t>𝑠𝑜𝑓𝑡</m:t>
                      </m:r>
                      <m:r>
                        <m:rPr>
                          <m:sty m:val="p"/>
                        </m:rPr>
                        <a:rPr lang="zh-CN" altLang="en-US" i="0">
                          <a:latin typeface="Cambria Math" panose="02040503050406030204" pitchFamily="18" charset="0"/>
                          <a:ea typeface="+mj-ea"/>
                        </a:rPr>
                        <m:t>max</m:t>
                      </m:r>
                      <m:d>
                        <m:dPr>
                          <m:ctrlPr>
                            <a:rPr lang="zh-CN" altLang="en-US" i="1">
                              <a:latin typeface="Cambria Math" panose="02040503050406030204" pitchFamily="18" charset="0"/>
                              <a:ea typeface="+mj-ea"/>
                            </a:rPr>
                          </m:ctrlPr>
                        </m:dPr>
                        <m:e>
                          <m:f>
                            <m:fPr>
                              <m:ctrlPr>
                                <a:rPr lang="zh-CN" altLang="en-US" i="1">
                                  <a:solidFill>
                                    <a:srgbClr val="836967"/>
                                  </a:solidFill>
                                  <a:latin typeface="Cambria Math" panose="02040503050406030204" pitchFamily="18" charset="0"/>
                                  <a:ea typeface="+mj-ea"/>
                                </a:rPr>
                              </m:ctrlPr>
                            </m:fPr>
                            <m:num>
                              <m:r>
                                <a:rPr lang="zh-CN" altLang="en-US" i="1">
                                  <a:latin typeface="Cambria Math" panose="02040503050406030204" pitchFamily="18" charset="0"/>
                                  <a:ea typeface="+mj-ea"/>
                                </a:rPr>
                                <m:t>𝐶</m:t>
                              </m:r>
                              <m:r>
                                <a:rPr lang="zh-CN" altLang="en-US" i="0">
                                  <a:latin typeface="Cambria Math" panose="02040503050406030204" pitchFamily="18" charset="0"/>
                                  <a:ea typeface="+mj-ea"/>
                                </a:rPr>
                                <m:t>•</m:t>
                              </m:r>
                              <m:sSup>
                                <m:sSupPr>
                                  <m:ctrlPr>
                                    <a:rPr lang="zh-CN" altLang="en-US" i="1">
                                      <a:solidFill>
                                        <a:srgbClr val="836967"/>
                                      </a:solidFill>
                                      <a:latin typeface="Cambria Math" panose="02040503050406030204" pitchFamily="18" charset="0"/>
                                      <a:ea typeface="+mj-ea"/>
                                    </a:rPr>
                                  </m:ctrlPr>
                                </m:sSupPr>
                                <m:e>
                                  <m:d>
                                    <m:dPr>
                                      <m:ctrlPr>
                                        <a:rPr lang="zh-CN" altLang="en-US" i="1">
                                          <a:latin typeface="Cambria Math" panose="02040503050406030204" pitchFamily="18" charset="0"/>
                                          <a:ea typeface="+mj-ea"/>
                                        </a:rPr>
                                      </m:ctrlPr>
                                    </m:dPr>
                                    <m:e>
                                      <m:r>
                                        <a:rPr lang="zh-CN" altLang="en-US" i="1">
                                          <a:latin typeface="Cambria Math" panose="02040503050406030204" pitchFamily="18" charset="0"/>
                                          <a:ea typeface="+mj-ea"/>
                                        </a:rPr>
                                        <m:t>𝑄𝐾</m:t>
                                      </m:r>
                                    </m:e>
                                  </m:d>
                                </m:e>
                                <m:sup>
                                  <m:r>
                                    <a:rPr lang="zh-CN" altLang="en-US" i="1">
                                      <a:latin typeface="Cambria Math" panose="02040503050406030204" pitchFamily="18" charset="0"/>
                                      <a:ea typeface="+mj-ea"/>
                                    </a:rPr>
                                    <m:t>𝑇</m:t>
                                  </m:r>
                                </m:sup>
                              </m:sSup>
                            </m:num>
                            <m:den>
                              <m:rad>
                                <m:radPr>
                                  <m:degHide m:val="on"/>
                                  <m:ctrlPr>
                                    <a:rPr lang="zh-CN" altLang="en-US" i="1">
                                      <a:solidFill>
                                        <a:srgbClr val="836967"/>
                                      </a:solidFill>
                                      <a:latin typeface="Cambria Math" panose="02040503050406030204" pitchFamily="18" charset="0"/>
                                      <a:ea typeface="+mj-ea"/>
                                    </a:rPr>
                                  </m:ctrlPr>
                                </m:radPr>
                                <m:deg/>
                                <m:e>
                                  <m:r>
                                    <a:rPr lang="zh-CN" altLang="en-US" i="1">
                                      <a:latin typeface="Cambria Math" panose="02040503050406030204" pitchFamily="18" charset="0"/>
                                      <a:ea typeface="+mj-ea"/>
                                    </a:rPr>
                                    <m:t>𝑑</m:t>
                                  </m:r>
                                </m:e>
                              </m:rad>
                            </m:den>
                          </m:f>
                        </m:e>
                      </m:d>
                      <m:r>
                        <a:rPr lang="zh-CN" altLang="en-US" i="1">
                          <a:latin typeface="Cambria Math" panose="02040503050406030204" pitchFamily="18" charset="0"/>
                          <a:ea typeface="+mj-ea"/>
                        </a:rPr>
                        <m:t>𝑉</m:t>
                      </m:r>
                    </m:oMath>
                  </m:oMathPara>
                </a14:m>
                <a:endParaRPr lang="zh-CN" altLang="en-US" dirty="0">
                  <a:latin typeface="+mj-ea"/>
                  <a:ea typeface="+mj-ea"/>
                </a:endParaRPr>
              </a:p>
            </p:txBody>
          </p:sp>
        </mc:Choice>
        <mc:Fallback xmlns="">
          <p:sp>
            <p:nvSpPr>
              <p:cNvPr id="41" name="文本框 40">
                <a:extLst>
                  <a:ext uri="{FF2B5EF4-FFF2-40B4-BE49-F238E27FC236}">
                    <a16:creationId xmlns:a16="http://schemas.microsoft.com/office/drawing/2014/main" id="{73F711FD-4F0C-4D3C-9730-E12071331505}"/>
                  </a:ext>
                </a:extLst>
              </p:cNvPr>
              <p:cNvSpPr txBox="1">
                <a:spLocks noRot="1" noChangeAspect="1" noMove="1" noResize="1" noEditPoints="1" noAdjustHandles="1" noChangeArrowheads="1" noChangeShapeType="1" noTextEdit="1"/>
              </p:cNvSpPr>
              <p:nvPr/>
            </p:nvSpPr>
            <p:spPr>
              <a:xfrm>
                <a:off x="6139746" y="2626724"/>
                <a:ext cx="3935831" cy="720454"/>
              </a:xfrm>
              <a:prstGeom prst="rect">
                <a:avLst/>
              </a:prstGeom>
              <a:blipFill>
                <a:blip r:embed="rId5"/>
                <a:stretch>
                  <a:fillRect/>
                </a:stretch>
              </a:blipFill>
            </p:spPr>
            <p:txBody>
              <a:bodyPr/>
              <a:lstStyle/>
              <a:p>
                <a:r>
                  <a:rPr lang="zh-CN" altLang="en-US">
                    <a:noFill/>
                  </a:rPr>
                  <a:t> </a:t>
                </a:r>
              </a:p>
            </p:txBody>
          </p:sp>
        </mc:Fallback>
      </mc:AlternateContent>
      <p:sp>
        <p:nvSpPr>
          <p:cNvPr id="42" name="矩形: 圆角 41">
            <a:extLst>
              <a:ext uri="{FF2B5EF4-FFF2-40B4-BE49-F238E27FC236}">
                <a16:creationId xmlns:a16="http://schemas.microsoft.com/office/drawing/2014/main" id="{870F9552-AAD3-4189-ACA3-90064C5810A2}"/>
              </a:ext>
            </a:extLst>
          </p:cNvPr>
          <p:cNvSpPr/>
          <p:nvPr/>
        </p:nvSpPr>
        <p:spPr>
          <a:xfrm>
            <a:off x="663213" y="1422462"/>
            <a:ext cx="1452853" cy="385632"/>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latin typeface="+mj-ea"/>
                <a:ea typeface="+mj-ea"/>
              </a:rPr>
              <a:t>全局信息聚合</a:t>
            </a:r>
            <a:endParaRPr lang="zh-CN" altLang="en-US" sz="1600" dirty="0">
              <a:latin typeface="+mj-ea"/>
              <a:ea typeface="+mj-ea"/>
            </a:endParaRPr>
          </a:p>
        </p:txBody>
      </p:sp>
      <p:sp>
        <p:nvSpPr>
          <p:cNvPr id="43" name="矩形: 圆角 42">
            <a:extLst>
              <a:ext uri="{FF2B5EF4-FFF2-40B4-BE49-F238E27FC236}">
                <a16:creationId xmlns:a16="http://schemas.microsoft.com/office/drawing/2014/main" id="{BA4EA428-8E22-49EA-8716-378841D3C342}"/>
              </a:ext>
            </a:extLst>
          </p:cNvPr>
          <p:cNvSpPr/>
          <p:nvPr/>
        </p:nvSpPr>
        <p:spPr>
          <a:xfrm>
            <a:off x="669319" y="3706026"/>
            <a:ext cx="1464135" cy="385632"/>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latin typeface="+mj-ea"/>
                <a:ea typeface="+mj-ea"/>
              </a:rPr>
              <a:t>局部信息聚合</a:t>
            </a:r>
            <a:endParaRPr lang="zh-CN" altLang="en-US" sz="1600" dirty="0">
              <a:latin typeface="+mj-ea"/>
              <a:ea typeface="+mj-ea"/>
            </a:endParaRPr>
          </a:p>
        </p:txBody>
      </p:sp>
      <p:sp>
        <p:nvSpPr>
          <p:cNvPr id="44" name="文本框 43">
            <a:extLst>
              <a:ext uri="{FF2B5EF4-FFF2-40B4-BE49-F238E27FC236}">
                <a16:creationId xmlns:a16="http://schemas.microsoft.com/office/drawing/2014/main" id="{0ED22584-3D41-4FCF-9852-DDF924D062F9}"/>
              </a:ext>
            </a:extLst>
          </p:cNvPr>
          <p:cNvSpPr txBox="1"/>
          <p:nvPr/>
        </p:nvSpPr>
        <p:spPr>
          <a:xfrm>
            <a:off x="6090979" y="3553794"/>
            <a:ext cx="2784737"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G</a:t>
            </a:r>
            <a:r>
              <a:rPr lang="en-US" altLang="zh-CN" dirty="0">
                <a:latin typeface="+mj-ea"/>
                <a:ea typeface="+mj-ea"/>
                <a:cs typeface="Times New Roman" panose="02020603050405020304" pitchFamily="18" charset="0"/>
              </a:rPr>
              <a:t>:</a:t>
            </a:r>
            <a:r>
              <a:rPr lang="zh-CN" altLang="en-US" dirty="0">
                <a:latin typeface="+mj-ea"/>
                <a:ea typeface="+mj-ea"/>
                <a:cs typeface="Times New Roman" panose="02020603050405020304" pitchFamily="18" charset="0"/>
              </a:rPr>
              <a:t> 预测的候选框位置坐标</a:t>
            </a:r>
          </a:p>
        </p:txBody>
      </p:sp>
      <p:sp>
        <p:nvSpPr>
          <p:cNvPr id="45" name="文本框 44">
            <a:extLst>
              <a:ext uri="{FF2B5EF4-FFF2-40B4-BE49-F238E27FC236}">
                <a16:creationId xmlns:a16="http://schemas.microsoft.com/office/drawing/2014/main" id="{FCF97F52-9F65-49E4-89B1-7B4E695FCEE2}"/>
              </a:ext>
            </a:extLst>
          </p:cNvPr>
          <p:cNvSpPr txBox="1"/>
          <p:nvPr/>
        </p:nvSpPr>
        <p:spPr>
          <a:xfrm>
            <a:off x="6090979" y="3915670"/>
            <a:ext cx="2789546" cy="369332"/>
          </a:xfrm>
          <a:prstGeom prst="rect">
            <a:avLst/>
          </a:prstGeom>
          <a:noFill/>
        </p:spPr>
        <p:txBody>
          <a:bodyPr wrap="none" rtlCol="0">
            <a:spAutoFit/>
          </a:bodyPr>
          <a:lstStyle/>
          <a:p>
            <a:r>
              <a:rPr lang="en-US" altLang="zh-CN" dirty="0" err="1">
                <a:latin typeface="Times New Roman" panose="02020603050405020304" pitchFamily="18" charset="0"/>
                <a:cs typeface="Times New Roman" panose="02020603050405020304" pitchFamily="18" charset="0"/>
              </a:rPr>
              <a:t>S</a:t>
            </a:r>
            <a:r>
              <a:rPr lang="en-US" altLang="zh-CN" baseline="-25000" dirty="0" err="1">
                <a:latin typeface="Times New Roman" panose="02020603050405020304" pitchFamily="18" charset="0"/>
                <a:cs typeface="Times New Roman" panose="02020603050405020304" pitchFamily="18" charset="0"/>
              </a:rPr>
              <a:t>l</a:t>
            </a:r>
            <a:r>
              <a:rPr lang="en-US" altLang="zh-CN" dirty="0">
                <a:latin typeface="+mj-ea"/>
                <a:ea typeface="+mj-ea"/>
                <a:cs typeface="Times New Roman" panose="02020603050405020304" pitchFamily="18" charset="0"/>
              </a:rPr>
              <a:t>:</a:t>
            </a:r>
            <a:r>
              <a:rPr lang="zh-CN" altLang="en-US" dirty="0">
                <a:latin typeface="+mj-ea"/>
                <a:ea typeface="+mj-ea"/>
                <a:cs typeface="Times New Roman" panose="02020603050405020304" pitchFamily="18" charset="0"/>
              </a:rPr>
              <a:t> 聚合局部特征后的结果</a:t>
            </a:r>
          </a:p>
        </p:txBody>
      </p:sp>
      <mc:AlternateContent xmlns:mc="http://schemas.openxmlformats.org/markup-compatibility/2006" xmlns:a14="http://schemas.microsoft.com/office/drawing/2010/main">
        <mc:Choice Requires="a14">
          <p:sp>
            <p:nvSpPr>
              <p:cNvPr id="49" name="矩形 48">
                <a:extLst>
                  <a:ext uri="{FF2B5EF4-FFF2-40B4-BE49-F238E27FC236}">
                    <a16:creationId xmlns:a16="http://schemas.microsoft.com/office/drawing/2014/main" id="{8CB44530-F924-4C3E-B7E5-9AE697F5ACC8}"/>
                  </a:ext>
                </a:extLst>
              </p:cNvPr>
              <p:cNvSpPr/>
              <p:nvPr/>
            </p:nvSpPr>
            <p:spPr>
              <a:xfrm>
                <a:off x="6180099" y="4256008"/>
                <a:ext cx="5588838" cy="8082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zh-CN" altLang="en-US" i="1">
                          <a:latin typeface="+mj-ea"/>
                          <a:ea typeface="+mj-ea"/>
                        </a:rPr>
                        <m:t>=</m:t>
                      </m:r>
                      <m:d>
                        <m:dPr>
                          <m:ctrlPr>
                            <a:rPr lang="zh-CN" altLang="en-US" i="1">
                              <a:latin typeface="Cambria Math" panose="02040503050406030204" pitchFamily="18" charset="0"/>
                              <a:ea typeface="+mj-ea"/>
                            </a:rPr>
                          </m:ctrlPr>
                        </m:dPr>
                        <m:e>
                          <m:r>
                            <m:rPr>
                              <m:sty m:val="p"/>
                            </m:rPr>
                            <a:rPr lang="zh-CN" altLang="en-US" i="0">
                              <a:latin typeface="Cambria Math" panose="02040503050406030204" pitchFamily="18" charset="0"/>
                              <a:ea typeface="+mj-ea"/>
                            </a:rPr>
                            <m:t>log</m:t>
                          </m:r>
                          <m:d>
                            <m:dPr>
                              <m:ctrlPr>
                                <a:rPr lang="zh-CN" altLang="en-US" i="1">
                                  <a:latin typeface="Cambria Math" panose="02040503050406030204" pitchFamily="18" charset="0"/>
                                  <a:ea typeface="+mj-ea"/>
                                </a:rPr>
                              </m:ctrlPr>
                            </m:dPr>
                            <m:e>
                              <m:f>
                                <m:fPr>
                                  <m:ctrlPr>
                                    <a:rPr lang="zh-CN" altLang="en-US" i="1">
                                      <a:latin typeface="Cambria Math" panose="02040503050406030204" pitchFamily="18" charset="0"/>
                                      <a:ea typeface="+mj-ea"/>
                                    </a:rPr>
                                  </m:ctrlPr>
                                </m:fPr>
                                <m:num>
                                  <m:r>
                                    <a:rPr lang="zh-CN" altLang="en-US" i="0">
                                      <a:latin typeface="Cambria Math" panose="02040503050406030204" pitchFamily="18" charset="0"/>
                                      <a:ea typeface="+mj-ea"/>
                                    </a:rPr>
                                    <m:t>|</m:t>
                                  </m:r>
                                  <m:sSub>
                                    <m:sSubPr>
                                      <m:ctrlPr>
                                        <a:rPr lang="zh-CN" altLang="en-US" i="1">
                                          <a:latin typeface="Cambria Math" panose="02040503050406030204" pitchFamily="18" charset="0"/>
                                          <a:ea typeface="+mj-ea"/>
                                        </a:rPr>
                                      </m:ctrlPr>
                                    </m:sSubPr>
                                    <m:e>
                                      <m:r>
                                        <a:rPr lang="zh-CN" altLang="en-US" i="1">
                                          <a:latin typeface="Cambria Math" panose="02040503050406030204" pitchFamily="18" charset="0"/>
                                          <a:ea typeface="+mj-ea"/>
                                        </a:rPr>
                                        <m:t>𝑥</m:t>
                                      </m:r>
                                    </m:e>
                                    <m:sub>
                                      <m:r>
                                        <a:rPr lang="zh-CN" altLang="en-US" i="1">
                                          <a:latin typeface="Cambria Math" panose="02040503050406030204" pitchFamily="18" charset="0"/>
                                          <a:ea typeface="+mj-ea"/>
                                        </a:rPr>
                                        <m:t>𝑖</m:t>
                                      </m:r>
                                    </m:sub>
                                  </m:sSub>
                                  <m:r>
                                    <a:rPr lang="zh-CN" altLang="en-US" i="0">
                                      <a:latin typeface="Cambria Math" panose="02040503050406030204" pitchFamily="18" charset="0"/>
                                      <a:ea typeface="+mj-ea"/>
                                    </a:rPr>
                                    <m:t>−</m:t>
                                  </m:r>
                                  <m:sSub>
                                    <m:sSubPr>
                                      <m:ctrlPr>
                                        <a:rPr lang="zh-CN" altLang="en-US" i="1">
                                          <a:latin typeface="Cambria Math" panose="02040503050406030204" pitchFamily="18" charset="0"/>
                                          <a:ea typeface="+mj-ea"/>
                                        </a:rPr>
                                      </m:ctrlPr>
                                    </m:sSubPr>
                                    <m:e>
                                      <m:r>
                                        <a:rPr lang="zh-CN" altLang="en-US" i="1">
                                          <a:latin typeface="Cambria Math" panose="02040503050406030204" pitchFamily="18" charset="0"/>
                                          <a:ea typeface="+mj-ea"/>
                                        </a:rPr>
                                        <m:t>𝑥</m:t>
                                      </m:r>
                                    </m:e>
                                    <m:sub>
                                      <m:r>
                                        <a:rPr lang="zh-CN" altLang="en-US" i="1">
                                          <a:latin typeface="Cambria Math" panose="02040503050406030204" pitchFamily="18" charset="0"/>
                                          <a:ea typeface="+mj-ea"/>
                                        </a:rPr>
                                        <m:t>𝑗</m:t>
                                      </m:r>
                                    </m:sub>
                                  </m:sSub>
                                  <m:r>
                                    <a:rPr lang="zh-CN" altLang="en-US" i="0">
                                      <a:latin typeface="Cambria Math" panose="02040503050406030204" pitchFamily="18" charset="0"/>
                                      <a:ea typeface="+mj-ea"/>
                                    </a:rPr>
                                    <m:t>|</m:t>
                                  </m:r>
                                </m:num>
                                <m:den>
                                  <m:sSub>
                                    <m:sSubPr>
                                      <m:ctrlPr>
                                        <a:rPr lang="zh-CN" altLang="en-US" i="1">
                                          <a:latin typeface="Cambria Math" panose="02040503050406030204" pitchFamily="18" charset="0"/>
                                          <a:ea typeface="+mj-ea"/>
                                        </a:rPr>
                                      </m:ctrlPr>
                                    </m:sSubPr>
                                    <m:e>
                                      <m:r>
                                        <a:rPr lang="zh-CN" altLang="en-US" i="1">
                                          <a:latin typeface="Cambria Math" panose="02040503050406030204" pitchFamily="18" charset="0"/>
                                          <a:ea typeface="+mj-ea"/>
                                        </a:rPr>
                                        <m:t>𝑤</m:t>
                                      </m:r>
                                    </m:e>
                                    <m:sub>
                                      <m:r>
                                        <a:rPr lang="zh-CN" altLang="en-US" i="1">
                                          <a:latin typeface="Cambria Math" panose="02040503050406030204" pitchFamily="18" charset="0"/>
                                          <a:ea typeface="+mj-ea"/>
                                        </a:rPr>
                                        <m:t>𝑖</m:t>
                                      </m:r>
                                    </m:sub>
                                  </m:sSub>
                                </m:den>
                              </m:f>
                            </m:e>
                          </m:d>
                          <m:r>
                            <a:rPr lang="zh-CN" altLang="en-US" i="0">
                              <a:latin typeface="Cambria Math" panose="02040503050406030204" pitchFamily="18" charset="0"/>
                              <a:ea typeface="+mj-ea"/>
                            </a:rPr>
                            <m:t>,</m:t>
                          </m:r>
                          <m:r>
                            <m:rPr>
                              <m:sty m:val="p"/>
                            </m:rPr>
                            <a:rPr lang="zh-CN" altLang="en-US" i="0">
                              <a:latin typeface="Cambria Math" panose="02040503050406030204" pitchFamily="18" charset="0"/>
                              <a:ea typeface="+mj-ea"/>
                            </a:rPr>
                            <m:t>log</m:t>
                          </m:r>
                          <m:d>
                            <m:dPr>
                              <m:ctrlPr>
                                <a:rPr lang="zh-CN" altLang="en-US" i="1">
                                  <a:latin typeface="Cambria Math" panose="02040503050406030204" pitchFamily="18" charset="0"/>
                                  <a:ea typeface="+mj-ea"/>
                                </a:rPr>
                              </m:ctrlPr>
                            </m:dPr>
                            <m:e>
                              <m:f>
                                <m:fPr>
                                  <m:ctrlPr>
                                    <a:rPr lang="zh-CN" altLang="en-US" i="1">
                                      <a:latin typeface="Cambria Math" panose="02040503050406030204" pitchFamily="18" charset="0"/>
                                      <a:ea typeface="+mj-ea"/>
                                    </a:rPr>
                                  </m:ctrlPr>
                                </m:fPr>
                                <m:num>
                                  <m:r>
                                    <a:rPr lang="zh-CN" altLang="en-US" i="0">
                                      <a:latin typeface="Cambria Math" panose="02040503050406030204" pitchFamily="18" charset="0"/>
                                      <a:ea typeface="+mj-ea"/>
                                    </a:rPr>
                                    <m:t>|</m:t>
                                  </m:r>
                                  <m:sSub>
                                    <m:sSubPr>
                                      <m:ctrlPr>
                                        <a:rPr lang="zh-CN" altLang="en-US" i="1">
                                          <a:latin typeface="Cambria Math" panose="02040503050406030204" pitchFamily="18" charset="0"/>
                                          <a:ea typeface="+mj-ea"/>
                                        </a:rPr>
                                      </m:ctrlPr>
                                    </m:sSubPr>
                                    <m:e>
                                      <m:r>
                                        <a:rPr lang="zh-CN" altLang="en-US" i="1">
                                          <a:latin typeface="Cambria Math" panose="02040503050406030204" pitchFamily="18" charset="0"/>
                                          <a:ea typeface="+mj-ea"/>
                                        </a:rPr>
                                        <m:t>𝑦</m:t>
                                      </m:r>
                                    </m:e>
                                    <m:sub>
                                      <m:r>
                                        <a:rPr lang="zh-CN" altLang="en-US" i="1">
                                          <a:latin typeface="Cambria Math" panose="02040503050406030204" pitchFamily="18" charset="0"/>
                                          <a:ea typeface="+mj-ea"/>
                                        </a:rPr>
                                        <m:t>𝑖</m:t>
                                      </m:r>
                                    </m:sub>
                                  </m:sSub>
                                  <m:r>
                                    <a:rPr lang="zh-CN" altLang="en-US" i="0">
                                      <a:latin typeface="Cambria Math" panose="02040503050406030204" pitchFamily="18" charset="0"/>
                                      <a:ea typeface="+mj-ea"/>
                                    </a:rPr>
                                    <m:t>−</m:t>
                                  </m:r>
                                  <m:sSub>
                                    <m:sSubPr>
                                      <m:ctrlPr>
                                        <a:rPr lang="zh-CN" altLang="en-US" i="1">
                                          <a:latin typeface="Cambria Math" panose="02040503050406030204" pitchFamily="18" charset="0"/>
                                          <a:ea typeface="+mj-ea"/>
                                        </a:rPr>
                                      </m:ctrlPr>
                                    </m:sSubPr>
                                    <m:e>
                                      <m:r>
                                        <a:rPr lang="zh-CN" altLang="en-US" i="1">
                                          <a:latin typeface="Cambria Math" panose="02040503050406030204" pitchFamily="18" charset="0"/>
                                          <a:ea typeface="+mj-ea"/>
                                        </a:rPr>
                                        <m:t>𝑦</m:t>
                                      </m:r>
                                    </m:e>
                                    <m:sub>
                                      <m:r>
                                        <a:rPr lang="zh-CN" altLang="en-US" i="1">
                                          <a:latin typeface="Cambria Math" panose="02040503050406030204" pitchFamily="18" charset="0"/>
                                          <a:ea typeface="+mj-ea"/>
                                        </a:rPr>
                                        <m:t>𝑗</m:t>
                                      </m:r>
                                    </m:sub>
                                  </m:sSub>
                                  <m:r>
                                    <a:rPr lang="zh-CN" altLang="en-US" i="0">
                                      <a:latin typeface="Cambria Math" panose="02040503050406030204" pitchFamily="18" charset="0"/>
                                      <a:ea typeface="+mj-ea"/>
                                    </a:rPr>
                                    <m:t>|</m:t>
                                  </m:r>
                                </m:num>
                                <m:den>
                                  <m:sSub>
                                    <m:sSubPr>
                                      <m:ctrlPr>
                                        <a:rPr lang="zh-CN" altLang="en-US" i="1">
                                          <a:latin typeface="Cambria Math" panose="02040503050406030204" pitchFamily="18" charset="0"/>
                                          <a:ea typeface="+mj-ea"/>
                                        </a:rPr>
                                      </m:ctrlPr>
                                    </m:sSubPr>
                                    <m:e>
                                      <m:r>
                                        <a:rPr lang="zh-CN" altLang="en-US" i="1">
                                          <a:latin typeface="Cambria Math" panose="02040503050406030204" pitchFamily="18" charset="0"/>
                                          <a:ea typeface="+mj-ea"/>
                                        </a:rPr>
                                        <m:t>h</m:t>
                                      </m:r>
                                    </m:e>
                                    <m:sub>
                                      <m:r>
                                        <a:rPr lang="zh-CN" altLang="en-US" i="1">
                                          <a:latin typeface="Cambria Math" panose="02040503050406030204" pitchFamily="18" charset="0"/>
                                          <a:ea typeface="+mj-ea"/>
                                        </a:rPr>
                                        <m:t>𝑖</m:t>
                                      </m:r>
                                    </m:sub>
                                  </m:sSub>
                                </m:den>
                              </m:f>
                            </m:e>
                          </m:d>
                          <m:r>
                            <a:rPr lang="zh-CN" altLang="en-US" i="0">
                              <a:latin typeface="Cambria Math" panose="02040503050406030204" pitchFamily="18" charset="0"/>
                              <a:ea typeface="+mj-ea"/>
                            </a:rPr>
                            <m:t>,</m:t>
                          </m:r>
                          <m:r>
                            <m:rPr>
                              <m:sty m:val="p"/>
                            </m:rPr>
                            <a:rPr lang="zh-CN" altLang="en-US" i="0">
                              <a:latin typeface="Cambria Math" panose="02040503050406030204" pitchFamily="18" charset="0"/>
                              <a:ea typeface="+mj-ea"/>
                            </a:rPr>
                            <m:t>log</m:t>
                          </m:r>
                          <m:d>
                            <m:dPr>
                              <m:ctrlPr>
                                <a:rPr lang="zh-CN" altLang="en-US" i="1">
                                  <a:latin typeface="Cambria Math" panose="02040503050406030204" pitchFamily="18" charset="0"/>
                                  <a:ea typeface="+mj-ea"/>
                                </a:rPr>
                              </m:ctrlPr>
                            </m:dPr>
                            <m:e>
                              <m:f>
                                <m:fPr>
                                  <m:ctrlPr>
                                    <a:rPr lang="zh-CN" altLang="en-US" i="1">
                                      <a:latin typeface="Cambria Math" panose="02040503050406030204" pitchFamily="18" charset="0"/>
                                      <a:ea typeface="+mj-ea"/>
                                    </a:rPr>
                                  </m:ctrlPr>
                                </m:fPr>
                                <m:num>
                                  <m:sSub>
                                    <m:sSubPr>
                                      <m:ctrlPr>
                                        <a:rPr lang="zh-CN" altLang="en-US" i="1">
                                          <a:latin typeface="Cambria Math" panose="02040503050406030204" pitchFamily="18" charset="0"/>
                                          <a:ea typeface="+mj-ea"/>
                                        </a:rPr>
                                      </m:ctrlPr>
                                    </m:sSubPr>
                                    <m:e>
                                      <m:r>
                                        <a:rPr lang="zh-CN" altLang="en-US" i="1">
                                          <a:latin typeface="Cambria Math" panose="02040503050406030204" pitchFamily="18" charset="0"/>
                                          <a:ea typeface="+mj-ea"/>
                                        </a:rPr>
                                        <m:t>𝑤</m:t>
                                      </m:r>
                                    </m:e>
                                    <m:sub>
                                      <m:r>
                                        <a:rPr lang="zh-CN" altLang="en-US" i="1">
                                          <a:latin typeface="Cambria Math" panose="02040503050406030204" pitchFamily="18" charset="0"/>
                                          <a:ea typeface="+mj-ea"/>
                                        </a:rPr>
                                        <m:t>𝑗</m:t>
                                      </m:r>
                                    </m:sub>
                                  </m:sSub>
                                </m:num>
                                <m:den>
                                  <m:sSub>
                                    <m:sSubPr>
                                      <m:ctrlPr>
                                        <a:rPr lang="zh-CN" altLang="en-US" i="1">
                                          <a:latin typeface="Cambria Math" panose="02040503050406030204" pitchFamily="18" charset="0"/>
                                          <a:ea typeface="+mj-ea"/>
                                        </a:rPr>
                                      </m:ctrlPr>
                                    </m:sSubPr>
                                    <m:e>
                                      <m:r>
                                        <a:rPr lang="zh-CN" altLang="en-US" i="1">
                                          <a:latin typeface="Cambria Math" panose="02040503050406030204" pitchFamily="18" charset="0"/>
                                          <a:ea typeface="+mj-ea"/>
                                        </a:rPr>
                                        <m:t>𝑤</m:t>
                                      </m:r>
                                    </m:e>
                                    <m:sub>
                                      <m:r>
                                        <a:rPr lang="zh-CN" altLang="en-US" i="1">
                                          <a:latin typeface="Cambria Math" panose="02040503050406030204" pitchFamily="18" charset="0"/>
                                          <a:ea typeface="+mj-ea"/>
                                        </a:rPr>
                                        <m:t>𝑖</m:t>
                                      </m:r>
                                    </m:sub>
                                  </m:sSub>
                                </m:den>
                              </m:f>
                            </m:e>
                          </m:d>
                          <m:r>
                            <a:rPr lang="zh-CN" altLang="en-US" i="0">
                              <a:latin typeface="Cambria Math" panose="02040503050406030204" pitchFamily="18" charset="0"/>
                              <a:ea typeface="+mj-ea"/>
                            </a:rPr>
                            <m:t>,</m:t>
                          </m:r>
                          <m:r>
                            <m:rPr>
                              <m:sty m:val="p"/>
                            </m:rPr>
                            <a:rPr lang="zh-CN" altLang="en-US" i="0">
                              <a:latin typeface="Cambria Math" panose="02040503050406030204" pitchFamily="18" charset="0"/>
                              <a:ea typeface="+mj-ea"/>
                            </a:rPr>
                            <m:t>log</m:t>
                          </m:r>
                          <m:d>
                            <m:dPr>
                              <m:ctrlPr>
                                <a:rPr lang="zh-CN" altLang="en-US" i="1">
                                  <a:latin typeface="Cambria Math" panose="02040503050406030204" pitchFamily="18" charset="0"/>
                                  <a:ea typeface="+mj-ea"/>
                                </a:rPr>
                              </m:ctrlPr>
                            </m:dPr>
                            <m:e>
                              <m:f>
                                <m:fPr>
                                  <m:ctrlPr>
                                    <a:rPr lang="zh-CN" altLang="en-US" i="1">
                                      <a:latin typeface="Cambria Math" panose="02040503050406030204" pitchFamily="18" charset="0"/>
                                      <a:ea typeface="+mj-ea"/>
                                    </a:rPr>
                                  </m:ctrlPr>
                                </m:fPr>
                                <m:num>
                                  <m:sSub>
                                    <m:sSubPr>
                                      <m:ctrlPr>
                                        <a:rPr lang="zh-CN" altLang="en-US" i="1">
                                          <a:latin typeface="Cambria Math" panose="02040503050406030204" pitchFamily="18" charset="0"/>
                                          <a:ea typeface="+mj-ea"/>
                                        </a:rPr>
                                      </m:ctrlPr>
                                    </m:sSubPr>
                                    <m:e>
                                      <m:r>
                                        <a:rPr lang="zh-CN" altLang="en-US" i="1">
                                          <a:latin typeface="Cambria Math" panose="02040503050406030204" pitchFamily="18" charset="0"/>
                                          <a:ea typeface="+mj-ea"/>
                                        </a:rPr>
                                        <m:t>h</m:t>
                                      </m:r>
                                    </m:e>
                                    <m:sub>
                                      <m:r>
                                        <a:rPr lang="zh-CN" altLang="en-US" i="1">
                                          <a:latin typeface="Cambria Math" panose="02040503050406030204" pitchFamily="18" charset="0"/>
                                          <a:ea typeface="+mj-ea"/>
                                        </a:rPr>
                                        <m:t>𝑗</m:t>
                                      </m:r>
                                    </m:sub>
                                  </m:sSub>
                                </m:num>
                                <m:den>
                                  <m:sSub>
                                    <m:sSubPr>
                                      <m:ctrlPr>
                                        <a:rPr lang="zh-CN" altLang="en-US" i="1">
                                          <a:latin typeface="Cambria Math" panose="02040503050406030204" pitchFamily="18" charset="0"/>
                                          <a:ea typeface="+mj-ea"/>
                                        </a:rPr>
                                      </m:ctrlPr>
                                    </m:sSubPr>
                                    <m:e>
                                      <m:r>
                                        <a:rPr lang="zh-CN" altLang="en-US" i="1">
                                          <a:latin typeface="Cambria Math" panose="02040503050406030204" pitchFamily="18" charset="0"/>
                                          <a:ea typeface="+mj-ea"/>
                                        </a:rPr>
                                        <m:t>h</m:t>
                                      </m:r>
                                    </m:e>
                                    <m:sub>
                                      <m:r>
                                        <a:rPr lang="zh-CN" altLang="en-US" i="1">
                                          <a:latin typeface="Cambria Math" panose="02040503050406030204" pitchFamily="18" charset="0"/>
                                          <a:ea typeface="+mj-ea"/>
                                        </a:rPr>
                                        <m:t>𝑖</m:t>
                                      </m:r>
                                    </m:sub>
                                  </m:sSub>
                                </m:den>
                              </m:f>
                            </m:e>
                          </m:d>
                        </m:e>
                      </m:d>
                    </m:oMath>
                  </m:oMathPara>
                </a14:m>
                <a:endParaRPr lang="zh-CN" altLang="en-US" dirty="0">
                  <a:latin typeface="+mj-ea"/>
                  <a:ea typeface="+mj-ea"/>
                </a:endParaRPr>
              </a:p>
            </p:txBody>
          </p:sp>
        </mc:Choice>
        <mc:Fallback xmlns="">
          <p:sp>
            <p:nvSpPr>
              <p:cNvPr id="49" name="矩形 48">
                <a:extLst>
                  <a:ext uri="{FF2B5EF4-FFF2-40B4-BE49-F238E27FC236}">
                    <a16:creationId xmlns:a16="http://schemas.microsoft.com/office/drawing/2014/main" id="{8CB44530-F924-4C3E-B7E5-9AE697F5ACC8}"/>
                  </a:ext>
                </a:extLst>
              </p:cNvPr>
              <p:cNvSpPr>
                <a:spLocks noRot="1" noChangeAspect="1" noMove="1" noResize="1" noEditPoints="1" noAdjustHandles="1" noChangeArrowheads="1" noChangeShapeType="1" noTextEdit="1"/>
              </p:cNvSpPr>
              <p:nvPr/>
            </p:nvSpPr>
            <p:spPr>
              <a:xfrm>
                <a:off x="6180099" y="4256008"/>
                <a:ext cx="5588838" cy="808235"/>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1" name="矩形 50">
                <a:extLst>
                  <a:ext uri="{FF2B5EF4-FFF2-40B4-BE49-F238E27FC236}">
                    <a16:creationId xmlns:a16="http://schemas.microsoft.com/office/drawing/2014/main" id="{6010F4D8-6265-4680-A559-1D21242604AD}"/>
                  </a:ext>
                </a:extLst>
              </p:cNvPr>
              <p:cNvSpPr/>
              <p:nvPr/>
            </p:nvSpPr>
            <p:spPr>
              <a:xfrm>
                <a:off x="6054048" y="5881840"/>
                <a:ext cx="3181384" cy="7260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i="1">
                              <a:latin typeface="Cambria Math" panose="02040503050406030204" pitchFamily="18" charset="0"/>
                              <a:ea typeface="+mj-ea"/>
                            </a:rPr>
                          </m:ctrlPr>
                        </m:sSubPr>
                        <m:e>
                          <m:r>
                            <a:rPr lang="zh-CN" altLang="en-US" i="1">
                              <a:latin typeface="Cambria Math" panose="02040503050406030204" pitchFamily="18" charset="0"/>
                              <a:ea typeface="+mj-ea"/>
                            </a:rPr>
                            <m:t>𝑆</m:t>
                          </m:r>
                        </m:e>
                        <m:sub>
                          <m:r>
                            <a:rPr lang="zh-CN" altLang="en-US" i="1">
                              <a:latin typeface="Cambria Math" panose="02040503050406030204" pitchFamily="18" charset="0"/>
                              <a:ea typeface="+mj-ea"/>
                            </a:rPr>
                            <m:t>𝑙</m:t>
                          </m:r>
                        </m:sub>
                      </m:sSub>
                      <m:r>
                        <a:rPr lang="zh-CN" altLang="en-US" i="0">
                          <a:latin typeface="Cambria Math" panose="02040503050406030204" pitchFamily="18" charset="0"/>
                          <a:ea typeface="+mj-ea"/>
                        </a:rPr>
                        <m:t>=</m:t>
                      </m:r>
                      <m:r>
                        <a:rPr lang="zh-CN" altLang="en-US" i="1">
                          <a:latin typeface="Cambria Math" panose="02040503050406030204" pitchFamily="18" charset="0"/>
                          <a:ea typeface="+mj-ea"/>
                        </a:rPr>
                        <m:t>𝑠𝑜𝑓𝑡</m:t>
                      </m:r>
                      <m:r>
                        <m:rPr>
                          <m:sty m:val="p"/>
                        </m:rPr>
                        <a:rPr lang="zh-CN" altLang="en-US" i="0">
                          <a:latin typeface="Cambria Math" panose="02040503050406030204" pitchFamily="18" charset="0"/>
                          <a:ea typeface="+mj-ea"/>
                        </a:rPr>
                        <m:t>max</m:t>
                      </m:r>
                      <m:d>
                        <m:dPr>
                          <m:ctrlPr>
                            <a:rPr lang="zh-CN" altLang="en-US" i="1">
                              <a:latin typeface="Cambria Math" panose="02040503050406030204" pitchFamily="18" charset="0"/>
                              <a:ea typeface="+mj-ea"/>
                            </a:rPr>
                          </m:ctrlPr>
                        </m:dPr>
                        <m:e>
                          <m:f>
                            <m:fPr>
                              <m:ctrlPr>
                                <a:rPr lang="zh-CN" altLang="en-US" i="1">
                                  <a:latin typeface="Cambria Math" panose="02040503050406030204" pitchFamily="18" charset="0"/>
                                  <a:ea typeface="+mj-ea"/>
                                </a:rPr>
                              </m:ctrlPr>
                            </m:fPr>
                            <m:num>
                              <m:sSub>
                                <m:sSubPr>
                                  <m:ctrlPr>
                                    <a:rPr lang="zh-CN" altLang="en-US" i="1">
                                      <a:latin typeface="Cambria Math" panose="02040503050406030204" pitchFamily="18" charset="0"/>
                                      <a:ea typeface="+mj-ea"/>
                                    </a:rPr>
                                  </m:ctrlPr>
                                </m:sSubPr>
                                <m:e>
                                  <m:r>
                                    <a:rPr lang="zh-CN" altLang="en-US" i="1">
                                      <a:latin typeface="Cambria Math" panose="02040503050406030204" pitchFamily="18" charset="0"/>
                                      <a:ea typeface="+mj-ea"/>
                                    </a:rPr>
                                    <m:t>𝜔</m:t>
                                  </m:r>
                                </m:e>
                                <m:sub>
                                  <m:r>
                                    <a:rPr lang="zh-CN" altLang="en-US" i="1">
                                      <a:latin typeface="Cambria Math" panose="02040503050406030204" pitchFamily="18" charset="0"/>
                                      <a:ea typeface="+mj-ea"/>
                                    </a:rPr>
                                    <m:t>𝐺</m:t>
                                  </m:r>
                                </m:sub>
                              </m:sSub>
                              <m:r>
                                <a:rPr lang="zh-CN" altLang="en-US" i="0">
                                  <a:latin typeface="Cambria Math" panose="02040503050406030204" pitchFamily="18" charset="0"/>
                                  <a:ea typeface="+mj-ea"/>
                                </a:rPr>
                                <m:t>·</m:t>
                              </m:r>
                              <m:sSup>
                                <m:sSupPr>
                                  <m:ctrlPr>
                                    <a:rPr lang="zh-CN" altLang="en-US" i="1">
                                      <a:latin typeface="Cambria Math" panose="02040503050406030204" pitchFamily="18" charset="0"/>
                                      <a:ea typeface="+mj-ea"/>
                                    </a:rPr>
                                  </m:ctrlPr>
                                </m:sSupPr>
                                <m:e>
                                  <m:d>
                                    <m:dPr>
                                      <m:ctrlPr>
                                        <a:rPr lang="zh-CN" altLang="en-US" i="1">
                                          <a:latin typeface="Cambria Math" panose="02040503050406030204" pitchFamily="18" charset="0"/>
                                          <a:ea typeface="+mj-ea"/>
                                        </a:rPr>
                                      </m:ctrlPr>
                                    </m:dPr>
                                    <m:e>
                                      <m:r>
                                        <a:rPr lang="zh-CN" altLang="en-US" i="1">
                                          <a:latin typeface="Cambria Math" panose="02040503050406030204" pitchFamily="18" charset="0"/>
                                          <a:ea typeface="+mj-ea"/>
                                        </a:rPr>
                                        <m:t>𝑄𝐾</m:t>
                                      </m:r>
                                    </m:e>
                                  </m:d>
                                </m:e>
                                <m:sup>
                                  <m:r>
                                    <a:rPr lang="zh-CN" altLang="en-US" i="1">
                                      <a:latin typeface="Cambria Math" panose="02040503050406030204" pitchFamily="18" charset="0"/>
                                      <a:ea typeface="+mj-ea"/>
                                    </a:rPr>
                                    <m:t>𝑇</m:t>
                                  </m:r>
                                </m:sup>
                              </m:sSup>
                            </m:num>
                            <m:den>
                              <m:rad>
                                <m:radPr>
                                  <m:degHide m:val="on"/>
                                  <m:ctrlPr>
                                    <a:rPr lang="zh-CN" altLang="en-US" i="1">
                                      <a:latin typeface="Cambria Math" panose="02040503050406030204" pitchFamily="18" charset="0"/>
                                      <a:ea typeface="+mj-ea"/>
                                    </a:rPr>
                                  </m:ctrlPr>
                                </m:radPr>
                                <m:deg/>
                                <m:e>
                                  <m:r>
                                    <a:rPr lang="zh-CN" altLang="en-US" i="1">
                                      <a:latin typeface="Cambria Math" panose="02040503050406030204" pitchFamily="18" charset="0"/>
                                      <a:ea typeface="+mj-ea"/>
                                    </a:rPr>
                                    <m:t>𝑑</m:t>
                                  </m:r>
                                </m:e>
                              </m:rad>
                            </m:den>
                          </m:f>
                        </m:e>
                      </m:d>
                      <m:r>
                        <a:rPr lang="zh-CN" altLang="en-US" i="1">
                          <a:latin typeface="Cambria Math" panose="02040503050406030204" pitchFamily="18" charset="0"/>
                          <a:ea typeface="+mj-ea"/>
                        </a:rPr>
                        <m:t>𝑉</m:t>
                      </m:r>
                    </m:oMath>
                  </m:oMathPara>
                </a14:m>
                <a:endParaRPr lang="zh-CN" altLang="en-US" dirty="0">
                  <a:latin typeface="+mj-ea"/>
                  <a:ea typeface="+mj-ea"/>
                </a:endParaRPr>
              </a:p>
            </p:txBody>
          </p:sp>
        </mc:Choice>
        <mc:Fallback xmlns="">
          <p:sp>
            <p:nvSpPr>
              <p:cNvPr id="51" name="矩形 50">
                <a:extLst>
                  <a:ext uri="{FF2B5EF4-FFF2-40B4-BE49-F238E27FC236}">
                    <a16:creationId xmlns:a16="http://schemas.microsoft.com/office/drawing/2014/main" id="{6010F4D8-6265-4680-A559-1D21242604AD}"/>
                  </a:ext>
                </a:extLst>
              </p:cNvPr>
              <p:cNvSpPr>
                <a:spLocks noRot="1" noChangeAspect="1" noMove="1" noResize="1" noEditPoints="1" noAdjustHandles="1" noChangeArrowheads="1" noChangeShapeType="1" noTextEdit="1"/>
              </p:cNvSpPr>
              <p:nvPr/>
            </p:nvSpPr>
            <p:spPr>
              <a:xfrm>
                <a:off x="6054048" y="5881840"/>
                <a:ext cx="3181384" cy="726096"/>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3" name="矩形 52">
                <a:extLst>
                  <a:ext uri="{FF2B5EF4-FFF2-40B4-BE49-F238E27FC236}">
                    <a16:creationId xmlns:a16="http://schemas.microsoft.com/office/drawing/2014/main" id="{37C4FF84-8FD5-4154-9F07-B80C77F006B3}"/>
                  </a:ext>
                </a:extLst>
              </p:cNvPr>
              <p:cNvSpPr/>
              <p:nvPr/>
            </p:nvSpPr>
            <p:spPr>
              <a:xfrm>
                <a:off x="6050804" y="4478933"/>
                <a:ext cx="34977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i="1">
                          <a:latin typeface="Cambria Math" panose="02040503050406030204" pitchFamily="18" charset="0"/>
                          <a:ea typeface="+mj-ea"/>
                        </a:rPr>
                        <m:t>𝛿</m:t>
                      </m:r>
                    </m:oMath>
                  </m:oMathPara>
                </a14:m>
                <a:endParaRPr lang="zh-CN" altLang="en-US" sz="2000">
                  <a:latin typeface="+mj-ea"/>
                  <a:ea typeface="+mj-ea"/>
                </a:endParaRPr>
              </a:p>
            </p:txBody>
          </p:sp>
        </mc:Choice>
        <mc:Fallback xmlns="">
          <p:sp>
            <p:nvSpPr>
              <p:cNvPr id="53" name="矩形 52">
                <a:extLst>
                  <a:ext uri="{FF2B5EF4-FFF2-40B4-BE49-F238E27FC236}">
                    <a16:creationId xmlns:a16="http://schemas.microsoft.com/office/drawing/2014/main" id="{37C4FF84-8FD5-4154-9F07-B80C77F006B3}"/>
                  </a:ext>
                </a:extLst>
              </p:cNvPr>
              <p:cNvSpPr>
                <a:spLocks noRot="1" noChangeAspect="1" noMove="1" noResize="1" noEditPoints="1" noAdjustHandles="1" noChangeArrowheads="1" noChangeShapeType="1" noTextEdit="1"/>
              </p:cNvSpPr>
              <p:nvPr/>
            </p:nvSpPr>
            <p:spPr>
              <a:xfrm>
                <a:off x="6050804" y="4478933"/>
                <a:ext cx="349775" cy="369332"/>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4" name="矩形 53">
                <a:extLst>
                  <a:ext uri="{FF2B5EF4-FFF2-40B4-BE49-F238E27FC236}">
                    <a16:creationId xmlns:a16="http://schemas.microsoft.com/office/drawing/2014/main" id="{EE4928F1-0812-4119-A227-062F60C4B5C4}"/>
                  </a:ext>
                </a:extLst>
              </p:cNvPr>
              <p:cNvSpPr/>
              <p:nvPr/>
            </p:nvSpPr>
            <p:spPr>
              <a:xfrm>
                <a:off x="6053664" y="5054881"/>
                <a:ext cx="4517968" cy="8291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i="1">
                              <a:latin typeface="Cambria Math" panose="02040503050406030204" pitchFamily="18" charset="0"/>
                              <a:ea typeface="+mj-ea"/>
                            </a:rPr>
                          </m:ctrlPr>
                        </m:sSubPr>
                        <m:e>
                          <m:r>
                            <a:rPr lang="zh-CN" altLang="en-US" i="1">
                              <a:latin typeface="Cambria Math" panose="02040503050406030204" pitchFamily="18" charset="0"/>
                              <a:ea typeface="+mj-ea"/>
                            </a:rPr>
                            <m:t>𝜀</m:t>
                          </m:r>
                        </m:e>
                        <m:sub>
                          <m:r>
                            <a:rPr lang="zh-CN" altLang="en-US" i="1">
                              <a:latin typeface="Cambria Math" panose="02040503050406030204" pitchFamily="18" charset="0"/>
                              <a:ea typeface="+mj-ea"/>
                            </a:rPr>
                            <m:t>𝐺</m:t>
                          </m:r>
                        </m:sub>
                      </m:sSub>
                      <m:r>
                        <a:rPr lang="zh-CN" altLang="en-US" i="0">
                          <a:latin typeface="Cambria Math" panose="02040503050406030204" pitchFamily="18" charset="0"/>
                          <a:ea typeface="+mj-ea"/>
                        </a:rPr>
                        <m:t>=</m:t>
                      </m:r>
                      <m:d>
                        <m:dPr>
                          <m:begChr m:val="["/>
                          <m:endChr m:val="]"/>
                          <m:ctrlPr>
                            <a:rPr lang="zh-CN" altLang="en-US" i="1">
                              <a:latin typeface="Cambria Math" panose="02040503050406030204" pitchFamily="18" charset="0"/>
                              <a:ea typeface="+mj-ea"/>
                            </a:rPr>
                          </m:ctrlPr>
                        </m:dPr>
                        <m:e>
                          <m:r>
                            <m:rPr>
                              <m:sty m:val="p"/>
                            </m:rPr>
                            <a:rPr lang="zh-CN" altLang="en-US" i="0">
                              <a:latin typeface="Cambria Math" panose="02040503050406030204" pitchFamily="18" charset="0"/>
                              <a:ea typeface="+mj-ea"/>
                            </a:rPr>
                            <m:t>sin</m:t>
                          </m:r>
                          <m:d>
                            <m:dPr>
                              <m:ctrlPr>
                                <a:rPr lang="zh-CN" altLang="en-US" i="1">
                                  <a:latin typeface="Cambria Math" panose="02040503050406030204" pitchFamily="18" charset="0"/>
                                  <a:ea typeface="+mj-ea"/>
                                </a:rPr>
                              </m:ctrlPr>
                            </m:dPr>
                            <m:e>
                              <m:f>
                                <m:fPr>
                                  <m:ctrlPr>
                                    <a:rPr lang="zh-CN" altLang="en-US" i="1">
                                      <a:latin typeface="Cambria Math" panose="02040503050406030204" pitchFamily="18" charset="0"/>
                                      <a:ea typeface="+mj-ea"/>
                                    </a:rPr>
                                  </m:ctrlPr>
                                </m:fPr>
                                <m:num>
                                  <m:r>
                                    <a:rPr lang="zh-CN" altLang="en-US" i="0">
                                      <a:latin typeface="Cambria Math" panose="02040503050406030204" pitchFamily="18" charset="0"/>
                                      <a:ea typeface="+mj-ea"/>
                                    </a:rPr>
                                    <m:t>100</m:t>
                                  </m:r>
                                  <m:r>
                                    <a:rPr lang="zh-CN" altLang="en-US" i="1">
                                      <a:latin typeface="Cambria Math" panose="02040503050406030204" pitchFamily="18" charset="0"/>
                                      <a:ea typeface="+mj-ea"/>
                                    </a:rPr>
                                    <m:t>𝛿</m:t>
                                  </m:r>
                                </m:num>
                                <m:den>
                                  <m:sSup>
                                    <m:sSupPr>
                                      <m:ctrlPr>
                                        <a:rPr lang="zh-CN" altLang="en-US" i="1">
                                          <a:latin typeface="Cambria Math" panose="02040503050406030204" pitchFamily="18" charset="0"/>
                                          <a:ea typeface="+mj-ea"/>
                                        </a:rPr>
                                      </m:ctrlPr>
                                    </m:sSupPr>
                                    <m:e>
                                      <m:r>
                                        <a:rPr lang="zh-CN" altLang="en-US" i="0">
                                          <a:latin typeface="Cambria Math" panose="02040503050406030204" pitchFamily="18" charset="0"/>
                                          <a:ea typeface="+mj-ea"/>
                                        </a:rPr>
                                        <m:t>1000</m:t>
                                      </m:r>
                                    </m:e>
                                    <m:sup>
                                      <m:f>
                                        <m:fPr>
                                          <m:ctrlPr>
                                            <a:rPr lang="zh-CN" altLang="en-US" i="1">
                                              <a:latin typeface="Cambria Math" panose="02040503050406030204" pitchFamily="18" charset="0"/>
                                              <a:ea typeface="+mj-ea"/>
                                            </a:rPr>
                                          </m:ctrlPr>
                                        </m:fPr>
                                        <m:num>
                                          <m:r>
                                            <a:rPr lang="zh-CN" altLang="en-US" i="1">
                                              <a:latin typeface="Cambria Math" panose="02040503050406030204" pitchFamily="18" charset="0"/>
                                              <a:ea typeface="+mj-ea"/>
                                            </a:rPr>
                                            <m:t>𝑖</m:t>
                                          </m:r>
                                        </m:num>
                                        <m:den>
                                          <m:r>
                                            <a:rPr lang="zh-CN" altLang="en-US" i="0">
                                              <a:latin typeface="Cambria Math" panose="02040503050406030204" pitchFamily="18" charset="0"/>
                                              <a:ea typeface="+mj-ea"/>
                                            </a:rPr>
                                            <m:t>8</m:t>
                                          </m:r>
                                        </m:den>
                                      </m:f>
                                    </m:sup>
                                  </m:sSup>
                                </m:den>
                              </m:f>
                            </m:e>
                          </m:d>
                          <m:r>
                            <a:rPr lang="zh-CN" altLang="en-US" i="0">
                              <a:latin typeface="Cambria Math" panose="02040503050406030204" pitchFamily="18" charset="0"/>
                              <a:ea typeface="+mj-ea"/>
                            </a:rPr>
                            <m:t>,</m:t>
                          </m:r>
                          <m:r>
                            <m:rPr>
                              <m:sty m:val="p"/>
                            </m:rPr>
                            <a:rPr lang="zh-CN" altLang="en-US" i="0">
                              <a:latin typeface="Cambria Math" panose="02040503050406030204" pitchFamily="18" charset="0"/>
                              <a:ea typeface="+mj-ea"/>
                            </a:rPr>
                            <m:t>cos</m:t>
                          </m:r>
                          <m:d>
                            <m:dPr>
                              <m:ctrlPr>
                                <a:rPr lang="zh-CN" altLang="en-US" i="1">
                                  <a:latin typeface="Cambria Math" panose="02040503050406030204" pitchFamily="18" charset="0"/>
                                  <a:ea typeface="+mj-ea"/>
                                </a:rPr>
                              </m:ctrlPr>
                            </m:dPr>
                            <m:e>
                              <m:f>
                                <m:fPr>
                                  <m:ctrlPr>
                                    <a:rPr lang="zh-CN" altLang="en-US" i="1">
                                      <a:latin typeface="Cambria Math" panose="02040503050406030204" pitchFamily="18" charset="0"/>
                                      <a:ea typeface="+mj-ea"/>
                                    </a:rPr>
                                  </m:ctrlPr>
                                </m:fPr>
                                <m:num>
                                  <m:r>
                                    <a:rPr lang="zh-CN" altLang="en-US" i="0">
                                      <a:latin typeface="Cambria Math" panose="02040503050406030204" pitchFamily="18" charset="0"/>
                                      <a:ea typeface="+mj-ea"/>
                                    </a:rPr>
                                    <m:t>100</m:t>
                                  </m:r>
                                  <m:r>
                                    <a:rPr lang="zh-CN" altLang="en-US" i="1">
                                      <a:latin typeface="Cambria Math" panose="02040503050406030204" pitchFamily="18" charset="0"/>
                                      <a:ea typeface="+mj-ea"/>
                                    </a:rPr>
                                    <m:t>𝛿</m:t>
                                  </m:r>
                                </m:num>
                                <m:den>
                                  <m:sSup>
                                    <m:sSupPr>
                                      <m:ctrlPr>
                                        <a:rPr lang="zh-CN" altLang="en-US" i="1">
                                          <a:latin typeface="Cambria Math" panose="02040503050406030204" pitchFamily="18" charset="0"/>
                                          <a:ea typeface="+mj-ea"/>
                                        </a:rPr>
                                      </m:ctrlPr>
                                    </m:sSupPr>
                                    <m:e>
                                      <m:r>
                                        <a:rPr lang="zh-CN" altLang="en-US" i="0">
                                          <a:latin typeface="Cambria Math" panose="02040503050406030204" pitchFamily="18" charset="0"/>
                                          <a:ea typeface="+mj-ea"/>
                                        </a:rPr>
                                        <m:t>1000</m:t>
                                      </m:r>
                                    </m:e>
                                    <m:sup>
                                      <m:f>
                                        <m:fPr>
                                          <m:ctrlPr>
                                            <a:rPr lang="zh-CN" altLang="en-US" i="1">
                                              <a:latin typeface="Cambria Math" panose="02040503050406030204" pitchFamily="18" charset="0"/>
                                              <a:ea typeface="+mj-ea"/>
                                            </a:rPr>
                                          </m:ctrlPr>
                                        </m:fPr>
                                        <m:num>
                                          <m:r>
                                            <a:rPr lang="zh-CN" altLang="en-US" i="1">
                                              <a:latin typeface="Cambria Math" panose="02040503050406030204" pitchFamily="18" charset="0"/>
                                              <a:ea typeface="+mj-ea"/>
                                            </a:rPr>
                                            <m:t>𝑖</m:t>
                                          </m:r>
                                        </m:num>
                                        <m:den>
                                          <m:r>
                                            <a:rPr lang="zh-CN" altLang="en-US" i="0">
                                              <a:latin typeface="Cambria Math" panose="02040503050406030204" pitchFamily="18" charset="0"/>
                                              <a:ea typeface="+mj-ea"/>
                                            </a:rPr>
                                            <m:t>8</m:t>
                                          </m:r>
                                        </m:den>
                                      </m:f>
                                    </m:sup>
                                  </m:sSup>
                                </m:den>
                              </m:f>
                            </m:e>
                          </m:d>
                        </m:e>
                      </m:d>
                      <m:r>
                        <a:rPr lang="zh-CN" altLang="en-US" i="0">
                          <a:latin typeface="Cambria Math" panose="02040503050406030204" pitchFamily="18" charset="0"/>
                          <a:ea typeface="+mj-ea"/>
                        </a:rPr>
                        <m:t>,</m:t>
                      </m:r>
                      <m:r>
                        <a:rPr lang="zh-CN" altLang="en-US" i="1">
                          <a:latin typeface="Cambria Math" panose="02040503050406030204" pitchFamily="18" charset="0"/>
                          <a:ea typeface="+mj-ea"/>
                        </a:rPr>
                        <m:t>𝑖</m:t>
                      </m:r>
                      <m:r>
                        <a:rPr lang="zh-CN" altLang="en-US" i="0">
                          <a:latin typeface="Cambria Math" panose="02040503050406030204" pitchFamily="18" charset="0"/>
                          <a:ea typeface="+mj-ea"/>
                        </a:rPr>
                        <m:t>∈</m:t>
                      </m:r>
                      <m:d>
                        <m:dPr>
                          <m:begChr m:val="["/>
                          <m:endChr m:val="]"/>
                          <m:ctrlPr>
                            <a:rPr lang="zh-CN" altLang="en-US" i="1">
                              <a:latin typeface="Cambria Math" panose="02040503050406030204" pitchFamily="18" charset="0"/>
                              <a:ea typeface="+mj-ea"/>
                            </a:rPr>
                          </m:ctrlPr>
                        </m:dPr>
                        <m:e>
                          <m:r>
                            <a:rPr lang="zh-CN" altLang="en-US" i="0">
                              <a:latin typeface="Cambria Math" panose="02040503050406030204" pitchFamily="18" charset="0"/>
                              <a:ea typeface="+mj-ea"/>
                            </a:rPr>
                            <m:t>0,1</m:t>
                          </m:r>
                        </m:e>
                      </m:d>
                    </m:oMath>
                  </m:oMathPara>
                </a14:m>
                <a:endParaRPr lang="zh-CN" altLang="en-US" dirty="0">
                  <a:latin typeface="+mj-ea"/>
                  <a:ea typeface="+mj-ea"/>
                </a:endParaRPr>
              </a:p>
            </p:txBody>
          </p:sp>
        </mc:Choice>
        <mc:Fallback xmlns="">
          <p:sp>
            <p:nvSpPr>
              <p:cNvPr id="54" name="矩形 53">
                <a:extLst>
                  <a:ext uri="{FF2B5EF4-FFF2-40B4-BE49-F238E27FC236}">
                    <a16:creationId xmlns:a16="http://schemas.microsoft.com/office/drawing/2014/main" id="{EE4928F1-0812-4119-A227-062F60C4B5C4}"/>
                  </a:ext>
                </a:extLst>
              </p:cNvPr>
              <p:cNvSpPr>
                <a:spLocks noRot="1" noChangeAspect="1" noMove="1" noResize="1" noEditPoints="1" noAdjustHandles="1" noChangeArrowheads="1" noChangeShapeType="1" noTextEdit="1"/>
              </p:cNvSpPr>
              <p:nvPr/>
            </p:nvSpPr>
            <p:spPr>
              <a:xfrm>
                <a:off x="6053664" y="5054881"/>
                <a:ext cx="4517968" cy="829138"/>
              </a:xfrm>
              <a:prstGeom prst="rect">
                <a:avLst/>
              </a:prstGeom>
              <a:blipFill>
                <a:blip r:embed="rId9"/>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857782289"/>
      </p:ext>
    </p:extLst>
  </p:cSld>
  <p:clrMapOvr>
    <a:masterClrMapping/>
  </p:clrMapOvr>
  <p:transition spd="med">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圆角 19">
            <a:extLst>
              <a:ext uri="{FF2B5EF4-FFF2-40B4-BE49-F238E27FC236}">
                <a16:creationId xmlns:a16="http://schemas.microsoft.com/office/drawing/2014/main" id="{671E8BB1-1E6F-4E06-B46F-21948AA228A7}"/>
              </a:ext>
            </a:extLst>
          </p:cNvPr>
          <p:cNvSpPr/>
          <p:nvPr/>
        </p:nvSpPr>
        <p:spPr>
          <a:xfrm>
            <a:off x="6714686" y="1694320"/>
            <a:ext cx="4677455" cy="1588538"/>
          </a:xfrm>
          <a:prstGeom prst="roundRect">
            <a:avLst/>
          </a:prstGeom>
          <a:solidFill>
            <a:schemeClr val="accent3">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id="{5AEE29DA-3866-6A65-26ED-F1CAA2D79078}"/>
              </a:ext>
            </a:extLst>
          </p:cNvPr>
          <p:cNvCxnSpPr>
            <a:cxnSpLocks/>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a:extLst>
              <a:ext uri="{FF2B5EF4-FFF2-40B4-BE49-F238E27FC236}">
                <a16:creationId xmlns:a16="http://schemas.microsoft.com/office/drawing/2014/main" id="{8DB48574-0A68-35C1-150E-3724C5EB45BD}"/>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a:extLst>
              <a:ext uri="{FF2B5EF4-FFF2-40B4-BE49-F238E27FC236}">
                <a16:creationId xmlns:a16="http://schemas.microsoft.com/office/drawing/2014/main" id="{C182161E-8749-E354-0698-2578D479D919}"/>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研究内容</a:t>
            </a:r>
          </a:p>
        </p:txBody>
      </p:sp>
      <p:sp>
        <p:nvSpPr>
          <p:cNvPr id="8" name="文本框 7">
            <a:extLst>
              <a:ext uri="{FF2B5EF4-FFF2-40B4-BE49-F238E27FC236}">
                <a16:creationId xmlns:a16="http://schemas.microsoft.com/office/drawing/2014/main" id="{A96BD8CA-5460-EAEA-AA7B-1EBC03993478}"/>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a:extLst>
              <a:ext uri="{FF2B5EF4-FFF2-40B4-BE49-F238E27FC236}">
                <a16:creationId xmlns:a16="http://schemas.microsoft.com/office/drawing/2014/main" id="{56A9B329-D059-CCD2-FACD-D040A0B9A035}"/>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a:extLst>
              <a:ext uri="{FF2B5EF4-FFF2-40B4-BE49-F238E27FC236}">
                <a16:creationId xmlns:a16="http://schemas.microsoft.com/office/drawing/2014/main" id="{EEE7C741-C851-52BD-19B5-6C92457CAA28}"/>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5" name="矩形 14">
            <a:extLst>
              <a:ext uri="{FF2B5EF4-FFF2-40B4-BE49-F238E27FC236}">
                <a16:creationId xmlns:a16="http://schemas.microsoft.com/office/drawing/2014/main" id="{FBCB9280-D569-487E-B6A5-D333A12708DA}"/>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mj-ea"/>
                <a:ea typeface="+mj-ea"/>
              </a:rPr>
              <a:t>2.2</a:t>
            </a:r>
            <a:endParaRPr lang="zh-CN" altLang="en-US" dirty="0">
              <a:latin typeface="+mj-ea"/>
              <a:ea typeface="+mj-ea"/>
            </a:endParaRPr>
          </a:p>
        </p:txBody>
      </p:sp>
      <p:sp>
        <p:nvSpPr>
          <p:cNvPr id="16" name="矩形 15">
            <a:extLst>
              <a:ext uri="{FF2B5EF4-FFF2-40B4-BE49-F238E27FC236}">
                <a16:creationId xmlns:a16="http://schemas.microsoft.com/office/drawing/2014/main" id="{7A7B22E3-0A98-48BA-A88F-A14F5903F85F}"/>
              </a:ext>
            </a:extLst>
          </p:cNvPr>
          <p:cNvSpPr/>
          <p:nvPr/>
        </p:nvSpPr>
        <p:spPr>
          <a:xfrm>
            <a:off x="922865" y="888589"/>
            <a:ext cx="3022601"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7030A0"/>
                </a:solidFill>
                <a:latin typeface="Times New Roman" panose="02020603050405020304" pitchFamily="18" charset="0"/>
                <a:ea typeface="+mj-ea"/>
                <a:cs typeface="Times New Roman" panose="02020603050405020304" pitchFamily="18" charset="0"/>
              </a:rPr>
              <a:t>Yolo-GLA</a:t>
            </a:r>
            <a:r>
              <a:rPr lang="zh-CN" altLang="en-US" b="1" dirty="0">
                <a:solidFill>
                  <a:srgbClr val="7030A0"/>
                </a:solidFill>
                <a:latin typeface="+mj-ea"/>
                <a:ea typeface="+mj-ea"/>
              </a:rPr>
              <a:t>：对比实验</a:t>
            </a:r>
          </a:p>
        </p:txBody>
      </p:sp>
      <p:sp>
        <p:nvSpPr>
          <p:cNvPr id="31" name="文本框 30">
            <a:extLst>
              <a:ext uri="{FF2B5EF4-FFF2-40B4-BE49-F238E27FC236}">
                <a16:creationId xmlns:a16="http://schemas.microsoft.com/office/drawing/2014/main" id="{04CD0012-65BD-4EBB-BF7D-B08E1DB48613}"/>
              </a:ext>
            </a:extLst>
          </p:cNvPr>
          <p:cNvSpPr txBox="1"/>
          <p:nvPr/>
        </p:nvSpPr>
        <p:spPr>
          <a:xfrm>
            <a:off x="6798440" y="1776560"/>
            <a:ext cx="4593701" cy="1422954"/>
          </a:xfrm>
          <a:prstGeom prst="rect">
            <a:avLst/>
          </a:prstGeom>
          <a:noFill/>
        </p:spPr>
        <p:txBody>
          <a:bodyPr wrap="square" rtlCol="0">
            <a:spAutoFit/>
          </a:bodyPr>
          <a:lstStyle/>
          <a:p>
            <a:pPr marL="342900" indent="-342900">
              <a:lnSpc>
                <a:spcPct val="150000"/>
              </a:lnSpc>
              <a:buFont typeface="Wingdings" panose="05000000000000000000" pitchFamily="2" charset="2"/>
              <a:buChar char="n"/>
            </a:pPr>
            <a:r>
              <a:rPr lang="zh-CN" altLang="en-US" sz="2000" dirty="0">
                <a:latin typeface="+mj-ea"/>
                <a:ea typeface="+mj-ea"/>
              </a:rPr>
              <a:t>我们的方法</a:t>
            </a:r>
            <a:r>
              <a:rPr lang="zh-CN" altLang="en-US" sz="2000" b="0" i="0" dirty="0">
                <a:effectLst/>
                <a:latin typeface="+mj-ea"/>
                <a:ea typeface="+mj-ea"/>
              </a:rPr>
              <a:t>相较于</a:t>
            </a:r>
            <a:r>
              <a:rPr lang="en-US" altLang="zh-CN" sz="2000" b="0" i="0" dirty="0" err="1">
                <a:effectLst/>
                <a:latin typeface="Times New Roman" panose="02020603050405020304" pitchFamily="18" charset="0"/>
              </a:rPr>
              <a:t>YoloX</a:t>
            </a:r>
            <a:r>
              <a:rPr lang="en-US" altLang="zh-CN" sz="2000" b="0" i="0" dirty="0">
                <a:effectLst/>
                <a:latin typeface="Times New Roman" panose="02020603050405020304" pitchFamily="18" charset="0"/>
              </a:rPr>
              <a:t>-Lite </a:t>
            </a:r>
            <a:r>
              <a:rPr lang="zh-CN" altLang="en-US" sz="2000" b="0" i="0">
                <a:effectLst/>
                <a:latin typeface="+mj-ea"/>
                <a:ea typeface="+mj-ea"/>
              </a:rPr>
              <a:t>的</a:t>
            </a:r>
            <a:r>
              <a:rPr lang="zh-CN" altLang="en-US" sz="2000" b="1" i="0">
                <a:solidFill>
                  <a:schemeClr val="accent1"/>
                </a:solidFill>
                <a:effectLst/>
                <a:latin typeface="+mj-ea"/>
                <a:ea typeface="+mj-ea"/>
              </a:rPr>
              <a:t>检测精度</a:t>
            </a:r>
            <a:r>
              <a:rPr lang="zh-CN" altLang="en-US" sz="2000" b="0" i="0">
                <a:effectLst/>
                <a:latin typeface="+mj-ea"/>
                <a:ea typeface="+mj-ea"/>
              </a:rPr>
              <a:t>有着</a:t>
            </a:r>
            <a:r>
              <a:rPr lang="zh-CN" altLang="en-US" sz="2000" b="0" i="0" dirty="0">
                <a:effectLst/>
                <a:latin typeface="+mj-ea"/>
                <a:ea typeface="+mj-ea"/>
              </a:rPr>
              <a:t>比较明显</a:t>
            </a:r>
            <a:r>
              <a:rPr lang="zh-CN" altLang="en-US" sz="2000" b="0" i="0">
                <a:effectLst/>
                <a:latin typeface="+mj-ea"/>
                <a:ea typeface="+mj-ea"/>
              </a:rPr>
              <a:t>的</a:t>
            </a:r>
            <a:r>
              <a:rPr lang="zh-CN" altLang="en-US" sz="2000" b="1" i="0">
                <a:solidFill>
                  <a:schemeClr val="accent1"/>
                </a:solidFill>
                <a:effectLst/>
                <a:latin typeface="+mj-ea"/>
                <a:ea typeface="+mj-ea"/>
              </a:rPr>
              <a:t>提高</a:t>
            </a:r>
            <a:r>
              <a:rPr lang="zh-CN" altLang="en-US" sz="2000" i="0">
                <a:effectLst/>
                <a:latin typeface="+mj-ea"/>
                <a:ea typeface="+mj-ea"/>
              </a:rPr>
              <a:t>；</a:t>
            </a:r>
            <a:endParaRPr lang="en-US" altLang="zh-CN" sz="2000" i="0" dirty="0">
              <a:effectLst/>
              <a:latin typeface="+mj-ea"/>
              <a:ea typeface="+mj-ea"/>
            </a:endParaRPr>
          </a:p>
          <a:p>
            <a:pPr marL="342900" indent="-342900">
              <a:lnSpc>
                <a:spcPct val="150000"/>
              </a:lnSpc>
              <a:buFont typeface="Wingdings" panose="05000000000000000000" pitchFamily="2" charset="2"/>
              <a:buChar char="n"/>
            </a:pPr>
            <a:r>
              <a:rPr lang="zh-CN" altLang="en-US" sz="2000" b="0" i="0">
                <a:effectLst/>
                <a:latin typeface="+mj-ea"/>
                <a:ea typeface="+mj-ea"/>
              </a:rPr>
              <a:t>随着</a:t>
            </a:r>
            <a:r>
              <a:rPr lang="zh-CN" altLang="en-US" sz="2000" b="0" i="0" dirty="0">
                <a:effectLst/>
                <a:latin typeface="+mj-ea"/>
                <a:ea typeface="+mj-ea"/>
              </a:rPr>
              <a:t>目标运动速度越快，提升越</a:t>
            </a:r>
            <a:r>
              <a:rPr lang="zh-CN" altLang="en-US" sz="2000" dirty="0">
                <a:latin typeface="+mj-ea"/>
                <a:ea typeface="+mj-ea"/>
              </a:rPr>
              <a:t>多</a:t>
            </a:r>
            <a:r>
              <a:rPr lang="zh-CN" altLang="en-US" sz="2000" b="0" i="0" dirty="0">
                <a:effectLst/>
                <a:latin typeface="+mj-ea"/>
                <a:ea typeface="+mj-ea"/>
              </a:rPr>
              <a:t>。</a:t>
            </a:r>
            <a:endParaRPr lang="zh-CN" altLang="en-US" sz="2000" dirty="0">
              <a:latin typeface="+mj-ea"/>
              <a:ea typeface="+mj-ea"/>
            </a:endParaRPr>
          </a:p>
        </p:txBody>
      </p:sp>
      <p:pic>
        <p:nvPicPr>
          <p:cNvPr id="4" name="图片 3">
            <a:extLst>
              <a:ext uri="{FF2B5EF4-FFF2-40B4-BE49-F238E27FC236}">
                <a16:creationId xmlns:a16="http://schemas.microsoft.com/office/drawing/2014/main" id="{9CF2989A-4C14-4F4F-8378-EE00001088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6055" y="3429000"/>
            <a:ext cx="8157863" cy="3068222"/>
          </a:xfrm>
          <a:prstGeom prst="rect">
            <a:avLst/>
          </a:prstGeom>
        </p:spPr>
      </p:pic>
      <p:sp>
        <p:nvSpPr>
          <p:cNvPr id="18" name="矩形: 圆角 17">
            <a:extLst>
              <a:ext uri="{FF2B5EF4-FFF2-40B4-BE49-F238E27FC236}">
                <a16:creationId xmlns:a16="http://schemas.microsoft.com/office/drawing/2014/main" id="{9088A365-F161-4CFF-BDA4-F9039A8D2FC6}"/>
              </a:ext>
            </a:extLst>
          </p:cNvPr>
          <p:cNvSpPr/>
          <p:nvPr/>
        </p:nvSpPr>
        <p:spPr>
          <a:xfrm>
            <a:off x="1407990" y="3963517"/>
            <a:ext cx="1424136" cy="50993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Times New Roman" panose="02020603050405020304" pitchFamily="18" charset="0"/>
                <a:cs typeface="Times New Roman" panose="02020603050405020304" pitchFamily="18" charset="0"/>
              </a:rPr>
              <a:t>YoloX-GLA</a:t>
            </a:r>
            <a:endParaRPr lang="zh-CN" altLang="en-US" dirty="0">
              <a:latin typeface="Times New Roman" panose="02020603050405020304" pitchFamily="18" charset="0"/>
              <a:cs typeface="Times New Roman" panose="02020603050405020304" pitchFamily="18" charset="0"/>
            </a:endParaRPr>
          </a:p>
        </p:txBody>
      </p:sp>
      <p:sp>
        <p:nvSpPr>
          <p:cNvPr id="19" name="矩形: 圆角 18">
            <a:extLst>
              <a:ext uri="{FF2B5EF4-FFF2-40B4-BE49-F238E27FC236}">
                <a16:creationId xmlns:a16="http://schemas.microsoft.com/office/drawing/2014/main" id="{3FB6187F-D62D-4C39-A4AC-46A68D243665}"/>
              </a:ext>
            </a:extLst>
          </p:cNvPr>
          <p:cNvSpPr/>
          <p:nvPr/>
        </p:nvSpPr>
        <p:spPr>
          <a:xfrm>
            <a:off x="1407990" y="5423682"/>
            <a:ext cx="1424136" cy="50993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Times New Roman" panose="02020603050405020304" pitchFamily="18" charset="0"/>
                <a:cs typeface="Times New Roman" panose="02020603050405020304" pitchFamily="18" charset="0"/>
              </a:rPr>
              <a:t>YoloX-Lite</a:t>
            </a:r>
            <a:endParaRPr lang="zh-CN" altLang="en-US" dirty="0">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F9B82BD2-3F06-4ABE-AD89-14F996C2E8EC}"/>
              </a:ext>
            </a:extLst>
          </p:cNvPr>
          <p:cNvPicPr>
            <a:picLocks noChangeAspect="1"/>
          </p:cNvPicPr>
          <p:nvPr/>
        </p:nvPicPr>
        <p:blipFill>
          <a:blip r:embed="rId4"/>
          <a:stretch>
            <a:fillRect/>
          </a:stretch>
        </p:blipFill>
        <p:spPr>
          <a:xfrm>
            <a:off x="518031" y="1746261"/>
            <a:ext cx="5984844" cy="1452205"/>
          </a:xfrm>
          <a:prstGeom prst="rect">
            <a:avLst/>
          </a:prstGeom>
        </p:spPr>
      </p:pic>
    </p:spTree>
    <p:extLst>
      <p:ext uri="{BB962C8B-B14F-4D97-AF65-F5344CB8AC3E}">
        <p14:creationId xmlns:p14="http://schemas.microsoft.com/office/powerpoint/2010/main" val="822625909"/>
      </p:ext>
    </p:extLst>
  </p:cSld>
  <p:clrMapOvr>
    <a:masterClrMapping/>
  </p:clrMapOvr>
  <p:transition spd="med">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圆角 17">
            <a:extLst>
              <a:ext uri="{FF2B5EF4-FFF2-40B4-BE49-F238E27FC236}">
                <a16:creationId xmlns:a16="http://schemas.microsoft.com/office/drawing/2014/main" id="{3293DC63-F397-4C7C-B76B-6690D0229556}"/>
              </a:ext>
            </a:extLst>
          </p:cNvPr>
          <p:cNvSpPr/>
          <p:nvPr/>
        </p:nvSpPr>
        <p:spPr>
          <a:xfrm>
            <a:off x="5961947" y="2594895"/>
            <a:ext cx="4839202" cy="2396396"/>
          </a:xfrm>
          <a:prstGeom prst="roundRect">
            <a:avLst/>
          </a:prstGeom>
          <a:solidFill>
            <a:schemeClr val="accent3">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id="{5AEE29DA-3866-6A65-26ED-F1CAA2D79078}"/>
              </a:ext>
            </a:extLst>
          </p:cNvPr>
          <p:cNvCxnSpPr>
            <a:cxnSpLocks/>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a:extLst>
              <a:ext uri="{FF2B5EF4-FFF2-40B4-BE49-F238E27FC236}">
                <a16:creationId xmlns:a16="http://schemas.microsoft.com/office/drawing/2014/main" id="{8DB48574-0A68-35C1-150E-3724C5EB45BD}"/>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a:extLst>
              <a:ext uri="{FF2B5EF4-FFF2-40B4-BE49-F238E27FC236}">
                <a16:creationId xmlns:a16="http://schemas.microsoft.com/office/drawing/2014/main" id="{C182161E-8749-E354-0698-2578D479D919}"/>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研究内容</a:t>
            </a:r>
          </a:p>
        </p:txBody>
      </p:sp>
      <p:sp>
        <p:nvSpPr>
          <p:cNvPr id="8" name="文本框 7">
            <a:extLst>
              <a:ext uri="{FF2B5EF4-FFF2-40B4-BE49-F238E27FC236}">
                <a16:creationId xmlns:a16="http://schemas.microsoft.com/office/drawing/2014/main" id="{A96BD8CA-5460-EAEA-AA7B-1EBC03993478}"/>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a:extLst>
              <a:ext uri="{FF2B5EF4-FFF2-40B4-BE49-F238E27FC236}">
                <a16:creationId xmlns:a16="http://schemas.microsoft.com/office/drawing/2014/main" id="{56A9B329-D059-CCD2-FACD-D040A0B9A035}"/>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a:extLst>
              <a:ext uri="{FF2B5EF4-FFF2-40B4-BE49-F238E27FC236}">
                <a16:creationId xmlns:a16="http://schemas.microsoft.com/office/drawing/2014/main" id="{EEE7C741-C851-52BD-19B5-6C92457CAA28}"/>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5" name="矩形 14">
            <a:extLst>
              <a:ext uri="{FF2B5EF4-FFF2-40B4-BE49-F238E27FC236}">
                <a16:creationId xmlns:a16="http://schemas.microsoft.com/office/drawing/2014/main" id="{FBCB9280-D569-487E-B6A5-D333A12708DA}"/>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mj-ea"/>
                <a:ea typeface="+mj-ea"/>
              </a:rPr>
              <a:t>2.2</a:t>
            </a:r>
            <a:endParaRPr lang="zh-CN" altLang="en-US" dirty="0">
              <a:latin typeface="+mj-ea"/>
              <a:ea typeface="+mj-ea"/>
            </a:endParaRPr>
          </a:p>
        </p:txBody>
      </p:sp>
      <p:sp>
        <p:nvSpPr>
          <p:cNvPr id="16" name="矩形 15">
            <a:extLst>
              <a:ext uri="{FF2B5EF4-FFF2-40B4-BE49-F238E27FC236}">
                <a16:creationId xmlns:a16="http://schemas.microsoft.com/office/drawing/2014/main" id="{7A7B22E3-0A98-48BA-A88F-A14F5903F85F}"/>
              </a:ext>
            </a:extLst>
          </p:cNvPr>
          <p:cNvSpPr/>
          <p:nvPr/>
        </p:nvSpPr>
        <p:spPr>
          <a:xfrm>
            <a:off x="922865" y="888589"/>
            <a:ext cx="3022601"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7030A0"/>
                </a:solidFill>
                <a:latin typeface="Times New Roman" panose="02020603050405020304" pitchFamily="18" charset="0"/>
                <a:ea typeface="+mj-ea"/>
                <a:cs typeface="Times New Roman" panose="02020603050405020304" pitchFamily="18" charset="0"/>
              </a:rPr>
              <a:t>Yolo-GLA</a:t>
            </a:r>
            <a:r>
              <a:rPr lang="zh-CN" altLang="en-US" b="1" dirty="0">
                <a:solidFill>
                  <a:srgbClr val="7030A0"/>
                </a:solidFill>
                <a:latin typeface="+mj-ea"/>
                <a:ea typeface="+mj-ea"/>
              </a:rPr>
              <a:t>：对比实验</a:t>
            </a:r>
          </a:p>
        </p:txBody>
      </p:sp>
      <p:sp>
        <p:nvSpPr>
          <p:cNvPr id="17" name="文本框 16">
            <a:extLst>
              <a:ext uri="{FF2B5EF4-FFF2-40B4-BE49-F238E27FC236}">
                <a16:creationId xmlns:a16="http://schemas.microsoft.com/office/drawing/2014/main" id="{E6373E6E-557D-4538-9128-0A653E4697C9}"/>
              </a:ext>
            </a:extLst>
          </p:cNvPr>
          <p:cNvSpPr txBox="1"/>
          <p:nvPr/>
        </p:nvSpPr>
        <p:spPr>
          <a:xfrm>
            <a:off x="6053664" y="2851660"/>
            <a:ext cx="4839202" cy="1938992"/>
          </a:xfrm>
          <a:prstGeom prst="rect">
            <a:avLst/>
          </a:prstGeom>
          <a:noFill/>
        </p:spPr>
        <p:txBody>
          <a:bodyPr wrap="square" rtlCol="0">
            <a:spAutoFit/>
          </a:bodyPr>
          <a:lstStyle/>
          <a:p>
            <a:pPr marL="285750" indent="-285750">
              <a:buFont typeface="Wingdings" panose="05000000000000000000" pitchFamily="2" charset="2"/>
              <a:buChar char="n"/>
            </a:pPr>
            <a:r>
              <a:rPr lang="zh-CN" altLang="en-US" sz="2000" b="0" i="0" dirty="0">
                <a:effectLst/>
                <a:latin typeface="+mj-ea"/>
                <a:ea typeface="+mj-ea"/>
              </a:rPr>
              <a:t>相较于检测速度较快</a:t>
            </a:r>
            <a:r>
              <a:rPr lang="zh-CN" altLang="en-US" sz="2000" b="0" i="0">
                <a:effectLst/>
                <a:latin typeface="+mj-ea"/>
                <a:ea typeface="+mj-ea"/>
              </a:rPr>
              <a:t>的</a:t>
            </a:r>
            <a:r>
              <a:rPr lang="en-US" altLang="zh-CN" sz="2000" b="0" i="0">
                <a:effectLst/>
                <a:latin typeface="Times New Roman" panose="02020603050405020304" pitchFamily="18" charset="0"/>
              </a:rPr>
              <a:t>THPM</a:t>
            </a:r>
            <a:r>
              <a:rPr lang="zh-CN" altLang="en-US" sz="2000" b="0" i="0">
                <a:effectLst/>
                <a:latin typeface="+mj-ea"/>
                <a:ea typeface="+mj-ea"/>
              </a:rPr>
              <a:t>等</a:t>
            </a:r>
            <a:r>
              <a:rPr lang="zh-CN" altLang="en-US" sz="2000" b="0" i="0" dirty="0">
                <a:effectLst/>
                <a:latin typeface="+mj-ea"/>
                <a:ea typeface="+mj-ea"/>
              </a:rPr>
              <a:t>模型</a:t>
            </a:r>
            <a:r>
              <a:rPr lang="zh-CN" altLang="en-US" sz="2000" b="0" i="0" dirty="0">
                <a:effectLst/>
                <a:latin typeface="Times New Roman" panose="02020603050405020304" pitchFamily="18" charset="0"/>
              </a:rPr>
              <a:t>，</a:t>
            </a:r>
            <a:r>
              <a:rPr lang="en-US" altLang="zh-CN" sz="2000" b="0" i="0" dirty="0">
                <a:effectLst/>
                <a:latin typeface="Times New Roman" panose="02020603050405020304" pitchFamily="18" charset="0"/>
              </a:rPr>
              <a:t>Yolo-GLA</a:t>
            </a:r>
            <a:r>
              <a:rPr lang="zh-CN" altLang="en-US" sz="2000" b="0" i="0" dirty="0">
                <a:effectLst/>
                <a:latin typeface="+mj-ea"/>
                <a:ea typeface="+mj-ea"/>
              </a:rPr>
              <a:t>在</a:t>
            </a:r>
            <a:r>
              <a:rPr lang="zh-CN" altLang="en-US" sz="2000" i="0" dirty="0">
                <a:effectLst/>
                <a:latin typeface="+mj-ea"/>
                <a:ea typeface="+mj-ea"/>
              </a:rPr>
              <a:t>检测精度</a:t>
            </a:r>
            <a:r>
              <a:rPr lang="zh-CN" altLang="en-US" sz="2000" b="0" i="0" dirty="0">
                <a:effectLst/>
                <a:latin typeface="+mj-ea"/>
                <a:ea typeface="+mj-ea"/>
              </a:rPr>
              <a:t>上有着明显</a:t>
            </a:r>
            <a:r>
              <a:rPr lang="zh-CN" altLang="en-US" sz="2000" b="0" i="0">
                <a:effectLst/>
                <a:latin typeface="+mj-ea"/>
                <a:ea typeface="+mj-ea"/>
              </a:rPr>
              <a:t>的优势；</a:t>
            </a:r>
            <a:endParaRPr lang="en-US" altLang="zh-CN" sz="2000" b="0" i="0" dirty="0">
              <a:effectLst/>
              <a:latin typeface="+mj-ea"/>
              <a:ea typeface="+mj-ea"/>
            </a:endParaRPr>
          </a:p>
          <a:p>
            <a:pPr marL="285750" indent="-285750">
              <a:buFont typeface="Wingdings" panose="05000000000000000000" pitchFamily="2" charset="2"/>
              <a:buChar char="n"/>
            </a:pPr>
            <a:endParaRPr lang="en-US" altLang="zh-CN" sz="2000" dirty="0">
              <a:latin typeface="Times New Roman" panose="02020603050405020304" pitchFamily="18" charset="0"/>
            </a:endParaRPr>
          </a:p>
          <a:p>
            <a:pPr marL="285750" indent="-285750">
              <a:buFont typeface="Wingdings" panose="05000000000000000000" pitchFamily="2" charset="2"/>
              <a:buChar char="n"/>
            </a:pPr>
            <a:r>
              <a:rPr lang="zh-CN" altLang="en-US" sz="2000" dirty="0">
                <a:latin typeface="+mj-ea"/>
                <a:ea typeface="+mj-ea"/>
              </a:rPr>
              <a:t>相较于检测精度更高的</a:t>
            </a:r>
            <a:r>
              <a:rPr lang="en-US" altLang="zh-CN" sz="2000" dirty="0">
                <a:latin typeface="Times New Roman" panose="02020603050405020304" pitchFamily="18" charset="0"/>
              </a:rPr>
              <a:t>SELSA</a:t>
            </a:r>
            <a:r>
              <a:rPr lang="zh-CN" altLang="en-US" sz="2000" dirty="0">
                <a:latin typeface="+mj-ea"/>
                <a:ea typeface="+mj-ea"/>
              </a:rPr>
              <a:t>等模型，</a:t>
            </a:r>
            <a:r>
              <a:rPr lang="en-US" altLang="zh-CN" sz="2000" dirty="0">
                <a:latin typeface="Times New Roman" panose="02020603050405020304" pitchFamily="18" charset="0"/>
              </a:rPr>
              <a:t>Yolo-GLA</a:t>
            </a:r>
            <a:r>
              <a:rPr lang="zh-CN" altLang="en-US" sz="2000" dirty="0">
                <a:latin typeface="+mj-ea"/>
                <a:ea typeface="+mj-ea"/>
              </a:rPr>
              <a:t>的检测速度</a:t>
            </a:r>
            <a:r>
              <a:rPr lang="zh-CN" altLang="en-US" sz="2000">
                <a:latin typeface="+mj-ea"/>
                <a:ea typeface="+mj-ea"/>
              </a:rPr>
              <a:t>更快。</a:t>
            </a:r>
            <a:endParaRPr lang="zh-CN" altLang="en-US" sz="2000" dirty="0">
              <a:latin typeface="+mj-ea"/>
              <a:ea typeface="+mj-ea"/>
            </a:endParaRPr>
          </a:p>
        </p:txBody>
      </p:sp>
      <p:pic>
        <p:nvPicPr>
          <p:cNvPr id="2" name="图片 1">
            <a:extLst>
              <a:ext uri="{FF2B5EF4-FFF2-40B4-BE49-F238E27FC236}">
                <a16:creationId xmlns:a16="http://schemas.microsoft.com/office/drawing/2014/main" id="{5B1B979D-7E1A-4E96-BA7C-129246C74562}"/>
              </a:ext>
            </a:extLst>
          </p:cNvPr>
          <p:cNvPicPr>
            <a:picLocks noChangeAspect="1"/>
          </p:cNvPicPr>
          <p:nvPr/>
        </p:nvPicPr>
        <p:blipFill>
          <a:blip r:embed="rId3"/>
          <a:stretch>
            <a:fillRect/>
          </a:stretch>
        </p:blipFill>
        <p:spPr>
          <a:xfrm>
            <a:off x="1139307" y="1701209"/>
            <a:ext cx="4414679" cy="4113364"/>
          </a:xfrm>
          <a:prstGeom prst="rect">
            <a:avLst/>
          </a:prstGeom>
        </p:spPr>
      </p:pic>
    </p:spTree>
    <p:extLst>
      <p:ext uri="{BB962C8B-B14F-4D97-AF65-F5344CB8AC3E}">
        <p14:creationId xmlns:p14="http://schemas.microsoft.com/office/powerpoint/2010/main" val="1133214698"/>
      </p:ext>
    </p:extLst>
  </p:cSld>
  <p:clrMapOvr>
    <a:masterClrMapping/>
  </p:clrMapOvr>
  <p:transition spd="med">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6">
            <a:extLst>
              <a:ext uri="{FF2B5EF4-FFF2-40B4-BE49-F238E27FC236}">
                <a16:creationId xmlns:a16="http://schemas.microsoft.com/office/drawing/2014/main" id="{ED3413FB-CDD6-0E55-8D8E-7A9FDF8E7235}"/>
              </a:ext>
            </a:extLst>
          </p:cNvPr>
          <p:cNvSpPr txBox="1">
            <a:spLocks noChangeArrowheads="1"/>
          </p:cNvSpPr>
          <p:nvPr/>
        </p:nvSpPr>
        <p:spPr bwMode="auto">
          <a:xfrm>
            <a:off x="2175313" y="7480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400" b="1" dirty="0">
                <a:solidFill>
                  <a:srgbClr val="674196"/>
                </a:solidFill>
                <a:latin typeface="+mj-ea"/>
                <a:ea typeface="+mj-ea"/>
              </a:rPr>
              <a:t>研究背景</a:t>
            </a:r>
          </a:p>
        </p:txBody>
      </p:sp>
      <p:sp>
        <p:nvSpPr>
          <p:cNvPr id="16" name="文本框 6">
            <a:extLst>
              <a:ext uri="{FF2B5EF4-FFF2-40B4-BE49-F238E27FC236}">
                <a16:creationId xmlns:a16="http://schemas.microsoft.com/office/drawing/2014/main" id="{E75381AB-DD88-517B-9B34-7C59356354D0}"/>
              </a:ext>
            </a:extLst>
          </p:cNvPr>
          <p:cNvSpPr txBox="1">
            <a:spLocks noChangeArrowheads="1"/>
          </p:cNvSpPr>
          <p:nvPr/>
        </p:nvSpPr>
        <p:spPr bwMode="auto">
          <a:xfrm>
            <a:off x="2175313" y="2003745"/>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400" b="1" dirty="0">
                <a:solidFill>
                  <a:srgbClr val="674196"/>
                </a:solidFill>
                <a:latin typeface="+mj-ea"/>
                <a:ea typeface="+mj-ea"/>
              </a:rPr>
              <a:t>研究内容</a:t>
            </a:r>
          </a:p>
        </p:txBody>
      </p:sp>
      <p:sp>
        <p:nvSpPr>
          <p:cNvPr id="17" name="文本框 6">
            <a:extLst>
              <a:ext uri="{FF2B5EF4-FFF2-40B4-BE49-F238E27FC236}">
                <a16:creationId xmlns:a16="http://schemas.microsoft.com/office/drawing/2014/main" id="{DFC03872-5833-9AB5-5550-E24F71B8F4D9}"/>
              </a:ext>
            </a:extLst>
          </p:cNvPr>
          <p:cNvSpPr txBox="1">
            <a:spLocks noChangeArrowheads="1"/>
          </p:cNvSpPr>
          <p:nvPr/>
        </p:nvSpPr>
        <p:spPr bwMode="auto">
          <a:xfrm>
            <a:off x="2175313" y="3205521"/>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400" b="1" dirty="0">
                <a:solidFill>
                  <a:srgbClr val="674196"/>
                </a:solidFill>
                <a:latin typeface="+mj-ea"/>
                <a:ea typeface="+mj-ea"/>
              </a:rPr>
              <a:t>实际应用</a:t>
            </a:r>
          </a:p>
        </p:txBody>
      </p:sp>
      <p:sp>
        <p:nvSpPr>
          <p:cNvPr id="18" name="文本框 6">
            <a:extLst>
              <a:ext uri="{FF2B5EF4-FFF2-40B4-BE49-F238E27FC236}">
                <a16:creationId xmlns:a16="http://schemas.microsoft.com/office/drawing/2014/main" id="{260F1668-A445-2FA3-D5F6-D87A1DEBBB77}"/>
              </a:ext>
            </a:extLst>
          </p:cNvPr>
          <p:cNvSpPr txBox="1">
            <a:spLocks noChangeArrowheads="1"/>
          </p:cNvSpPr>
          <p:nvPr/>
        </p:nvSpPr>
        <p:spPr bwMode="auto">
          <a:xfrm>
            <a:off x="2175313" y="4367209"/>
            <a:ext cx="2954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400" b="1" dirty="0">
                <a:solidFill>
                  <a:srgbClr val="674196"/>
                </a:solidFill>
                <a:latin typeface="+mj-ea"/>
                <a:ea typeface="+mj-ea"/>
              </a:rPr>
              <a:t>研究生期间工作成果</a:t>
            </a:r>
          </a:p>
        </p:txBody>
      </p:sp>
      <p:sp>
        <p:nvSpPr>
          <p:cNvPr id="19" name="文本框 6">
            <a:extLst>
              <a:ext uri="{FF2B5EF4-FFF2-40B4-BE49-F238E27FC236}">
                <a16:creationId xmlns:a16="http://schemas.microsoft.com/office/drawing/2014/main" id="{B19631B2-0AB9-351F-5AED-451B1EFB2464}"/>
              </a:ext>
            </a:extLst>
          </p:cNvPr>
          <p:cNvSpPr txBox="1">
            <a:spLocks noChangeArrowheads="1"/>
          </p:cNvSpPr>
          <p:nvPr/>
        </p:nvSpPr>
        <p:spPr bwMode="auto">
          <a:xfrm>
            <a:off x="2175313" y="5484182"/>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400" b="1" dirty="0">
                <a:solidFill>
                  <a:srgbClr val="674196"/>
                </a:solidFill>
                <a:latin typeface="+mj-ea"/>
                <a:ea typeface="+mj-ea"/>
              </a:rPr>
              <a:t>总结</a:t>
            </a:r>
          </a:p>
        </p:txBody>
      </p:sp>
      <p:sp>
        <p:nvSpPr>
          <p:cNvPr id="20" name="椭圆 19">
            <a:extLst>
              <a:ext uri="{FF2B5EF4-FFF2-40B4-BE49-F238E27FC236}">
                <a16:creationId xmlns:a16="http://schemas.microsoft.com/office/drawing/2014/main" id="{34D564FF-EE97-81CC-2848-76B367F0AEED}"/>
              </a:ext>
            </a:extLst>
          </p:cNvPr>
          <p:cNvSpPr/>
          <p:nvPr/>
        </p:nvSpPr>
        <p:spPr>
          <a:xfrm>
            <a:off x="1576667" y="703285"/>
            <a:ext cx="551096" cy="55109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zh-CN" altLang="en-US" sz="1600" dirty="0">
                <a:solidFill>
                  <a:prstClr val="white"/>
                </a:solidFill>
                <a:latin typeface="微软雅黑"/>
                <a:ea typeface="微软雅黑"/>
              </a:rPr>
              <a:t>壹</a:t>
            </a:r>
          </a:p>
        </p:txBody>
      </p:sp>
      <p:sp>
        <p:nvSpPr>
          <p:cNvPr id="21" name="椭圆 20">
            <a:extLst>
              <a:ext uri="{FF2B5EF4-FFF2-40B4-BE49-F238E27FC236}">
                <a16:creationId xmlns:a16="http://schemas.microsoft.com/office/drawing/2014/main" id="{883712C1-884F-4DF0-205D-682D6E707B51}"/>
              </a:ext>
            </a:extLst>
          </p:cNvPr>
          <p:cNvSpPr/>
          <p:nvPr/>
        </p:nvSpPr>
        <p:spPr>
          <a:xfrm>
            <a:off x="1576667" y="1954403"/>
            <a:ext cx="551096" cy="55109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zh-CN" altLang="en-US" sz="1600" dirty="0">
                <a:solidFill>
                  <a:prstClr val="white"/>
                </a:solidFill>
                <a:latin typeface="微软雅黑"/>
                <a:ea typeface="微软雅黑"/>
              </a:rPr>
              <a:t>贰</a:t>
            </a:r>
          </a:p>
        </p:txBody>
      </p:sp>
      <p:sp>
        <p:nvSpPr>
          <p:cNvPr id="22" name="椭圆 21">
            <a:extLst>
              <a:ext uri="{FF2B5EF4-FFF2-40B4-BE49-F238E27FC236}">
                <a16:creationId xmlns:a16="http://schemas.microsoft.com/office/drawing/2014/main" id="{DEE4C6FE-E8C0-BB1A-0213-1AA7D895B716}"/>
              </a:ext>
            </a:extLst>
          </p:cNvPr>
          <p:cNvSpPr/>
          <p:nvPr/>
        </p:nvSpPr>
        <p:spPr>
          <a:xfrm>
            <a:off x="1576667" y="3160806"/>
            <a:ext cx="551096" cy="55109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zh-CN" altLang="en-US" sz="1600" dirty="0">
                <a:solidFill>
                  <a:prstClr val="white"/>
                </a:solidFill>
                <a:latin typeface="微软雅黑"/>
                <a:ea typeface="微软雅黑"/>
              </a:rPr>
              <a:t>叁</a:t>
            </a:r>
          </a:p>
        </p:txBody>
      </p:sp>
      <p:sp>
        <p:nvSpPr>
          <p:cNvPr id="23" name="椭圆 22">
            <a:extLst>
              <a:ext uri="{FF2B5EF4-FFF2-40B4-BE49-F238E27FC236}">
                <a16:creationId xmlns:a16="http://schemas.microsoft.com/office/drawing/2014/main" id="{CA6E2946-E602-9C4D-0400-29E0DB379B63}"/>
              </a:ext>
            </a:extLst>
          </p:cNvPr>
          <p:cNvSpPr/>
          <p:nvPr/>
        </p:nvSpPr>
        <p:spPr>
          <a:xfrm>
            <a:off x="1576667" y="4322494"/>
            <a:ext cx="551096" cy="55109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zh-CN" altLang="en-US" sz="1600" dirty="0">
                <a:solidFill>
                  <a:prstClr val="white"/>
                </a:solidFill>
                <a:latin typeface="微软雅黑"/>
                <a:ea typeface="微软雅黑"/>
              </a:rPr>
              <a:t>肆</a:t>
            </a:r>
          </a:p>
        </p:txBody>
      </p:sp>
      <p:sp>
        <p:nvSpPr>
          <p:cNvPr id="24" name="椭圆 23">
            <a:extLst>
              <a:ext uri="{FF2B5EF4-FFF2-40B4-BE49-F238E27FC236}">
                <a16:creationId xmlns:a16="http://schemas.microsoft.com/office/drawing/2014/main" id="{E9037057-A7DF-16AD-519F-BC2E7ACC6504}"/>
              </a:ext>
            </a:extLst>
          </p:cNvPr>
          <p:cNvSpPr/>
          <p:nvPr/>
        </p:nvSpPr>
        <p:spPr>
          <a:xfrm>
            <a:off x="1576667" y="5439467"/>
            <a:ext cx="551096" cy="551096"/>
          </a:xfrm>
          <a:prstGeom prst="ellipse">
            <a:avLst/>
          </a:prstGeom>
          <a:solidFill>
            <a:srgbClr val="674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zh-CN" altLang="en-US" sz="1600" dirty="0">
                <a:solidFill>
                  <a:prstClr val="white"/>
                </a:solidFill>
                <a:latin typeface="微软雅黑"/>
                <a:ea typeface="微软雅黑"/>
              </a:rPr>
              <a:t>伍</a:t>
            </a:r>
          </a:p>
        </p:txBody>
      </p:sp>
      <p:sp>
        <p:nvSpPr>
          <p:cNvPr id="12" name="矩形 11">
            <a:extLst>
              <a:ext uri="{FF2B5EF4-FFF2-40B4-BE49-F238E27FC236}">
                <a16:creationId xmlns:a16="http://schemas.microsoft.com/office/drawing/2014/main" id="{25D7EB7A-6DB3-42A6-AA32-A568408F4EA0}"/>
              </a:ext>
            </a:extLst>
          </p:cNvPr>
          <p:cNvSpPr/>
          <p:nvPr/>
        </p:nvSpPr>
        <p:spPr>
          <a:xfrm>
            <a:off x="2127763" y="2456434"/>
            <a:ext cx="3943708" cy="673261"/>
          </a:xfrm>
          <a:prstGeom prst="rect">
            <a:avLst/>
          </a:prstGeom>
        </p:spPr>
        <p:txBody>
          <a:bodyPr wrap="none">
            <a:spAutoFit/>
          </a:bodyPr>
          <a:lstStyle/>
          <a:p>
            <a:pPr marL="285750" indent="-285750" defTabSz="914377" fontAlgn="base">
              <a:lnSpc>
                <a:spcPts val="2400"/>
              </a:lnSpc>
              <a:spcBef>
                <a:spcPct val="0"/>
              </a:spcBef>
              <a:spcAft>
                <a:spcPct val="0"/>
              </a:spcAft>
              <a:buFont typeface="Wingdings" panose="05000000000000000000" pitchFamily="2" charset="2"/>
              <a:buChar char="Ø"/>
              <a:defRPr/>
            </a:pPr>
            <a:r>
              <a:rPr lang="zh-CN" altLang="en-US" sz="1400">
                <a:solidFill>
                  <a:srgbClr val="674196"/>
                </a:solidFill>
                <a:latin typeface="+mj-ea"/>
                <a:ea typeface="+mj-ea"/>
                <a:cs typeface="Arial" panose="020B0604020202020204" pitchFamily="34" charset="0"/>
              </a:rPr>
              <a:t>基于结构重参化的静态目标检测模型</a:t>
            </a:r>
            <a:endParaRPr lang="en-US" altLang="zh-CN" sz="1400">
              <a:solidFill>
                <a:srgbClr val="674196"/>
              </a:solidFill>
              <a:latin typeface="+mj-ea"/>
              <a:ea typeface="+mj-ea"/>
              <a:cs typeface="Arial" panose="020B0604020202020204" pitchFamily="34" charset="0"/>
            </a:endParaRPr>
          </a:p>
          <a:p>
            <a:pPr marL="285750" indent="-285750" defTabSz="914377" fontAlgn="base">
              <a:lnSpc>
                <a:spcPts val="2400"/>
              </a:lnSpc>
              <a:spcBef>
                <a:spcPct val="0"/>
              </a:spcBef>
              <a:spcAft>
                <a:spcPct val="0"/>
              </a:spcAft>
              <a:buFont typeface="Wingdings" panose="05000000000000000000" pitchFamily="2" charset="2"/>
              <a:buChar char="Ø"/>
              <a:defRPr/>
            </a:pPr>
            <a:r>
              <a:rPr lang="zh-CN" altLang="en-US" sz="1400">
                <a:solidFill>
                  <a:srgbClr val="674196"/>
                </a:solidFill>
                <a:latin typeface="+mj-ea"/>
                <a:ea typeface="+mj-ea"/>
                <a:cs typeface="Arial" panose="020B0604020202020204" pitchFamily="34" charset="0"/>
              </a:rPr>
              <a:t>基于全局</a:t>
            </a:r>
            <a:r>
              <a:rPr lang="en-US" altLang="zh-CN" sz="1400">
                <a:solidFill>
                  <a:srgbClr val="674196"/>
                </a:solidFill>
                <a:latin typeface="+mj-ea"/>
                <a:ea typeface="+mj-ea"/>
                <a:cs typeface="Arial" panose="020B0604020202020204" pitchFamily="34" charset="0"/>
              </a:rPr>
              <a:t>-</a:t>
            </a:r>
            <a:r>
              <a:rPr lang="zh-CN" altLang="en-US" sz="1400">
                <a:solidFill>
                  <a:srgbClr val="674196"/>
                </a:solidFill>
                <a:latin typeface="+mj-ea"/>
                <a:ea typeface="+mj-ea"/>
                <a:cs typeface="Arial" panose="020B0604020202020204" pitchFamily="34" charset="0"/>
              </a:rPr>
              <a:t>局部信息聚合的视频目标检测算法</a:t>
            </a:r>
            <a:endParaRPr lang="en-US" altLang="zh-CN" sz="1400" dirty="0">
              <a:solidFill>
                <a:srgbClr val="674196"/>
              </a:solidFill>
              <a:latin typeface="+mj-ea"/>
              <a:ea typeface="+mj-ea"/>
              <a:cs typeface="Arial" panose="020B0604020202020204" pitchFamily="34" charset="0"/>
            </a:endParaRPr>
          </a:p>
        </p:txBody>
      </p:sp>
      <p:sp>
        <p:nvSpPr>
          <p:cNvPr id="13" name="矩形 12">
            <a:extLst>
              <a:ext uri="{FF2B5EF4-FFF2-40B4-BE49-F238E27FC236}">
                <a16:creationId xmlns:a16="http://schemas.microsoft.com/office/drawing/2014/main" id="{87B322EB-1409-4FED-B5C2-849C181BBC7E}"/>
              </a:ext>
            </a:extLst>
          </p:cNvPr>
          <p:cNvSpPr/>
          <p:nvPr/>
        </p:nvSpPr>
        <p:spPr>
          <a:xfrm>
            <a:off x="2127763" y="3629354"/>
            <a:ext cx="2627642" cy="365485"/>
          </a:xfrm>
          <a:prstGeom prst="rect">
            <a:avLst/>
          </a:prstGeom>
        </p:spPr>
        <p:txBody>
          <a:bodyPr wrap="none">
            <a:spAutoFit/>
          </a:bodyPr>
          <a:lstStyle/>
          <a:p>
            <a:pPr marL="285750" indent="-285750" defTabSz="914377" fontAlgn="base">
              <a:lnSpc>
                <a:spcPts val="2400"/>
              </a:lnSpc>
              <a:spcBef>
                <a:spcPct val="0"/>
              </a:spcBef>
              <a:spcAft>
                <a:spcPct val="0"/>
              </a:spcAft>
              <a:buFont typeface="Wingdings" panose="05000000000000000000" pitchFamily="2" charset="2"/>
              <a:buChar char="Ø"/>
              <a:defRPr/>
            </a:pPr>
            <a:r>
              <a:rPr lang="zh-CN" altLang="en-US" sz="1400">
                <a:solidFill>
                  <a:srgbClr val="674196"/>
                </a:solidFill>
                <a:latin typeface="+mj-ea"/>
                <a:ea typeface="+mj-ea"/>
                <a:cs typeface="Arial" panose="020B0604020202020204" pitchFamily="34" charset="0"/>
              </a:rPr>
              <a:t>鸟类监控视频目标检测系统</a:t>
            </a:r>
          </a:p>
        </p:txBody>
      </p:sp>
    </p:spTree>
    <p:extLst>
      <p:ext uri="{BB962C8B-B14F-4D97-AF65-F5344CB8AC3E}">
        <p14:creationId xmlns:p14="http://schemas.microsoft.com/office/powerpoint/2010/main" val="2967981522"/>
      </p:ext>
    </p:extLst>
  </p:cSld>
  <p:clrMapOvr>
    <a:masterClrMapping/>
  </p:clrMapOvr>
  <p:transition spd="med">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16">
            <a:extLst>
              <a:ext uri="{FF2B5EF4-FFF2-40B4-BE49-F238E27FC236}">
                <a16:creationId xmlns:a16="http://schemas.microsoft.com/office/drawing/2014/main" id="{B3A81C12-AD1A-4841-A5DB-24C012E458BC}"/>
              </a:ext>
            </a:extLst>
          </p:cNvPr>
          <p:cNvSpPr/>
          <p:nvPr/>
        </p:nvSpPr>
        <p:spPr>
          <a:xfrm>
            <a:off x="6529715" y="1893028"/>
            <a:ext cx="5024057" cy="3753396"/>
          </a:xfrm>
          <a:prstGeom prst="roundRect">
            <a:avLst/>
          </a:prstGeom>
          <a:solidFill>
            <a:schemeClr val="accent3">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a:extLst>
              <a:ext uri="{FF2B5EF4-FFF2-40B4-BE49-F238E27FC236}">
                <a16:creationId xmlns:a16="http://schemas.microsoft.com/office/drawing/2014/main" id="{5AEE29DA-3866-6A65-26ED-F1CAA2D79078}"/>
              </a:ext>
            </a:extLst>
          </p:cNvPr>
          <p:cNvCxnSpPr>
            <a:cxnSpLocks/>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a:extLst>
              <a:ext uri="{FF2B5EF4-FFF2-40B4-BE49-F238E27FC236}">
                <a16:creationId xmlns:a16="http://schemas.microsoft.com/office/drawing/2014/main" id="{8DB48574-0A68-35C1-150E-3724C5EB45BD}"/>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a:extLst>
              <a:ext uri="{FF2B5EF4-FFF2-40B4-BE49-F238E27FC236}">
                <a16:creationId xmlns:a16="http://schemas.microsoft.com/office/drawing/2014/main" id="{C182161E-8749-E354-0698-2578D479D919}"/>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研究内容</a:t>
            </a:r>
          </a:p>
        </p:txBody>
      </p:sp>
      <p:sp>
        <p:nvSpPr>
          <p:cNvPr id="8" name="文本框 7">
            <a:extLst>
              <a:ext uri="{FF2B5EF4-FFF2-40B4-BE49-F238E27FC236}">
                <a16:creationId xmlns:a16="http://schemas.microsoft.com/office/drawing/2014/main" id="{A96BD8CA-5460-EAEA-AA7B-1EBC03993478}"/>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a:extLst>
              <a:ext uri="{FF2B5EF4-FFF2-40B4-BE49-F238E27FC236}">
                <a16:creationId xmlns:a16="http://schemas.microsoft.com/office/drawing/2014/main" id="{56A9B329-D059-CCD2-FACD-D040A0B9A035}"/>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a:extLst>
              <a:ext uri="{FF2B5EF4-FFF2-40B4-BE49-F238E27FC236}">
                <a16:creationId xmlns:a16="http://schemas.microsoft.com/office/drawing/2014/main" id="{EEE7C741-C851-52BD-19B5-6C92457CAA28}"/>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5" name="矩形 14">
            <a:extLst>
              <a:ext uri="{FF2B5EF4-FFF2-40B4-BE49-F238E27FC236}">
                <a16:creationId xmlns:a16="http://schemas.microsoft.com/office/drawing/2014/main" id="{FBCB9280-D569-487E-B6A5-D333A12708DA}"/>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mj-ea"/>
                <a:ea typeface="+mj-ea"/>
              </a:rPr>
              <a:t>2.2</a:t>
            </a:r>
            <a:endParaRPr lang="zh-CN" altLang="en-US" dirty="0">
              <a:latin typeface="+mj-ea"/>
              <a:ea typeface="+mj-ea"/>
            </a:endParaRPr>
          </a:p>
        </p:txBody>
      </p:sp>
      <p:sp>
        <p:nvSpPr>
          <p:cNvPr id="16" name="矩形 15">
            <a:extLst>
              <a:ext uri="{FF2B5EF4-FFF2-40B4-BE49-F238E27FC236}">
                <a16:creationId xmlns:a16="http://schemas.microsoft.com/office/drawing/2014/main" id="{7A7B22E3-0A98-48BA-A88F-A14F5903F85F}"/>
              </a:ext>
            </a:extLst>
          </p:cNvPr>
          <p:cNvSpPr/>
          <p:nvPr/>
        </p:nvSpPr>
        <p:spPr>
          <a:xfrm>
            <a:off x="922865" y="888589"/>
            <a:ext cx="3022601"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7030A0"/>
                </a:solidFill>
                <a:latin typeface="Times New Roman" panose="02020603050405020304" pitchFamily="18" charset="0"/>
                <a:ea typeface="+mj-ea"/>
                <a:cs typeface="Times New Roman" panose="02020603050405020304" pitchFamily="18" charset="0"/>
              </a:rPr>
              <a:t>Yolo-GLA</a:t>
            </a:r>
            <a:r>
              <a:rPr lang="zh-CN" altLang="en-US" b="1" dirty="0">
                <a:solidFill>
                  <a:srgbClr val="7030A0"/>
                </a:solidFill>
                <a:latin typeface="+mj-ea"/>
                <a:ea typeface="+mj-ea"/>
              </a:rPr>
              <a:t>：消融实验</a:t>
            </a:r>
          </a:p>
        </p:txBody>
      </p:sp>
      <p:sp>
        <p:nvSpPr>
          <p:cNvPr id="18" name="文本框 17">
            <a:extLst>
              <a:ext uri="{FF2B5EF4-FFF2-40B4-BE49-F238E27FC236}">
                <a16:creationId xmlns:a16="http://schemas.microsoft.com/office/drawing/2014/main" id="{9B07F540-BA3A-4738-ADE7-A65293E6E613}"/>
              </a:ext>
            </a:extLst>
          </p:cNvPr>
          <p:cNvSpPr txBox="1"/>
          <p:nvPr/>
        </p:nvSpPr>
        <p:spPr>
          <a:xfrm>
            <a:off x="6660992" y="2095154"/>
            <a:ext cx="4761501" cy="1422762"/>
          </a:xfrm>
          <a:prstGeom prst="rect">
            <a:avLst/>
          </a:prstGeom>
          <a:noFill/>
        </p:spPr>
        <p:txBody>
          <a:bodyPr wrap="square" rtlCol="0">
            <a:spAutoFit/>
          </a:bodyPr>
          <a:lstStyle/>
          <a:p>
            <a:pPr marL="285750" indent="-285750">
              <a:lnSpc>
                <a:spcPct val="150000"/>
              </a:lnSpc>
              <a:buFont typeface="Wingdings" panose="05000000000000000000" pitchFamily="2" charset="2"/>
              <a:buChar char="n"/>
            </a:pPr>
            <a:r>
              <a:rPr lang="zh-CN" altLang="en-US" sz="2000" b="0" i="0" dirty="0">
                <a:effectLst/>
                <a:latin typeface="+mj-ea"/>
                <a:ea typeface="+mj-ea"/>
              </a:rPr>
              <a:t>随着</a:t>
            </a:r>
            <a:r>
              <a:rPr lang="zh-CN" altLang="en-US" sz="2000" b="0" i="0" dirty="0">
                <a:effectLst/>
                <a:latin typeface="Courier New" panose="02070309020205020404" pitchFamily="49" charset="0"/>
              </a:rPr>
              <a:t> </a:t>
            </a:r>
            <a:r>
              <a:rPr lang="en-US" altLang="zh-CN" sz="2000" i="0" dirty="0">
                <a:effectLst/>
                <a:latin typeface="Times New Roman" panose="02020603050405020304" pitchFamily="18" charset="0"/>
              </a:rPr>
              <a:t>k </a:t>
            </a:r>
            <a:r>
              <a:rPr lang="zh-CN" altLang="en-US" sz="2000" i="0" dirty="0">
                <a:effectLst/>
                <a:latin typeface="+mj-ea"/>
                <a:ea typeface="+mj-ea"/>
              </a:rPr>
              <a:t>值增大</a:t>
            </a:r>
            <a:r>
              <a:rPr lang="zh-CN" altLang="en-US" sz="2000" b="0" i="0" dirty="0">
                <a:effectLst/>
                <a:latin typeface="+mj-ea"/>
                <a:ea typeface="+mj-ea"/>
              </a:rPr>
              <a:t>，</a:t>
            </a:r>
            <a:r>
              <a:rPr lang="en-US" altLang="zh-CN" sz="2000" b="0" i="0">
                <a:effectLst/>
                <a:latin typeface="Times New Roman" panose="02020603050405020304" pitchFamily="18" charset="0"/>
              </a:rPr>
              <a:t>mAP50</a:t>
            </a:r>
            <a:r>
              <a:rPr lang="zh-CN" altLang="en-US" sz="2000" b="0" i="0">
                <a:effectLst/>
                <a:latin typeface="+mj-ea"/>
                <a:ea typeface="+mj-ea"/>
              </a:rPr>
              <a:t>和</a:t>
            </a:r>
            <a:r>
              <a:rPr lang="zh-CN" altLang="en-US" sz="2000">
                <a:latin typeface="+mj-ea"/>
                <a:ea typeface="+mj-ea"/>
              </a:rPr>
              <a:t>检测</a:t>
            </a:r>
            <a:r>
              <a:rPr lang="zh-CN" altLang="en-US" sz="2000" b="0" i="0">
                <a:effectLst/>
                <a:latin typeface="+mj-ea"/>
                <a:ea typeface="+mj-ea"/>
              </a:rPr>
              <a:t>时间</a:t>
            </a:r>
            <a:r>
              <a:rPr lang="zh-CN" altLang="en-US" sz="2000" b="0" i="0" dirty="0">
                <a:effectLst/>
                <a:latin typeface="+mj-ea"/>
                <a:ea typeface="+mj-ea"/>
              </a:rPr>
              <a:t>都随之增加；</a:t>
            </a:r>
            <a:endParaRPr lang="en-US" altLang="zh-CN" sz="2000" b="0" i="0" dirty="0">
              <a:effectLst/>
              <a:latin typeface="+mj-ea"/>
              <a:ea typeface="+mj-ea"/>
            </a:endParaRPr>
          </a:p>
          <a:p>
            <a:pPr marL="285750" indent="-285750">
              <a:lnSpc>
                <a:spcPct val="150000"/>
              </a:lnSpc>
              <a:buFont typeface="Wingdings" panose="05000000000000000000" pitchFamily="2" charset="2"/>
              <a:buChar char="n"/>
            </a:pPr>
            <a:r>
              <a:rPr lang="zh-CN" altLang="en-US" sz="2000" b="0" i="0">
                <a:effectLst/>
                <a:latin typeface="+mj-ea"/>
                <a:ea typeface="+mj-ea"/>
              </a:rPr>
              <a:t>当</a:t>
            </a:r>
            <a:r>
              <a:rPr lang="en-US" altLang="zh-CN" sz="2000" b="0" i="0">
                <a:effectLst/>
                <a:latin typeface="+mj-ea"/>
                <a:ea typeface="+mj-ea"/>
              </a:rPr>
              <a:t>k</a:t>
            </a:r>
            <a:r>
              <a:rPr lang="zh-CN" altLang="en-US" sz="2000" b="0" i="0">
                <a:effectLst/>
                <a:latin typeface="+mj-ea"/>
                <a:ea typeface="+mj-ea"/>
              </a:rPr>
              <a:t>增加</a:t>
            </a:r>
            <a:r>
              <a:rPr lang="zh-CN" altLang="en-US" sz="2000" b="0" i="0" dirty="0">
                <a:effectLst/>
                <a:latin typeface="+mj-ea"/>
                <a:ea typeface="+mj-ea"/>
              </a:rPr>
              <a:t>到</a:t>
            </a:r>
            <a:r>
              <a:rPr lang="en-US" altLang="zh-CN" sz="2000" b="1" i="0" dirty="0">
                <a:solidFill>
                  <a:schemeClr val="accent1"/>
                </a:solidFill>
                <a:effectLst/>
                <a:latin typeface="+mj-ea"/>
                <a:ea typeface="+mj-ea"/>
              </a:rPr>
              <a:t>30</a:t>
            </a:r>
            <a:r>
              <a:rPr lang="zh-CN" altLang="en-US" sz="2000" b="0" i="0" dirty="0">
                <a:effectLst/>
                <a:latin typeface="+mj-ea"/>
                <a:ea typeface="+mj-ea"/>
              </a:rPr>
              <a:t>时，</a:t>
            </a:r>
            <a:r>
              <a:rPr lang="en-US" altLang="zh-CN" sz="2000" b="0" i="0" dirty="0">
                <a:effectLst/>
                <a:latin typeface="Times New Roman" panose="02020603050405020304" pitchFamily="18" charset="0"/>
                <a:cs typeface="Times New Roman" panose="02020603050405020304" pitchFamily="18" charset="0"/>
              </a:rPr>
              <a:t>mAP50</a:t>
            </a:r>
            <a:r>
              <a:rPr lang="zh-CN" altLang="en-US" sz="2000" dirty="0">
                <a:latin typeface="+mj-ea"/>
                <a:ea typeface="+mj-ea"/>
                <a:cs typeface="Times New Roman" panose="02020603050405020304" pitchFamily="18" charset="0"/>
              </a:rPr>
              <a:t>不再</a:t>
            </a:r>
            <a:r>
              <a:rPr lang="zh-CN" altLang="en-US" sz="2000">
                <a:latin typeface="+mj-ea"/>
                <a:ea typeface="+mj-ea"/>
                <a:cs typeface="Times New Roman" panose="02020603050405020304" pitchFamily="18" charset="0"/>
              </a:rPr>
              <a:t>明显提高；</a:t>
            </a:r>
            <a:endParaRPr lang="zh-CN" altLang="en-US" sz="2000" dirty="0">
              <a:latin typeface="+mj-ea"/>
              <a:ea typeface="+mj-ea"/>
            </a:endParaRPr>
          </a:p>
        </p:txBody>
      </p:sp>
      <p:sp>
        <p:nvSpPr>
          <p:cNvPr id="20" name="文本框 19">
            <a:extLst>
              <a:ext uri="{FF2B5EF4-FFF2-40B4-BE49-F238E27FC236}">
                <a16:creationId xmlns:a16="http://schemas.microsoft.com/office/drawing/2014/main" id="{E9850D82-A0EF-4E49-8261-127712AC634E}"/>
              </a:ext>
            </a:extLst>
          </p:cNvPr>
          <p:cNvSpPr txBox="1"/>
          <p:nvPr/>
        </p:nvSpPr>
        <p:spPr>
          <a:xfrm>
            <a:off x="6660993" y="3517916"/>
            <a:ext cx="4761500" cy="1884618"/>
          </a:xfrm>
          <a:prstGeom prst="rect">
            <a:avLst/>
          </a:prstGeom>
          <a:noFill/>
        </p:spPr>
        <p:txBody>
          <a:bodyPr wrap="square" rtlCol="0">
            <a:spAutoFit/>
          </a:bodyPr>
          <a:lstStyle/>
          <a:p>
            <a:pPr marL="285750" indent="-285750">
              <a:lnSpc>
                <a:spcPct val="150000"/>
              </a:lnSpc>
              <a:buFont typeface="Wingdings" panose="05000000000000000000" pitchFamily="2" charset="2"/>
              <a:buChar char="n"/>
            </a:pPr>
            <a:r>
              <a:rPr lang="zh-CN" altLang="en-US" sz="2000" b="0" i="0" dirty="0">
                <a:effectLst/>
                <a:latin typeface="+mj-ea"/>
                <a:ea typeface="+mj-ea"/>
              </a:rPr>
              <a:t>随着全局帧数量逐步减少，</a:t>
            </a:r>
            <a:r>
              <a:rPr lang="en-US" altLang="zh-CN" sz="2000" b="0" i="0" dirty="0">
                <a:effectLst/>
                <a:latin typeface="Times New Roman" panose="02020603050405020304" pitchFamily="18" charset="0"/>
              </a:rPr>
              <a:t>mAP50 </a:t>
            </a:r>
            <a:r>
              <a:rPr lang="zh-CN" altLang="en-US" sz="2000" b="0" i="0" dirty="0">
                <a:effectLst/>
                <a:latin typeface="+mj-ea"/>
                <a:ea typeface="+mj-ea"/>
              </a:rPr>
              <a:t>指标</a:t>
            </a:r>
            <a:r>
              <a:rPr lang="zh-CN" altLang="en-US" sz="2000" b="1" i="0" dirty="0">
                <a:solidFill>
                  <a:schemeClr val="accent1"/>
                </a:solidFill>
                <a:effectLst/>
                <a:latin typeface="+mj-ea"/>
                <a:ea typeface="+mj-ea"/>
              </a:rPr>
              <a:t>先增加</a:t>
            </a:r>
            <a:r>
              <a:rPr lang="zh-CN" altLang="en-US" sz="2000" b="1" i="0">
                <a:solidFill>
                  <a:schemeClr val="accent1"/>
                </a:solidFill>
                <a:effectLst/>
                <a:latin typeface="+mj-ea"/>
                <a:ea typeface="+mj-ea"/>
              </a:rPr>
              <a:t>后减少</a:t>
            </a:r>
            <a:r>
              <a:rPr lang="zh-CN" altLang="en-US" sz="2000" i="0">
                <a:effectLst/>
                <a:latin typeface="+mj-ea"/>
                <a:ea typeface="+mj-ea"/>
              </a:rPr>
              <a:t>；</a:t>
            </a:r>
            <a:endParaRPr lang="en-US" altLang="zh-CN" sz="2000" i="0" dirty="0">
              <a:effectLst/>
              <a:latin typeface="+mj-ea"/>
              <a:ea typeface="+mj-ea"/>
            </a:endParaRPr>
          </a:p>
          <a:p>
            <a:pPr marL="285750" indent="-285750">
              <a:lnSpc>
                <a:spcPct val="150000"/>
              </a:lnSpc>
              <a:buFont typeface="Wingdings" panose="05000000000000000000" pitchFamily="2" charset="2"/>
              <a:buChar char="n"/>
            </a:pPr>
            <a:r>
              <a:rPr lang="zh-CN" altLang="en-US" sz="2000" dirty="0">
                <a:latin typeface="+mj-ea"/>
                <a:ea typeface="+mj-ea"/>
              </a:rPr>
              <a:t>只</a:t>
            </a:r>
            <a:r>
              <a:rPr lang="zh-CN" altLang="en-US" sz="2000" b="0" i="0" dirty="0">
                <a:effectLst/>
                <a:latin typeface="+mj-ea"/>
                <a:ea typeface="+mj-ea"/>
              </a:rPr>
              <a:t>聚合全局信息比只聚合局部信息 </a:t>
            </a:r>
            <a:r>
              <a:rPr lang="en-US" altLang="zh-CN" sz="2000" b="0" i="0" dirty="0" err="1">
                <a:effectLst/>
                <a:latin typeface="Times New Roman" panose="02020603050405020304" pitchFamily="18" charset="0"/>
              </a:rPr>
              <a:t>mAP</a:t>
            </a:r>
            <a:r>
              <a:rPr lang="en-US" altLang="zh-CN" sz="2000" b="0" i="0" dirty="0">
                <a:effectLst/>
                <a:latin typeface="Times New Roman" panose="02020603050405020304" pitchFamily="18" charset="0"/>
              </a:rPr>
              <a:t> </a:t>
            </a:r>
            <a:r>
              <a:rPr lang="zh-CN" altLang="en-US" sz="2000" b="0" i="0">
                <a:effectLst/>
                <a:latin typeface="+mj-ea"/>
                <a:ea typeface="+mj-ea"/>
              </a:rPr>
              <a:t>值更高。</a:t>
            </a:r>
            <a:endParaRPr lang="zh-CN" altLang="en-US" sz="2000" dirty="0">
              <a:latin typeface="+mj-ea"/>
              <a:ea typeface="+mj-ea"/>
            </a:endParaRPr>
          </a:p>
        </p:txBody>
      </p:sp>
      <p:pic>
        <p:nvPicPr>
          <p:cNvPr id="2" name="图片 1">
            <a:extLst>
              <a:ext uri="{FF2B5EF4-FFF2-40B4-BE49-F238E27FC236}">
                <a16:creationId xmlns:a16="http://schemas.microsoft.com/office/drawing/2014/main" id="{C536FBE7-DE6D-4CB0-A5F8-14BE0B141636}"/>
              </a:ext>
            </a:extLst>
          </p:cNvPr>
          <p:cNvPicPr>
            <a:picLocks noChangeAspect="1"/>
          </p:cNvPicPr>
          <p:nvPr/>
        </p:nvPicPr>
        <p:blipFill>
          <a:blip r:embed="rId3"/>
          <a:stretch>
            <a:fillRect/>
          </a:stretch>
        </p:blipFill>
        <p:spPr>
          <a:xfrm>
            <a:off x="1292758" y="1893028"/>
            <a:ext cx="4503650" cy="1764041"/>
          </a:xfrm>
          <a:prstGeom prst="rect">
            <a:avLst/>
          </a:prstGeom>
        </p:spPr>
      </p:pic>
      <p:pic>
        <p:nvPicPr>
          <p:cNvPr id="4" name="图片 3">
            <a:extLst>
              <a:ext uri="{FF2B5EF4-FFF2-40B4-BE49-F238E27FC236}">
                <a16:creationId xmlns:a16="http://schemas.microsoft.com/office/drawing/2014/main" id="{FCF22B20-722A-480B-A3FB-3FC5EA2CC34D}"/>
              </a:ext>
            </a:extLst>
          </p:cNvPr>
          <p:cNvPicPr>
            <a:picLocks noChangeAspect="1"/>
          </p:cNvPicPr>
          <p:nvPr/>
        </p:nvPicPr>
        <p:blipFill>
          <a:blip r:embed="rId4"/>
          <a:stretch>
            <a:fillRect/>
          </a:stretch>
        </p:blipFill>
        <p:spPr>
          <a:xfrm>
            <a:off x="651932" y="3887263"/>
            <a:ext cx="5584981" cy="1212109"/>
          </a:xfrm>
          <a:prstGeom prst="rect">
            <a:avLst/>
          </a:prstGeom>
        </p:spPr>
      </p:pic>
    </p:spTree>
    <p:extLst>
      <p:ext uri="{BB962C8B-B14F-4D97-AF65-F5344CB8AC3E}">
        <p14:creationId xmlns:p14="http://schemas.microsoft.com/office/powerpoint/2010/main" val="2548429495"/>
      </p:ext>
    </p:extLst>
  </p:cSld>
  <p:clrMapOvr>
    <a:masterClrMapping/>
  </p:clrMapOvr>
  <p:transition spd="med">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6">
            <a:extLst>
              <a:ext uri="{FF2B5EF4-FFF2-40B4-BE49-F238E27FC236}">
                <a16:creationId xmlns:a16="http://schemas.microsoft.com/office/drawing/2014/main" id="{B5D231DC-16B9-D6F4-AF78-BBB8DE23747C}"/>
              </a:ext>
            </a:extLst>
          </p:cNvPr>
          <p:cNvSpPr txBox="1">
            <a:spLocks noChangeArrowheads="1"/>
          </p:cNvSpPr>
          <p:nvPr/>
        </p:nvSpPr>
        <p:spPr bwMode="auto">
          <a:xfrm>
            <a:off x="4977745" y="2787604"/>
            <a:ext cx="22365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914377" fontAlgn="base">
              <a:spcBef>
                <a:spcPct val="0"/>
              </a:spcBef>
              <a:spcAft>
                <a:spcPct val="0"/>
              </a:spcAft>
              <a:defRPr/>
            </a:pPr>
            <a:r>
              <a:rPr lang="zh-CN" altLang="en-US" sz="3600" b="1" spc="400" dirty="0">
                <a:solidFill>
                  <a:srgbClr val="674196"/>
                </a:solidFill>
                <a:latin typeface="微软雅黑"/>
                <a:ea typeface="微软雅黑"/>
              </a:rPr>
              <a:t>实际应用</a:t>
            </a:r>
          </a:p>
        </p:txBody>
      </p:sp>
      <p:sp>
        <p:nvSpPr>
          <p:cNvPr id="7" name="矩形 6">
            <a:extLst>
              <a:ext uri="{FF2B5EF4-FFF2-40B4-BE49-F238E27FC236}">
                <a16:creationId xmlns:a16="http://schemas.microsoft.com/office/drawing/2014/main" id="{1628B810-FDB2-50E2-673A-A6005784EA49}"/>
              </a:ext>
            </a:extLst>
          </p:cNvPr>
          <p:cNvSpPr/>
          <p:nvPr/>
        </p:nvSpPr>
        <p:spPr>
          <a:xfrm>
            <a:off x="2779718" y="3925592"/>
            <a:ext cx="6632564" cy="499624"/>
          </a:xfrm>
          <a:prstGeom prst="rect">
            <a:avLst/>
          </a:prstGeom>
        </p:spPr>
        <p:txBody>
          <a:bodyPr wrap="square">
            <a:spAutoFit/>
          </a:bodyPr>
          <a:lstStyle/>
          <a:p>
            <a:pPr algn="ctr" defTabSz="914377">
              <a:lnSpc>
                <a:spcPct val="150000"/>
              </a:lnSpc>
              <a:buClr>
                <a:srgbClr val="2AFEFF"/>
              </a:buClr>
              <a:defRPr/>
            </a:pPr>
            <a:r>
              <a:rPr lang="zh-CN" altLang="en-US" sz="2000">
                <a:solidFill>
                  <a:prstClr val="black">
                    <a:lumMod val="75000"/>
                    <a:lumOff val="25000"/>
                  </a:prstClr>
                </a:solidFill>
                <a:latin typeface="+mj-ea"/>
                <a:ea typeface="+mj-ea"/>
                <a:cs typeface="Arial" panose="020B0604020202020204" pitchFamily="34" charset="0"/>
              </a:rPr>
              <a:t>鸟类监控视频目标检测系统</a:t>
            </a:r>
            <a:endParaRPr lang="zh-CN" altLang="en-US" sz="2000" dirty="0">
              <a:solidFill>
                <a:prstClr val="black">
                  <a:lumMod val="75000"/>
                  <a:lumOff val="25000"/>
                </a:prstClr>
              </a:solidFill>
              <a:latin typeface="+mj-ea"/>
              <a:ea typeface="+mj-ea"/>
              <a:cs typeface="Arial" panose="020B0604020202020204" pitchFamily="34" charset="0"/>
            </a:endParaRPr>
          </a:p>
        </p:txBody>
      </p:sp>
      <p:sp>
        <p:nvSpPr>
          <p:cNvPr id="8" name="矩形 7">
            <a:extLst>
              <a:ext uri="{FF2B5EF4-FFF2-40B4-BE49-F238E27FC236}">
                <a16:creationId xmlns:a16="http://schemas.microsoft.com/office/drawing/2014/main" id="{7C5404F0-572C-4D14-FF49-5A501B55D108}"/>
              </a:ext>
            </a:extLst>
          </p:cNvPr>
          <p:cNvSpPr/>
          <p:nvPr/>
        </p:nvSpPr>
        <p:spPr>
          <a:xfrm>
            <a:off x="5381701" y="3429000"/>
            <a:ext cx="1428596" cy="369332"/>
          </a:xfrm>
          <a:prstGeom prst="rect">
            <a:avLst/>
          </a:prstGeom>
        </p:spPr>
        <p:txBody>
          <a:bodyPr wrap="none">
            <a:spAutoFit/>
          </a:bodyPr>
          <a:lstStyle/>
          <a:p>
            <a:pPr algn="ctr" defTabSz="914377" fontAlgn="base">
              <a:spcBef>
                <a:spcPct val="0"/>
              </a:spcBef>
              <a:spcAft>
                <a:spcPct val="0"/>
              </a:spcAft>
              <a:defRPr/>
            </a:pPr>
            <a:r>
              <a:rPr lang="en-US" altLang="zh-CN" b="1" dirty="0">
                <a:solidFill>
                  <a:srgbClr val="674196"/>
                </a:solidFill>
                <a:latin typeface="Times New Roman" panose="02020603050405020304" pitchFamily="18" charset="0"/>
                <a:ea typeface="方正兰亭黑_GBK"/>
                <a:cs typeface="Times New Roman" panose="02020603050405020304" pitchFamily="18" charset="0"/>
              </a:rPr>
              <a:t>Applications</a:t>
            </a:r>
          </a:p>
        </p:txBody>
      </p:sp>
      <p:sp>
        <p:nvSpPr>
          <p:cNvPr id="9" name="圆角矩形 52">
            <a:extLst>
              <a:ext uri="{FF2B5EF4-FFF2-40B4-BE49-F238E27FC236}">
                <a16:creationId xmlns:a16="http://schemas.microsoft.com/office/drawing/2014/main" id="{0F9690A6-08F5-3F20-043B-4C6533EE08FE}"/>
              </a:ext>
            </a:extLst>
          </p:cNvPr>
          <p:cNvSpPr/>
          <p:nvPr/>
        </p:nvSpPr>
        <p:spPr>
          <a:xfrm>
            <a:off x="5256262" y="1975542"/>
            <a:ext cx="1679475" cy="457436"/>
          </a:xfrm>
          <a:prstGeom prst="roundRect">
            <a:avLst>
              <a:gd name="adj" fmla="val 50000"/>
            </a:avLst>
          </a:prstGeom>
          <a:solidFill>
            <a:srgbClr val="67419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zh-CN" altLang="en-US" dirty="0">
                <a:solidFill>
                  <a:prstClr val="white"/>
                </a:solidFill>
                <a:latin typeface="+mj-ea"/>
                <a:ea typeface="+mj-ea"/>
                <a:cs typeface="Arial" panose="020B0604020202020204" pitchFamily="34" charset="0"/>
              </a:rPr>
              <a:t>第三部分</a:t>
            </a:r>
          </a:p>
        </p:txBody>
      </p:sp>
    </p:spTree>
    <p:extLst>
      <p:ext uri="{BB962C8B-B14F-4D97-AF65-F5344CB8AC3E}">
        <p14:creationId xmlns:p14="http://schemas.microsoft.com/office/powerpoint/2010/main" val="2446259753"/>
      </p:ext>
    </p:extLst>
  </p:cSld>
  <p:clrMapOvr>
    <a:masterClrMapping/>
  </p:clrMapOvr>
  <p:transition spd="med">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a:extLst>
              <a:ext uri="{FF2B5EF4-FFF2-40B4-BE49-F238E27FC236}">
                <a16:creationId xmlns:a16="http://schemas.microsoft.com/office/drawing/2014/main" id="{965A31C8-B781-D278-F06A-B63F4E5DA8C3}"/>
              </a:ext>
            </a:extLst>
          </p:cNvPr>
          <p:cNvCxnSpPr>
            <a:cxnSpLocks/>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a:extLst>
              <a:ext uri="{FF2B5EF4-FFF2-40B4-BE49-F238E27FC236}">
                <a16:creationId xmlns:a16="http://schemas.microsoft.com/office/drawing/2014/main" id="{C9D06805-987E-3AA5-228A-644675ACB319}"/>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a:extLst>
              <a:ext uri="{FF2B5EF4-FFF2-40B4-BE49-F238E27FC236}">
                <a16:creationId xmlns:a16="http://schemas.microsoft.com/office/drawing/2014/main" id="{BA080848-5E6F-1AA3-CB17-3A8DE7B4C9B6}"/>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研究内容</a:t>
            </a:r>
          </a:p>
        </p:txBody>
      </p:sp>
      <p:sp>
        <p:nvSpPr>
          <p:cNvPr id="8" name="文本框 7">
            <a:extLst>
              <a:ext uri="{FF2B5EF4-FFF2-40B4-BE49-F238E27FC236}">
                <a16:creationId xmlns:a16="http://schemas.microsoft.com/office/drawing/2014/main" id="{71381A5B-467C-1336-C285-5168D7D2F454}"/>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实际应用</a:t>
            </a:r>
          </a:p>
        </p:txBody>
      </p:sp>
      <p:sp>
        <p:nvSpPr>
          <p:cNvPr id="9" name="文本框 8">
            <a:extLst>
              <a:ext uri="{FF2B5EF4-FFF2-40B4-BE49-F238E27FC236}">
                <a16:creationId xmlns:a16="http://schemas.microsoft.com/office/drawing/2014/main" id="{99B26223-7FF4-A206-05B1-EF311FC0409D}"/>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a:extLst>
              <a:ext uri="{FF2B5EF4-FFF2-40B4-BE49-F238E27FC236}">
                <a16:creationId xmlns:a16="http://schemas.microsoft.com/office/drawing/2014/main" id="{4D364078-5D3E-E18C-3ED4-30485069BAB1}"/>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1" name="矩形 10">
            <a:extLst>
              <a:ext uri="{FF2B5EF4-FFF2-40B4-BE49-F238E27FC236}">
                <a16:creationId xmlns:a16="http://schemas.microsoft.com/office/drawing/2014/main" id="{33BB0578-54C9-A670-18A6-60763F49D1E3}"/>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3.1</a:t>
            </a:r>
            <a:endParaRPr lang="zh-CN" altLang="en-US" dirty="0">
              <a:latin typeface="+mj-ea"/>
              <a:ea typeface="+mj-ea"/>
            </a:endParaRPr>
          </a:p>
        </p:txBody>
      </p:sp>
      <p:sp>
        <p:nvSpPr>
          <p:cNvPr id="12" name="矩形 11">
            <a:extLst>
              <a:ext uri="{FF2B5EF4-FFF2-40B4-BE49-F238E27FC236}">
                <a16:creationId xmlns:a16="http://schemas.microsoft.com/office/drawing/2014/main" id="{2CD6B9CC-D297-7CDE-0985-C641CB763687}"/>
              </a:ext>
            </a:extLst>
          </p:cNvPr>
          <p:cNvSpPr/>
          <p:nvPr/>
        </p:nvSpPr>
        <p:spPr>
          <a:xfrm>
            <a:off x="922866" y="888589"/>
            <a:ext cx="2203511"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7030A0"/>
                </a:solidFill>
                <a:latin typeface="+mj-ea"/>
                <a:ea typeface="+mj-ea"/>
              </a:rPr>
              <a:t>系统简述</a:t>
            </a:r>
            <a:endParaRPr lang="zh-CN" altLang="en-US" b="1" dirty="0">
              <a:solidFill>
                <a:srgbClr val="7030A0"/>
              </a:solidFill>
              <a:latin typeface="+mj-ea"/>
              <a:ea typeface="+mj-ea"/>
            </a:endParaRPr>
          </a:p>
        </p:txBody>
      </p:sp>
      <p:sp>
        <p:nvSpPr>
          <p:cNvPr id="65" name="文本框 64">
            <a:extLst>
              <a:ext uri="{FF2B5EF4-FFF2-40B4-BE49-F238E27FC236}">
                <a16:creationId xmlns:a16="http://schemas.microsoft.com/office/drawing/2014/main" id="{9BABB436-FDD1-4A2D-B50F-D5305C324BB2}"/>
              </a:ext>
            </a:extLst>
          </p:cNvPr>
          <p:cNvSpPr txBox="1"/>
          <p:nvPr/>
        </p:nvSpPr>
        <p:spPr>
          <a:xfrm>
            <a:off x="2176990" y="1922226"/>
            <a:ext cx="3427615" cy="2167068"/>
          </a:xfrm>
          <a:prstGeom prst="rect">
            <a:avLst/>
          </a:prstGeom>
          <a:noFill/>
        </p:spPr>
        <p:txBody>
          <a:bodyPr wrap="square" rtlCol="0">
            <a:spAutoFit/>
          </a:bodyPr>
          <a:lstStyle/>
          <a:p>
            <a:pPr>
              <a:lnSpc>
                <a:spcPct val="150000"/>
              </a:lnSpc>
            </a:pPr>
            <a:r>
              <a:rPr lang="zh-CN" altLang="en-US" sz="2000" b="1" dirty="0">
                <a:latin typeface="+mj-ea"/>
                <a:ea typeface="+mj-ea"/>
              </a:rPr>
              <a:t>系统需求：</a:t>
            </a:r>
            <a:endParaRPr lang="en-US" altLang="zh-CN" sz="2000" b="1" dirty="0">
              <a:latin typeface="+mj-ea"/>
              <a:ea typeface="+mj-ea"/>
            </a:endParaRPr>
          </a:p>
          <a:p>
            <a:pPr marL="285750" indent="-285750">
              <a:lnSpc>
                <a:spcPct val="150000"/>
              </a:lnSpc>
              <a:buFont typeface="Wingdings" panose="05000000000000000000" pitchFamily="2" charset="2"/>
              <a:buChar char="n"/>
            </a:pPr>
            <a:r>
              <a:rPr lang="zh-CN" altLang="en-US" dirty="0">
                <a:latin typeface="+mj-ea"/>
                <a:ea typeface="+mj-ea"/>
              </a:rPr>
              <a:t>数据标注</a:t>
            </a:r>
            <a:endParaRPr lang="en-US" altLang="zh-CN" dirty="0">
              <a:latin typeface="+mj-ea"/>
              <a:ea typeface="+mj-ea"/>
            </a:endParaRPr>
          </a:p>
          <a:p>
            <a:pPr marL="285750" indent="-285750">
              <a:lnSpc>
                <a:spcPct val="150000"/>
              </a:lnSpc>
              <a:buFont typeface="Wingdings" panose="05000000000000000000" pitchFamily="2" charset="2"/>
              <a:buChar char="n"/>
            </a:pPr>
            <a:r>
              <a:rPr lang="zh-CN" altLang="en-US" dirty="0">
                <a:latin typeface="+mj-ea"/>
                <a:ea typeface="+mj-ea"/>
              </a:rPr>
              <a:t>一键训练模型</a:t>
            </a:r>
            <a:endParaRPr lang="en-US" altLang="zh-CN" dirty="0">
              <a:latin typeface="+mj-ea"/>
              <a:ea typeface="+mj-ea"/>
            </a:endParaRPr>
          </a:p>
          <a:p>
            <a:pPr marL="285750" indent="-285750">
              <a:lnSpc>
                <a:spcPct val="150000"/>
              </a:lnSpc>
              <a:buFont typeface="Wingdings" panose="05000000000000000000" pitchFamily="2" charset="2"/>
              <a:buChar char="n"/>
            </a:pPr>
            <a:r>
              <a:rPr lang="zh-CN" altLang="en-US" dirty="0">
                <a:latin typeface="+mj-ea"/>
                <a:ea typeface="+mj-ea"/>
              </a:rPr>
              <a:t>支持部署在野外环境，实时检测环境中的鸟类</a:t>
            </a:r>
          </a:p>
        </p:txBody>
      </p:sp>
      <p:sp>
        <p:nvSpPr>
          <p:cNvPr id="66" name="文本框 65">
            <a:extLst>
              <a:ext uri="{FF2B5EF4-FFF2-40B4-BE49-F238E27FC236}">
                <a16:creationId xmlns:a16="http://schemas.microsoft.com/office/drawing/2014/main" id="{C640447D-69DF-4332-B45A-0F7EF16BA0E2}"/>
              </a:ext>
            </a:extLst>
          </p:cNvPr>
          <p:cNvSpPr txBox="1"/>
          <p:nvPr/>
        </p:nvSpPr>
        <p:spPr>
          <a:xfrm>
            <a:off x="2180486" y="4242216"/>
            <a:ext cx="3427615" cy="920573"/>
          </a:xfrm>
          <a:prstGeom prst="rect">
            <a:avLst/>
          </a:prstGeom>
          <a:noFill/>
        </p:spPr>
        <p:txBody>
          <a:bodyPr wrap="square" rtlCol="0">
            <a:spAutoFit/>
          </a:bodyPr>
          <a:lstStyle/>
          <a:p>
            <a:pPr>
              <a:lnSpc>
                <a:spcPct val="150000"/>
              </a:lnSpc>
            </a:pPr>
            <a:r>
              <a:rPr lang="zh-CN" altLang="en-US" sz="2000" b="1" dirty="0">
                <a:latin typeface="+mj-ea"/>
                <a:ea typeface="+mj-ea"/>
              </a:rPr>
              <a:t>关键技术：</a:t>
            </a:r>
            <a:endParaRPr lang="en-US" altLang="zh-CN" sz="2000" b="1" dirty="0">
              <a:latin typeface="+mj-ea"/>
              <a:ea typeface="+mj-ea"/>
            </a:endParaRPr>
          </a:p>
          <a:p>
            <a:pPr marL="285750" indent="-285750">
              <a:lnSpc>
                <a:spcPct val="150000"/>
              </a:lnSpc>
              <a:buFont typeface="Wingdings" panose="05000000000000000000" pitchFamily="2" charset="2"/>
              <a:buChar char="n"/>
            </a:pPr>
            <a:r>
              <a:rPr lang="zh-CN" altLang="en-US">
                <a:latin typeface="+mj-ea"/>
                <a:ea typeface="+mj-ea"/>
              </a:rPr>
              <a:t>视频</a:t>
            </a:r>
            <a:r>
              <a:rPr lang="zh-CN" altLang="en-US" dirty="0">
                <a:latin typeface="+mj-ea"/>
                <a:ea typeface="+mj-ea"/>
              </a:rPr>
              <a:t>目标</a:t>
            </a:r>
            <a:r>
              <a:rPr lang="zh-CN" altLang="en-US">
                <a:latin typeface="+mj-ea"/>
                <a:ea typeface="+mj-ea"/>
              </a:rPr>
              <a:t>检测算法</a:t>
            </a:r>
            <a:endParaRPr lang="en-US" altLang="zh-CN" dirty="0">
              <a:latin typeface="+mj-ea"/>
              <a:ea typeface="+mj-ea"/>
            </a:endParaRPr>
          </a:p>
        </p:txBody>
      </p:sp>
      <p:sp>
        <p:nvSpPr>
          <p:cNvPr id="2" name="文本框 1">
            <a:extLst>
              <a:ext uri="{FF2B5EF4-FFF2-40B4-BE49-F238E27FC236}">
                <a16:creationId xmlns:a16="http://schemas.microsoft.com/office/drawing/2014/main" id="{D6F086D7-AD2B-4866-93F8-4C458A7C1017}"/>
              </a:ext>
            </a:extLst>
          </p:cNvPr>
          <p:cNvSpPr txBox="1"/>
          <p:nvPr/>
        </p:nvSpPr>
        <p:spPr>
          <a:xfrm>
            <a:off x="8149960" y="1161123"/>
            <a:ext cx="1107996" cy="369332"/>
          </a:xfrm>
          <a:prstGeom prst="rect">
            <a:avLst/>
          </a:prstGeom>
          <a:noFill/>
        </p:spPr>
        <p:txBody>
          <a:bodyPr wrap="none" rtlCol="0">
            <a:spAutoFit/>
          </a:bodyPr>
          <a:lstStyle/>
          <a:p>
            <a:r>
              <a:rPr lang="zh-CN" altLang="en-US">
                <a:latin typeface="+mj-ea"/>
                <a:ea typeface="+mj-ea"/>
              </a:rPr>
              <a:t>系统流程</a:t>
            </a:r>
          </a:p>
        </p:txBody>
      </p:sp>
      <p:sp>
        <p:nvSpPr>
          <p:cNvPr id="16" name="矩形: 圆角 15">
            <a:extLst>
              <a:ext uri="{FF2B5EF4-FFF2-40B4-BE49-F238E27FC236}">
                <a16:creationId xmlns:a16="http://schemas.microsoft.com/office/drawing/2014/main" id="{7288EE3F-1B65-40F9-A03E-33B09F875861}"/>
              </a:ext>
            </a:extLst>
          </p:cNvPr>
          <p:cNvSpPr/>
          <p:nvPr/>
        </p:nvSpPr>
        <p:spPr>
          <a:xfrm>
            <a:off x="7417804" y="2040995"/>
            <a:ext cx="2674620" cy="388620"/>
          </a:xfrm>
          <a:prstGeom prst="roundRect">
            <a:avLst/>
          </a:prstGeom>
          <a:solidFill>
            <a:srgbClr val="DAE3F3"/>
          </a:solidFill>
          <a:ln>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a:extLst>
              <a:ext uri="{FF2B5EF4-FFF2-40B4-BE49-F238E27FC236}">
                <a16:creationId xmlns:a16="http://schemas.microsoft.com/office/drawing/2014/main" id="{E2282891-2466-4EAE-B368-94237CD1AEC0}"/>
              </a:ext>
            </a:extLst>
          </p:cNvPr>
          <p:cNvSpPr txBox="1"/>
          <p:nvPr/>
        </p:nvSpPr>
        <p:spPr>
          <a:xfrm>
            <a:off x="6236704" y="2040995"/>
            <a:ext cx="1107996"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数据标注</a:t>
            </a:r>
          </a:p>
        </p:txBody>
      </p:sp>
      <p:sp>
        <p:nvSpPr>
          <p:cNvPr id="18" name="文本框 17">
            <a:extLst>
              <a:ext uri="{FF2B5EF4-FFF2-40B4-BE49-F238E27FC236}">
                <a16:creationId xmlns:a16="http://schemas.microsoft.com/office/drawing/2014/main" id="{B4740BC1-41E9-4751-8846-E7AEB90CFB71}"/>
              </a:ext>
            </a:extLst>
          </p:cNvPr>
          <p:cNvSpPr txBox="1"/>
          <p:nvPr/>
        </p:nvSpPr>
        <p:spPr>
          <a:xfrm>
            <a:off x="7646404" y="1530455"/>
            <a:ext cx="646331"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图片</a:t>
            </a:r>
          </a:p>
        </p:txBody>
      </p:sp>
      <p:sp>
        <p:nvSpPr>
          <p:cNvPr id="19" name="文本框 18">
            <a:extLst>
              <a:ext uri="{FF2B5EF4-FFF2-40B4-BE49-F238E27FC236}">
                <a16:creationId xmlns:a16="http://schemas.microsoft.com/office/drawing/2014/main" id="{FB7B8F72-1934-443F-B529-E699CEE4D53E}"/>
              </a:ext>
            </a:extLst>
          </p:cNvPr>
          <p:cNvSpPr txBox="1"/>
          <p:nvPr/>
        </p:nvSpPr>
        <p:spPr>
          <a:xfrm>
            <a:off x="9056104" y="1530455"/>
            <a:ext cx="641522"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视频</a:t>
            </a:r>
          </a:p>
        </p:txBody>
      </p:sp>
      <p:sp>
        <p:nvSpPr>
          <p:cNvPr id="20" name="矩形: 圆角 19">
            <a:extLst>
              <a:ext uri="{FF2B5EF4-FFF2-40B4-BE49-F238E27FC236}">
                <a16:creationId xmlns:a16="http://schemas.microsoft.com/office/drawing/2014/main" id="{91C0BE2B-B46A-4FEB-8DA5-943763450621}"/>
              </a:ext>
            </a:extLst>
          </p:cNvPr>
          <p:cNvSpPr/>
          <p:nvPr/>
        </p:nvSpPr>
        <p:spPr>
          <a:xfrm>
            <a:off x="7417804" y="2712388"/>
            <a:ext cx="2674620" cy="1386840"/>
          </a:xfrm>
          <a:prstGeom prst="roundRect">
            <a:avLst/>
          </a:prstGeom>
          <a:solidFill>
            <a:srgbClr val="FBE5D6"/>
          </a:solidFill>
          <a:ln>
            <a:solidFill>
              <a:srgbClr val="F4B1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文本框 20">
            <a:extLst>
              <a:ext uri="{FF2B5EF4-FFF2-40B4-BE49-F238E27FC236}">
                <a16:creationId xmlns:a16="http://schemas.microsoft.com/office/drawing/2014/main" id="{A97CCA5B-096C-499C-8B98-297D541A2511}"/>
              </a:ext>
            </a:extLst>
          </p:cNvPr>
          <p:cNvSpPr txBox="1"/>
          <p:nvPr/>
        </p:nvSpPr>
        <p:spPr>
          <a:xfrm>
            <a:off x="6244268" y="3228643"/>
            <a:ext cx="1103187"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一键训练</a:t>
            </a:r>
          </a:p>
        </p:txBody>
      </p:sp>
      <p:sp>
        <p:nvSpPr>
          <p:cNvPr id="23" name="矩形: 圆角 22">
            <a:extLst>
              <a:ext uri="{FF2B5EF4-FFF2-40B4-BE49-F238E27FC236}">
                <a16:creationId xmlns:a16="http://schemas.microsoft.com/office/drawing/2014/main" id="{827D8BE7-BE19-4569-986D-4344BE18CE61}"/>
              </a:ext>
            </a:extLst>
          </p:cNvPr>
          <p:cNvSpPr/>
          <p:nvPr/>
        </p:nvSpPr>
        <p:spPr>
          <a:xfrm>
            <a:off x="7589254" y="2921700"/>
            <a:ext cx="1303020" cy="388620"/>
          </a:xfrm>
          <a:prstGeom prst="roundRect">
            <a:avLst/>
          </a:prstGeom>
          <a:solidFill>
            <a:srgbClr val="EDEDED"/>
          </a:solidFill>
          <a:ln>
            <a:solidFill>
              <a:srgbClr val="DBD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err="1">
                <a:solidFill>
                  <a:schemeClr val="tx1"/>
                </a:solidFill>
                <a:latin typeface="Times New Roman" panose="02020603050405020304" pitchFamily="18" charset="0"/>
                <a:cs typeface="Times New Roman" panose="02020603050405020304" pitchFamily="18" charset="0"/>
              </a:rPr>
              <a:t>YoloX</a:t>
            </a:r>
            <a:r>
              <a:rPr lang="en-US" altLang="zh-CN" sz="1600" dirty="0">
                <a:solidFill>
                  <a:schemeClr val="tx1"/>
                </a:solidFill>
                <a:latin typeface="Times New Roman" panose="02020603050405020304" pitchFamily="18" charset="0"/>
                <a:cs typeface="Times New Roman" panose="02020603050405020304" pitchFamily="18" charset="0"/>
              </a:rPr>
              <a:t>-Lite</a:t>
            </a:r>
            <a:endParaRPr lang="zh-CN" altLang="en-US" sz="1600" dirty="0">
              <a:solidFill>
                <a:schemeClr val="tx1"/>
              </a:solidFill>
              <a:latin typeface="Times New Roman" panose="02020603050405020304" pitchFamily="18" charset="0"/>
              <a:cs typeface="Times New Roman" panose="02020603050405020304" pitchFamily="18" charset="0"/>
            </a:endParaRPr>
          </a:p>
        </p:txBody>
      </p:sp>
      <p:sp>
        <p:nvSpPr>
          <p:cNvPr id="24" name="矩形: 圆角 23">
            <a:extLst>
              <a:ext uri="{FF2B5EF4-FFF2-40B4-BE49-F238E27FC236}">
                <a16:creationId xmlns:a16="http://schemas.microsoft.com/office/drawing/2014/main" id="{D34782D3-36C0-4267-85B4-6513ADE40C6F}"/>
              </a:ext>
            </a:extLst>
          </p:cNvPr>
          <p:cNvSpPr/>
          <p:nvPr/>
        </p:nvSpPr>
        <p:spPr>
          <a:xfrm>
            <a:off x="7589254" y="3516298"/>
            <a:ext cx="2331720" cy="388620"/>
          </a:xfrm>
          <a:prstGeom prst="roundRect">
            <a:avLst/>
          </a:prstGeom>
          <a:solidFill>
            <a:srgbClr val="EDEDED"/>
          </a:solidFill>
          <a:ln>
            <a:solidFill>
              <a:srgbClr val="DBD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Times New Roman" panose="02020603050405020304" pitchFamily="18" charset="0"/>
                <a:cs typeface="Times New Roman" panose="02020603050405020304" pitchFamily="18" charset="0"/>
              </a:rPr>
              <a:t>Yolo-GLA</a:t>
            </a:r>
            <a:endParaRPr lang="zh-CN" altLang="en-US" sz="1600" dirty="0">
              <a:solidFill>
                <a:schemeClr val="tx1"/>
              </a:solidFill>
              <a:latin typeface="Times New Roman" panose="02020603050405020304" pitchFamily="18" charset="0"/>
              <a:cs typeface="Times New Roman" panose="02020603050405020304" pitchFamily="18" charset="0"/>
            </a:endParaRPr>
          </a:p>
        </p:txBody>
      </p:sp>
      <p:cxnSp>
        <p:nvCxnSpPr>
          <p:cNvPr id="25" name="直接箭头连接符 24">
            <a:extLst>
              <a:ext uri="{FF2B5EF4-FFF2-40B4-BE49-F238E27FC236}">
                <a16:creationId xmlns:a16="http://schemas.microsoft.com/office/drawing/2014/main" id="{67270262-5160-48BC-A2B0-63F42651CA45}"/>
              </a:ext>
            </a:extLst>
          </p:cNvPr>
          <p:cNvCxnSpPr>
            <a:cxnSpLocks/>
            <a:stCxn id="18" idx="2"/>
          </p:cNvCxnSpPr>
          <p:nvPr/>
        </p:nvCxnSpPr>
        <p:spPr>
          <a:xfrm>
            <a:off x="7969570" y="1899787"/>
            <a:ext cx="0" cy="102191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7E614866-CA57-4D4C-8EE7-BA862FFE7C5F}"/>
              </a:ext>
            </a:extLst>
          </p:cNvPr>
          <p:cNvCxnSpPr>
            <a:cxnSpLocks/>
            <a:stCxn id="19" idx="2"/>
          </p:cNvCxnSpPr>
          <p:nvPr/>
        </p:nvCxnSpPr>
        <p:spPr>
          <a:xfrm>
            <a:off x="9376865" y="1899787"/>
            <a:ext cx="0" cy="161651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85A0CB3E-AC98-4BD0-BF6D-5BE0579D71E0}"/>
              </a:ext>
            </a:extLst>
          </p:cNvPr>
          <p:cNvCxnSpPr>
            <a:cxnSpLocks/>
            <a:stCxn id="23" idx="2"/>
          </p:cNvCxnSpPr>
          <p:nvPr/>
        </p:nvCxnSpPr>
        <p:spPr>
          <a:xfrm>
            <a:off x="8240764" y="3310320"/>
            <a:ext cx="0" cy="2059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矩形: 圆角 27">
            <a:extLst>
              <a:ext uri="{FF2B5EF4-FFF2-40B4-BE49-F238E27FC236}">
                <a16:creationId xmlns:a16="http://schemas.microsoft.com/office/drawing/2014/main" id="{F703024A-F3E7-4122-AE94-FA5432ACE2D0}"/>
              </a:ext>
            </a:extLst>
          </p:cNvPr>
          <p:cNvSpPr/>
          <p:nvPr/>
        </p:nvSpPr>
        <p:spPr>
          <a:xfrm>
            <a:off x="7417804" y="4382002"/>
            <a:ext cx="2674620" cy="1386840"/>
          </a:xfrm>
          <a:prstGeom prst="roundRect">
            <a:avLst/>
          </a:prstGeom>
          <a:solidFill>
            <a:srgbClr val="FFF2CC"/>
          </a:solid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文本框 28">
            <a:extLst>
              <a:ext uri="{FF2B5EF4-FFF2-40B4-BE49-F238E27FC236}">
                <a16:creationId xmlns:a16="http://schemas.microsoft.com/office/drawing/2014/main" id="{33EEA0AD-7C7D-40E8-B318-7B0B96E79F92}"/>
              </a:ext>
            </a:extLst>
          </p:cNvPr>
          <p:cNvSpPr txBox="1"/>
          <p:nvPr/>
        </p:nvSpPr>
        <p:spPr>
          <a:xfrm>
            <a:off x="6236704" y="4890756"/>
            <a:ext cx="1107996"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部署检测</a:t>
            </a:r>
          </a:p>
        </p:txBody>
      </p:sp>
      <p:sp>
        <p:nvSpPr>
          <p:cNvPr id="30" name="矩形: 圆角 29">
            <a:extLst>
              <a:ext uri="{FF2B5EF4-FFF2-40B4-BE49-F238E27FC236}">
                <a16:creationId xmlns:a16="http://schemas.microsoft.com/office/drawing/2014/main" id="{944F2F83-953F-45A5-BE19-156B94F32C62}"/>
              </a:ext>
            </a:extLst>
          </p:cNvPr>
          <p:cNvSpPr/>
          <p:nvPr/>
        </p:nvSpPr>
        <p:spPr>
          <a:xfrm>
            <a:off x="7687362" y="4602626"/>
            <a:ext cx="2135505" cy="388620"/>
          </a:xfrm>
          <a:prstGeom prst="roundRect">
            <a:avLst/>
          </a:prstGeom>
          <a:solidFill>
            <a:srgbClr val="EDEDED"/>
          </a:solidFill>
          <a:ln>
            <a:solidFill>
              <a:srgbClr val="DBD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solidFill>
                  <a:schemeClr val="tx1"/>
                </a:solidFill>
                <a:latin typeface="微软雅黑" panose="020B0503020204020204" pitchFamily="34" charset="-122"/>
                <a:ea typeface="微软雅黑" panose="020B0503020204020204" pitchFamily="34" charset="-122"/>
              </a:rPr>
              <a:t>部署在边缘设备中</a:t>
            </a:r>
          </a:p>
        </p:txBody>
      </p:sp>
      <p:sp>
        <p:nvSpPr>
          <p:cNvPr id="31" name="矩形: 圆角 30">
            <a:extLst>
              <a:ext uri="{FF2B5EF4-FFF2-40B4-BE49-F238E27FC236}">
                <a16:creationId xmlns:a16="http://schemas.microsoft.com/office/drawing/2014/main" id="{31551940-C4BA-4D60-8DB9-FC66DC09CA4A}"/>
              </a:ext>
            </a:extLst>
          </p:cNvPr>
          <p:cNvSpPr/>
          <p:nvPr/>
        </p:nvSpPr>
        <p:spPr>
          <a:xfrm>
            <a:off x="7687362" y="5179840"/>
            <a:ext cx="2135504" cy="388620"/>
          </a:xfrm>
          <a:prstGeom prst="roundRect">
            <a:avLst/>
          </a:prstGeom>
          <a:solidFill>
            <a:srgbClr val="EDEDED"/>
          </a:solidFill>
          <a:ln>
            <a:solidFill>
              <a:srgbClr val="DBDB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solidFill>
                  <a:schemeClr val="tx1"/>
                </a:solidFill>
                <a:latin typeface="微软雅黑" panose="020B0503020204020204" pitchFamily="34" charset="-122"/>
                <a:ea typeface="微软雅黑" panose="020B0503020204020204" pitchFamily="34" charset="-122"/>
              </a:rPr>
              <a:t>实时检测监控视频</a:t>
            </a:r>
          </a:p>
        </p:txBody>
      </p:sp>
      <p:cxnSp>
        <p:nvCxnSpPr>
          <p:cNvPr id="32" name="直接箭头连接符 31">
            <a:extLst>
              <a:ext uri="{FF2B5EF4-FFF2-40B4-BE49-F238E27FC236}">
                <a16:creationId xmlns:a16="http://schemas.microsoft.com/office/drawing/2014/main" id="{91AD6152-F620-4079-B87B-6CFFB4AFCD6E}"/>
              </a:ext>
            </a:extLst>
          </p:cNvPr>
          <p:cNvCxnSpPr>
            <a:cxnSpLocks/>
            <a:stCxn id="24" idx="2"/>
            <a:endCxn id="30" idx="0"/>
          </p:cNvCxnSpPr>
          <p:nvPr/>
        </p:nvCxnSpPr>
        <p:spPr>
          <a:xfrm>
            <a:off x="8755114" y="3904918"/>
            <a:ext cx="1" cy="6977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21CD12A1-4C82-428C-8AB6-199064276DDB}"/>
              </a:ext>
            </a:extLst>
          </p:cNvPr>
          <p:cNvCxnSpPr>
            <a:cxnSpLocks/>
            <a:stCxn id="30" idx="2"/>
            <a:endCxn id="31" idx="0"/>
          </p:cNvCxnSpPr>
          <p:nvPr/>
        </p:nvCxnSpPr>
        <p:spPr>
          <a:xfrm flipH="1">
            <a:off x="8755114" y="4991246"/>
            <a:ext cx="1" cy="1885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E47464E1-DB73-43BE-9E57-9481C47FE552}"/>
              </a:ext>
            </a:extLst>
          </p:cNvPr>
          <p:cNvCxnSpPr>
            <a:cxnSpLocks/>
            <a:stCxn id="31" idx="2"/>
          </p:cNvCxnSpPr>
          <p:nvPr/>
        </p:nvCxnSpPr>
        <p:spPr>
          <a:xfrm>
            <a:off x="8755114" y="5568460"/>
            <a:ext cx="0" cy="42100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3641098"/>
      </p:ext>
    </p:extLst>
  </p:cSld>
  <p:clrMapOvr>
    <a:masterClrMapping/>
  </p:clrMapOvr>
  <p:transition spd="med">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a:extLst>
              <a:ext uri="{FF2B5EF4-FFF2-40B4-BE49-F238E27FC236}">
                <a16:creationId xmlns:a16="http://schemas.microsoft.com/office/drawing/2014/main" id="{965A31C8-B781-D278-F06A-B63F4E5DA8C3}"/>
              </a:ext>
            </a:extLst>
          </p:cNvPr>
          <p:cNvCxnSpPr>
            <a:cxnSpLocks/>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a:extLst>
              <a:ext uri="{FF2B5EF4-FFF2-40B4-BE49-F238E27FC236}">
                <a16:creationId xmlns:a16="http://schemas.microsoft.com/office/drawing/2014/main" id="{C9D06805-987E-3AA5-228A-644675ACB319}"/>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a:extLst>
              <a:ext uri="{FF2B5EF4-FFF2-40B4-BE49-F238E27FC236}">
                <a16:creationId xmlns:a16="http://schemas.microsoft.com/office/drawing/2014/main" id="{BA080848-5E6F-1AA3-CB17-3A8DE7B4C9B6}"/>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研究内容</a:t>
            </a:r>
          </a:p>
        </p:txBody>
      </p:sp>
      <p:sp>
        <p:nvSpPr>
          <p:cNvPr id="8" name="文本框 7">
            <a:extLst>
              <a:ext uri="{FF2B5EF4-FFF2-40B4-BE49-F238E27FC236}">
                <a16:creationId xmlns:a16="http://schemas.microsoft.com/office/drawing/2014/main" id="{71381A5B-467C-1336-C285-5168D7D2F454}"/>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实际应用</a:t>
            </a:r>
          </a:p>
        </p:txBody>
      </p:sp>
      <p:sp>
        <p:nvSpPr>
          <p:cNvPr id="9" name="文本框 8">
            <a:extLst>
              <a:ext uri="{FF2B5EF4-FFF2-40B4-BE49-F238E27FC236}">
                <a16:creationId xmlns:a16="http://schemas.microsoft.com/office/drawing/2014/main" id="{99B26223-7FF4-A206-05B1-EF311FC0409D}"/>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a:extLst>
              <a:ext uri="{FF2B5EF4-FFF2-40B4-BE49-F238E27FC236}">
                <a16:creationId xmlns:a16="http://schemas.microsoft.com/office/drawing/2014/main" id="{4D364078-5D3E-E18C-3ED4-30485069BAB1}"/>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1" name="矩形 10">
            <a:extLst>
              <a:ext uri="{FF2B5EF4-FFF2-40B4-BE49-F238E27FC236}">
                <a16:creationId xmlns:a16="http://schemas.microsoft.com/office/drawing/2014/main" id="{33BB0578-54C9-A670-18A6-60763F49D1E3}"/>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mj-ea"/>
                <a:ea typeface="+mj-ea"/>
              </a:rPr>
              <a:t>3.2</a:t>
            </a:r>
            <a:endParaRPr lang="zh-CN" altLang="en-US" dirty="0">
              <a:latin typeface="+mj-ea"/>
              <a:ea typeface="+mj-ea"/>
            </a:endParaRPr>
          </a:p>
        </p:txBody>
      </p:sp>
      <p:sp>
        <p:nvSpPr>
          <p:cNvPr id="12" name="矩形 11">
            <a:extLst>
              <a:ext uri="{FF2B5EF4-FFF2-40B4-BE49-F238E27FC236}">
                <a16:creationId xmlns:a16="http://schemas.microsoft.com/office/drawing/2014/main" id="{2CD6B9CC-D297-7CDE-0985-C641CB763687}"/>
              </a:ext>
            </a:extLst>
          </p:cNvPr>
          <p:cNvSpPr/>
          <p:nvPr/>
        </p:nvSpPr>
        <p:spPr>
          <a:xfrm>
            <a:off x="922866" y="888589"/>
            <a:ext cx="2472033"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7030A0"/>
                </a:solidFill>
                <a:latin typeface="+mj-ea"/>
                <a:ea typeface="+mj-ea"/>
              </a:rPr>
              <a:t>系统展示：数据标注</a:t>
            </a:r>
            <a:endParaRPr lang="zh-CN" altLang="en-US" b="1" dirty="0">
              <a:solidFill>
                <a:srgbClr val="7030A0"/>
              </a:solidFill>
              <a:latin typeface="+mj-ea"/>
              <a:ea typeface="+mj-ea"/>
            </a:endParaRPr>
          </a:p>
        </p:txBody>
      </p:sp>
      <p:pic>
        <p:nvPicPr>
          <p:cNvPr id="35" name="图片 34">
            <a:extLst>
              <a:ext uri="{FF2B5EF4-FFF2-40B4-BE49-F238E27FC236}">
                <a16:creationId xmlns:a16="http://schemas.microsoft.com/office/drawing/2014/main" id="{680E82AE-1443-4BF5-800F-6AD8D67F43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1459" y="1581294"/>
            <a:ext cx="8237980" cy="4217675"/>
          </a:xfrm>
          <a:prstGeom prst="rect">
            <a:avLst/>
          </a:prstGeom>
        </p:spPr>
      </p:pic>
      <p:sp>
        <p:nvSpPr>
          <p:cNvPr id="36" name="矩形 35">
            <a:extLst>
              <a:ext uri="{FF2B5EF4-FFF2-40B4-BE49-F238E27FC236}">
                <a16:creationId xmlns:a16="http://schemas.microsoft.com/office/drawing/2014/main" id="{3E23A717-D9D7-4B85-8B51-C87D31B48ECD}"/>
              </a:ext>
            </a:extLst>
          </p:cNvPr>
          <p:cNvSpPr/>
          <p:nvPr/>
        </p:nvSpPr>
        <p:spPr>
          <a:xfrm>
            <a:off x="2864840" y="2030136"/>
            <a:ext cx="700481" cy="2223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a:extLst>
              <a:ext uri="{FF2B5EF4-FFF2-40B4-BE49-F238E27FC236}">
                <a16:creationId xmlns:a16="http://schemas.microsoft.com/office/drawing/2014/main" id="{C6A8C5CE-B415-4A75-946C-510D812BD051}"/>
              </a:ext>
            </a:extLst>
          </p:cNvPr>
          <p:cNvSpPr txBox="1"/>
          <p:nvPr/>
        </p:nvSpPr>
        <p:spPr>
          <a:xfrm>
            <a:off x="3913464" y="2098555"/>
            <a:ext cx="1800493" cy="369332"/>
          </a:xfrm>
          <a:prstGeom prst="rect">
            <a:avLst/>
          </a:prstGeom>
          <a:noFill/>
        </p:spPr>
        <p:txBody>
          <a:bodyPr wrap="none" rtlCol="0">
            <a:spAutoFit/>
          </a:bodyPr>
          <a:lstStyle/>
          <a:p>
            <a:r>
              <a:rPr lang="zh-CN" altLang="en-US" dirty="0">
                <a:solidFill>
                  <a:srgbClr val="FF0000"/>
                </a:solidFill>
              </a:rPr>
              <a:t>某次上传的数据</a:t>
            </a:r>
          </a:p>
        </p:txBody>
      </p:sp>
      <p:cxnSp>
        <p:nvCxnSpPr>
          <p:cNvPr id="39" name="直接箭头连接符 38">
            <a:extLst>
              <a:ext uri="{FF2B5EF4-FFF2-40B4-BE49-F238E27FC236}">
                <a16:creationId xmlns:a16="http://schemas.microsoft.com/office/drawing/2014/main" id="{D13E9480-D5E3-401F-9B22-14CE94CD8274}"/>
              </a:ext>
            </a:extLst>
          </p:cNvPr>
          <p:cNvCxnSpPr>
            <a:endCxn id="36" idx="3"/>
          </p:cNvCxnSpPr>
          <p:nvPr/>
        </p:nvCxnSpPr>
        <p:spPr>
          <a:xfrm flipH="1" flipV="1">
            <a:off x="3565321" y="2141290"/>
            <a:ext cx="327171" cy="1111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92EFCF74-A1AC-46D9-9148-2C82ED9552D5}"/>
              </a:ext>
            </a:extLst>
          </p:cNvPr>
          <p:cNvSpPr txBox="1"/>
          <p:nvPr/>
        </p:nvSpPr>
        <p:spPr>
          <a:xfrm>
            <a:off x="5026403" y="3895197"/>
            <a:ext cx="2492990" cy="369332"/>
          </a:xfrm>
          <a:prstGeom prst="rect">
            <a:avLst/>
          </a:prstGeom>
          <a:noFill/>
        </p:spPr>
        <p:txBody>
          <a:bodyPr wrap="none" rtlCol="0">
            <a:spAutoFit/>
          </a:bodyPr>
          <a:lstStyle/>
          <a:p>
            <a:r>
              <a:rPr lang="zh-CN" altLang="en-US" dirty="0">
                <a:solidFill>
                  <a:srgbClr val="FF0000"/>
                </a:solidFill>
              </a:rPr>
              <a:t>标注目标的类别和位置</a:t>
            </a:r>
          </a:p>
        </p:txBody>
      </p:sp>
      <p:cxnSp>
        <p:nvCxnSpPr>
          <p:cNvPr id="42" name="直接箭头连接符 41">
            <a:extLst>
              <a:ext uri="{FF2B5EF4-FFF2-40B4-BE49-F238E27FC236}">
                <a16:creationId xmlns:a16="http://schemas.microsoft.com/office/drawing/2014/main" id="{1F60A0AA-AEA6-4178-9F03-79B5E3E9A674}"/>
              </a:ext>
            </a:extLst>
          </p:cNvPr>
          <p:cNvCxnSpPr/>
          <p:nvPr/>
        </p:nvCxnSpPr>
        <p:spPr>
          <a:xfrm flipH="1">
            <a:off x="5092117" y="4223857"/>
            <a:ext cx="914400" cy="2278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25754"/>
      </p:ext>
    </p:extLst>
  </p:cSld>
  <p:clrMapOvr>
    <a:masterClrMapping/>
  </p:clrMapOvr>
  <p:transition spd="med">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a:extLst>
              <a:ext uri="{FF2B5EF4-FFF2-40B4-BE49-F238E27FC236}">
                <a16:creationId xmlns:a16="http://schemas.microsoft.com/office/drawing/2014/main" id="{965A31C8-B781-D278-F06A-B63F4E5DA8C3}"/>
              </a:ext>
            </a:extLst>
          </p:cNvPr>
          <p:cNvCxnSpPr>
            <a:cxnSpLocks/>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a:extLst>
              <a:ext uri="{FF2B5EF4-FFF2-40B4-BE49-F238E27FC236}">
                <a16:creationId xmlns:a16="http://schemas.microsoft.com/office/drawing/2014/main" id="{C9D06805-987E-3AA5-228A-644675ACB319}"/>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a:extLst>
              <a:ext uri="{FF2B5EF4-FFF2-40B4-BE49-F238E27FC236}">
                <a16:creationId xmlns:a16="http://schemas.microsoft.com/office/drawing/2014/main" id="{BA080848-5E6F-1AA3-CB17-3A8DE7B4C9B6}"/>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研究内容</a:t>
            </a:r>
          </a:p>
        </p:txBody>
      </p:sp>
      <p:sp>
        <p:nvSpPr>
          <p:cNvPr id="8" name="文本框 7">
            <a:extLst>
              <a:ext uri="{FF2B5EF4-FFF2-40B4-BE49-F238E27FC236}">
                <a16:creationId xmlns:a16="http://schemas.microsoft.com/office/drawing/2014/main" id="{71381A5B-467C-1336-C285-5168D7D2F454}"/>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实际应用</a:t>
            </a:r>
          </a:p>
        </p:txBody>
      </p:sp>
      <p:sp>
        <p:nvSpPr>
          <p:cNvPr id="9" name="文本框 8">
            <a:extLst>
              <a:ext uri="{FF2B5EF4-FFF2-40B4-BE49-F238E27FC236}">
                <a16:creationId xmlns:a16="http://schemas.microsoft.com/office/drawing/2014/main" id="{99B26223-7FF4-A206-05B1-EF311FC0409D}"/>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a:extLst>
              <a:ext uri="{FF2B5EF4-FFF2-40B4-BE49-F238E27FC236}">
                <a16:creationId xmlns:a16="http://schemas.microsoft.com/office/drawing/2014/main" id="{4D364078-5D3E-E18C-3ED4-30485069BAB1}"/>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pic>
        <p:nvPicPr>
          <p:cNvPr id="16" name="图片 15">
            <a:extLst>
              <a:ext uri="{FF2B5EF4-FFF2-40B4-BE49-F238E27FC236}">
                <a16:creationId xmlns:a16="http://schemas.microsoft.com/office/drawing/2014/main" id="{02726B87-8B71-48E7-9666-15D519FC45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621" y="1581294"/>
            <a:ext cx="7929906" cy="4059946"/>
          </a:xfrm>
          <a:prstGeom prst="rect">
            <a:avLst/>
          </a:prstGeom>
        </p:spPr>
      </p:pic>
      <p:sp>
        <p:nvSpPr>
          <p:cNvPr id="2" name="矩形 1">
            <a:extLst>
              <a:ext uri="{FF2B5EF4-FFF2-40B4-BE49-F238E27FC236}">
                <a16:creationId xmlns:a16="http://schemas.microsoft.com/office/drawing/2014/main" id="{69F0975E-14CA-4086-AE54-17826E9857F8}"/>
              </a:ext>
            </a:extLst>
          </p:cNvPr>
          <p:cNvSpPr/>
          <p:nvPr/>
        </p:nvSpPr>
        <p:spPr>
          <a:xfrm>
            <a:off x="2743201" y="2227277"/>
            <a:ext cx="5230536" cy="6878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2303FABE-ECB5-4885-A0EE-3EADB0A6A96D}"/>
              </a:ext>
            </a:extLst>
          </p:cNvPr>
          <p:cNvSpPr txBox="1"/>
          <p:nvPr/>
        </p:nvSpPr>
        <p:spPr>
          <a:xfrm>
            <a:off x="6247001" y="1879006"/>
            <a:ext cx="1107996" cy="369332"/>
          </a:xfrm>
          <a:prstGeom prst="rect">
            <a:avLst/>
          </a:prstGeom>
          <a:noFill/>
        </p:spPr>
        <p:txBody>
          <a:bodyPr wrap="none" rtlCol="0">
            <a:spAutoFit/>
          </a:bodyPr>
          <a:lstStyle/>
          <a:p>
            <a:r>
              <a:rPr lang="zh-CN" altLang="en-US" dirty="0">
                <a:solidFill>
                  <a:srgbClr val="FF0000"/>
                </a:solidFill>
              </a:rPr>
              <a:t>硬件信息</a:t>
            </a:r>
          </a:p>
        </p:txBody>
      </p:sp>
      <p:cxnSp>
        <p:nvCxnSpPr>
          <p:cNvPr id="13" name="直接箭头连接符 12">
            <a:extLst>
              <a:ext uri="{FF2B5EF4-FFF2-40B4-BE49-F238E27FC236}">
                <a16:creationId xmlns:a16="http://schemas.microsoft.com/office/drawing/2014/main" id="{CA41E963-3C09-4C4A-BAE5-A8BB4AAC0C1C}"/>
              </a:ext>
            </a:extLst>
          </p:cNvPr>
          <p:cNvCxnSpPr/>
          <p:nvPr/>
        </p:nvCxnSpPr>
        <p:spPr>
          <a:xfrm flipH="1">
            <a:off x="5796793" y="2038525"/>
            <a:ext cx="432033" cy="1510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40666C3F-6050-47E3-9264-8EF469F91459}"/>
              </a:ext>
            </a:extLst>
          </p:cNvPr>
          <p:cNvSpPr txBox="1"/>
          <p:nvPr/>
        </p:nvSpPr>
        <p:spPr>
          <a:xfrm>
            <a:off x="7913614" y="3788938"/>
            <a:ext cx="1569660" cy="369332"/>
          </a:xfrm>
          <a:prstGeom prst="rect">
            <a:avLst/>
          </a:prstGeom>
          <a:noFill/>
        </p:spPr>
        <p:txBody>
          <a:bodyPr wrap="none" rtlCol="0">
            <a:spAutoFit/>
          </a:bodyPr>
          <a:lstStyle/>
          <a:p>
            <a:r>
              <a:rPr lang="zh-CN" altLang="en-US" dirty="0">
                <a:solidFill>
                  <a:srgbClr val="FF0000"/>
                </a:solidFill>
              </a:rPr>
              <a:t>训练中间信息</a:t>
            </a:r>
          </a:p>
        </p:txBody>
      </p:sp>
      <p:cxnSp>
        <p:nvCxnSpPr>
          <p:cNvPr id="15" name="直接箭头连接符 14">
            <a:extLst>
              <a:ext uri="{FF2B5EF4-FFF2-40B4-BE49-F238E27FC236}">
                <a16:creationId xmlns:a16="http://schemas.microsoft.com/office/drawing/2014/main" id="{846E8C5D-B301-4D82-BFC1-BB019F401CB4}"/>
              </a:ext>
            </a:extLst>
          </p:cNvPr>
          <p:cNvCxnSpPr>
            <a:stCxn id="21" idx="1"/>
          </p:cNvCxnSpPr>
          <p:nvPr/>
        </p:nvCxnSpPr>
        <p:spPr>
          <a:xfrm flipH="1" flipV="1">
            <a:off x="7512342" y="3720517"/>
            <a:ext cx="401272" cy="2530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655476E7-FD07-458C-9C99-51BEDBC23FBA}"/>
              </a:ext>
            </a:extLst>
          </p:cNvPr>
          <p:cNvSpPr/>
          <p:nvPr/>
        </p:nvSpPr>
        <p:spPr>
          <a:xfrm>
            <a:off x="2736907" y="5122818"/>
            <a:ext cx="5752751" cy="5771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5A0893AB-AD74-4DD8-B31A-6A9B5A936F94}"/>
              </a:ext>
            </a:extLst>
          </p:cNvPr>
          <p:cNvSpPr txBox="1"/>
          <p:nvPr/>
        </p:nvSpPr>
        <p:spPr>
          <a:xfrm>
            <a:off x="8107959" y="4595679"/>
            <a:ext cx="1569660" cy="369332"/>
          </a:xfrm>
          <a:prstGeom prst="rect">
            <a:avLst/>
          </a:prstGeom>
          <a:noFill/>
        </p:spPr>
        <p:txBody>
          <a:bodyPr wrap="none" rtlCol="0">
            <a:spAutoFit/>
          </a:bodyPr>
          <a:lstStyle/>
          <a:p>
            <a:r>
              <a:rPr lang="zh-CN" altLang="en-US" dirty="0">
                <a:solidFill>
                  <a:srgbClr val="FF0000"/>
                </a:solidFill>
              </a:rPr>
              <a:t>训练好的模型</a:t>
            </a:r>
          </a:p>
        </p:txBody>
      </p:sp>
      <p:cxnSp>
        <p:nvCxnSpPr>
          <p:cNvPr id="26" name="直接箭头连接符 25">
            <a:extLst>
              <a:ext uri="{FF2B5EF4-FFF2-40B4-BE49-F238E27FC236}">
                <a16:creationId xmlns:a16="http://schemas.microsoft.com/office/drawing/2014/main" id="{8372291D-0AF1-49CA-88B3-930FA95BCB88}"/>
              </a:ext>
            </a:extLst>
          </p:cNvPr>
          <p:cNvCxnSpPr>
            <a:cxnSpLocks/>
            <a:stCxn id="25" idx="1"/>
          </p:cNvCxnSpPr>
          <p:nvPr/>
        </p:nvCxnSpPr>
        <p:spPr>
          <a:xfrm flipH="1">
            <a:off x="7675927" y="4780345"/>
            <a:ext cx="432032" cy="305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BAAC459A-D2C3-4595-90C7-0B3965183433}"/>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mj-ea"/>
                <a:ea typeface="+mj-ea"/>
              </a:rPr>
              <a:t>3.2</a:t>
            </a:r>
            <a:endParaRPr lang="zh-CN" altLang="en-US" dirty="0">
              <a:latin typeface="+mj-ea"/>
              <a:ea typeface="+mj-ea"/>
            </a:endParaRPr>
          </a:p>
        </p:txBody>
      </p:sp>
      <p:sp>
        <p:nvSpPr>
          <p:cNvPr id="20" name="矩形 19">
            <a:extLst>
              <a:ext uri="{FF2B5EF4-FFF2-40B4-BE49-F238E27FC236}">
                <a16:creationId xmlns:a16="http://schemas.microsoft.com/office/drawing/2014/main" id="{3BD2F8A0-4CF0-419D-BB54-C22E603E96F9}"/>
              </a:ext>
            </a:extLst>
          </p:cNvPr>
          <p:cNvSpPr/>
          <p:nvPr/>
        </p:nvSpPr>
        <p:spPr>
          <a:xfrm>
            <a:off x="922866" y="888589"/>
            <a:ext cx="2472033"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7030A0"/>
                </a:solidFill>
                <a:latin typeface="+mj-ea"/>
                <a:ea typeface="+mj-ea"/>
              </a:rPr>
              <a:t>系统展示：一键训练</a:t>
            </a:r>
            <a:endParaRPr lang="zh-CN" altLang="en-US" b="1" dirty="0">
              <a:solidFill>
                <a:srgbClr val="7030A0"/>
              </a:solidFill>
              <a:latin typeface="+mj-ea"/>
              <a:ea typeface="+mj-ea"/>
            </a:endParaRPr>
          </a:p>
        </p:txBody>
      </p:sp>
    </p:spTree>
    <p:extLst>
      <p:ext uri="{BB962C8B-B14F-4D97-AF65-F5344CB8AC3E}">
        <p14:creationId xmlns:p14="http://schemas.microsoft.com/office/powerpoint/2010/main" val="2703739312"/>
      </p:ext>
    </p:extLst>
  </p:cSld>
  <p:clrMapOvr>
    <a:masterClrMapping/>
  </p:clrMapOvr>
  <p:transition spd="med">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E69C13AA-D5FB-4D9C-B452-ACE8B75495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6009" y="1581294"/>
            <a:ext cx="7819897" cy="4423874"/>
          </a:xfrm>
          <a:prstGeom prst="rect">
            <a:avLst/>
          </a:prstGeom>
        </p:spPr>
      </p:pic>
      <p:cxnSp>
        <p:nvCxnSpPr>
          <p:cNvPr id="5" name="直接连接符 4">
            <a:extLst>
              <a:ext uri="{FF2B5EF4-FFF2-40B4-BE49-F238E27FC236}">
                <a16:creationId xmlns:a16="http://schemas.microsoft.com/office/drawing/2014/main" id="{965A31C8-B781-D278-F06A-B63F4E5DA8C3}"/>
              </a:ext>
            </a:extLst>
          </p:cNvPr>
          <p:cNvCxnSpPr>
            <a:cxnSpLocks/>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a:extLst>
              <a:ext uri="{FF2B5EF4-FFF2-40B4-BE49-F238E27FC236}">
                <a16:creationId xmlns:a16="http://schemas.microsoft.com/office/drawing/2014/main" id="{C9D06805-987E-3AA5-228A-644675ACB319}"/>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a:extLst>
              <a:ext uri="{FF2B5EF4-FFF2-40B4-BE49-F238E27FC236}">
                <a16:creationId xmlns:a16="http://schemas.microsoft.com/office/drawing/2014/main" id="{BA080848-5E6F-1AA3-CB17-3A8DE7B4C9B6}"/>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研究内容</a:t>
            </a:r>
          </a:p>
        </p:txBody>
      </p:sp>
      <p:sp>
        <p:nvSpPr>
          <p:cNvPr id="8" name="文本框 7">
            <a:extLst>
              <a:ext uri="{FF2B5EF4-FFF2-40B4-BE49-F238E27FC236}">
                <a16:creationId xmlns:a16="http://schemas.microsoft.com/office/drawing/2014/main" id="{71381A5B-467C-1336-C285-5168D7D2F454}"/>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实际应用</a:t>
            </a:r>
          </a:p>
        </p:txBody>
      </p:sp>
      <p:sp>
        <p:nvSpPr>
          <p:cNvPr id="9" name="文本框 8">
            <a:extLst>
              <a:ext uri="{FF2B5EF4-FFF2-40B4-BE49-F238E27FC236}">
                <a16:creationId xmlns:a16="http://schemas.microsoft.com/office/drawing/2014/main" id="{99B26223-7FF4-A206-05B1-EF311FC0409D}"/>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a:extLst>
              <a:ext uri="{FF2B5EF4-FFF2-40B4-BE49-F238E27FC236}">
                <a16:creationId xmlns:a16="http://schemas.microsoft.com/office/drawing/2014/main" id="{4D364078-5D3E-E18C-3ED4-30485069BAB1}"/>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2" name="矩形 1">
            <a:extLst>
              <a:ext uri="{FF2B5EF4-FFF2-40B4-BE49-F238E27FC236}">
                <a16:creationId xmlns:a16="http://schemas.microsoft.com/office/drawing/2014/main" id="{69F0975E-14CA-4086-AE54-17826E9857F8}"/>
              </a:ext>
            </a:extLst>
          </p:cNvPr>
          <p:cNvSpPr/>
          <p:nvPr/>
        </p:nvSpPr>
        <p:spPr>
          <a:xfrm>
            <a:off x="2062279" y="1941651"/>
            <a:ext cx="687896" cy="6878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2303FABE-ECB5-4885-A0EE-3EADB0A6A96D}"/>
              </a:ext>
            </a:extLst>
          </p:cNvPr>
          <p:cNvSpPr txBox="1"/>
          <p:nvPr/>
        </p:nvSpPr>
        <p:spPr>
          <a:xfrm>
            <a:off x="3438071" y="1904667"/>
            <a:ext cx="1338828" cy="369332"/>
          </a:xfrm>
          <a:prstGeom prst="rect">
            <a:avLst/>
          </a:prstGeom>
          <a:noFill/>
        </p:spPr>
        <p:txBody>
          <a:bodyPr wrap="none" rtlCol="0">
            <a:spAutoFit/>
          </a:bodyPr>
          <a:lstStyle/>
          <a:p>
            <a:r>
              <a:rPr lang="zh-CN" altLang="en-US" dirty="0">
                <a:solidFill>
                  <a:srgbClr val="FF0000"/>
                </a:solidFill>
              </a:rPr>
              <a:t>摄像头位置</a:t>
            </a:r>
          </a:p>
        </p:txBody>
      </p:sp>
      <p:cxnSp>
        <p:nvCxnSpPr>
          <p:cNvPr id="13" name="直接箭头连接符 12">
            <a:extLst>
              <a:ext uri="{FF2B5EF4-FFF2-40B4-BE49-F238E27FC236}">
                <a16:creationId xmlns:a16="http://schemas.microsoft.com/office/drawing/2014/main" id="{CA41E963-3C09-4C4A-BAE5-A8BB4AAC0C1C}"/>
              </a:ext>
            </a:extLst>
          </p:cNvPr>
          <p:cNvCxnSpPr>
            <a:cxnSpLocks/>
            <a:endCxn id="2" idx="3"/>
          </p:cNvCxnSpPr>
          <p:nvPr/>
        </p:nvCxnSpPr>
        <p:spPr>
          <a:xfrm flipH="1">
            <a:off x="2750175" y="2058555"/>
            <a:ext cx="687896" cy="2270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5A0893AB-AD74-4DD8-B31A-6A9B5A936F94}"/>
              </a:ext>
            </a:extLst>
          </p:cNvPr>
          <p:cNvSpPr txBox="1"/>
          <p:nvPr/>
        </p:nvSpPr>
        <p:spPr>
          <a:xfrm>
            <a:off x="5519988" y="3997827"/>
            <a:ext cx="1569660" cy="369332"/>
          </a:xfrm>
          <a:prstGeom prst="rect">
            <a:avLst/>
          </a:prstGeom>
          <a:noFill/>
        </p:spPr>
        <p:txBody>
          <a:bodyPr wrap="none" rtlCol="0">
            <a:spAutoFit/>
          </a:bodyPr>
          <a:lstStyle/>
          <a:p>
            <a:r>
              <a:rPr lang="zh-CN" altLang="en-US" dirty="0">
                <a:solidFill>
                  <a:srgbClr val="FF0000"/>
                </a:solidFill>
              </a:rPr>
              <a:t>实时检测结果</a:t>
            </a:r>
          </a:p>
        </p:txBody>
      </p:sp>
      <p:cxnSp>
        <p:nvCxnSpPr>
          <p:cNvPr id="26" name="直接箭头连接符 25">
            <a:extLst>
              <a:ext uri="{FF2B5EF4-FFF2-40B4-BE49-F238E27FC236}">
                <a16:creationId xmlns:a16="http://schemas.microsoft.com/office/drawing/2014/main" id="{8372291D-0AF1-49CA-88B3-930FA95BCB88}"/>
              </a:ext>
            </a:extLst>
          </p:cNvPr>
          <p:cNvCxnSpPr>
            <a:cxnSpLocks/>
            <a:stCxn id="25" idx="1"/>
          </p:cNvCxnSpPr>
          <p:nvPr/>
        </p:nvCxnSpPr>
        <p:spPr>
          <a:xfrm flipH="1" flipV="1">
            <a:off x="5084170" y="3472408"/>
            <a:ext cx="435818" cy="7100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DFA1DBD4-E6F3-46EF-8D59-12467E77759B}"/>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mj-ea"/>
                <a:ea typeface="+mj-ea"/>
              </a:rPr>
              <a:t>3.2</a:t>
            </a:r>
            <a:endParaRPr lang="zh-CN" altLang="en-US" dirty="0">
              <a:latin typeface="+mj-ea"/>
              <a:ea typeface="+mj-ea"/>
            </a:endParaRPr>
          </a:p>
        </p:txBody>
      </p:sp>
      <p:sp>
        <p:nvSpPr>
          <p:cNvPr id="17" name="矩形 16">
            <a:extLst>
              <a:ext uri="{FF2B5EF4-FFF2-40B4-BE49-F238E27FC236}">
                <a16:creationId xmlns:a16="http://schemas.microsoft.com/office/drawing/2014/main" id="{53D72AAB-3C70-456B-A064-9B6372182377}"/>
              </a:ext>
            </a:extLst>
          </p:cNvPr>
          <p:cNvSpPr/>
          <p:nvPr/>
        </p:nvSpPr>
        <p:spPr>
          <a:xfrm>
            <a:off x="922866" y="888589"/>
            <a:ext cx="2472033"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7030A0"/>
                </a:solidFill>
                <a:latin typeface="+mj-ea"/>
                <a:ea typeface="+mj-ea"/>
              </a:rPr>
              <a:t>系统展示：鸟类检测</a:t>
            </a:r>
            <a:endParaRPr lang="zh-CN" altLang="en-US" b="1" dirty="0">
              <a:solidFill>
                <a:srgbClr val="7030A0"/>
              </a:solidFill>
              <a:latin typeface="+mj-ea"/>
              <a:ea typeface="+mj-ea"/>
            </a:endParaRPr>
          </a:p>
        </p:txBody>
      </p:sp>
    </p:spTree>
    <p:extLst>
      <p:ext uri="{BB962C8B-B14F-4D97-AF65-F5344CB8AC3E}">
        <p14:creationId xmlns:p14="http://schemas.microsoft.com/office/powerpoint/2010/main" val="3840615672"/>
      </p:ext>
    </p:extLst>
  </p:cSld>
  <p:clrMapOvr>
    <a:masterClrMapping/>
  </p:clrMapOvr>
  <p:transition spd="med">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6">
            <a:extLst>
              <a:ext uri="{FF2B5EF4-FFF2-40B4-BE49-F238E27FC236}">
                <a16:creationId xmlns:a16="http://schemas.microsoft.com/office/drawing/2014/main" id="{FD7D72CF-F739-763B-F7DB-1FF4A3D96149}"/>
              </a:ext>
            </a:extLst>
          </p:cNvPr>
          <p:cNvSpPr txBox="1">
            <a:spLocks noChangeArrowheads="1"/>
          </p:cNvSpPr>
          <p:nvPr/>
        </p:nvSpPr>
        <p:spPr bwMode="auto">
          <a:xfrm>
            <a:off x="3695350" y="2787604"/>
            <a:ext cx="48013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914377" fontAlgn="base">
              <a:spcBef>
                <a:spcPct val="0"/>
              </a:spcBef>
              <a:spcAft>
                <a:spcPct val="0"/>
              </a:spcAft>
              <a:defRPr/>
            </a:pPr>
            <a:r>
              <a:rPr lang="zh-CN" altLang="en-US" sz="3600" b="1" spc="400" dirty="0">
                <a:solidFill>
                  <a:srgbClr val="674196"/>
                </a:solidFill>
                <a:latin typeface="微软雅黑"/>
                <a:ea typeface="微软雅黑"/>
              </a:rPr>
              <a:t>研究生期间工作成果</a:t>
            </a:r>
          </a:p>
        </p:txBody>
      </p:sp>
      <p:sp>
        <p:nvSpPr>
          <p:cNvPr id="7" name="矩形 6">
            <a:extLst>
              <a:ext uri="{FF2B5EF4-FFF2-40B4-BE49-F238E27FC236}">
                <a16:creationId xmlns:a16="http://schemas.microsoft.com/office/drawing/2014/main" id="{78F3479B-B3FE-797F-7198-D3A950009962}"/>
              </a:ext>
            </a:extLst>
          </p:cNvPr>
          <p:cNvSpPr/>
          <p:nvPr/>
        </p:nvSpPr>
        <p:spPr>
          <a:xfrm>
            <a:off x="2779718" y="3925592"/>
            <a:ext cx="6632564" cy="499624"/>
          </a:xfrm>
          <a:prstGeom prst="rect">
            <a:avLst/>
          </a:prstGeom>
        </p:spPr>
        <p:txBody>
          <a:bodyPr wrap="square">
            <a:spAutoFit/>
          </a:bodyPr>
          <a:lstStyle/>
          <a:p>
            <a:pPr algn="ctr" defTabSz="914377">
              <a:lnSpc>
                <a:spcPct val="150000"/>
              </a:lnSpc>
              <a:buClr>
                <a:srgbClr val="2AFEFF"/>
              </a:buClr>
              <a:defRPr/>
            </a:pPr>
            <a:r>
              <a:rPr lang="zh-CN" altLang="en-US" sz="2000">
                <a:solidFill>
                  <a:prstClr val="black">
                    <a:lumMod val="75000"/>
                    <a:lumOff val="25000"/>
                  </a:prstClr>
                </a:solidFill>
                <a:latin typeface="+mj-ea"/>
                <a:ea typeface="+mj-ea"/>
                <a:cs typeface="Arial" panose="020B0604020202020204" pitchFamily="34" charset="0"/>
              </a:rPr>
              <a:t>论文</a:t>
            </a:r>
            <a:r>
              <a:rPr lang="en-US" altLang="zh-CN" sz="2000">
                <a:solidFill>
                  <a:prstClr val="black">
                    <a:lumMod val="75000"/>
                    <a:lumOff val="25000"/>
                  </a:prstClr>
                </a:solidFill>
                <a:latin typeface="+mj-ea"/>
                <a:ea typeface="+mj-ea"/>
                <a:cs typeface="Arial" panose="020B0604020202020204" pitchFamily="34" charset="0"/>
              </a:rPr>
              <a:t> | </a:t>
            </a:r>
            <a:r>
              <a:rPr lang="zh-CN" altLang="en-US" sz="2000">
                <a:solidFill>
                  <a:prstClr val="black">
                    <a:lumMod val="75000"/>
                    <a:lumOff val="25000"/>
                  </a:prstClr>
                </a:solidFill>
                <a:latin typeface="+mj-ea"/>
                <a:ea typeface="+mj-ea"/>
                <a:cs typeface="Arial" panose="020B0604020202020204" pitchFamily="34" charset="0"/>
              </a:rPr>
              <a:t>专利 </a:t>
            </a:r>
            <a:r>
              <a:rPr lang="en-US" altLang="zh-CN" sz="2000">
                <a:solidFill>
                  <a:prstClr val="black">
                    <a:lumMod val="75000"/>
                    <a:lumOff val="25000"/>
                  </a:prstClr>
                </a:solidFill>
                <a:latin typeface="+mj-ea"/>
                <a:ea typeface="+mj-ea"/>
                <a:cs typeface="Arial" panose="020B0604020202020204" pitchFamily="34" charset="0"/>
              </a:rPr>
              <a:t>| </a:t>
            </a:r>
            <a:r>
              <a:rPr lang="zh-CN" altLang="en-US" sz="2000">
                <a:solidFill>
                  <a:prstClr val="black">
                    <a:lumMod val="75000"/>
                    <a:lumOff val="25000"/>
                  </a:prstClr>
                </a:solidFill>
                <a:latin typeface="+mj-ea"/>
                <a:ea typeface="+mj-ea"/>
                <a:cs typeface="Arial" panose="020B0604020202020204" pitchFamily="34" charset="0"/>
              </a:rPr>
              <a:t>项目</a:t>
            </a:r>
            <a:endParaRPr lang="zh-CN" altLang="en-US" sz="2000" dirty="0">
              <a:solidFill>
                <a:prstClr val="black">
                  <a:lumMod val="75000"/>
                  <a:lumOff val="25000"/>
                </a:prstClr>
              </a:solidFill>
              <a:latin typeface="+mj-ea"/>
              <a:ea typeface="+mj-ea"/>
              <a:cs typeface="Arial" panose="020B0604020202020204" pitchFamily="34" charset="0"/>
            </a:endParaRPr>
          </a:p>
        </p:txBody>
      </p:sp>
      <p:sp>
        <p:nvSpPr>
          <p:cNvPr id="8" name="矩形 7">
            <a:extLst>
              <a:ext uri="{FF2B5EF4-FFF2-40B4-BE49-F238E27FC236}">
                <a16:creationId xmlns:a16="http://schemas.microsoft.com/office/drawing/2014/main" id="{19285F4E-DD31-7A8F-1AD7-3918675025ED}"/>
              </a:ext>
            </a:extLst>
          </p:cNvPr>
          <p:cNvSpPr/>
          <p:nvPr/>
        </p:nvSpPr>
        <p:spPr>
          <a:xfrm>
            <a:off x="5297191" y="3429000"/>
            <a:ext cx="1597617" cy="369332"/>
          </a:xfrm>
          <a:prstGeom prst="rect">
            <a:avLst/>
          </a:prstGeom>
        </p:spPr>
        <p:txBody>
          <a:bodyPr wrap="none">
            <a:spAutoFit/>
          </a:bodyPr>
          <a:lstStyle/>
          <a:p>
            <a:pPr algn="ctr" defTabSz="914377" fontAlgn="base">
              <a:spcBef>
                <a:spcPct val="0"/>
              </a:spcBef>
              <a:spcAft>
                <a:spcPct val="0"/>
              </a:spcAft>
              <a:defRPr/>
            </a:pPr>
            <a:r>
              <a:rPr lang="en-US" altLang="zh-CN" b="1" dirty="0">
                <a:solidFill>
                  <a:srgbClr val="674196"/>
                </a:solidFill>
                <a:latin typeface="Times New Roman" panose="02020603050405020304" pitchFamily="18" charset="0"/>
                <a:ea typeface="方正兰亭黑_GBK"/>
                <a:cs typeface="Times New Roman" panose="02020603050405020304" pitchFamily="18" charset="0"/>
              </a:rPr>
              <a:t>Work Product</a:t>
            </a:r>
          </a:p>
        </p:txBody>
      </p:sp>
      <p:sp>
        <p:nvSpPr>
          <p:cNvPr id="9" name="圆角矩形 52">
            <a:extLst>
              <a:ext uri="{FF2B5EF4-FFF2-40B4-BE49-F238E27FC236}">
                <a16:creationId xmlns:a16="http://schemas.microsoft.com/office/drawing/2014/main" id="{882758B7-FD6A-B87A-9616-B8AB34A68A0C}"/>
              </a:ext>
            </a:extLst>
          </p:cNvPr>
          <p:cNvSpPr/>
          <p:nvPr/>
        </p:nvSpPr>
        <p:spPr>
          <a:xfrm>
            <a:off x="5256262" y="1975542"/>
            <a:ext cx="1679475" cy="457436"/>
          </a:xfrm>
          <a:prstGeom prst="roundRect">
            <a:avLst>
              <a:gd name="adj" fmla="val 50000"/>
            </a:avLst>
          </a:prstGeom>
          <a:solidFill>
            <a:srgbClr val="67419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zh-CN" altLang="en-US" dirty="0">
                <a:solidFill>
                  <a:prstClr val="white"/>
                </a:solidFill>
                <a:latin typeface="+mj-ea"/>
                <a:ea typeface="+mj-ea"/>
                <a:cs typeface="Arial" panose="020B0604020202020204" pitchFamily="34" charset="0"/>
              </a:rPr>
              <a:t>第四部分</a:t>
            </a:r>
          </a:p>
        </p:txBody>
      </p:sp>
    </p:spTree>
    <p:extLst>
      <p:ext uri="{BB962C8B-B14F-4D97-AF65-F5344CB8AC3E}">
        <p14:creationId xmlns:p14="http://schemas.microsoft.com/office/powerpoint/2010/main" val="2508156839"/>
      </p:ext>
    </p:extLst>
  </p:cSld>
  <p:clrMapOvr>
    <a:masterClrMapping/>
  </p:clrMapOvr>
  <p:transition spd="med">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a:extLst>
              <a:ext uri="{FF2B5EF4-FFF2-40B4-BE49-F238E27FC236}">
                <a16:creationId xmlns:a16="http://schemas.microsoft.com/office/drawing/2014/main" id="{965A31C8-B781-D278-F06A-B63F4E5DA8C3}"/>
              </a:ext>
            </a:extLst>
          </p:cNvPr>
          <p:cNvCxnSpPr>
            <a:cxnSpLocks/>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a:extLst>
              <a:ext uri="{FF2B5EF4-FFF2-40B4-BE49-F238E27FC236}">
                <a16:creationId xmlns:a16="http://schemas.microsoft.com/office/drawing/2014/main" id="{C9D06805-987E-3AA5-228A-644675ACB319}"/>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a:extLst>
              <a:ext uri="{FF2B5EF4-FFF2-40B4-BE49-F238E27FC236}">
                <a16:creationId xmlns:a16="http://schemas.microsoft.com/office/drawing/2014/main" id="{BA080848-5E6F-1AA3-CB17-3A8DE7B4C9B6}"/>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研究内容</a:t>
            </a:r>
          </a:p>
        </p:txBody>
      </p:sp>
      <p:sp>
        <p:nvSpPr>
          <p:cNvPr id="8" name="文本框 7">
            <a:extLst>
              <a:ext uri="{FF2B5EF4-FFF2-40B4-BE49-F238E27FC236}">
                <a16:creationId xmlns:a16="http://schemas.microsoft.com/office/drawing/2014/main" id="{71381A5B-467C-1336-C285-5168D7D2F454}"/>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a:extLst>
              <a:ext uri="{FF2B5EF4-FFF2-40B4-BE49-F238E27FC236}">
                <a16:creationId xmlns:a16="http://schemas.microsoft.com/office/drawing/2014/main" id="{99B26223-7FF4-A206-05B1-EF311FC0409D}"/>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工作成果</a:t>
            </a:r>
          </a:p>
        </p:txBody>
      </p:sp>
      <p:sp>
        <p:nvSpPr>
          <p:cNvPr id="10" name="文本框 9">
            <a:extLst>
              <a:ext uri="{FF2B5EF4-FFF2-40B4-BE49-F238E27FC236}">
                <a16:creationId xmlns:a16="http://schemas.microsoft.com/office/drawing/2014/main" id="{4D364078-5D3E-E18C-3ED4-30485069BAB1}"/>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1" name="文本框 10">
            <a:extLst>
              <a:ext uri="{FF2B5EF4-FFF2-40B4-BE49-F238E27FC236}">
                <a16:creationId xmlns:a16="http://schemas.microsoft.com/office/drawing/2014/main" id="{4B041C41-2D42-4DBD-A049-32E4072BA156}"/>
              </a:ext>
            </a:extLst>
          </p:cNvPr>
          <p:cNvSpPr txBox="1"/>
          <p:nvPr/>
        </p:nvSpPr>
        <p:spPr>
          <a:xfrm>
            <a:off x="1287078" y="2947897"/>
            <a:ext cx="697627" cy="400110"/>
          </a:xfrm>
          <a:prstGeom prst="rect">
            <a:avLst/>
          </a:prstGeom>
          <a:noFill/>
        </p:spPr>
        <p:txBody>
          <a:bodyPr wrap="none" rtlCol="0">
            <a:spAutoFit/>
          </a:bodyPr>
          <a:lstStyle/>
          <a:p>
            <a:r>
              <a:rPr lang="zh-CN" altLang="en-US" sz="2000" b="1" dirty="0">
                <a:latin typeface="+mj-ea"/>
                <a:ea typeface="+mj-ea"/>
              </a:rPr>
              <a:t>专利</a:t>
            </a:r>
          </a:p>
        </p:txBody>
      </p:sp>
      <p:sp>
        <p:nvSpPr>
          <p:cNvPr id="12" name="文本框 11">
            <a:extLst>
              <a:ext uri="{FF2B5EF4-FFF2-40B4-BE49-F238E27FC236}">
                <a16:creationId xmlns:a16="http://schemas.microsoft.com/office/drawing/2014/main" id="{7E1AF6AC-6124-4BDC-A37D-1EE3F541AFB8}"/>
              </a:ext>
            </a:extLst>
          </p:cNvPr>
          <p:cNvSpPr txBox="1"/>
          <p:nvPr/>
        </p:nvSpPr>
        <p:spPr>
          <a:xfrm>
            <a:off x="1291333" y="4144976"/>
            <a:ext cx="697627" cy="400110"/>
          </a:xfrm>
          <a:prstGeom prst="rect">
            <a:avLst/>
          </a:prstGeom>
          <a:noFill/>
        </p:spPr>
        <p:txBody>
          <a:bodyPr wrap="none" rtlCol="0">
            <a:spAutoFit/>
          </a:bodyPr>
          <a:lstStyle/>
          <a:p>
            <a:r>
              <a:rPr lang="zh-CN" altLang="en-US" sz="2000" b="1" dirty="0">
                <a:latin typeface="+mj-ea"/>
                <a:ea typeface="+mj-ea"/>
              </a:rPr>
              <a:t>项目</a:t>
            </a:r>
          </a:p>
        </p:txBody>
      </p:sp>
      <p:sp>
        <p:nvSpPr>
          <p:cNvPr id="13" name="文本框 12">
            <a:extLst>
              <a:ext uri="{FF2B5EF4-FFF2-40B4-BE49-F238E27FC236}">
                <a16:creationId xmlns:a16="http://schemas.microsoft.com/office/drawing/2014/main" id="{32F2EF2E-8560-4FF5-B766-206185C7E38F}"/>
              </a:ext>
            </a:extLst>
          </p:cNvPr>
          <p:cNvSpPr txBox="1"/>
          <p:nvPr/>
        </p:nvSpPr>
        <p:spPr>
          <a:xfrm>
            <a:off x="1287078" y="3353435"/>
            <a:ext cx="8741010" cy="646331"/>
          </a:xfrm>
          <a:prstGeom prst="rect">
            <a:avLst/>
          </a:prstGeom>
          <a:noFill/>
        </p:spPr>
        <p:txBody>
          <a:bodyPr wrap="square" rtlCol="0">
            <a:spAutoFit/>
          </a:bodyPr>
          <a:lstStyle/>
          <a:p>
            <a:pPr marL="285750" indent="-285750">
              <a:buFont typeface="Wingdings" panose="05000000000000000000" pitchFamily="2" charset="2"/>
              <a:buChar char="n"/>
            </a:pPr>
            <a:r>
              <a:rPr lang="zh-CN" altLang="en-US" dirty="0">
                <a:latin typeface="+mj-ea"/>
                <a:ea typeface="+mj-ea"/>
              </a:rPr>
              <a:t>申富饶，肖伟康，赵健。一种基于特征融合的野生动物视频目标检测方法。专利申请号：</a:t>
            </a:r>
            <a:r>
              <a:rPr lang="en-US" altLang="zh-CN" sz="1800" dirty="0">
                <a:solidFill>
                  <a:srgbClr val="333333"/>
                </a:solidFill>
                <a:effectLst/>
                <a:latin typeface="+mj-ea"/>
                <a:ea typeface="+mj-ea"/>
                <a:cs typeface="Arial" panose="020B0604020202020204" pitchFamily="34" charset="0"/>
              </a:rPr>
              <a:t>202310011137.6</a:t>
            </a:r>
            <a:endParaRPr lang="zh-CN" altLang="en-US" dirty="0">
              <a:latin typeface="+mj-ea"/>
              <a:ea typeface="+mj-ea"/>
            </a:endParaRPr>
          </a:p>
        </p:txBody>
      </p:sp>
      <p:sp>
        <p:nvSpPr>
          <p:cNvPr id="14" name="文本框 13">
            <a:extLst>
              <a:ext uri="{FF2B5EF4-FFF2-40B4-BE49-F238E27FC236}">
                <a16:creationId xmlns:a16="http://schemas.microsoft.com/office/drawing/2014/main" id="{750EED8C-536A-4FC7-AD4B-802F0DB1124D}"/>
              </a:ext>
            </a:extLst>
          </p:cNvPr>
          <p:cNvSpPr txBox="1"/>
          <p:nvPr/>
        </p:nvSpPr>
        <p:spPr>
          <a:xfrm>
            <a:off x="1287077" y="4586720"/>
            <a:ext cx="8741011" cy="369332"/>
          </a:xfrm>
          <a:prstGeom prst="rect">
            <a:avLst/>
          </a:prstGeom>
          <a:noFill/>
        </p:spPr>
        <p:txBody>
          <a:bodyPr wrap="square" rtlCol="0">
            <a:spAutoFit/>
          </a:bodyPr>
          <a:lstStyle/>
          <a:p>
            <a:pPr marL="285750" indent="-285750">
              <a:buFont typeface="Wingdings" panose="05000000000000000000" pitchFamily="2" charset="2"/>
              <a:buChar char="n"/>
            </a:pPr>
            <a:r>
              <a:rPr lang="zh-CN" altLang="en-US" dirty="0">
                <a:latin typeface="+mj-ea"/>
                <a:ea typeface="+mj-ea"/>
              </a:rPr>
              <a:t>国家自然科学基金 “基于深度感知增量式联想记忆神经网络的信息融合系统研究”</a:t>
            </a:r>
          </a:p>
        </p:txBody>
      </p:sp>
      <p:sp>
        <p:nvSpPr>
          <p:cNvPr id="15" name="文本框 14">
            <a:extLst>
              <a:ext uri="{FF2B5EF4-FFF2-40B4-BE49-F238E27FC236}">
                <a16:creationId xmlns:a16="http://schemas.microsoft.com/office/drawing/2014/main" id="{A892570C-3A72-4001-9DEF-D69187EB3394}"/>
              </a:ext>
            </a:extLst>
          </p:cNvPr>
          <p:cNvSpPr txBox="1"/>
          <p:nvPr/>
        </p:nvSpPr>
        <p:spPr>
          <a:xfrm>
            <a:off x="1287078" y="1743735"/>
            <a:ext cx="697627" cy="400110"/>
          </a:xfrm>
          <a:prstGeom prst="rect">
            <a:avLst/>
          </a:prstGeom>
          <a:noFill/>
        </p:spPr>
        <p:txBody>
          <a:bodyPr wrap="none" rtlCol="0">
            <a:spAutoFit/>
          </a:bodyPr>
          <a:lstStyle/>
          <a:p>
            <a:r>
              <a:rPr lang="zh-CN" altLang="en-US" sz="2000" b="1" dirty="0">
                <a:latin typeface="+mj-ea"/>
                <a:ea typeface="+mj-ea"/>
              </a:rPr>
              <a:t>论文</a:t>
            </a:r>
          </a:p>
        </p:txBody>
      </p:sp>
      <p:sp>
        <p:nvSpPr>
          <p:cNvPr id="16" name="文本框 15">
            <a:extLst>
              <a:ext uri="{FF2B5EF4-FFF2-40B4-BE49-F238E27FC236}">
                <a16:creationId xmlns:a16="http://schemas.microsoft.com/office/drawing/2014/main" id="{66F6086C-269E-4DF8-8FD6-824C24F6CBA2}"/>
              </a:ext>
            </a:extLst>
          </p:cNvPr>
          <p:cNvSpPr txBox="1"/>
          <p:nvPr/>
        </p:nvSpPr>
        <p:spPr>
          <a:xfrm>
            <a:off x="1287078" y="2120150"/>
            <a:ext cx="8741010" cy="646331"/>
          </a:xfrm>
          <a:prstGeom prst="rect">
            <a:avLst/>
          </a:prstGeom>
          <a:noFill/>
        </p:spPr>
        <p:txBody>
          <a:bodyPr wrap="square" rtlCol="0">
            <a:spAutoFit/>
          </a:bodyPr>
          <a:lstStyle/>
          <a:p>
            <a:pPr marL="285750" indent="-285750">
              <a:buFont typeface="Wingdings" panose="05000000000000000000" pitchFamily="2" charset="2"/>
              <a:buChar char="n"/>
            </a:pPr>
            <a:r>
              <a:rPr lang="en-US" altLang="zh-CN" dirty="0" err="1">
                <a:latin typeface="Times New Roman" panose="02020603050405020304" pitchFamily="18" charset="0"/>
                <a:cs typeface="Times New Roman" panose="02020603050405020304" pitchFamily="18" charset="0"/>
              </a:rPr>
              <a:t>Weikang</a:t>
            </a:r>
            <a:r>
              <a:rPr lang="en-US" altLang="zh-CN" dirty="0">
                <a:latin typeface="Times New Roman" panose="02020603050405020304" pitchFamily="18" charset="0"/>
                <a:cs typeface="Times New Roman" panose="02020603050405020304" pitchFamily="18" charset="0"/>
              </a:rPr>
              <a:t> Xiao, </a:t>
            </a:r>
            <a:r>
              <a:rPr lang="en-US" altLang="zh-CN" dirty="0" err="1">
                <a:latin typeface="Times New Roman" panose="02020603050405020304" pitchFamily="18" charset="0"/>
                <a:cs typeface="Times New Roman" panose="02020603050405020304" pitchFamily="18" charset="0"/>
              </a:rPr>
              <a:t>Fengshan</a:t>
            </a:r>
            <a:r>
              <a:rPr lang="en-US" altLang="zh-CN" dirty="0">
                <a:latin typeface="Times New Roman" panose="02020603050405020304" pitchFamily="18" charset="0"/>
                <a:cs typeface="Times New Roman" panose="02020603050405020304" pitchFamily="18" charset="0"/>
              </a:rPr>
              <a:t> Liu, Jian Zhao, </a:t>
            </a:r>
            <a:r>
              <a:rPr lang="en-US" altLang="zh-CN" dirty="0" err="1">
                <a:latin typeface="Times New Roman" panose="02020603050405020304" pitchFamily="18" charset="0"/>
                <a:cs typeface="Times New Roman" panose="02020603050405020304" pitchFamily="18" charset="0"/>
              </a:rPr>
              <a:t>Furao</a:t>
            </a:r>
            <a:r>
              <a:rPr lang="en-US" altLang="zh-CN" dirty="0">
                <a:latin typeface="Times New Roman" panose="02020603050405020304" pitchFamily="18" charset="0"/>
                <a:cs typeface="Times New Roman" panose="02020603050405020304" pitchFamily="18" charset="0"/>
              </a:rPr>
              <a:t> Shen. Faster-SOINN: A faster unsupervised incremental1 clustering method, under-review.</a:t>
            </a:r>
            <a:endParaRPr lang="zh-CN" altLang="en-US" dirty="0">
              <a:latin typeface="Times New Roman" panose="02020603050405020304" pitchFamily="18" charset="0"/>
              <a:cs typeface="Times New Roman" panose="02020603050405020304" pitchFamily="18" charset="0"/>
            </a:endParaRPr>
          </a:p>
        </p:txBody>
      </p:sp>
      <p:sp>
        <p:nvSpPr>
          <p:cNvPr id="17" name="矩形 16">
            <a:extLst>
              <a:ext uri="{FF2B5EF4-FFF2-40B4-BE49-F238E27FC236}">
                <a16:creationId xmlns:a16="http://schemas.microsoft.com/office/drawing/2014/main" id="{0EE333E6-01AC-42E5-B374-447587334D21}"/>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mj-ea"/>
                <a:ea typeface="+mj-ea"/>
              </a:rPr>
              <a:t>4.1</a:t>
            </a:r>
            <a:endParaRPr lang="zh-CN" altLang="en-US" dirty="0">
              <a:latin typeface="+mj-ea"/>
              <a:ea typeface="+mj-ea"/>
            </a:endParaRPr>
          </a:p>
        </p:txBody>
      </p:sp>
      <p:sp>
        <p:nvSpPr>
          <p:cNvPr id="18" name="矩形 17">
            <a:extLst>
              <a:ext uri="{FF2B5EF4-FFF2-40B4-BE49-F238E27FC236}">
                <a16:creationId xmlns:a16="http://schemas.microsoft.com/office/drawing/2014/main" id="{0B5EF2F8-3A18-4F7D-BE8C-8D2A54953767}"/>
              </a:ext>
            </a:extLst>
          </p:cNvPr>
          <p:cNvSpPr/>
          <p:nvPr/>
        </p:nvSpPr>
        <p:spPr>
          <a:xfrm>
            <a:off x="922867" y="888589"/>
            <a:ext cx="1710266"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7030A0"/>
                </a:solidFill>
                <a:latin typeface="+mj-ea"/>
                <a:ea typeface="+mj-ea"/>
              </a:rPr>
              <a:t>工作成果</a:t>
            </a:r>
            <a:endParaRPr lang="zh-CN" altLang="en-US" b="1" dirty="0">
              <a:solidFill>
                <a:srgbClr val="7030A0"/>
              </a:solidFill>
              <a:latin typeface="+mj-ea"/>
              <a:ea typeface="+mj-ea"/>
            </a:endParaRPr>
          </a:p>
        </p:txBody>
      </p:sp>
    </p:spTree>
    <p:extLst>
      <p:ext uri="{BB962C8B-B14F-4D97-AF65-F5344CB8AC3E}">
        <p14:creationId xmlns:p14="http://schemas.microsoft.com/office/powerpoint/2010/main" val="4132532651"/>
      </p:ext>
    </p:extLst>
  </p:cSld>
  <p:clrMapOvr>
    <a:masterClrMapping/>
  </p:clrMapOvr>
  <p:transition spd="med">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6">
            <a:extLst>
              <a:ext uri="{FF2B5EF4-FFF2-40B4-BE49-F238E27FC236}">
                <a16:creationId xmlns:a16="http://schemas.microsoft.com/office/drawing/2014/main" id="{FD7D72CF-F739-763B-F7DB-1FF4A3D96149}"/>
              </a:ext>
            </a:extLst>
          </p:cNvPr>
          <p:cNvSpPr txBox="1">
            <a:spLocks noChangeArrowheads="1"/>
          </p:cNvSpPr>
          <p:nvPr/>
        </p:nvSpPr>
        <p:spPr bwMode="auto">
          <a:xfrm>
            <a:off x="5490715" y="2787604"/>
            <a:ext cx="12105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914377" fontAlgn="base">
              <a:spcBef>
                <a:spcPct val="0"/>
              </a:spcBef>
              <a:spcAft>
                <a:spcPct val="0"/>
              </a:spcAft>
              <a:defRPr/>
            </a:pPr>
            <a:r>
              <a:rPr lang="zh-CN" altLang="en-US" sz="3600" b="1" spc="400" dirty="0">
                <a:solidFill>
                  <a:srgbClr val="674196"/>
                </a:solidFill>
                <a:latin typeface="微软雅黑"/>
                <a:ea typeface="微软雅黑"/>
              </a:rPr>
              <a:t>总结</a:t>
            </a:r>
          </a:p>
        </p:txBody>
      </p:sp>
      <p:sp>
        <p:nvSpPr>
          <p:cNvPr id="7" name="矩形 6">
            <a:extLst>
              <a:ext uri="{FF2B5EF4-FFF2-40B4-BE49-F238E27FC236}">
                <a16:creationId xmlns:a16="http://schemas.microsoft.com/office/drawing/2014/main" id="{78F3479B-B3FE-797F-7198-D3A950009962}"/>
              </a:ext>
            </a:extLst>
          </p:cNvPr>
          <p:cNvSpPr/>
          <p:nvPr/>
        </p:nvSpPr>
        <p:spPr>
          <a:xfrm>
            <a:off x="2779718" y="3925592"/>
            <a:ext cx="6632564" cy="499624"/>
          </a:xfrm>
          <a:prstGeom prst="rect">
            <a:avLst/>
          </a:prstGeom>
        </p:spPr>
        <p:txBody>
          <a:bodyPr wrap="square">
            <a:spAutoFit/>
          </a:bodyPr>
          <a:lstStyle/>
          <a:p>
            <a:pPr algn="ctr" defTabSz="914377">
              <a:lnSpc>
                <a:spcPct val="150000"/>
              </a:lnSpc>
              <a:buClr>
                <a:srgbClr val="2AFEFF"/>
              </a:buClr>
              <a:defRPr/>
            </a:pPr>
            <a:r>
              <a:rPr lang="zh-CN" altLang="en-US" sz="2000" dirty="0">
                <a:solidFill>
                  <a:prstClr val="black">
                    <a:lumMod val="75000"/>
                    <a:lumOff val="25000"/>
                  </a:prstClr>
                </a:solidFill>
                <a:latin typeface="+mj-ea"/>
                <a:ea typeface="+mj-ea"/>
                <a:cs typeface="Arial" panose="020B0604020202020204" pitchFamily="34" charset="0"/>
              </a:rPr>
              <a:t>全文总结</a:t>
            </a:r>
          </a:p>
        </p:txBody>
      </p:sp>
      <p:sp>
        <p:nvSpPr>
          <p:cNvPr id="8" name="矩形 7">
            <a:extLst>
              <a:ext uri="{FF2B5EF4-FFF2-40B4-BE49-F238E27FC236}">
                <a16:creationId xmlns:a16="http://schemas.microsoft.com/office/drawing/2014/main" id="{19285F4E-DD31-7A8F-1AD7-3918675025ED}"/>
              </a:ext>
            </a:extLst>
          </p:cNvPr>
          <p:cNvSpPr/>
          <p:nvPr/>
        </p:nvSpPr>
        <p:spPr>
          <a:xfrm>
            <a:off x="5477883" y="3429000"/>
            <a:ext cx="1236237" cy="369332"/>
          </a:xfrm>
          <a:prstGeom prst="rect">
            <a:avLst/>
          </a:prstGeom>
        </p:spPr>
        <p:txBody>
          <a:bodyPr wrap="none">
            <a:spAutoFit/>
          </a:bodyPr>
          <a:lstStyle/>
          <a:p>
            <a:pPr algn="ctr" defTabSz="914377" fontAlgn="base">
              <a:spcBef>
                <a:spcPct val="0"/>
              </a:spcBef>
              <a:spcAft>
                <a:spcPct val="0"/>
              </a:spcAft>
              <a:defRPr/>
            </a:pPr>
            <a:r>
              <a:rPr lang="en-US" altLang="zh-CN" b="1" dirty="0">
                <a:solidFill>
                  <a:srgbClr val="674196"/>
                </a:solidFill>
                <a:latin typeface="Arial"/>
                <a:ea typeface="方正兰亭黑_GBK"/>
              </a:rPr>
              <a:t>Summary</a:t>
            </a:r>
          </a:p>
        </p:txBody>
      </p:sp>
      <p:sp>
        <p:nvSpPr>
          <p:cNvPr id="9" name="圆角矩形 52">
            <a:extLst>
              <a:ext uri="{FF2B5EF4-FFF2-40B4-BE49-F238E27FC236}">
                <a16:creationId xmlns:a16="http://schemas.microsoft.com/office/drawing/2014/main" id="{882758B7-FD6A-B87A-9616-B8AB34A68A0C}"/>
              </a:ext>
            </a:extLst>
          </p:cNvPr>
          <p:cNvSpPr/>
          <p:nvPr/>
        </p:nvSpPr>
        <p:spPr>
          <a:xfrm>
            <a:off x="5256262" y="1975542"/>
            <a:ext cx="1679475" cy="457436"/>
          </a:xfrm>
          <a:prstGeom prst="roundRect">
            <a:avLst>
              <a:gd name="adj" fmla="val 50000"/>
            </a:avLst>
          </a:prstGeom>
          <a:solidFill>
            <a:srgbClr val="67419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zh-CN" altLang="en-US" dirty="0">
                <a:solidFill>
                  <a:prstClr val="white"/>
                </a:solidFill>
                <a:latin typeface="+mj-ea"/>
                <a:ea typeface="+mj-ea"/>
                <a:cs typeface="Arial" panose="020B0604020202020204" pitchFamily="34" charset="0"/>
              </a:rPr>
              <a:t>第五部分</a:t>
            </a:r>
          </a:p>
        </p:txBody>
      </p:sp>
    </p:spTree>
    <p:extLst>
      <p:ext uri="{BB962C8B-B14F-4D97-AF65-F5344CB8AC3E}">
        <p14:creationId xmlns:p14="http://schemas.microsoft.com/office/powerpoint/2010/main" val="135594193"/>
      </p:ext>
    </p:extLst>
  </p:cSld>
  <p:clrMapOvr>
    <a:masterClrMapping/>
  </p:clrMapOvr>
  <p:transition spd="med">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a:extLst>
              <a:ext uri="{FF2B5EF4-FFF2-40B4-BE49-F238E27FC236}">
                <a16:creationId xmlns:a16="http://schemas.microsoft.com/office/drawing/2014/main" id="{8F443DBC-5742-4800-4370-183D88528787}"/>
              </a:ext>
            </a:extLst>
          </p:cNvPr>
          <p:cNvCxnSpPr>
            <a:cxnSpLocks/>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BFFBB448-69D5-8B42-ABE2-430F746DAB59}"/>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35" name="文本框 34">
            <a:extLst>
              <a:ext uri="{FF2B5EF4-FFF2-40B4-BE49-F238E27FC236}">
                <a16:creationId xmlns:a16="http://schemas.microsoft.com/office/drawing/2014/main" id="{9F3839D0-53AA-0C65-1F35-D96A5A33D59D}"/>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研究内容</a:t>
            </a:r>
          </a:p>
        </p:txBody>
      </p:sp>
      <p:sp>
        <p:nvSpPr>
          <p:cNvPr id="36" name="文本框 35">
            <a:extLst>
              <a:ext uri="{FF2B5EF4-FFF2-40B4-BE49-F238E27FC236}">
                <a16:creationId xmlns:a16="http://schemas.microsoft.com/office/drawing/2014/main" id="{041264BB-12B9-5B12-15C4-B2FA424D9A85}"/>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37" name="文本框 36">
            <a:extLst>
              <a:ext uri="{FF2B5EF4-FFF2-40B4-BE49-F238E27FC236}">
                <a16:creationId xmlns:a16="http://schemas.microsoft.com/office/drawing/2014/main" id="{1286C8E1-C833-5540-C390-6A17115265B5}"/>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38" name="文本框 37">
            <a:extLst>
              <a:ext uri="{FF2B5EF4-FFF2-40B4-BE49-F238E27FC236}">
                <a16:creationId xmlns:a16="http://schemas.microsoft.com/office/drawing/2014/main" id="{686270A2-3901-518C-593B-F255EF3F4937}"/>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全文总结</a:t>
            </a:r>
          </a:p>
        </p:txBody>
      </p:sp>
      <p:sp>
        <p:nvSpPr>
          <p:cNvPr id="33" name="任意多边形: 形状 32">
            <a:extLst>
              <a:ext uri="{FF2B5EF4-FFF2-40B4-BE49-F238E27FC236}">
                <a16:creationId xmlns:a16="http://schemas.microsoft.com/office/drawing/2014/main" id="{43E13FB6-7C5F-4510-98C0-9B159C088320}"/>
              </a:ext>
            </a:extLst>
          </p:cNvPr>
          <p:cNvSpPr/>
          <p:nvPr/>
        </p:nvSpPr>
        <p:spPr>
          <a:xfrm>
            <a:off x="1235376" y="1372329"/>
            <a:ext cx="3045980" cy="1849961"/>
          </a:xfrm>
          <a:custGeom>
            <a:avLst/>
            <a:gdLst>
              <a:gd name="connsiteX0" fmla="*/ 337374 w 2835563"/>
              <a:gd name="connsiteY0" fmla="*/ 0 h 1686841"/>
              <a:gd name="connsiteX1" fmla="*/ 2498189 w 2835563"/>
              <a:gd name="connsiteY1" fmla="*/ 0 h 1686841"/>
              <a:gd name="connsiteX2" fmla="*/ 2835563 w 2835563"/>
              <a:gd name="connsiteY2" fmla="*/ 337374 h 1686841"/>
              <a:gd name="connsiteX3" fmla="*/ 2835563 w 2835563"/>
              <a:gd name="connsiteY3" fmla="*/ 1686831 h 1686841"/>
              <a:gd name="connsiteX4" fmla="*/ 2835562 w 2835563"/>
              <a:gd name="connsiteY4" fmla="*/ 1686841 h 1686841"/>
              <a:gd name="connsiteX5" fmla="*/ 2835562 w 2835563"/>
              <a:gd name="connsiteY5" fmla="*/ 915078 h 1686841"/>
              <a:gd name="connsiteX6" fmla="*/ 0 w 2835563"/>
              <a:gd name="connsiteY6" fmla="*/ 915078 h 1686841"/>
              <a:gd name="connsiteX7" fmla="*/ 0 w 2835563"/>
              <a:gd name="connsiteY7" fmla="*/ 337374 h 1686841"/>
              <a:gd name="connsiteX8" fmla="*/ 337374 w 2835563"/>
              <a:gd name="connsiteY8" fmla="*/ 0 h 168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563" h="1686841">
                <a:moveTo>
                  <a:pt x="337374" y="0"/>
                </a:moveTo>
                <a:lnTo>
                  <a:pt x="2498189" y="0"/>
                </a:lnTo>
                <a:cubicBezTo>
                  <a:pt x="2684516" y="0"/>
                  <a:pt x="2835563" y="151047"/>
                  <a:pt x="2835563" y="337374"/>
                </a:cubicBezTo>
                <a:lnTo>
                  <a:pt x="2835563" y="1686831"/>
                </a:lnTo>
                <a:lnTo>
                  <a:pt x="2835562" y="1686841"/>
                </a:lnTo>
                <a:lnTo>
                  <a:pt x="2835562" y="915078"/>
                </a:lnTo>
                <a:lnTo>
                  <a:pt x="0" y="915078"/>
                </a:lnTo>
                <a:lnTo>
                  <a:pt x="0" y="337374"/>
                </a:lnTo>
                <a:cubicBezTo>
                  <a:pt x="0" y="151047"/>
                  <a:pt x="151047" y="0"/>
                  <a:pt x="337374" y="0"/>
                </a:cubicBezTo>
                <a:close/>
              </a:path>
            </a:pathLst>
          </a:custGeom>
          <a:solidFill>
            <a:srgbClr val="6741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rtlCol="0" anchor="ctr">
            <a:noAutofit/>
          </a:bodyPr>
          <a:lstStyle/>
          <a:p>
            <a:pPr algn="ctr" defTabSz="914377" fontAlgn="base">
              <a:spcBef>
                <a:spcPct val="0"/>
              </a:spcBef>
              <a:spcAft>
                <a:spcPct val="0"/>
              </a:spcAft>
            </a:pPr>
            <a:endParaRPr lang="zh-CN" altLang="en-US" sz="2000">
              <a:solidFill>
                <a:prstClr val="white"/>
              </a:solidFill>
              <a:latin typeface="+mj-ea"/>
              <a:ea typeface="+mj-ea"/>
            </a:endParaRPr>
          </a:p>
        </p:txBody>
      </p:sp>
      <p:sp>
        <p:nvSpPr>
          <p:cNvPr id="39" name="文本框 38">
            <a:extLst>
              <a:ext uri="{FF2B5EF4-FFF2-40B4-BE49-F238E27FC236}">
                <a16:creationId xmlns:a16="http://schemas.microsoft.com/office/drawing/2014/main" id="{B085DF8F-6050-47E7-98F5-2653DD88F631}"/>
              </a:ext>
            </a:extLst>
          </p:cNvPr>
          <p:cNvSpPr txBox="1"/>
          <p:nvPr/>
        </p:nvSpPr>
        <p:spPr>
          <a:xfrm>
            <a:off x="1613727" y="1551864"/>
            <a:ext cx="2310824" cy="923330"/>
          </a:xfrm>
          <a:prstGeom prst="rect">
            <a:avLst/>
          </a:prstGeom>
          <a:noFill/>
        </p:spPr>
        <p:txBody>
          <a:bodyPr wrap="square" rtlCol="0">
            <a:spAutoFit/>
          </a:bodyPr>
          <a:lstStyle/>
          <a:p>
            <a:pPr algn="ctr"/>
            <a:r>
              <a:rPr lang="zh-CN" altLang="en-US">
                <a:solidFill>
                  <a:prstClr val="white"/>
                </a:solidFill>
                <a:latin typeface="+mj-ea"/>
                <a:ea typeface="+mj-ea"/>
              </a:rPr>
              <a:t>基于结构重参化的静态目标检测</a:t>
            </a:r>
          </a:p>
          <a:p>
            <a:pPr algn="ctr"/>
            <a:endParaRPr lang="zh-CN" altLang="en-US">
              <a:solidFill>
                <a:prstClr val="white"/>
              </a:solidFill>
              <a:latin typeface="+mj-ea"/>
              <a:ea typeface="+mj-ea"/>
            </a:endParaRPr>
          </a:p>
        </p:txBody>
      </p:sp>
      <p:sp>
        <p:nvSpPr>
          <p:cNvPr id="40" name="矩形 39">
            <a:extLst>
              <a:ext uri="{FF2B5EF4-FFF2-40B4-BE49-F238E27FC236}">
                <a16:creationId xmlns:a16="http://schemas.microsoft.com/office/drawing/2014/main" id="{1A9D4EA0-6243-4503-8F25-5038C9D60D99}"/>
              </a:ext>
            </a:extLst>
          </p:cNvPr>
          <p:cNvSpPr/>
          <p:nvPr/>
        </p:nvSpPr>
        <p:spPr>
          <a:xfrm>
            <a:off x="1235376" y="2297308"/>
            <a:ext cx="3045980" cy="325162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7030A0"/>
              </a:solidFill>
              <a:latin typeface="微软雅黑"/>
              <a:ea typeface="微软雅黑"/>
            </a:endParaRPr>
          </a:p>
        </p:txBody>
      </p:sp>
      <p:sp>
        <p:nvSpPr>
          <p:cNvPr id="41" name="文本框 40">
            <a:extLst>
              <a:ext uri="{FF2B5EF4-FFF2-40B4-BE49-F238E27FC236}">
                <a16:creationId xmlns:a16="http://schemas.microsoft.com/office/drawing/2014/main" id="{C43F0778-A3C2-4695-B3FE-F78CEDAD9E35}"/>
              </a:ext>
            </a:extLst>
          </p:cNvPr>
          <p:cNvSpPr txBox="1"/>
          <p:nvPr/>
        </p:nvSpPr>
        <p:spPr>
          <a:xfrm>
            <a:off x="1235376" y="2383280"/>
            <a:ext cx="3045980" cy="1705403"/>
          </a:xfrm>
          <a:prstGeom prst="rect">
            <a:avLst/>
          </a:prstGeom>
          <a:noFill/>
        </p:spPr>
        <p:txBody>
          <a:bodyPr wrap="square" rtlCol="0">
            <a:spAutoFit/>
          </a:bodyPr>
          <a:lstStyle/>
          <a:p>
            <a:pPr marL="285750" indent="-285750">
              <a:lnSpc>
                <a:spcPct val="150000"/>
              </a:lnSpc>
              <a:buFont typeface="Wingdings" panose="05000000000000000000" pitchFamily="2" charset="2"/>
              <a:buChar char="n"/>
            </a:pPr>
            <a:r>
              <a:rPr lang="zh-CN" altLang="en-US">
                <a:latin typeface="+mj-ea"/>
                <a:ea typeface="+mj-ea"/>
              </a:rPr>
              <a:t>利用结构重参化</a:t>
            </a:r>
            <a:r>
              <a:rPr lang="zh-CN" altLang="en-US" b="1">
                <a:solidFill>
                  <a:schemeClr val="accent1"/>
                </a:solidFill>
                <a:latin typeface="+mj-ea"/>
                <a:ea typeface="+mj-ea"/>
              </a:rPr>
              <a:t>加快</a:t>
            </a:r>
            <a:r>
              <a:rPr lang="zh-CN" altLang="en-US">
                <a:latin typeface="+mj-ea"/>
                <a:ea typeface="+mj-ea"/>
              </a:rPr>
              <a:t>网络的</a:t>
            </a:r>
            <a:r>
              <a:rPr lang="zh-CN" altLang="en-US" b="1">
                <a:solidFill>
                  <a:schemeClr val="accent1"/>
                </a:solidFill>
                <a:latin typeface="+mj-ea"/>
                <a:ea typeface="+mj-ea"/>
              </a:rPr>
              <a:t>推理速度</a:t>
            </a:r>
            <a:r>
              <a:rPr lang="zh-CN" altLang="en-US">
                <a:latin typeface="+mj-ea"/>
                <a:ea typeface="+mj-ea"/>
              </a:rPr>
              <a:t>；</a:t>
            </a:r>
          </a:p>
          <a:p>
            <a:pPr marL="285750" indent="-285750">
              <a:lnSpc>
                <a:spcPct val="150000"/>
              </a:lnSpc>
              <a:buFont typeface="Wingdings" panose="05000000000000000000" pitchFamily="2" charset="2"/>
              <a:buChar char="n"/>
            </a:pPr>
            <a:r>
              <a:rPr lang="zh-CN" altLang="en-US">
                <a:latin typeface="+mj-ea"/>
                <a:ea typeface="+mj-ea"/>
              </a:rPr>
              <a:t>重新设计算子使用规则和数据流向</a:t>
            </a:r>
            <a:r>
              <a:rPr lang="zh-CN" altLang="en-US" b="1">
                <a:solidFill>
                  <a:schemeClr val="accent1"/>
                </a:solidFill>
                <a:latin typeface="+mj-ea"/>
                <a:ea typeface="+mj-ea"/>
              </a:rPr>
              <a:t>提高检测精度</a:t>
            </a:r>
            <a:r>
              <a:rPr lang="zh-CN" altLang="en-US">
                <a:latin typeface="+mj-ea"/>
                <a:ea typeface="+mj-ea"/>
              </a:rPr>
              <a:t>；</a:t>
            </a:r>
          </a:p>
        </p:txBody>
      </p:sp>
      <p:sp>
        <p:nvSpPr>
          <p:cNvPr id="42" name="任意多边形: 形状 41">
            <a:extLst>
              <a:ext uri="{FF2B5EF4-FFF2-40B4-BE49-F238E27FC236}">
                <a16:creationId xmlns:a16="http://schemas.microsoft.com/office/drawing/2014/main" id="{3B0AF6A4-2F1F-49B7-A4A9-031145066782}"/>
              </a:ext>
            </a:extLst>
          </p:cNvPr>
          <p:cNvSpPr/>
          <p:nvPr/>
        </p:nvSpPr>
        <p:spPr>
          <a:xfrm>
            <a:off x="4611505" y="1372327"/>
            <a:ext cx="3045980" cy="1849961"/>
          </a:xfrm>
          <a:custGeom>
            <a:avLst/>
            <a:gdLst>
              <a:gd name="connsiteX0" fmla="*/ 337374 w 2835563"/>
              <a:gd name="connsiteY0" fmla="*/ 0 h 1686841"/>
              <a:gd name="connsiteX1" fmla="*/ 2498189 w 2835563"/>
              <a:gd name="connsiteY1" fmla="*/ 0 h 1686841"/>
              <a:gd name="connsiteX2" fmla="*/ 2835563 w 2835563"/>
              <a:gd name="connsiteY2" fmla="*/ 337374 h 1686841"/>
              <a:gd name="connsiteX3" fmla="*/ 2835563 w 2835563"/>
              <a:gd name="connsiteY3" fmla="*/ 1686831 h 1686841"/>
              <a:gd name="connsiteX4" fmla="*/ 2835562 w 2835563"/>
              <a:gd name="connsiteY4" fmla="*/ 1686841 h 1686841"/>
              <a:gd name="connsiteX5" fmla="*/ 2835562 w 2835563"/>
              <a:gd name="connsiteY5" fmla="*/ 915078 h 1686841"/>
              <a:gd name="connsiteX6" fmla="*/ 0 w 2835563"/>
              <a:gd name="connsiteY6" fmla="*/ 915078 h 1686841"/>
              <a:gd name="connsiteX7" fmla="*/ 0 w 2835563"/>
              <a:gd name="connsiteY7" fmla="*/ 337374 h 1686841"/>
              <a:gd name="connsiteX8" fmla="*/ 337374 w 2835563"/>
              <a:gd name="connsiteY8" fmla="*/ 0 h 168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563" h="1686841">
                <a:moveTo>
                  <a:pt x="337374" y="0"/>
                </a:moveTo>
                <a:lnTo>
                  <a:pt x="2498189" y="0"/>
                </a:lnTo>
                <a:cubicBezTo>
                  <a:pt x="2684516" y="0"/>
                  <a:pt x="2835563" y="151047"/>
                  <a:pt x="2835563" y="337374"/>
                </a:cubicBezTo>
                <a:lnTo>
                  <a:pt x="2835563" y="1686831"/>
                </a:lnTo>
                <a:lnTo>
                  <a:pt x="2835562" y="1686841"/>
                </a:lnTo>
                <a:lnTo>
                  <a:pt x="2835562" y="915078"/>
                </a:lnTo>
                <a:lnTo>
                  <a:pt x="0" y="915078"/>
                </a:lnTo>
                <a:lnTo>
                  <a:pt x="0" y="337374"/>
                </a:lnTo>
                <a:cubicBezTo>
                  <a:pt x="0" y="151047"/>
                  <a:pt x="151047" y="0"/>
                  <a:pt x="337374" y="0"/>
                </a:cubicBezTo>
                <a:close/>
              </a:path>
            </a:pathLst>
          </a:custGeom>
          <a:solidFill>
            <a:srgbClr val="6741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rtlCol="0" anchor="ctr">
            <a:noAutofit/>
          </a:bodyPr>
          <a:lstStyle/>
          <a:p>
            <a:pPr algn="ctr" defTabSz="914377" fontAlgn="base">
              <a:spcBef>
                <a:spcPct val="0"/>
              </a:spcBef>
              <a:spcAft>
                <a:spcPct val="0"/>
              </a:spcAft>
            </a:pPr>
            <a:endParaRPr lang="zh-CN" altLang="en-US" sz="2000">
              <a:solidFill>
                <a:prstClr val="white"/>
              </a:solidFill>
              <a:latin typeface="+mj-ea"/>
              <a:ea typeface="+mj-ea"/>
            </a:endParaRPr>
          </a:p>
        </p:txBody>
      </p:sp>
      <p:sp>
        <p:nvSpPr>
          <p:cNvPr id="43" name="任意多边形: 形状 42">
            <a:extLst>
              <a:ext uri="{FF2B5EF4-FFF2-40B4-BE49-F238E27FC236}">
                <a16:creationId xmlns:a16="http://schemas.microsoft.com/office/drawing/2014/main" id="{FA3789E8-3A8D-4695-9873-590B264DD9B1}"/>
              </a:ext>
            </a:extLst>
          </p:cNvPr>
          <p:cNvSpPr/>
          <p:nvPr/>
        </p:nvSpPr>
        <p:spPr>
          <a:xfrm>
            <a:off x="7998054" y="1372328"/>
            <a:ext cx="3045980" cy="1849961"/>
          </a:xfrm>
          <a:custGeom>
            <a:avLst/>
            <a:gdLst>
              <a:gd name="connsiteX0" fmla="*/ 337374 w 2835563"/>
              <a:gd name="connsiteY0" fmla="*/ 0 h 1686841"/>
              <a:gd name="connsiteX1" fmla="*/ 2498189 w 2835563"/>
              <a:gd name="connsiteY1" fmla="*/ 0 h 1686841"/>
              <a:gd name="connsiteX2" fmla="*/ 2835563 w 2835563"/>
              <a:gd name="connsiteY2" fmla="*/ 337374 h 1686841"/>
              <a:gd name="connsiteX3" fmla="*/ 2835563 w 2835563"/>
              <a:gd name="connsiteY3" fmla="*/ 1686831 h 1686841"/>
              <a:gd name="connsiteX4" fmla="*/ 2835562 w 2835563"/>
              <a:gd name="connsiteY4" fmla="*/ 1686841 h 1686841"/>
              <a:gd name="connsiteX5" fmla="*/ 2835562 w 2835563"/>
              <a:gd name="connsiteY5" fmla="*/ 915078 h 1686841"/>
              <a:gd name="connsiteX6" fmla="*/ 0 w 2835563"/>
              <a:gd name="connsiteY6" fmla="*/ 915078 h 1686841"/>
              <a:gd name="connsiteX7" fmla="*/ 0 w 2835563"/>
              <a:gd name="connsiteY7" fmla="*/ 337374 h 1686841"/>
              <a:gd name="connsiteX8" fmla="*/ 337374 w 2835563"/>
              <a:gd name="connsiteY8" fmla="*/ 0 h 168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563" h="1686841">
                <a:moveTo>
                  <a:pt x="337374" y="0"/>
                </a:moveTo>
                <a:lnTo>
                  <a:pt x="2498189" y="0"/>
                </a:lnTo>
                <a:cubicBezTo>
                  <a:pt x="2684516" y="0"/>
                  <a:pt x="2835563" y="151047"/>
                  <a:pt x="2835563" y="337374"/>
                </a:cubicBezTo>
                <a:lnTo>
                  <a:pt x="2835563" y="1686831"/>
                </a:lnTo>
                <a:lnTo>
                  <a:pt x="2835562" y="1686841"/>
                </a:lnTo>
                <a:lnTo>
                  <a:pt x="2835562" y="915078"/>
                </a:lnTo>
                <a:lnTo>
                  <a:pt x="0" y="915078"/>
                </a:lnTo>
                <a:lnTo>
                  <a:pt x="0" y="337374"/>
                </a:lnTo>
                <a:cubicBezTo>
                  <a:pt x="0" y="151047"/>
                  <a:pt x="151047" y="0"/>
                  <a:pt x="337374" y="0"/>
                </a:cubicBezTo>
                <a:close/>
              </a:path>
            </a:pathLst>
          </a:custGeom>
          <a:solidFill>
            <a:srgbClr val="6741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rtlCol="0" anchor="ctr">
            <a:noAutofit/>
          </a:bodyPr>
          <a:lstStyle/>
          <a:p>
            <a:pPr algn="ctr" defTabSz="914377" fontAlgn="base">
              <a:spcBef>
                <a:spcPct val="0"/>
              </a:spcBef>
              <a:spcAft>
                <a:spcPct val="0"/>
              </a:spcAft>
            </a:pPr>
            <a:endParaRPr lang="zh-CN" altLang="en-US" sz="2000">
              <a:solidFill>
                <a:prstClr val="white"/>
              </a:solidFill>
              <a:latin typeface="+mj-ea"/>
              <a:ea typeface="+mj-ea"/>
            </a:endParaRPr>
          </a:p>
        </p:txBody>
      </p:sp>
      <p:sp>
        <p:nvSpPr>
          <p:cNvPr id="44" name="矩形 43">
            <a:extLst>
              <a:ext uri="{FF2B5EF4-FFF2-40B4-BE49-F238E27FC236}">
                <a16:creationId xmlns:a16="http://schemas.microsoft.com/office/drawing/2014/main" id="{5A0ACF5B-9321-4C12-A7B4-444D696937E5}"/>
              </a:ext>
            </a:extLst>
          </p:cNvPr>
          <p:cNvSpPr/>
          <p:nvPr/>
        </p:nvSpPr>
        <p:spPr>
          <a:xfrm>
            <a:off x="4611505" y="2297307"/>
            <a:ext cx="3045980" cy="325162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7030A0"/>
              </a:solidFill>
              <a:latin typeface="微软雅黑"/>
              <a:ea typeface="微软雅黑"/>
            </a:endParaRPr>
          </a:p>
        </p:txBody>
      </p:sp>
      <p:sp>
        <p:nvSpPr>
          <p:cNvPr id="45" name="矩形 44">
            <a:extLst>
              <a:ext uri="{FF2B5EF4-FFF2-40B4-BE49-F238E27FC236}">
                <a16:creationId xmlns:a16="http://schemas.microsoft.com/office/drawing/2014/main" id="{82875968-5739-48B7-BC33-1A3106EE987E}"/>
              </a:ext>
            </a:extLst>
          </p:cNvPr>
          <p:cNvSpPr/>
          <p:nvPr/>
        </p:nvSpPr>
        <p:spPr>
          <a:xfrm>
            <a:off x="7998054" y="2297306"/>
            <a:ext cx="3045980" cy="325162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7030A0"/>
              </a:solidFill>
              <a:latin typeface="微软雅黑"/>
              <a:ea typeface="微软雅黑"/>
            </a:endParaRPr>
          </a:p>
        </p:txBody>
      </p:sp>
      <p:sp>
        <p:nvSpPr>
          <p:cNvPr id="46" name="文本框 45">
            <a:extLst>
              <a:ext uri="{FF2B5EF4-FFF2-40B4-BE49-F238E27FC236}">
                <a16:creationId xmlns:a16="http://schemas.microsoft.com/office/drawing/2014/main" id="{0BD247A2-0CFD-478A-A975-CD81684497FA}"/>
              </a:ext>
            </a:extLst>
          </p:cNvPr>
          <p:cNvSpPr txBox="1"/>
          <p:nvPr/>
        </p:nvSpPr>
        <p:spPr>
          <a:xfrm>
            <a:off x="4844387" y="1551864"/>
            <a:ext cx="2503226" cy="646331"/>
          </a:xfrm>
          <a:prstGeom prst="rect">
            <a:avLst/>
          </a:prstGeom>
          <a:noFill/>
        </p:spPr>
        <p:txBody>
          <a:bodyPr wrap="square" rtlCol="0">
            <a:spAutoFit/>
          </a:bodyPr>
          <a:lstStyle/>
          <a:p>
            <a:pPr algn="ctr"/>
            <a:r>
              <a:rPr lang="zh-CN" altLang="en-US">
                <a:solidFill>
                  <a:prstClr val="white"/>
                </a:solidFill>
                <a:latin typeface="+mj-ea"/>
                <a:ea typeface="+mj-ea"/>
              </a:rPr>
              <a:t>基于全局</a:t>
            </a:r>
            <a:r>
              <a:rPr lang="en-US" altLang="zh-CN">
                <a:solidFill>
                  <a:prstClr val="white"/>
                </a:solidFill>
                <a:latin typeface="+mj-ea"/>
                <a:ea typeface="+mj-ea"/>
              </a:rPr>
              <a:t>-</a:t>
            </a:r>
            <a:r>
              <a:rPr lang="zh-CN" altLang="en-US">
                <a:solidFill>
                  <a:prstClr val="white"/>
                </a:solidFill>
                <a:latin typeface="+mj-ea"/>
                <a:ea typeface="+mj-ea"/>
              </a:rPr>
              <a:t>局部信息聚合的视频目标检测算法</a:t>
            </a:r>
          </a:p>
        </p:txBody>
      </p:sp>
      <p:sp>
        <p:nvSpPr>
          <p:cNvPr id="47" name="文本框 46">
            <a:extLst>
              <a:ext uri="{FF2B5EF4-FFF2-40B4-BE49-F238E27FC236}">
                <a16:creationId xmlns:a16="http://schemas.microsoft.com/office/drawing/2014/main" id="{677154D5-04EF-475C-BA22-14C152795007}"/>
              </a:ext>
            </a:extLst>
          </p:cNvPr>
          <p:cNvSpPr txBox="1"/>
          <p:nvPr/>
        </p:nvSpPr>
        <p:spPr>
          <a:xfrm>
            <a:off x="8008474" y="1690363"/>
            <a:ext cx="3025140" cy="369332"/>
          </a:xfrm>
          <a:prstGeom prst="rect">
            <a:avLst/>
          </a:prstGeom>
          <a:noFill/>
        </p:spPr>
        <p:txBody>
          <a:bodyPr wrap="square" rtlCol="0">
            <a:spAutoFit/>
          </a:bodyPr>
          <a:lstStyle/>
          <a:p>
            <a:pPr algn="ctr"/>
            <a:r>
              <a:rPr lang="zh-CN" altLang="en-US">
                <a:solidFill>
                  <a:prstClr val="white"/>
                </a:solidFill>
                <a:latin typeface="+mj-ea"/>
                <a:ea typeface="+mj-ea"/>
              </a:rPr>
              <a:t>鸟类监控视频目标检测系统</a:t>
            </a:r>
          </a:p>
        </p:txBody>
      </p:sp>
      <p:sp>
        <p:nvSpPr>
          <p:cNvPr id="48" name="文本框 47">
            <a:extLst>
              <a:ext uri="{FF2B5EF4-FFF2-40B4-BE49-F238E27FC236}">
                <a16:creationId xmlns:a16="http://schemas.microsoft.com/office/drawing/2014/main" id="{680939E6-D2BE-4D29-ACDC-08B325F8274D}"/>
              </a:ext>
            </a:extLst>
          </p:cNvPr>
          <p:cNvSpPr txBox="1"/>
          <p:nvPr/>
        </p:nvSpPr>
        <p:spPr>
          <a:xfrm>
            <a:off x="4621925" y="2383280"/>
            <a:ext cx="3045980" cy="2536400"/>
          </a:xfrm>
          <a:prstGeom prst="rect">
            <a:avLst/>
          </a:prstGeom>
          <a:noFill/>
        </p:spPr>
        <p:txBody>
          <a:bodyPr wrap="square" rtlCol="0">
            <a:spAutoFit/>
          </a:bodyPr>
          <a:lstStyle/>
          <a:p>
            <a:pPr marL="285750" indent="-285750">
              <a:lnSpc>
                <a:spcPct val="150000"/>
              </a:lnSpc>
              <a:buFont typeface="Wingdings" panose="05000000000000000000" pitchFamily="2" charset="2"/>
              <a:buChar char="n"/>
            </a:pPr>
            <a:r>
              <a:rPr lang="zh-CN" altLang="en-US">
                <a:latin typeface="+mj-ea"/>
                <a:ea typeface="+mj-ea"/>
              </a:rPr>
              <a:t>同时聚合全局信息和局部信息，</a:t>
            </a:r>
            <a:r>
              <a:rPr lang="zh-CN" altLang="en-US" b="1">
                <a:solidFill>
                  <a:schemeClr val="accent1"/>
                </a:solidFill>
                <a:latin typeface="+mj-ea"/>
                <a:ea typeface="+mj-ea"/>
              </a:rPr>
              <a:t>提高了检测精度</a:t>
            </a:r>
            <a:r>
              <a:rPr lang="zh-CN" altLang="en-US">
                <a:latin typeface="+mj-ea"/>
                <a:ea typeface="+mj-ea"/>
              </a:rPr>
              <a:t>；</a:t>
            </a:r>
          </a:p>
          <a:p>
            <a:pPr marL="285750" indent="-285750">
              <a:lnSpc>
                <a:spcPct val="150000"/>
              </a:lnSpc>
              <a:buFont typeface="Wingdings" panose="05000000000000000000" pitchFamily="2" charset="2"/>
              <a:buChar char="n"/>
            </a:pPr>
            <a:r>
              <a:rPr lang="zh-CN" altLang="en-US">
                <a:latin typeface="+mj-ea"/>
                <a:ea typeface="+mj-ea"/>
              </a:rPr>
              <a:t>模型简单，保证了</a:t>
            </a:r>
            <a:r>
              <a:rPr lang="zh-CN" altLang="en-US" b="1">
                <a:solidFill>
                  <a:schemeClr val="accent1"/>
                </a:solidFill>
                <a:latin typeface="+mj-ea"/>
                <a:ea typeface="+mj-ea"/>
              </a:rPr>
              <a:t>快速的推理速度</a:t>
            </a:r>
            <a:r>
              <a:rPr lang="zh-CN" altLang="en-US">
                <a:latin typeface="+mj-ea"/>
                <a:ea typeface="+mj-ea"/>
              </a:rPr>
              <a:t>；</a:t>
            </a:r>
            <a:endParaRPr lang="en-US" altLang="zh-CN">
              <a:latin typeface="+mj-ea"/>
              <a:ea typeface="+mj-ea"/>
            </a:endParaRPr>
          </a:p>
          <a:p>
            <a:pPr marL="285750" indent="-285750">
              <a:lnSpc>
                <a:spcPct val="150000"/>
              </a:lnSpc>
              <a:buFont typeface="Wingdings" panose="05000000000000000000" pitchFamily="2" charset="2"/>
              <a:buChar char="n"/>
            </a:pPr>
            <a:r>
              <a:rPr lang="zh-CN" altLang="en-US">
                <a:latin typeface="+mj-ea"/>
                <a:ea typeface="+mj-ea"/>
              </a:rPr>
              <a:t>不需要使用大量的视频标注数据训练，</a:t>
            </a:r>
            <a:r>
              <a:rPr lang="zh-CN" altLang="en-US" b="1">
                <a:solidFill>
                  <a:schemeClr val="accent1"/>
                </a:solidFill>
                <a:latin typeface="+mj-ea"/>
                <a:ea typeface="+mj-ea"/>
              </a:rPr>
              <a:t>降低了成本</a:t>
            </a:r>
            <a:r>
              <a:rPr lang="zh-CN" altLang="en-US">
                <a:latin typeface="+mj-ea"/>
                <a:ea typeface="+mj-ea"/>
              </a:rPr>
              <a:t>。</a:t>
            </a:r>
          </a:p>
        </p:txBody>
      </p:sp>
      <p:sp>
        <p:nvSpPr>
          <p:cNvPr id="49" name="文本框 48">
            <a:extLst>
              <a:ext uri="{FF2B5EF4-FFF2-40B4-BE49-F238E27FC236}">
                <a16:creationId xmlns:a16="http://schemas.microsoft.com/office/drawing/2014/main" id="{A897970A-9B12-45C1-A32A-6751EA0459F6}"/>
              </a:ext>
            </a:extLst>
          </p:cNvPr>
          <p:cNvSpPr txBox="1"/>
          <p:nvPr/>
        </p:nvSpPr>
        <p:spPr>
          <a:xfrm>
            <a:off x="7998054" y="2377731"/>
            <a:ext cx="3035560" cy="1705403"/>
          </a:xfrm>
          <a:prstGeom prst="rect">
            <a:avLst/>
          </a:prstGeom>
          <a:noFill/>
        </p:spPr>
        <p:txBody>
          <a:bodyPr wrap="square" rtlCol="0">
            <a:spAutoFit/>
          </a:bodyPr>
          <a:lstStyle/>
          <a:p>
            <a:pPr marL="285750" indent="-285750">
              <a:lnSpc>
                <a:spcPct val="150000"/>
              </a:lnSpc>
              <a:buFont typeface="Wingdings" panose="05000000000000000000" pitchFamily="2" charset="2"/>
              <a:buChar char="n"/>
            </a:pPr>
            <a:r>
              <a:rPr lang="zh-CN" altLang="en-US">
                <a:latin typeface="+mj-ea"/>
                <a:ea typeface="+mj-ea"/>
              </a:rPr>
              <a:t>将算法应用于实际任务中</a:t>
            </a:r>
          </a:p>
          <a:p>
            <a:pPr marL="285750" indent="-285750">
              <a:lnSpc>
                <a:spcPct val="150000"/>
              </a:lnSpc>
              <a:buFont typeface="Wingdings" panose="05000000000000000000" pitchFamily="2" charset="2"/>
              <a:buChar char="n"/>
            </a:pPr>
            <a:r>
              <a:rPr lang="zh-CN" altLang="en-US">
                <a:latin typeface="+mj-ea"/>
                <a:ea typeface="+mj-ea"/>
              </a:rPr>
              <a:t>提供了数据标注、一键训练等功能，构建了一个</a:t>
            </a:r>
            <a:r>
              <a:rPr lang="zh-CN" altLang="en-US" b="1">
                <a:solidFill>
                  <a:schemeClr val="accent1"/>
                </a:solidFill>
                <a:latin typeface="+mj-ea"/>
                <a:ea typeface="+mj-ea"/>
              </a:rPr>
              <a:t>成熟并且完整</a:t>
            </a:r>
            <a:r>
              <a:rPr lang="zh-CN" altLang="en-US">
                <a:latin typeface="+mj-ea"/>
                <a:ea typeface="+mj-ea"/>
              </a:rPr>
              <a:t>的系统</a:t>
            </a:r>
          </a:p>
        </p:txBody>
      </p:sp>
    </p:spTree>
    <p:extLst>
      <p:ext uri="{BB962C8B-B14F-4D97-AF65-F5344CB8AC3E}">
        <p14:creationId xmlns:p14="http://schemas.microsoft.com/office/powerpoint/2010/main" val="3743009929"/>
      </p:ext>
    </p:extLst>
  </p:cSld>
  <p:clrMapOvr>
    <a:masterClrMapping/>
  </p:clrMapOvr>
  <p:transition spd="med">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id="{CAE4A052-8841-0C8A-62A3-5DDF60C3D303}"/>
              </a:ext>
            </a:extLst>
          </p:cNvPr>
          <p:cNvSpPr txBox="1">
            <a:spLocks noChangeArrowheads="1"/>
          </p:cNvSpPr>
          <p:nvPr/>
        </p:nvSpPr>
        <p:spPr bwMode="auto">
          <a:xfrm>
            <a:off x="4977744" y="2787604"/>
            <a:ext cx="22365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914377" fontAlgn="base">
              <a:spcBef>
                <a:spcPct val="0"/>
              </a:spcBef>
              <a:spcAft>
                <a:spcPct val="0"/>
              </a:spcAft>
              <a:defRPr/>
            </a:pPr>
            <a:r>
              <a:rPr lang="zh-CN" altLang="en-US" sz="3600" b="1" spc="400" dirty="0">
                <a:solidFill>
                  <a:srgbClr val="674196"/>
                </a:solidFill>
                <a:latin typeface="微软雅黑"/>
                <a:ea typeface="微软雅黑"/>
              </a:rPr>
              <a:t>研究背景</a:t>
            </a:r>
          </a:p>
        </p:txBody>
      </p:sp>
      <p:sp>
        <p:nvSpPr>
          <p:cNvPr id="3" name="矩形 2">
            <a:extLst>
              <a:ext uri="{FF2B5EF4-FFF2-40B4-BE49-F238E27FC236}">
                <a16:creationId xmlns:a16="http://schemas.microsoft.com/office/drawing/2014/main" id="{1F9EB1CD-8D65-D839-7A17-57225E1E892F}"/>
              </a:ext>
            </a:extLst>
          </p:cNvPr>
          <p:cNvSpPr/>
          <p:nvPr/>
        </p:nvSpPr>
        <p:spPr>
          <a:xfrm>
            <a:off x="2779718" y="3925592"/>
            <a:ext cx="6632564" cy="499624"/>
          </a:xfrm>
          <a:prstGeom prst="rect">
            <a:avLst/>
          </a:prstGeom>
        </p:spPr>
        <p:txBody>
          <a:bodyPr wrap="square">
            <a:spAutoFit/>
          </a:bodyPr>
          <a:lstStyle/>
          <a:p>
            <a:pPr algn="ctr" defTabSz="914377">
              <a:lnSpc>
                <a:spcPct val="150000"/>
              </a:lnSpc>
              <a:buClr>
                <a:srgbClr val="2AFEFF"/>
              </a:buClr>
              <a:defRPr/>
            </a:pPr>
            <a:r>
              <a:rPr lang="zh-CN" altLang="en-US" sz="2000" dirty="0">
                <a:solidFill>
                  <a:prstClr val="black">
                    <a:lumMod val="75000"/>
                    <a:lumOff val="25000"/>
                  </a:prstClr>
                </a:solidFill>
                <a:latin typeface="+mj-ea"/>
                <a:ea typeface="+mj-ea"/>
                <a:cs typeface="Arial" panose="020B0604020202020204" pitchFamily="34" charset="0"/>
              </a:rPr>
              <a:t>目标检测 </a:t>
            </a:r>
            <a:r>
              <a:rPr lang="en-US" altLang="zh-CN" sz="2000">
                <a:solidFill>
                  <a:prstClr val="black">
                    <a:lumMod val="75000"/>
                    <a:lumOff val="25000"/>
                  </a:prstClr>
                </a:solidFill>
                <a:latin typeface="+mj-ea"/>
                <a:ea typeface="+mj-ea"/>
                <a:cs typeface="Arial" panose="020B0604020202020204" pitchFamily="34" charset="0"/>
              </a:rPr>
              <a:t>| </a:t>
            </a:r>
            <a:r>
              <a:rPr lang="zh-CN" altLang="en-US" sz="2000">
                <a:solidFill>
                  <a:prstClr val="black">
                    <a:lumMod val="75000"/>
                    <a:lumOff val="25000"/>
                  </a:prstClr>
                </a:solidFill>
                <a:latin typeface="+mj-ea"/>
                <a:ea typeface="+mj-ea"/>
                <a:cs typeface="Arial" panose="020B0604020202020204" pitchFamily="34" charset="0"/>
              </a:rPr>
              <a:t>研究困难 </a:t>
            </a:r>
            <a:r>
              <a:rPr lang="en-US" altLang="zh-CN" sz="2000" dirty="0">
                <a:solidFill>
                  <a:prstClr val="black">
                    <a:lumMod val="75000"/>
                    <a:lumOff val="25000"/>
                  </a:prstClr>
                </a:solidFill>
                <a:latin typeface="+mj-ea"/>
                <a:ea typeface="+mj-ea"/>
                <a:cs typeface="Arial" panose="020B0604020202020204" pitchFamily="34" charset="0"/>
              </a:rPr>
              <a:t>| </a:t>
            </a:r>
            <a:r>
              <a:rPr lang="zh-CN" altLang="en-US" sz="2000" dirty="0">
                <a:solidFill>
                  <a:prstClr val="black">
                    <a:lumMod val="75000"/>
                    <a:lumOff val="25000"/>
                  </a:prstClr>
                </a:solidFill>
                <a:latin typeface="+mj-ea"/>
                <a:ea typeface="+mj-ea"/>
                <a:cs typeface="Arial" panose="020B0604020202020204" pitchFamily="34" charset="0"/>
              </a:rPr>
              <a:t>研究意义</a:t>
            </a:r>
            <a:endParaRPr lang="zh-CN" altLang="en-US" sz="2000" b="1" dirty="0">
              <a:solidFill>
                <a:prstClr val="black">
                  <a:lumMod val="75000"/>
                  <a:lumOff val="25000"/>
                </a:prstClr>
              </a:solidFill>
              <a:latin typeface="+mj-ea"/>
              <a:ea typeface="+mj-ea"/>
              <a:cs typeface="Arial" panose="020B0604020202020204" pitchFamily="34" charset="0"/>
            </a:endParaRPr>
          </a:p>
        </p:txBody>
      </p:sp>
      <p:sp>
        <p:nvSpPr>
          <p:cNvPr id="4" name="矩形 3">
            <a:extLst>
              <a:ext uri="{FF2B5EF4-FFF2-40B4-BE49-F238E27FC236}">
                <a16:creationId xmlns:a16="http://schemas.microsoft.com/office/drawing/2014/main" id="{2E4917D9-BD0F-EF6E-2421-6A8CE6020BC2}"/>
              </a:ext>
            </a:extLst>
          </p:cNvPr>
          <p:cNvSpPr/>
          <p:nvPr/>
        </p:nvSpPr>
        <p:spPr>
          <a:xfrm>
            <a:off x="4914586" y="3429000"/>
            <a:ext cx="2362826" cy="369332"/>
          </a:xfrm>
          <a:prstGeom prst="rect">
            <a:avLst/>
          </a:prstGeom>
        </p:spPr>
        <p:txBody>
          <a:bodyPr wrap="none">
            <a:spAutoFit/>
          </a:bodyPr>
          <a:lstStyle/>
          <a:p>
            <a:pPr algn="ctr" defTabSz="914377" fontAlgn="base">
              <a:spcBef>
                <a:spcPct val="0"/>
              </a:spcBef>
              <a:spcAft>
                <a:spcPct val="0"/>
              </a:spcAft>
              <a:defRPr/>
            </a:pPr>
            <a:r>
              <a:rPr lang="en-US" altLang="zh-CN" b="1" dirty="0">
                <a:solidFill>
                  <a:srgbClr val="674196"/>
                </a:solidFill>
                <a:latin typeface="Times New Roman" panose="02020603050405020304" pitchFamily="18" charset="0"/>
                <a:ea typeface="方正兰亭黑_GBK"/>
                <a:cs typeface="Times New Roman" panose="02020603050405020304" pitchFamily="18" charset="0"/>
              </a:rPr>
              <a:t>Research Background</a:t>
            </a:r>
          </a:p>
        </p:txBody>
      </p:sp>
      <p:sp>
        <p:nvSpPr>
          <p:cNvPr id="5" name="圆角矩形 52">
            <a:extLst>
              <a:ext uri="{FF2B5EF4-FFF2-40B4-BE49-F238E27FC236}">
                <a16:creationId xmlns:a16="http://schemas.microsoft.com/office/drawing/2014/main" id="{8633DE1F-9983-6DF6-345E-2F96D68BEF00}"/>
              </a:ext>
            </a:extLst>
          </p:cNvPr>
          <p:cNvSpPr/>
          <p:nvPr/>
        </p:nvSpPr>
        <p:spPr>
          <a:xfrm>
            <a:off x="5256262" y="1975542"/>
            <a:ext cx="1679475" cy="457436"/>
          </a:xfrm>
          <a:prstGeom prst="roundRect">
            <a:avLst>
              <a:gd name="adj" fmla="val 50000"/>
            </a:avLst>
          </a:prstGeom>
          <a:solidFill>
            <a:srgbClr val="67419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zh-CN" altLang="en-US" dirty="0">
                <a:solidFill>
                  <a:prstClr val="white"/>
                </a:solidFill>
                <a:latin typeface="+mj-ea"/>
                <a:ea typeface="+mj-ea"/>
                <a:cs typeface="Arial" panose="020B0604020202020204" pitchFamily="34" charset="0"/>
              </a:rPr>
              <a:t>第一部分</a:t>
            </a:r>
          </a:p>
        </p:txBody>
      </p:sp>
    </p:spTree>
    <p:extLst>
      <p:ext uri="{BB962C8B-B14F-4D97-AF65-F5344CB8AC3E}">
        <p14:creationId xmlns:p14="http://schemas.microsoft.com/office/powerpoint/2010/main" val="781527950"/>
      </p:ext>
    </p:extLst>
  </p:cSld>
  <p:clrMapOvr>
    <a:masterClrMapping/>
  </p:clrMapOvr>
  <p:transition spd="med">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2419785" y="2173212"/>
            <a:ext cx="7290778" cy="748988"/>
          </a:xfrm>
          <a:prstGeom prst="rect">
            <a:avLst/>
          </a:prstGeom>
        </p:spPr>
        <p:txBody>
          <a:bodyPr wrap="none">
            <a:spAutoFit/>
          </a:bodyPr>
          <a:lstStyle/>
          <a:p>
            <a:pPr algn="ctr" defTabSz="914377">
              <a:defRPr/>
            </a:pPr>
            <a:r>
              <a:rPr lang="zh-CN" altLang="en-US" sz="4267" b="1" kern="100" dirty="0">
                <a:solidFill>
                  <a:srgbClr val="674196"/>
                </a:solidFill>
                <a:latin typeface="微软雅黑" panose="020B0503020204020204" pitchFamily="34" charset="-122"/>
                <a:ea typeface="微软雅黑" panose="020B0503020204020204" pitchFamily="34" charset="-122"/>
                <a:cs typeface="Times New Roman" panose="02020603050405020304" pitchFamily="18" charset="0"/>
              </a:rPr>
              <a:t>感谢各位</a:t>
            </a:r>
            <a:r>
              <a:rPr lang="zh-CN" altLang="en-US" sz="4267" b="1" kern="100">
                <a:solidFill>
                  <a:srgbClr val="674196"/>
                </a:solidFill>
                <a:latin typeface="微软雅黑" panose="020B0503020204020204" pitchFamily="34" charset="-122"/>
                <a:ea typeface="微软雅黑" panose="020B0503020204020204" pitchFamily="34" charset="-122"/>
                <a:cs typeface="Times New Roman" panose="02020603050405020304" pitchFamily="18" charset="0"/>
              </a:rPr>
              <a:t>老师，恳请批评</a:t>
            </a:r>
            <a:r>
              <a:rPr lang="zh-CN" altLang="en-US" sz="4267" b="1" kern="100" dirty="0">
                <a:solidFill>
                  <a:srgbClr val="674196"/>
                </a:solidFill>
                <a:latin typeface="微软雅黑" panose="020B0503020204020204" pitchFamily="34" charset="-122"/>
                <a:ea typeface="微软雅黑" panose="020B0503020204020204" pitchFamily="34" charset="-122"/>
                <a:cs typeface="Times New Roman" panose="02020603050405020304" pitchFamily="18" charset="0"/>
              </a:rPr>
              <a:t>指正</a:t>
            </a:r>
          </a:p>
        </p:txBody>
      </p:sp>
      <p:sp>
        <p:nvSpPr>
          <p:cNvPr id="2" name="圆角矩形 61">
            <a:extLst>
              <a:ext uri="{FF2B5EF4-FFF2-40B4-BE49-F238E27FC236}">
                <a16:creationId xmlns:a16="http://schemas.microsoft.com/office/drawing/2014/main" id="{F44CEA72-48BC-BFD9-6929-E1E93D78E689}"/>
              </a:ext>
            </a:extLst>
          </p:cNvPr>
          <p:cNvSpPr/>
          <p:nvPr/>
        </p:nvSpPr>
        <p:spPr>
          <a:xfrm>
            <a:off x="4881920" y="3769117"/>
            <a:ext cx="2475225" cy="474133"/>
          </a:xfrm>
          <a:prstGeom prst="roundRect">
            <a:avLst>
              <a:gd name="adj" fmla="val 50000"/>
            </a:avLst>
          </a:prstGeom>
          <a:solidFill>
            <a:srgbClr val="67419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zh-CN" altLang="en-US" sz="1200" b="1" dirty="0">
                <a:solidFill>
                  <a:prstClr val="white"/>
                </a:solidFill>
                <a:latin typeface="+mj-ea"/>
                <a:ea typeface="+mj-ea"/>
                <a:cs typeface="Arial" panose="020B0604020202020204" pitchFamily="34" charset="0"/>
              </a:rPr>
              <a:t>答辩</a:t>
            </a:r>
            <a:r>
              <a:rPr lang="zh-CN" altLang="en-US" sz="1200" b="1">
                <a:solidFill>
                  <a:prstClr val="white"/>
                </a:solidFill>
                <a:latin typeface="+mj-ea"/>
                <a:ea typeface="+mj-ea"/>
                <a:cs typeface="Arial" panose="020B0604020202020204" pitchFamily="34" charset="0"/>
              </a:rPr>
              <a:t>人：肖伟康 </a:t>
            </a:r>
            <a:r>
              <a:rPr lang="en-US" altLang="zh-CN" sz="1200" b="1">
                <a:solidFill>
                  <a:prstClr val="white"/>
                </a:solidFill>
                <a:latin typeface="+mj-ea"/>
                <a:ea typeface="+mj-ea"/>
                <a:cs typeface="Arial" panose="020B0604020202020204" pitchFamily="34" charset="0"/>
              </a:rPr>
              <a:t>MG20370042</a:t>
            </a:r>
            <a:endParaRPr lang="zh-CN" altLang="en-US" sz="1200" b="1" dirty="0">
              <a:solidFill>
                <a:prstClr val="white"/>
              </a:solidFill>
              <a:latin typeface="+mj-ea"/>
              <a:ea typeface="+mj-ea"/>
              <a:cs typeface="Arial" panose="020B0604020202020204" pitchFamily="34" charset="0"/>
            </a:endParaRPr>
          </a:p>
        </p:txBody>
      </p:sp>
      <p:sp>
        <p:nvSpPr>
          <p:cNvPr id="3" name="圆角矩形 61">
            <a:extLst>
              <a:ext uri="{FF2B5EF4-FFF2-40B4-BE49-F238E27FC236}">
                <a16:creationId xmlns:a16="http://schemas.microsoft.com/office/drawing/2014/main" id="{AC9B9905-1E38-6722-2C90-4411C9BB27AB}"/>
              </a:ext>
            </a:extLst>
          </p:cNvPr>
          <p:cNvSpPr/>
          <p:nvPr/>
        </p:nvSpPr>
        <p:spPr>
          <a:xfrm>
            <a:off x="4881919" y="4344124"/>
            <a:ext cx="2475225" cy="474133"/>
          </a:xfrm>
          <a:prstGeom prst="roundRect">
            <a:avLst>
              <a:gd name="adj" fmla="val 50000"/>
            </a:avLst>
          </a:prstGeom>
          <a:solidFill>
            <a:srgbClr val="67419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zh-CN" altLang="en-US" sz="1200" b="1">
                <a:solidFill>
                  <a:prstClr val="white"/>
                </a:solidFill>
                <a:latin typeface="+mj-ea"/>
                <a:ea typeface="+mj-ea"/>
                <a:cs typeface="Arial" panose="020B0604020202020204" pitchFamily="34" charset="0"/>
              </a:rPr>
              <a:t>导   师：申</a:t>
            </a:r>
            <a:r>
              <a:rPr lang="zh-CN" altLang="en-US" sz="1200" b="1" dirty="0">
                <a:solidFill>
                  <a:prstClr val="white"/>
                </a:solidFill>
                <a:latin typeface="+mj-ea"/>
                <a:ea typeface="+mj-ea"/>
                <a:cs typeface="Arial" panose="020B0604020202020204" pitchFamily="34" charset="0"/>
              </a:rPr>
              <a:t>富饶 教授</a:t>
            </a:r>
          </a:p>
        </p:txBody>
      </p:sp>
      <p:sp>
        <p:nvSpPr>
          <p:cNvPr id="4" name="圆角矩形 61">
            <a:extLst>
              <a:ext uri="{FF2B5EF4-FFF2-40B4-BE49-F238E27FC236}">
                <a16:creationId xmlns:a16="http://schemas.microsoft.com/office/drawing/2014/main" id="{3BCEC2AC-476B-D2A5-EE0D-CB4ED40EE148}"/>
              </a:ext>
            </a:extLst>
          </p:cNvPr>
          <p:cNvSpPr/>
          <p:nvPr/>
        </p:nvSpPr>
        <p:spPr>
          <a:xfrm>
            <a:off x="4881919" y="4945257"/>
            <a:ext cx="2475225" cy="474133"/>
          </a:xfrm>
          <a:prstGeom prst="roundRect">
            <a:avLst>
              <a:gd name="adj" fmla="val 50000"/>
            </a:avLst>
          </a:prstGeom>
          <a:solidFill>
            <a:srgbClr val="67419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zh-CN" altLang="en-US" sz="1200" b="1">
                <a:solidFill>
                  <a:prstClr val="white"/>
                </a:solidFill>
                <a:latin typeface="+mj-ea"/>
                <a:ea typeface="+mj-ea"/>
                <a:cs typeface="Arial" panose="020B0604020202020204" pitchFamily="34" charset="0"/>
              </a:rPr>
              <a:t>日   期：</a:t>
            </a:r>
            <a:r>
              <a:rPr lang="en-US" altLang="zh-CN" sz="1200" b="1">
                <a:solidFill>
                  <a:prstClr val="white"/>
                </a:solidFill>
                <a:latin typeface="+mj-ea"/>
                <a:ea typeface="+mj-ea"/>
                <a:cs typeface="Arial" panose="020B0604020202020204" pitchFamily="34" charset="0"/>
              </a:rPr>
              <a:t>2023</a:t>
            </a:r>
            <a:r>
              <a:rPr lang="zh-CN" altLang="en-US" sz="1200" b="1" dirty="0">
                <a:solidFill>
                  <a:prstClr val="white"/>
                </a:solidFill>
                <a:latin typeface="+mj-ea"/>
                <a:ea typeface="+mj-ea"/>
                <a:cs typeface="Arial" panose="020B0604020202020204" pitchFamily="34" charset="0"/>
              </a:rPr>
              <a:t>年</a:t>
            </a:r>
            <a:r>
              <a:rPr lang="en-US" altLang="zh-CN" sz="1200" b="1" dirty="0">
                <a:solidFill>
                  <a:prstClr val="white"/>
                </a:solidFill>
                <a:latin typeface="+mj-ea"/>
                <a:ea typeface="+mj-ea"/>
                <a:cs typeface="Arial" panose="020B0604020202020204" pitchFamily="34" charset="0"/>
              </a:rPr>
              <a:t>5</a:t>
            </a:r>
            <a:r>
              <a:rPr lang="zh-CN" altLang="en-US" sz="1200" b="1" dirty="0">
                <a:solidFill>
                  <a:prstClr val="white"/>
                </a:solidFill>
                <a:latin typeface="+mj-ea"/>
                <a:ea typeface="+mj-ea"/>
                <a:cs typeface="Arial" panose="020B0604020202020204" pitchFamily="34" charset="0"/>
              </a:rPr>
              <a:t>月</a:t>
            </a:r>
            <a:r>
              <a:rPr lang="en-US" altLang="zh-CN" sz="1200" b="1" dirty="0">
                <a:solidFill>
                  <a:prstClr val="white"/>
                </a:solidFill>
                <a:latin typeface="+mj-ea"/>
                <a:ea typeface="+mj-ea"/>
                <a:cs typeface="Arial" panose="020B0604020202020204" pitchFamily="34" charset="0"/>
              </a:rPr>
              <a:t>8</a:t>
            </a:r>
            <a:r>
              <a:rPr lang="zh-CN" altLang="en-US" sz="1200" b="1" dirty="0">
                <a:solidFill>
                  <a:prstClr val="white"/>
                </a:solidFill>
                <a:latin typeface="+mj-ea"/>
                <a:ea typeface="+mj-ea"/>
                <a:cs typeface="Arial" panose="020B0604020202020204" pitchFamily="34" charset="0"/>
              </a:rPr>
              <a:t>日</a:t>
            </a:r>
          </a:p>
        </p:txBody>
      </p:sp>
    </p:spTree>
    <p:extLst>
      <p:ext uri="{BB962C8B-B14F-4D97-AF65-F5344CB8AC3E}">
        <p14:creationId xmlns:p14="http://schemas.microsoft.com/office/powerpoint/2010/main" val="1438968097"/>
      </p:ext>
    </p:extLst>
  </p:cSld>
  <p:clrMapOvr>
    <a:masterClrMapping/>
  </p:clrMapOvr>
  <p:transition spd="med">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a:extLst>
              <a:ext uri="{FF2B5EF4-FFF2-40B4-BE49-F238E27FC236}">
                <a16:creationId xmlns:a16="http://schemas.microsoft.com/office/drawing/2014/main" id="{553034B7-49BE-9275-2341-2812DC55B573}"/>
              </a:ext>
            </a:extLst>
          </p:cNvPr>
          <p:cNvCxnSpPr>
            <a:cxnSpLocks/>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a:extLst>
              <a:ext uri="{FF2B5EF4-FFF2-40B4-BE49-F238E27FC236}">
                <a16:creationId xmlns:a16="http://schemas.microsoft.com/office/drawing/2014/main" id="{A6ED6D38-0D27-04CC-12CC-86895FB4210C}"/>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研究背景</a:t>
            </a:r>
          </a:p>
        </p:txBody>
      </p:sp>
      <p:sp>
        <p:nvSpPr>
          <p:cNvPr id="7" name="文本框 6">
            <a:extLst>
              <a:ext uri="{FF2B5EF4-FFF2-40B4-BE49-F238E27FC236}">
                <a16:creationId xmlns:a16="http://schemas.microsoft.com/office/drawing/2014/main" id="{6C6B099F-1051-C1DA-EE9A-39A261A6A091}"/>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研究内容</a:t>
            </a:r>
          </a:p>
        </p:txBody>
      </p:sp>
      <p:sp>
        <p:nvSpPr>
          <p:cNvPr id="8" name="文本框 7">
            <a:extLst>
              <a:ext uri="{FF2B5EF4-FFF2-40B4-BE49-F238E27FC236}">
                <a16:creationId xmlns:a16="http://schemas.microsoft.com/office/drawing/2014/main" id="{3193C472-096B-2A57-592C-FCF98AB5554A}"/>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a:extLst>
              <a:ext uri="{FF2B5EF4-FFF2-40B4-BE49-F238E27FC236}">
                <a16:creationId xmlns:a16="http://schemas.microsoft.com/office/drawing/2014/main" id="{C746C255-25E4-A5C7-A43F-F0C8643C7D9D}"/>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a:extLst>
              <a:ext uri="{FF2B5EF4-FFF2-40B4-BE49-F238E27FC236}">
                <a16:creationId xmlns:a16="http://schemas.microsoft.com/office/drawing/2014/main" id="{480C5DCA-BA69-EFC3-48D9-EE5682B9A24C}"/>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1" name="矩形 10">
            <a:extLst>
              <a:ext uri="{FF2B5EF4-FFF2-40B4-BE49-F238E27FC236}">
                <a16:creationId xmlns:a16="http://schemas.microsoft.com/office/drawing/2014/main" id="{259D8989-F6BC-ED4F-6E8D-811F24F01539}"/>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1.1</a:t>
            </a:r>
            <a:endParaRPr lang="zh-CN" altLang="en-US" dirty="0">
              <a:latin typeface="+mj-ea"/>
              <a:ea typeface="+mj-ea"/>
            </a:endParaRPr>
          </a:p>
        </p:txBody>
      </p:sp>
      <p:sp>
        <p:nvSpPr>
          <p:cNvPr id="12" name="矩形 11">
            <a:extLst>
              <a:ext uri="{FF2B5EF4-FFF2-40B4-BE49-F238E27FC236}">
                <a16:creationId xmlns:a16="http://schemas.microsoft.com/office/drawing/2014/main" id="{566F8A2C-8790-8C61-5761-AAA61555FF6B}"/>
              </a:ext>
            </a:extLst>
          </p:cNvPr>
          <p:cNvSpPr/>
          <p:nvPr/>
        </p:nvSpPr>
        <p:spPr>
          <a:xfrm>
            <a:off x="922865" y="888589"/>
            <a:ext cx="2125135"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7030A0"/>
                </a:solidFill>
                <a:latin typeface="+mj-ea"/>
                <a:ea typeface="+mj-ea"/>
              </a:rPr>
              <a:t>目标检测</a:t>
            </a:r>
            <a:endParaRPr lang="zh-CN" altLang="en-US" b="1" dirty="0">
              <a:solidFill>
                <a:srgbClr val="7030A0"/>
              </a:solidFill>
              <a:latin typeface="+mj-ea"/>
              <a:ea typeface="+mj-ea"/>
            </a:endParaRPr>
          </a:p>
        </p:txBody>
      </p:sp>
      <p:pic>
        <p:nvPicPr>
          <p:cNvPr id="13" name="图片 12">
            <a:extLst>
              <a:ext uri="{FF2B5EF4-FFF2-40B4-BE49-F238E27FC236}">
                <a16:creationId xmlns:a16="http://schemas.microsoft.com/office/drawing/2014/main" id="{C62EC863-0D61-4C86-B141-1A70115B2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0101" y="1860813"/>
            <a:ext cx="2450051" cy="1837539"/>
          </a:xfrm>
          <a:prstGeom prst="rect">
            <a:avLst/>
          </a:prstGeom>
        </p:spPr>
      </p:pic>
      <p:sp>
        <p:nvSpPr>
          <p:cNvPr id="19" name="文本框 18">
            <a:extLst>
              <a:ext uri="{FF2B5EF4-FFF2-40B4-BE49-F238E27FC236}">
                <a16:creationId xmlns:a16="http://schemas.microsoft.com/office/drawing/2014/main" id="{D87C0FB3-3617-451A-A7D0-70074C67A8DA}"/>
              </a:ext>
            </a:extLst>
          </p:cNvPr>
          <p:cNvSpPr txBox="1"/>
          <p:nvPr/>
        </p:nvSpPr>
        <p:spPr>
          <a:xfrm>
            <a:off x="3062177" y="5023393"/>
            <a:ext cx="1210588" cy="400110"/>
          </a:xfrm>
          <a:prstGeom prst="rect">
            <a:avLst/>
          </a:prstGeom>
          <a:noFill/>
        </p:spPr>
        <p:txBody>
          <a:bodyPr wrap="none" rtlCol="0">
            <a:spAutoFit/>
          </a:bodyPr>
          <a:lstStyle/>
          <a:p>
            <a:r>
              <a:rPr lang="zh-CN" altLang="en-US" sz="2000" b="1">
                <a:latin typeface="+mj-ea"/>
                <a:ea typeface="+mj-ea"/>
              </a:rPr>
              <a:t>目标检测</a:t>
            </a:r>
          </a:p>
        </p:txBody>
      </p:sp>
      <p:sp>
        <p:nvSpPr>
          <p:cNvPr id="21" name="左大括号 20">
            <a:extLst>
              <a:ext uri="{FF2B5EF4-FFF2-40B4-BE49-F238E27FC236}">
                <a16:creationId xmlns:a16="http://schemas.microsoft.com/office/drawing/2014/main" id="{3CCE1E5D-DE1A-4F33-8C33-F542D72CEBAD}"/>
              </a:ext>
            </a:extLst>
          </p:cNvPr>
          <p:cNvSpPr/>
          <p:nvPr/>
        </p:nvSpPr>
        <p:spPr>
          <a:xfrm>
            <a:off x="4300898" y="4694559"/>
            <a:ext cx="328822" cy="1027000"/>
          </a:xfrm>
          <a:prstGeom prst="leftBrace">
            <a:avLst>
              <a:gd name="adj1" fmla="val 44997"/>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C1772758-CECD-42E0-B018-298434D68619}"/>
              </a:ext>
            </a:extLst>
          </p:cNvPr>
          <p:cNvSpPr txBox="1"/>
          <p:nvPr/>
        </p:nvSpPr>
        <p:spPr>
          <a:xfrm>
            <a:off x="4687527" y="4509893"/>
            <a:ext cx="1723549" cy="400110"/>
          </a:xfrm>
          <a:prstGeom prst="rect">
            <a:avLst/>
          </a:prstGeom>
          <a:noFill/>
        </p:spPr>
        <p:txBody>
          <a:bodyPr wrap="none" rtlCol="0">
            <a:spAutoFit/>
          </a:bodyPr>
          <a:lstStyle/>
          <a:p>
            <a:r>
              <a:rPr lang="zh-CN" altLang="en-US" sz="2000" dirty="0">
                <a:latin typeface="+mj-ea"/>
                <a:ea typeface="+mj-ea"/>
              </a:rPr>
              <a:t>输入图像数据</a:t>
            </a:r>
          </a:p>
        </p:txBody>
      </p:sp>
      <p:sp>
        <p:nvSpPr>
          <p:cNvPr id="24" name="文本框 23">
            <a:extLst>
              <a:ext uri="{FF2B5EF4-FFF2-40B4-BE49-F238E27FC236}">
                <a16:creationId xmlns:a16="http://schemas.microsoft.com/office/drawing/2014/main" id="{B412E5BC-1F42-425E-B74F-039589EDC716}"/>
              </a:ext>
            </a:extLst>
          </p:cNvPr>
          <p:cNvSpPr txBox="1"/>
          <p:nvPr/>
        </p:nvSpPr>
        <p:spPr>
          <a:xfrm>
            <a:off x="4687527" y="5536893"/>
            <a:ext cx="1723549" cy="400110"/>
          </a:xfrm>
          <a:prstGeom prst="rect">
            <a:avLst/>
          </a:prstGeom>
          <a:noFill/>
        </p:spPr>
        <p:txBody>
          <a:bodyPr wrap="none" rtlCol="0">
            <a:spAutoFit/>
          </a:bodyPr>
          <a:lstStyle/>
          <a:p>
            <a:r>
              <a:rPr lang="zh-CN" altLang="en-US" sz="2000" dirty="0">
                <a:latin typeface="+mj-ea"/>
                <a:ea typeface="+mj-ea"/>
              </a:rPr>
              <a:t>输入</a:t>
            </a:r>
            <a:r>
              <a:rPr lang="zh-CN" altLang="en-US" sz="2000" b="1" dirty="0">
                <a:solidFill>
                  <a:schemeClr val="accent1"/>
                </a:solidFill>
                <a:latin typeface="+mj-ea"/>
                <a:ea typeface="+mj-ea"/>
              </a:rPr>
              <a:t>视频数据</a:t>
            </a:r>
          </a:p>
        </p:txBody>
      </p:sp>
      <p:sp>
        <p:nvSpPr>
          <p:cNvPr id="22" name="箭头: 右 21">
            <a:extLst>
              <a:ext uri="{FF2B5EF4-FFF2-40B4-BE49-F238E27FC236}">
                <a16:creationId xmlns:a16="http://schemas.microsoft.com/office/drawing/2014/main" id="{8D21BEBF-2037-4A8D-8012-917137CED82D}"/>
              </a:ext>
            </a:extLst>
          </p:cNvPr>
          <p:cNvSpPr/>
          <p:nvPr/>
        </p:nvSpPr>
        <p:spPr>
          <a:xfrm>
            <a:off x="6492081" y="4627238"/>
            <a:ext cx="590081" cy="134641"/>
          </a:xfrm>
          <a:prstGeom prst="rightArrow">
            <a:avLst>
              <a:gd name="adj1" fmla="val 29928"/>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箭头: 右 25">
            <a:extLst>
              <a:ext uri="{FF2B5EF4-FFF2-40B4-BE49-F238E27FC236}">
                <a16:creationId xmlns:a16="http://schemas.microsoft.com/office/drawing/2014/main" id="{D5B0DCA9-826D-4022-9B1D-93C9551E9F94}"/>
              </a:ext>
            </a:extLst>
          </p:cNvPr>
          <p:cNvSpPr/>
          <p:nvPr/>
        </p:nvSpPr>
        <p:spPr>
          <a:xfrm>
            <a:off x="6492080" y="5654238"/>
            <a:ext cx="590081" cy="134641"/>
          </a:xfrm>
          <a:prstGeom prst="rightArrow">
            <a:avLst>
              <a:gd name="adj1" fmla="val 29928"/>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a16="http://schemas.microsoft.com/office/drawing/2014/main" id="{DBA3A45C-7BCD-44CA-9845-E01DC217FC3C}"/>
              </a:ext>
            </a:extLst>
          </p:cNvPr>
          <p:cNvSpPr txBox="1"/>
          <p:nvPr/>
        </p:nvSpPr>
        <p:spPr>
          <a:xfrm>
            <a:off x="7163168" y="4509892"/>
            <a:ext cx="1723549" cy="400110"/>
          </a:xfrm>
          <a:prstGeom prst="rect">
            <a:avLst/>
          </a:prstGeom>
          <a:noFill/>
        </p:spPr>
        <p:txBody>
          <a:bodyPr wrap="none" rtlCol="0">
            <a:spAutoFit/>
          </a:bodyPr>
          <a:lstStyle/>
          <a:p>
            <a:r>
              <a:rPr lang="zh-CN" altLang="en-US" sz="2000">
                <a:latin typeface="+mj-ea"/>
                <a:ea typeface="+mj-ea"/>
              </a:rPr>
              <a:t>静态目标检测</a:t>
            </a:r>
          </a:p>
        </p:txBody>
      </p:sp>
      <p:sp>
        <p:nvSpPr>
          <p:cNvPr id="29" name="文本框 28">
            <a:extLst>
              <a:ext uri="{FF2B5EF4-FFF2-40B4-BE49-F238E27FC236}">
                <a16:creationId xmlns:a16="http://schemas.microsoft.com/office/drawing/2014/main" id="{EAAD8E3A-23B8-4103-9EBC-3E58075CC46D}"/>
              </a:ext>
            </a:extLst>
          </p:cNvPr>
          <p:cNvSpPr txBox="1"/>
          <p:nvPr/>
        </p:nvSpPr>
        <p:spPr>
          <a:xfrm>
            <a:off x="7163168" y="5536893"/>
            <a:ext cx="1723549" cy="400110"/>
          </a:xfrm>
          <a:prstGeom prst="rect">
            <a:avLst/>
          </a:prstGeom>
          <a:noFill/>
        </p:spPr>
        <p:txBody>
          <a:bodyPr wrap="none" rtlCol="0">
            <a:spAutoFit/>
          </a:bodyPr>
          <a:lstStyle/>
          <a:p>
            <a:r>
              <a:rPr lang="zh-CN" altLang="en-US" sz="2000" dirty="0">
                <a:latin typeface="+mj-ea"/>
                <a:ea typeface="+mj-ea"/>
              </a:rPr>
              <a:t>视频目标检测</a:t>
            </a:r>
          </a:p>
        </p:txBody>
      </p:sp>
      <p:sp>
        <p:nvSpPr>
          <p:cNvPr id="25" name="箭头: 右 24">
            <a:extLst>
              <a:ext uri="{FF2B5EF4-FFF2-40B4-BE49-F238E27FC236}">
                <a16:creationId xmlns:a16="http://schemas.microsoft.com/office/drawing/2014/main" id="{D92FF4EA-7DFC-4D2A-9009-88D5C05F3F8F}"/>
              </a:ext>
            </a:extLst>
          </p:cNvPr>
          <p:cNvSpPr/>
          <p:nvPr/>
        </p:nvSpPr>
        <p:spPr>
          <a:xfrm>
            <a:off x="4540709" y="2652817"/>
            <a:ext cx="1255409" cy="400110"/>
          </a:xfrm>
          <a:prstGeom prst="rightArrow">
            <a:avLst>
              <a:gd name="adj1" fmla="val 29928"/>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D9699281-A94B-4C8A-847E-91A651ACFD7E}"/>
              </a:ext>
            </a:extLst>
          </p:cNvPr>
          <p:cNvSpPr txBox="1"/>
          <p:nvPr/>
        </p:nvSpPr>
        <p:spPr>
          <a:xfrm>
            <a:off x="4505634" y="2308064"/>
            <a:ext cx="1107996" cy="369332"/>
          </a:xfrm>
          <a:prstGeom prst="rect">
            <a:avLst/>
          </a:prstGeom>
          <a:noFill/>
        </p:spPr>
        <p:txBody>
          <a:bodyPr wrap="none" rtlCol="0">
            <a:spAutoFit/>
          </a:bodyPr>
          <a:lstStyle/>
          <a:p>
            <a:r>
              <a:rPr lang="zh-CN" altLang="en-US" dirty="0">
                <a:latin typeface="+mj-ea"/>
                <a:ea typeface="+mj-ea"/>
              </a:rPr>
              <a:t>应用场景</a:t>
            </a:r>
          </a:p>
        </p:txBody>
      </p:sp>
      <p:pic>
        <p:nvPicPr>
          <p:cNvPr id="31" name="Picture 2">
            <a:extLst>
              <a:ext uri="{FF2B5EF4-FFF2-40B4-BE49-F238E27FC236}">
                <a16:creationId xmlns:a16="http://schemas.microsoft.com/office/drawing/2014/main" id="{32B1F1C6-4301-4C4D-B998-15534E7FF1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6675" y="2211423"/>
            <a:ext cx="2435154" cy="121757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a:extLst>
              <a:ext uri="{FF2B5EF4-FFF2-40B4-BE49-F238E27FC236}">
                <a16:creationId xmlns:a16="http://schemas.microsoft.com/office/drawing/2014/main" id="{6586E457-44C6-4D71-88C0-D795397C4D4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568221" y="2211423"/>
            <a:ext cx="2167130" cy="1217575"/>
          </a:xfrm>
          <a:prstGeom prst="rect">
            <a:avLst/>
          </a:prstGeom>
          <a:noFill/>
          <a:extLst>
            <a:ext uri="{909E8E84-426E-40DD-AFC4-6F175D3DCCD1}">
              <a14:hiddenFill xmlns:a14="http://schemas.microsoft.com/office/drawing/2010/main">
                <a:solidFill>
                  <a:srgbClr val="FFFFFF"/>
                </a:solidFill>
              </a14:hiddenFill>
            </a:ext>
          </a:extLst>
        </p:spPr>
      </p:pic>
      <p:sp>
        <p:nvSpPr>
          <p:cNvPr id="14" name="文本框 13">
            <a:extLst>
              <a:ext uri="{FF2B5EF4-FFF2-40B4-BE49-F238E27FC236}">
                <a16:creationId xmlns:a16="http://schemas.microsoft.com/office/drawing/2014/main" id="{CE166D4F-CC26-42BC-9175-47C2BF3E97C9}"/>
              </a:ext>
            </a:extLst>
          </p:cNvPr>
          <p:cNvSpPr txBox="1"/>
          <p:nvPr/>
        </p:nvSpPr>
        <p:spPr>
          <a:xfrm>
            <a:off x="6710254" y="3591770"/>
            <a:ext cx="1107996" cy="369332"/>
          </a:xfrm>
          <a:prstGeom prst="rect">
            <a:avLst/>
          </a:prstGeom>
          <a:noFill/>
        </p:spPr>
        <p:txBody>
          <a:bodyPr wrap="none" rtlCol="0">
            <a:spAutoFit/>
          </a:bodyPr>
          <a:lstStyle/>
          <a:p>
            <a:pPr algn="ctr"/>
            <a:r>
              <a:rPr lang="zh-CN" altLang="en-US" dirty="0">
                <a:latin typeface="+mj-ea"/>
                <a:ea typeface="+mj-ea"/>
              </a:rPr>
              <a:t>自动驾驶</a:t>
            </a:r>
          </a:p>
        </p:txBody>
      </p:sp>
      <p:sp>
        <p:nvSpPr>
          <p:cNvPr id="33" name="文本框 32">
            <a:extLst>
              <a:ext uri="{FF2B5EF4-FFF2-40B4-BE49-F238E27FC236}">
                <a16:creationId xmlns:a16="http://schemas.microsoft.com/office/drawing/2014/main" id="{8888AF0E-16C1-4F0A-AA63-6C670D5702B2}"/>
              </a:ext>
            </a:extLst>
          </p:cNvPr>
          <p:cNvSpPr txBox="1"/>
          <p:nvPr/>
        </p:nvSpPr>
        <p:spPr>
          <a:xfrm>
            <a:off x="9097788" y="3591770"/>
            <a:ext cx="1107996" cy="369332"/>
          </a:xfrm>
          <a:prstGeom prst="rect">
            <a:avLst/>
          </a:prstGeom>
          <a:noFill/>
        </p:spPr>
        <p:txBody>
          <a:bodyPr wrap="none" rtlCol="0">
            <a:spAutoFit/>
          </a:bodyPr>
          <a:lstStyle/>
          <a:p>
            <a:pPr algn="ctr"/>
            <a:r>
              <a:rPr lang="zh-CN" altLang="en-US" dirty="0">
                <a:latin typeface="+mj-ea"/>
                <a:ea typeface="+mj-ea"/>
              </a:rPr>
              <a:t>交通监控</a:t>
            </a:r>
          </a:p>
        </p:txBody>
      </p:sp>
      <p:sp>
        <p:nvSpPr>
          <p:cNvPr id="15" name="椭圆 14">
            <a:extLst>
              <a:ext uri="{FF2B5EF4-FFF2-40B4-BE49-F238E27FC236}">
                <a16:creationId xmlns:a16="http://schemas.microsoft.com/office/drawing/2014/main" id="{75D9105F-5FBB-4A7C-9231-DFE7F4370FD9}"/>
              </a:ext>
            </a:extLst>
          </p:cNvPr>
          <p:cNvSpPr/>
          <p:nvPr/>
        </p:nvSpPr>
        <p:spPr>
          <a:xfrm>
            <a:off x="10937247" y="2760275"/>
            <a:ext cx="72000" cy="7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D9F80361-E81E-4E31-A6A6-0174DF74B4E7}"/>
              </a:ext>
            </a:extLst>
          </p:cNvPr>
          <p:cNvSpPr/>
          <p:nvPr/>
        </p:nvSpPr>
        <p:spPr>
          <a:xfrm>
            <a:off x="11053406" y="2760275"/>
            <a:ext cx="72000" cy="7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F26CD353-234F-467E-88C3-F34F2CB2F028}"/>
              </a:ext>
            </a:extLst>
          </p:cNvPr>
          <p:cNvSpPr/>
          <p:nvPr/>
        </p:nvSpPr>
        <p:spPr>
          <a:xfrm>
            <a:off x="11169565" y="2760275"/>
            <a:ext cx="72000" cy="7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D75205C8-7D7E-4DF1-A52C-80C7701D1585}"/>
              </a:ext>
            </a:extLst>
          </p:cNvPr>
          <p:cNvSpPr txBox="1"/>
          <p:nvPr/>
        </p:nvSpPr>
        <p:spPr>
          <a:xfrm>
            <a:off x="2171240" y="3806874"/>
            <a:ext cx="1872808" cy="369332"/>
          </a:xfrm>
          <a:prstGeom prst="rect">
            <a:avLst/>
          </a:prstGeom>
          <a:noFill/>
        </p:spPr>
        <p:txBody>
          <a:bodyPr wrap="square" rtlCol="0">
            <a:spAutoFit/>
          </a:bodyPr>
          <a:lstStyle/>
          <a:p>
            <a:pPr algn="ctr"/>
            <a:r>
              <a:rPr lang="zh-CN" altLang="en-US">
                <a:latin typeface="+mj-ea"/>
                <a:ea typeface="+mj-ea"/>
              </a:rPr>
              <a:t>什么是目标检测？</a:t>
            </a:r>
          </a:p>
        </p:txBody>
      </p:sp>
    </p:spTree>
    <p:extLst>
      <p:ext uri="{BB962C8B-B14F-4D97-AF65-F5344CB8AC3E}">
        <p14:creationId xmlns:p14="http://schemas.microsoft.com/office/powerpoint/2010/main" val="1302273751"/>
      </p:ext>
    </p:extLst>
  </p:cSld>
  <p:clrMapOvr>
    <a:masterClrMapping/>
  </p:clrMapOvr>
  <p:transition spd="med">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a:extLst>
              <a:ext uri="{FF2B5EF4-FFF2-40B4-BE49-F238E27FC236}">
                <a16:creationId xmlns:a16="http://schemas.microsoft.com/office/drawing/2014/main" id="{553034B7-49BE-9275-2341-2812DC55B573}"/>
              </a:ext>
            </a:extLst>
          </p:cNvPr>
          <p:cNvCxnSpPr>
            <a:cxnSpLocks/>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a:extLst>
              <a:ext uri="{FF2B5EF4-FFF2-40B4-BE49-F238E27FC236}">
                <a16:creationId xmlns:a16="http://schemas.microsoft.com/office/drawing/2014/main" id="{A6ED6D38-0D27-04CC-12CC-86895FB4210C}"/>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研究背景</a:t>
            </a:r>
          </a:p>
        </p:txBody>
      </p:sp>
      <p:sp>
        <p:nvSpPr>
          <p:cNvPr id="7" name="文本框 6">
            <a:extLst>
              <a:ext uri="{FF2B5EF4-FFF2-40B4-BE49-F238E27FC236}">
                <a16:creationId xmlns:a16="http://schemas.microsoft.com/office/drawing/2014/main" id="{6C6B099F-1051-C1DA-EE9A-39A261A6A091}"/>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研究内容</a:t>
            </a:r>
          </a:p>
        </p:txBody>
      </p:sp>
      <p:sp>
        <p:nvSpPr>
          <p:cNvPr id="8" name="文本框 7">
            <a:extLst>
              <a:ext uri="{FF2B5EF4-FFF2-40B4-BE49-F238E27FC236}">
                <a16:creationId xmlns:a16="http://schemas.microsoft.com/office/drawing/2014/main" id="{3193C472-096B-2A57-592C-FCF98AB5554A}"/>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a:extLst>
              <a:ext uri="{FF2B5EF4-FFF2-40B4-BE49-F238E27FC236}">
                <a16:creationId xmlns:a16="http://schemas.microsoft.com/office/drawing/2014/main" id="{C746C255-25E4-A5C7-A43F-F0C8643C7D9D}"/>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a:extLst>
              <a:ext uri="{FF2B5EF4-FFF2-40B4-BE49-F238E27FC236}">
                <a16:creationId xmlns:a16="http://schemas.microsoft.com/office/drawing/2014/main" id="{480C5DCA-BA69-EFC3-48D9-EE5682B9A24C}"/>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1" name="矩形 10">
            <a:extLst>
              <a:ext uri="{FF2B5EF4-FFF2-40B4-BE49-F238E27FC236}">
                <a16:creationId xmlns:a16="http://schemas.microsoft.com/office/drawing/2014/main" id="{259D8989-F6BC-ED4F-6E8D-811F24F01539}"/>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mj-ea"/>
                <a:ea typeface="+mj-ea"/>
              </a:rPr>
              <a:t>1.2</a:t>
            </a:r>
            <a:endParaRPr lang="zh-CN" altLang="en-US" dirty="0">
              <a:latin typeface="+mj-ea"/>
              <a:ea typeface="+mj-ea"/>
            </a:endParaRPr>
          </a:p>
        </p:txBody>
      </p:sp>
      <p:sp>
        <p:nvSpPr>
          <p:cNvPr id="12" name="矩形 11">
            <a:extLst>
              <a:ext uri="{FF2B5EF4-FFF2-40B4-BE49-F238E27FC236}">
                <a16:creationId xmlns:a16="http://schemas.microsoft.com/office/drawing/2014/main" id="{566F8A2C-8790-8C61-5761-AAA61555FF6B}"/>
              </a:ext>
            </a:extLst>
          </p:cNvPr>
          <p:cNvSpPr/>
          <p:nvPr/>
        </p:nvSpPr>
        <p:spPr>
          <a:xfrm>
            <a:off x="922865" y="888589"/>
            <a:ext cx="2125135"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7030A0"/>
                </a:solidFill>
                <a:latin typeface="+mj-ea"/>
                <a:ea typeface="+mj-ea"/>
              </a:rPr>
              <a:t>研究困难</a:t>
            </a:r>
            <a:endParaRPr lang="zh-CN" altLang="en-US" b="1" dirty="0">
              <a:solidFill>
                <a:srgbClr val="7030A0"/>
              </a:solidFill>
              <a:latin typeface="+mj-ea"/>
              <a:ea typeface="+mj-ea"/>
            </a:endParaRPr>
          </a:p>
        </p:txBody>
      </p:sp>
      <p:sp>
        <p:nvSpPr>
          <p:cNvPr id="27" name="文本框 26">
            <a:extLst>
              <a:ext uri="{FF2B5EF4-FFF2-40B4-BE49-F238E27FC236}">
                <a16:creationId xmlns:a16="http://schemas.microsoft.com/office/drawing/2014/main" id="{F68A2829-BE55-4EDF-A721-6160F24608CF}"/>
              </a:ext>
            </a:extLst>
          </p:cNvPr>
          <p:cNvSpPr txBox="1"/>
          <p:nvPr/>
        </p:nvSpPr>
        <p:spPr>
          <a:xfrm>
            <a:off x="3893658" y="1500632"/>
            <a:ext cx="4320011" cy="461665"/>
          </a:xfrm>
          <a:prstGeom prst="rect">
            <a:avLst/>
          </a:prstGeom>
          <a:noFill/>
        </p:spPr>
        <p:txBody>
          <a:bodyPr wrap="square" rtlCol="0">
            <a:spAutoFit/>
          </a:bodyPr>
          <a:lstStyle/>
          <a:p>
            <a:r>
              <a:rPr lang="zh-CN" altLang="en-US" sz="2400" dirty="0">
                <a:solidFill>
                  <a:schemeClr val="tx2"/>
                </a:solidFill>
                <a:latin typeface="+mj-ea"/>
                <a:ea typeface="+mj-ea"/>
                <a:cs typeface="Arial" panose="020B0604020202020204" pitchFamily="34" charset="0"/>
              </a:rPr>
              <a:t>检测</a:t>
            </a:r>
            <a:r>
              <a:rPr lang="zh-CN" altLang="en-US" sz="2400" b="1" dirty="0">
                <a:solidFill>
                  <a:schemeClr val="accent1"/>
                </a:solidFill>
                <a:latin typeface="+mj-ea"/>
                <a:ea typeface="+mj-ea"/>
                <a:cs typeface="Arial" panose="020B0604020202020204" pitchFamily="34" charset="0"/>
              </a:rPr>
              <a:t>视频数据</a:t>
            </a:r>
            <a:r>
              <a:rPr lang="zh-CN" altLang="en-US" sz="2400" dirty="0">
                <a:solidFill>
                  <a:schemeClr val="tx2"/>
                </a:solidFill>
                <a:latin typeface="+mj-ea"/>
                <a:ea typeface="+mj-ea"/>
                <a:cs typeface="Arial" panose="020B0604020202020204" pitchFamily="34" charset="0"/>
              </a:rPr>
              <a:t>仍存在很多困难</a:t>
            </a:r>
          </a:p>
        </p:txBody>
      </p:sp>
      <p:sp>
        <p:nvSpPr>
          <p:cNvPr id="3" name="矩形: 圆角 2">
            <a:extLst>
              <a:ext uri="{FF2B5EF4-FFF2-40B4-BE49-F238E27FC236}">
                <a16:creationId xmlns:a16="http://schemas.microsoft.com/office/drawing/2014/main" id="{51037901-F2C6-482D-9B09-5596BB70A571}"/>
              </a:ext>
            </a:extLst>
          </p:cNvPr>
          <p:cNvSpPr/>
          <p:nvPr/>
        </p:nvSpPr>
        <p:spPr>
          <a:xfrm>
            <a:off x="2081743" y="2275577"/>
            <a:ext cx="2207942" cy="8049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mj-ea"/>
                <a:ea typeface="+mj-ea"/>
              </a:rPr>
              <a:t>视频标注数据少</a:t>
            </a:r>
          </a:p>
        </p:txBody>
      </p:sp>
      <p:sp>
        <p:nvSpPr>
          <p:cNvPr id="23" name="矩形: 圆角 22">
            <a:extLst>
              <a:ext uri="{FF2B5EF4-FFF2-40B4-BE49-F238E27FC236}">
                <a16:creationId xmlns:a16="http://schemas.microsoft.com/office/drawing/2014/main" id="{7B9D570F-59DD-4E5C-994D-8749A38735D3}"/>
              </a:ext>
            </a:extLst>
          </p:cNvPr>
          <p:cNvSpPr/>
          <p:nvPr/>
        </p:nvSpPr>
        <p:spPr>
          <a:xfrm>
            <a:off x="4885084" y="2275577"/>
            <a:ext cx="2051698" cy="8049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mj-ea"/>
                <a:ea typeface="+mj-ea"/>
              </a:rPr>
              <a:t>存在低质量数据</a:t>
            </a:r>
          </a:p>
        </p:txBody>
      </p:sp>
      <p:sp>
        <p:nvSpPr>
          <p:cNvPr id="24" name="矩形: 圆角 23">
            <a:extLst>
              <a:ext uri="{FF2B5EF4-FFF2-40B4-BE49-F238E27FC236}">
                <a16:creationId xmlns:a16="http://schemas.microsoft.com/office/drawing/2014/main" id="{C6DFB886-830B-47DF-921D-B264A29C64CA}"/>
              </a:ext>
            </a:extLst>
          </p:cNvPr>
          <p:cNvSpPr/>
          <p:nvPr/>
        </p:nvSpPr>
        <p:spPr>
          <a:xfrm>
            <a:off x="7532181" y="2269827"/>
            <a:ext cx="2182437" cy="8164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mj-ea"/>
                <a:ea typeface="+mj-ea"/>
              </a:rPr>
              <a:t>难以兼顾推理速度和检测精度</a:t>
            </a:r>
          </a:p>
        </p:txBody>
      </p:sp>
      <p:sp>
        <p:nvSpPr>
          <p:cNvPr id="14" name="箭头: 下 13">
            <a:extLst>
              <a:ext uri="{FF2B5EF4-FFF2-40B4-BE49-F238E27FC236}">
                <a16:creationId xmlns:a16="http://schemas.microsoft.com/office/drawing/2014/main" id="{A5867168-832E-4292-85EC-CFFF3765F510}"/>
              </a:ext>
            </a:extLst>
          </p:cNvPr>
          <p:cNvSpPr/>
          <p:nvPr/>
        </p:nvSpPr>
        <p:spPr>
          <a:xfrm>
            <a:off x="5500791" y="3452364"/>
            <a:ext cx="563526" cy="6327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77BADA0C-66E8-404A-9BC4-65B413DD70D2}"/>
              </a:ext>
            </a:extLst>
          </p:cNvPr>
          <p:cNvSpPr txBox="1"/>
          <p:nvPr/>
        </p:nvSpPr>
        <p:spPr>
          <a:xfrm>
            <a:off x="6217845" y="3479503"/>
            <a:ext cx="1800493" cy="369332"/>
          </a:xfrm>
          <a:prstGeom prst="rect">
            <a:avLst/>
          </a:prstGeom>
          <a:noFill/>
        </p:spPr>
        <p:txBody>
          <a:bodyPr wrap="none" rtlCol="0">
            <a:spAutoFit/>
          </a:bodyPr>
          <a:lstStyle/>
          <a:p>
            <a:r>
              <a:rPr lang="zh-CN" altLang="en-US" dirty="0">
                <a:latin typeface="+mj-ea"/>
                <a:ea typeface="+mj-ea"/>
              </a:rPr>
              <a:t>现有方法的优劣</a:t>
            </a:r>
          </a:p>
        </p:txBody>
      </p:sp>
      <p:sp>
        <p:nvSpPr>
          <p:cNvPr id="16" name="文本框 15">
            <a:extLst>
              <a:ext uri="{FF2B5EF4-FFF2-40B4-BE49-F238E27FC236}">
                <a16:creationId xmlns:a16="http://schemas.microsoft.com/office/drawing/2014/main" id="{72F1848F-7FFA-4443-A105-B0CC598281E1}"/>
              </a:ext>
            </a:extLst>
          </p:cNvPr>
          <p:cNvSpPr txBox="1"/>
          <p:nvPr/>
        </p:nvSpPr>
        <p:spPr>
          <a:xfrm>
            <a:off x="1973863" y="4085157"/>
            <a:ext cx="3526928" cy="1930785"/>
          </a:xfrm>
          <a:prstGeom prst="rect">
            <a:avLst/>
          </a:prstGeom>
          <a:noFill/>
        </p:spPr>
        <p:txBody>
          <a:bodyPr wrap="square" rtlCol="0">
            <a:spAutoFit/>
          </a:bodyPr>
          <a:lstStyle/>
          <a:p>
            <a:pPr>
              <a:lnSpc>
                <a:spcPct val="150000"/>
              </a:lnSpc>
            </a:pPr>
            <a:r>
              <a:rPr lang="zh-CN" altLang="en-US" sz="2200" b="1" dirty="0">
                <a:latin typeface="+mj-ea"/>
                <a:ea typeface="+mj-ea"/>
              </a:rPr>
              <a:t>视频目标检测</a:t>
            </a:r>
            <a:r>
              <a:rPr lang="zh-CN" altLang="en-US" sz="2200" dirty="0">
                <a:latin typeface="+mj-ea"/>
                <a:ea typeface="+mj-ea"/>
              </a:rPr>
              <a:t>：</a:t>
            </a:r>
            <a:endParaRPr lang="en-US" altLang="zh-CN" sz="2200" dirty="0">
              <a:latin typeface="+mj-ea"/>
              <a:ea typeface="+mj-ea"/>
            </a:endParaRPr>
          </a:p>
          <a:p>
            <a:pPr marL="285750" indent="-285750">
              <a:lnSpc>
                <a:spcPct val="150000"/>
              </a:lnSpc>
              <a:buFont typeface="Wingdings" panose="05000000000000000000" pitchFamily="2" charset="2"/>
              <a:buChar char="n"/>
            </a:pPr>
            <a:r>
              <a:rPr lang="zh-CN" altLang="en-US" sz="2000" dirty="0">
                <a:solidFill>
                  <a:schemeClr val="accent1">
                    <a:lumMod val="60000"/>
                    <a:lumOff val="40000"/>
                  </a:schemeClr>
                </a:solidFill>
                <a:latin typeface="+mj-ea"/>
                <a:ea typeface="+mj-ea"/>
              </a:rPr>
              <a:t>检测精度高</a:t>
            </a:r>
            <a:endParaRPr lang="en-US" altLang="zh-CN" sz="2000" dirty="0">
              <a:solidFill>
                <a:schemeClr val="accent1">
                  <a:lumMod val="60000"/>
                  <a:lumOff val="40000"/>
                </a:schemeClr>
              </a:solidFill>
              <a:latin typeface="+mj-ea"/>
              <a:ea typeface="+mj-ea"/>
            </a:endParaRPr>
          </a:p>
          <a:p>
            <a:pPr marL="285750" indent="-285750">
              <a:lnSpc>
                <a:spcPct val="150000"/>
              </a:lnSpc>
              <a:buFont typeface="Wingdings" panose="05000000000000000000" pitchFamily="2" charset="2"/>
              <a:buChar char="n"/>
            </a:pPr>
            <a:r>
              <a:rPr lang="zh-CN" altLang="en-US" sz="2000" dirty="0">
                <a:latin typeface="+mj-ea"/>
                <a:ea typeface="+mj-ea"/>
              </a:rPr>
              <a:t>推理速度慢</a:t>
            </a:r>
            <a:endParaRPr lang="en-US" altLang="zh-CN" sz="2000" dirty="0">
              <a:latin typeface="+mj-ea"/>
              <a:ea typeface="+mj-ea"/>
            </a:endParaRPr>
          </a:p>
          <a:p>
            <a:pPr marL="285750" indent="-285750">
              <a:lnSpc>
                <a:spcPct val="150000"/>
              </a:lnSpc>
              <a:buFont typeface="Wingdings" panose="05000000000000000000" pitchFamily="2" charset="2"/>
              <a:buChar char="n"/>
            </a:pPr>
            <a:r>
              <a:rPr lang="zh-CN" altLang="en-US" sz="2000" dirty="0">
                <a:latin typeface="+mj-ea"/>
                <a:ea typeface="+mj-ea"/>
              </a:rPr>
              <a:t>依赖视频</a:t>
            </a:r>
            <a:r>
              <a:rPr lang="zh-CN" altLang="en-US" sz="2000">
                <a:latin typeface="+mj-ea"/>
                <a:ea typeface="+mj-ea"/>
              </a:rPr>
              <a:t>数据训练，成本高</a:t>
            </a:r>
            <a:endParaRPr lang="zh-CN" altLang="en-US" sz="2000" dirty="0">
              <a:latin typeface="+mj-ea"/>
              <a:ea typeface="+mj-ea"/>
            </a:endParaRPr>
          </a:p>
        </p:txBody>
      </p:sp>
      <p:sp>
        <p:nvSpPr>
          <p:cNvPr id="34" name="文本框 33">
            <a:extLst>
              <a:ext uri="{FF2B5EF4-FFF2-40B4-BE49-F238E27FC236}">
                <a16:creationId xmlns:a16="http://schemas.microsoft.com/office/drawing/2014/main" id="{4569DAF5-42DB-4432-B9B8-B955B0FF65BE}"/>
              </a:ext>
            </a:extLst>
          </p:cNvPr>
          <p:cNvSpPr txBox="1"/>
          <p:nvPr/>
        </p:nvSpPr>
        <p:spPr>
          <a:xfrm>
            <a:off x="6554858" y="4085157"/>
            <a:ext cx="3526928" cy="1930785"/>
          </a:xfrm>
          <a:prstGeom prst="rect">
            <a:avLst/>
          </a:prstGeom>
          <a:noFill/>
        </p:spPr>
        <p:txBody>
          <a:bodyPr wrap="none" rtlCol="0">
            <a:spAutoFit/>
          </a:bodyPr>
          <a:lstStyle/>
          <a:p>
            <a:pPr>
              <a:lnSpc>
                <a:spcPct val="150000"/>
              </a:lnSpc>
            </a:pPr>
            <a:r>
              <a:rPr lang="zh-CN" altLang="en-US" sz="2200" b="1" dirty="0">
                <a:latin typeface="+mj-ea"/>
                <a:ea typeface="+mj-ea"/>
              </a:rPr>
              <a:t>静态目标检测</a:t>
            </a:r>
            <a:r>
              <a:rPr lang="zh-CN" altLang="en-US" sz="2200" dirty="0">
                <a:latin typeface="+mj-ea"/>
                <a:ea typeface="+mj-ea"/>
              </a:rPr>
              <a:t>：</a:t>
            </a:r>
            <a:endParaRPr lang="en-US" altLang="zh-CN" sz="2200" dirty="0">
              <a:latin typeface="+mj-ea"/>
              <a:ea typeface="+mj-ea"/>
            </a:endParaRPr>
          </a:p>
          <a:p>
            <a:pPr marL="285750" indent="-285750">
              <a:lnSpc>
                <a:spcPct val="150000"/>
              </a:lnSpc>
              <a:buFont typeface="Wingdings" panose="05000000000000000000" pitchFamily="2" charset="2"/>
              <a:buChar char="n"/>
            </a:pPr>
            <a:r>
              <a:rPr lang="zh-CN" altLang="en-US" sz="2000" dirty="0">
                <a:solidFill>
                  <a:schemeClr val="accent1">
                    <a:lumMod val="60000"/>
                    <a:lumOff val="40000"/>
                  </a:schemeClr>
                </a:solidFill>
                <a:latin typeface="+mj-ea"/>
                <a:ea typeface="+mj-ea"/>
              </a:rPr>
              <a:t>推理</a:t>
            </a:r>
            <a:r>
              <a:rPr lang="zh-CN" altLang="en-US" sz="2000">
                <a:solidFill>
                  <a:schemeClr val="accent1">
                    <a:lumMod val="60000"/>
                    <a:lumOff val="40000"/>
                  </a:schemeClr>
                </a:solidFill>
                <a:latin typeface="+mj-ea"/>
                <a:ea typeface="+mj-ea"/>
              </a:rPr>
              <a:t>速度快</a:t>
            </a:r>
            <a:endParaRPr lang="en-US" altLang="zh-CN" sz="2000">
              <a:solidFill>
                <a:schemeClr val="accent1">
                  <a:lumMod val="60000"/>
                  <a:lumOff val="40000"/>
                </a:schemeClr>
              </a:solidFill>
              <a:latin typeface="+mj-ea"/>
              <a:ea typeface="+mj-ea"/>
            </a:endParaRPr>
          </a:p>
          <a:p>
            <a:pPr marL="285750" indent="-285750">
              <a:lnSpc>
                <a:spcPct val="150000"/>
              </a:lnSpc>
              <a:buFont typeface="Wingdings" panose="05000000000000000000" pitchFamily="2" charset="2"/>
              <a:buChar char="n"/>
            </a:pPr>
            <a:r>
              <a:rPr lang="zh-CN" altLang="en-US" sz="2000">
                <a:solidFill>
                  <a:schemeClr val="accent1">
                    <a:lumMod val="60000"/>
                    <a:lumOff val="40000"/>
                  </a:schemeClr>
                </a:solidFill>
                <a:latin typeface="+mj-ea"/>
                <a:ea typeface="+mj-ea"/>
              </a:rPr>
              <a:t>使用图片数据训练，成本低</a:t>
            </a:r>
            <a:endParaRPr lang="en-US" altLang="zh-CN" sz="2000" dirty="0">
              <a:solidFill>
                <a:schemeClr val="accent1">
                  <a:lumMod val="60000"/>
                  <a:lumOff val="40000"/>
                </a:schemeClr>
              </a:solidFill>
              <a:latin typeface="+mj-ea"/>
              <a:ea typeface="+mj-ea"/>
            </a:endParaRPr>
          </a:p>
          <a:p>
            <a:pPr marL="285750" indent="-285750">
              <a:lnSpc>
                <a:spcPct val="150000"/>
              </a:lnSpc>
              <a:buFont typeface="Wingdings" panose="05000000000000000000" pitchFamily="2" charset="2"/>
              <a:buChar char="n"/>
            </a:pPr>
            <a:r>
              <a:rPr lang="zh-CN" altLang="en-US" sz="2000" dirty="0">
                <a:latin typeface="+mj-ea"/>
                <a:ea typeface="+mj-ea"/>
              </a:rPr>
              <a:t>对低质量数据检测</a:t>
            </a:r>
            <a:r>
              <a:rPr lang="zh-CN" altLang="en-US" sz="2000">
                <a:latin typeface="+mj-ea"/>
                <a:ea typeface="+mj-ea"/>
              </a:rPr>
              <a:t>效果差</a:t>
            </a:r>
            <a:endParaRPr lang="en-US" altLang="zh-CN" sz="2000" dirty="0">
              <a:latin typeface="+mj-ea"/>
              <a:ea typeface="+mj-ea"/>
            </a:endParaRPr>
          </a:p>
        </p:txBody>
      </p:sp>
    </p:spTree>
    <p:extLst>
      <p:ext uri="{BB962C8B-B14F-4D97-AF65-F5344CB8AC3E}">
        <p14:creationId xmlns:p14="http://schemas.microsoft.com/office/powerpoint/2010/main" val="3837734428"/>
      </p:ext>
    </p:extLst>
  </p:cSld>
  <p:clrMapOvr>
    <a:masterClrMapping/>
  </p:clrMapOvr>
  <p:transition spd="med">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21">
            <a:extLst>
              <a:ext uri="{FF2B5EF4-FFF2-40B4-BE49-F238E27FC236}">
                <a16:creationId xmlns:a16="http://schemas.microsoft.com/office/drawing/2014/main" id="{491F1386-4276-45DA-B851-4BEAB9F2443D}"/>
              </a:ext>
            </a:extLst>
          </p:cNvPr>
          <p:cNvSpPr/>
          <p:nvPr/>
        </p:nvSpPr>
        <p:spPr>
          <a:xfrm>
            <a:off x="2133454" y="1610388"/>
            <a:ext cx="7654659" cy="195716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dirty="0">
              <a:solidFill>
                <a:schemeClr val="tx1"/>
              </a:solidFill>
            </a:endParaRPr>
          </a:p>
        </p:txBody>
      </p:sp>
      <p:cxnSp>
        <p:nvCxnSpPr>
          <p:cNvPr id="5" name="直接连接符 4">
            <a:extLst>
              <a:ext uri="{FF2B5EF4-FFF2-40B4-BE49-F238E27FC236}">
                <a16:creationId xmlns:a16="http://schemas.microsoft.com/office/drawing/2014/main" id="{553034B7-49BE-9275-2341-2812DC55B573}"/>
              </a:ext>
            </a:extLst>
          </p:cNvPr>
          <p:cNvCxnSpPr>
            <a:cxnSpLocks/>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a:extLst>
              <a:ext uri="{FF2B5EF4-FFF2-40B4-BE49-F238E27FC236}">
                <a16:creationId xmlns:a16="http://schemas.microsoft.com/office/drawing/2014/main" id="{A6ED6D38-0D27-04CC-12CC-86895FB4210C}"/>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研究背景</a:t>
            </a:r>
          </a:p>
        </p:txBody>
      </p:sp>
      <p:sp>
        <p:nvSpPr>
          <p:cNvPr id="7" name="文本框 6">
            <a:extLst>
              <a:ext uri="{FF2B5EF4-FFF2-40B4-BE49-F238E27FC236}">
                <a16:creationId xmlns:a16="http://schemas.microsoft.com/office/drawing/2014/main" id="{6C6B099F-1051-C1DA-EE9A-39A261A6A091}"/>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研究内容</a:t>
            </a:r>
          </a:p>
        </p:txBody>
      </p:sp>
      <p:sp>
        <p:nvSpPr>
          <p:cNvPr id="8" name="文本框 7">
            <a:extLst>
              <a:ext uri="{FF2B5EF4-FFF2-40B4-BE49-F238E27FC236}">
                <a16:creationId xmlns:a16="http://schemas.microsoft.com/office/drawing/2014/main" id="{3193C472-096B-2A57-592C-FCF98AB5554A}"/>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a:extLst>
              <a:ext uri="{FF2B5EF4-FFF2-40B4-BE49-F238E27FC236}">
                <a16:creationId xmlns:a16="http://schemas.microsoft.com/office/drawing/2014/main" id="{C746C255-25E4-A5C7-A43F-F0C8643C7D9D}"/>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a:extLst>
              <a:ext uri="{FF2B5EF4-FFF2-40B4-BE49-F238E27FC236}">
                <a16:creationId xmlns:a16="http://schemas.microsoft.com/office/drawing/2014/main" id="{480C5DCA-BA69-EFC3-48D9-EE5682B9A24C}"/>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1" name="矩形 10">
            <a:extLst>
              <a:ext uri="{FF2B5EF4-FFF2-40B4-BE49-F238E27FC236}">
                <a16:creationId xmlns:a16="http://schemas.microsoft.com/office/drawing/2014/main" id="{259D8989-F6BC-ED4F-6E8D-811F24F01539}"/>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1.3</a:t>
            </a:r>
            <a:endParaRPr lang="zh-CN" altLang="en-US" dirty="0">
              <a:latin typeface="+mj-ea"/>
              <a:ea typeface="+mj-ea"/>
            </a:endParaRPr>
          </a:p>
        </p:txBody>
      </p:sp>
      <p:sp>
        <p:nvSpPr>
          <p:cNvPr id="12" name="矩形 11">
            <a:extLst>
              <a:ext uri="{FF2B5EF4-FFF2-40B4-BE49-F238E27FC236}">
                <a16:creationId xmlns:a16="http://schemas.microsoft.com/office/drawing/2014/main" id="{566F8A2C-8790-8C61-5761-AAA61555FF6B}"/>
              </a:ext>
            </a:extLst>
          </p:cNvPr>
          <p:cNvSpPr/>
          <p:nvPr/>
        </p:nvSpPr>
        <p:spPr>
          <a:xfrm>
            <a:off x="922865" y="888589"/>
            <a:ext cx="2125135"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030A0"/>
                </a:solidFill>
                <a:latin typeface="+mj-ea"/>
                <a:ea typeface="+mj-ea"/>
              </a:rPr>
              <a:t>研究意义</a:t>
            </a:r>
          </a:p>
        </p:txBody>
      </p:sp>
      <p:sp>
        <p:nvSpPr>
          <p:cNvPr id="21" name="矩形: 圆角 20">
            <a:extLst>
              <a:ext uri="{FF2B5EF4-FFF2-40B4-BE49-F238E27FC236}">
                <a16:creationId xmlns:a16="http://schemas.microsoft.com/office/drawing/2014/main" id="{D347D7DB-907E-485E-B791-DD0CA42C08D9}"/>
              </a:ext>
            </a:extLst>
          </p:cNvPr>
          <p:cNvSpPr/>
          <p:nvPr/>
        </p:nvSpPr>
        <p:spPr>
          <a:xfrm>
            <a:off x="2911031" y="2313180"/>
            <a:ext cx="3252328" cy="1071616"/>
          </a:xfrm>
          <a:prstGeom prst="roundRect">
            <a:avLst/>
          </a:prstGeom>
          <a:solidFill>
            <a:schemeClr val="accent2">
              <a:lumMod val="60000"/>
              <a:lumOff val="4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altLang="zh-CN" sz="2000" dirty="0" err="1">
                <a:solidFill>
                  <a:schemeClr val="tx1"/>
                </a:solidFill>
                <a:latin typeface="Times New Roman" panose="02020603050405020304" pitchFamily="18" charset="0"/>
                <a:cs typeface="Times New Roman" panose="02020603050405020304" pitchFamily="18" charset="0"/>
              </a:rPr>
              <a:t>YoloX</a:t>
            </a:r>
            <a:r>
              <a:rPr lang="en-US" altLang="zh-CN" sz="2000" dirty="0">
                <a:solidFill>
                  <a:schemeClr val="tx1"/>
                </a:solidFill>
                <a:latin typeface="Times New Roman" panose="02020603050405020304" pitchFamily="18" charset="0"/>
                <a:cs typeface="Times New Roman" panose="02020603050405020304" pitchFamily="18" charset="0"/>
              </a:rPr>
              <a:t>-Lite</a:t>
            </a:r>
            <a:r>
              <a:rPr lang="zh-CN" altLang="en-US" sz="2000" dirty="0">
                <a:solidFill>
                  <a:schemeClr val="tx1"/>
                </a:solidFill>
                <a:latin typeface="+mj-ea"/>
                <a:ea typeface="+mj-ea"/>
              </a:rPr>
              <a:t>：基于结构重参化的静态目标检测模型</a:t>
            </a:r>
          </a:p>
        </p:txBody>
      </p:sp>
      <p:sp>
        <p:nvSpPr>
          <p:cNvPr id="25" name="文本框 24">
            <a:extLst>
              <a:ext uri="{FF2B5EF4-FFF2-40B4-BE49-F238E27FC236}">
                <a16:creationId xmlns:a16="http://schemas.microsoft.com/office/drawing/2014/main" id="{A346493D-0EEE-40E0-A0B9-4A01259D928D}"/>
              </a:ext>
            </a:extLst>
          </p:cNvPr>
          <p:cNvSpPr txBox="1"/>
          <p:nvPr/>
        </p:nvSpPr>
        <p:spPr>
          <a:xfrm>
            <a:off x="2293203" y="4358742"/>
            <a:ext cx="7654660" cy="1422954"/>
          </a:xfrm>
          <a:prstGeom prst="rect">
            <a:avLst/>
          </a:prstGeom>
          <a:noFill/>
        </p:spPr>
        <p:txBody>
          <a:bodyPr wrap="none" rtlCol="0">
            <a:spAutoFit/>
          </a:bodyPr>
          <a:lstStyle/>
          <a:p>
            <a:pPr marL="285750" indent="-285750">
              <a:lnSpc>
                <a:spcPct val="150000"/>
              </a:lnSpc>
              <a:buFont typeface="Wingdings" panose="05000000000000000000" pitchFamily="2" charset="2"/>
              <a:buChar char="n"/>
            </a:pPr>
            <a:r>
              <a:rPr lang="zh-CN" altLang="en-US" sz="2000" dirty="0">
                <a:latin typeface="+mj-ea"/>
                <a:ea typeface="+mj-ea"/>
              </a:rPr>
              <a:t>使用大量的图片标注数据预训练，</a:t>
            </a:r>
            <a:r>
              <a:rPr lang="zh-CN" altLang="en-US" sz="2000" b="1" dirty="0">
                <a:solidFill>
                  <a:schemeClr val="accent1"/>
                </a:solidFill>
                <a:latin typeface="+mj-ea"/>
                <a:ea typeface="+mj-ea"/>
              </a:rPr>
              <a:t>减少对视频标注数据的依赖</a:t>
            </a:r>
            <a:r>
              <a:rPr lang="zh-CN" altLang="en-US" sz="2000" b="1" dirty="0">
                <a:latin typeface="+mj-ea"/>
                <a:ea typeface="+mj-ea"/>
              </a:rPr>
              <a:t>；</a:t>
            </a:r>
            <a:endParaRPr lang="en-US" altLang="zh-CN" sz="2000" b="1" dirty="0">
              <a:latin typeface="+mj-ea"/>
              <a:ea typeface="+mj-ea"/>
            </a:endParaRPr>
          </a:p>
          <a:p>
            <a:pPr marL="285750" indent="-285750">
              <a:lnSpc>
                <a:spcPct val="150000"/>
              </a:lnSpc>
              <a:buFont typeface="Wingdings" panose="05000000000000000000" pitchFamily="2" charset="2"/>
              <a:buChar char="n"/>
            </a:pPr>
            <a:r>
              <a:rPr lang="zh-CN" altLang="en-US" sz="2000" dirty="0">
                <a:latin typeface="+mj-ea"/>
                <a:ea typeface="+mj-ea"/>
              </a:rPr>
              <a:t>通过信息聚合加强对低质量图像的检测效果，</a:t>
            </a:r>
            <a:r>
              <a:rPr lang="zh-CN" altLang="en-US" sz="2000" b="1" dirty="0">
                <a:solidFill>
                  <a:schemeClr val="accent1"/>
                </a:solidFill>
                <a:latin typeface="+mj-ea"/>
                <a:ea typeface="+mj-ea"/>
              </a:rPr>
              <a:t>提高检测精度</a:t>
            </a:r>
            <a:r>
              <a:rPr lang="zh-CN" altLang="en-US" sz="2000" dirty="0">
                <a:latin typeface="+mj-ea"/>
                <a:ea typeface="+mj-ea"/>
              </a:rPr>
              <a:t>；</a:t>
            </a:r>
            <a:endParaRPr lang="en-US" altLang="zh-CN" sz="2000" b="1" dirty="0">
              <a:latin typeface="+mj-ea"/>
              <a:ea typeface="+mj-ea"/>
            </a:endParaRPr>
          </a:p>
          <a:p>
            <a:pPr marL="285750" indent="-285750">
              <a:lnSpc>
                <a:spcPct val="150000"/>
              </a:lnSpc>
              <a:buFont typeface="Wingdings" panose="05000000000000000000" pitchFamily="2" charset="2"/>
              <a:buChar char="n"/>
            </a:pPr>
            <a:r>
              <a:rPr lang="zh-CN" altLang="en-US" sz="2000">
                <a:latin typeface="+mj-ea"/>
                <a:ea typeface="+mj-ea"/>
              </a:rPr>
              <a:t>模型</a:t>
            </a:r>
            <a:r>
              <a:rPr lang="zh-CN" altLang="en-US" sz="2000" dirty="0">
                <a:latin typeface="+mj-ea"/>
                <a:ea typeface="+mj-ea"/>
              </a:rPr>
              <a:t>的</a:t>
            </a:r>
            <a:r>
              <a:rPr lang="zh-CN" altLang="en-US" sz="2000">
                <a:latin typeface="+mj-ea"/>
                <a:ea typeface="+mj-ea"/>
              </a:rPr>
              <a:t>复杂度低，</a:t>
            </a:r>
            <a:r>
              <a:rPr lang="zh-CN" altLang="en-US" sz="2000" b="1" dirty="0">
                <a:solidFill>
                  <a:schemeClr val="accent1"/>
                </a:solidFill>
                <a:latin typeface="+mj-ea"/>
                <a:ea typeface="+mj-ea"/>
              </a:rPr>
              <a:t>推理速度快</a:t>
            </a:r>
            <a:r>
              <a:rPr lang="zh-CN" altLang="en-US" sz="2000" dirty="0">
                <a:latin typeface="+mj-ea"/>
                <a:ea typeface="+mj-ea"/>
              </a:rPr>
              <a:t>。</a:t>
            </a:r>
            <a:endParaRPr lang="en-US" altLang="zh-CN" sz="2000" dirty="0">
              <a:latin typeface="+mj-ea"/>
              <a:ea typeface="+mj-ea"/>
            </a:endParaRPr>
          </a:p>
        </p:txBody>
      </p:sp>
      <p:sp>
        <p:nvSpPr>
          <p:cNvPr id="19" name="文本框 18">
            <a:extLst>
              <a:ext uri="{FF2B5EF4-FFF2-40B4-BE49-F238E27FC236}">
                <a16:creationId xmlns:a16="http://schemas.microsoft.com/office/drawing/2014/main" id="{89C473AB-72E1-4888-8118-980436CA3472}"/>
              </a:ext>
            </a:extLst>
          </p:cNvPr>
          <p:cNvSpPr txBox="1"/>
          <p:nvPr/>
        </p:nvSpPr>
        <p:spPr>
          <a:xfrm>
            <a:off x="2790591" y="1697091"/>
            <a:ext cx="6526146" cy="400110"/>
          </a:xfrm>
          <a:prstGeom prst="rect">
            <a:avLst/>
          </a:prstGeom>
          <a:noFill/>
        </p:spPr>
        <p:txBody>
          <a:bodyPr wrap="none" rtlCol="0">
            <a:spAutoFit/>
          </a:bodyPr>
          <a:lstStyle/>
          <a:p>
            <a:r>
              <a:rPr lang="en-US" altLang="zh-CN" sz="2000" dirty="0">
                <a:solidFill>
                  <a:schemeClr val="tx1"/>
                </a:solidFill>
                <a:latin typeface="Times New Roman" panose="02020603050405020304" pitchFamily="18" charset="0"/>
                <a:cs typeface="Times New Roman" panose="02020603050405020304" pitchFamily="18" charset="0"/>
              </a:rPr>
              <a:t>Yolo-GLA</a:t>
            </a:r>
            <a:r>
              <a:rPr lang="zh-CN" altLang="en-US" sz="2000" dirty="0">
                <a:solidFill>
                  <a:schemeClr val="tx1"/>
                </a:solidFill>
                <a:latin typeface="+mj-ea"/>
                <a:ea typeface="+mj-ea"/>
              </a:rPr>
              <a:t>：基于全局</a:t>
            </a:r>
            <a:r>
              <a:rPr lang="en-US" altLang="zh-CN" sz="2000" dirty="0">
                <a:solidFill>
                  <a:schemeClr val="tx1"/>
                </a:solidFill>
                <a:latin typeface="+mj-ea"/>
                <a:ea typeface="+mj-ea"/>
              </a:rPr>
              <a:t>-</a:t>
            </a:r>
            <a:r>
              <a:rPr lang="zh-CN" altLang="en-US" sz="2000" dirty="0">
                <a:solidFill>
                  <a:schemeClr val="tx1"/>
                </a:solidFill>
                <a:latin typeface="+mj-ea"/>
                <a:ea typeface="+mj-ea"/>
              </a:rPr>
              <a:t>局部信息聚合的视频目标检测算法</a:t>
            </a:r>
          </a:p>
        </p:txBody>
      </p:sp>
      <p:sp>
        <p:nvSpPr>
          <p:cNvPr id="28" name="矩形: 圆角 27">
            <a:extLst>
              <a:ext uri="{FF2B5EF4-FFF2-40B4-BE49-F238E27FC236}">
                <a16:creationId xmlns:a16="http://schemas.microsoft.com/office/drawing/2014/main" id="{3967C97B-E39F-4565-9F6B-81E917089957}"/>
              </a:ext>
            </a:extLst>
          </p:cNvPr>
          <p:cNvSpPr/>
          <p:nvPr/>
        </p:nvSpPr>
        <p:spPr>
          <a:xfrm>
            <a:off x="7215718" y="2317406"/>
            <a:ext cx="1744214" cy="1071615"/>
          </a:xfrm>
          <a:prstGeom prst="roundRect">
            <a:avLst/>
          </a:prstGeom>
          <a:solidFill>
            <a:schemeClr val="accent2">
              <a:lumMod val="60000"/>
              <a:lumOff val="4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zh-CN" altLang="en-US" sz="2000" dirty="0">
                <a:solidFill>
                  <a:schemeClr val="tx1"/>
                </a:solidFill>
                <a:latin typeface="+mj-ea"/>
                <a:ea typeface="+mj-ea"/>
              </a:rPr>
              <a:t>信息聚合</a:t>
            </a:r>
          </a:p>
        </p:txBody>
      </p:sp>
      <p:sp>
        <p:nvSpPr>
          <p:cNvPr id="20" name="十字形 19">
            <a:extLst>
              <a:ext uri="{FF2B5EF4-FFF2-40B4-BE49-F238E27FC236}">
                <a16:creationId xmlns:a16="http://schemas.microsoft.com/office/drawing/2014/main" id="{2CC3FC03-6F07-4E48-98A7-AA73626095CC}"/>
              </a:ext>
            </a:extLst>
          </p:cNvPr>
          <p:cNvSpPr/>
          <p:nvPr/>
        </p:nvSpPr>
        <p:spPr>
          <a:xfrm>
            <a:off x="6436046" y="2549163"/>
            <a:ext cx="505702" cy="490477"/>
          </a:xfrm>
          <a:prstGeom prst="plus">
            <a:avLst>
              <a:gd name="adj" fmla="val 436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箭头: 下 28">
            <a:extLst>
              <a:ext uri="{FF2B5EF4-FFF2-40B4-BE49-F238E27FC236}">
                <a16:creationId xmlns:a16="http://schemas.microsoft.com/office/drawing/2014/main" id="{B8302608-3620-4C77-941B-0995C00D94EF}"/>
              </a:ext>
            </a:extLst>
          </p:cNvPr>
          <p:cNvSpPr/>
          <p:nvPr/>
        </p:nvSpPr>
        <p:spPr>
          <a:xfrm>
            <a:off x="5557007" y="3765114"/>
            <a:ext cx="563526" cy="446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a:extLst>
              <a:ext uri="{FF2B5EF4-FFF2-40B4-BE49-F238E27FC236}">
                <a16:creationId xmlns:a16="http://schemas.microsoft.com/office/drawing/2014/main" id="{33B21C1C-E27A-42E3-87E2-88578D4B6F9C}"/>
              </a:ext>
            </a:extLst>
          </p:cNvPr>
          <p:cNvSpPr txBox="1"/>
          <p:nvPr/>
        </p:nvSpPr>
        <p:spPr>
          <a:xfrm>
            <a:off x="6314476" y="3803732"/>
            <a:ext cx="1210588" cy="400110"/>
          </a:xfrm>
          <a:prstGeom prst="rect">
            <a:avLst/>
          </a:prstGeom>
          <a:noFill/>
        </p:spPr>
        <p:txBody>
          <a:bodyPr wrap="none" rtlCol="0">
            <a:spAutoFit/>
          </a:bodyPr>
          <a:lstStyle/>
          <a:p>
            <a:r>
              <a:rPr lang="zh-CN" altLang="en-US" sz="2000" dirty="0">
                <a:latin typeface="+mj-ea"/>
                <a:ea typeface="+mj-ea"/>
              </a:rPr>
              <a:t>研究意义</a:t>
            </a:r>
          </a:p>
        </p:txBody>
      </p:sp>
    </p:spTree>
    <p:extLst>
      <p:ext uri="{BB962C8B-B14F-4D97-AF65-F5344CB8AC3E}">
        <p14:creationId xmlns:p14="http://schemas.microsoft.com/office/powerpoint/2010/main" val="886737949"/>
      </p:ext>
    </p:extLst>
  </p:cSld>
  <p:clrMapOvr>
    <a:masterClrMapping/>
  </p:clrMapOvr>
  <p:transition spd="med">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6">
            <a:extLst>
              <a:ext uri="{FF2B5EF4-FFF2-40B4-BE49-F238E27FC236}">
                <a16:creationId xmlns:a16="http://schemas.microsoft.com/office/drawing/2014/main" id="{99D6C006-DCD8-6826-9725-CEE9FEAE169F}"/>
              </a:ext>
            </a:extLst>
          </p:cNvPr>
          <p:cNvSpPr txBox="1">
            <a:spLocks noChangeArrowheads="1"/>
          </p:cNvSpPr>
          <p:nvPr/>
        </p:nvSpPr>
        <p:spPr bwMode="auto">
          <a:xfrm>
            <a:off x="4977744" y="2787604"/>
            <a:ext cx="22365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914377" fontAlgn="base">
              <a:spcBef>
                <a:spcPct val="0"/>
              </a:spcBef>
              <a:spcAft>
                <a:spcPct val="0"/>
              </a:spcAft>
              <a:defRPr/>
            </a:pPr>
            <a:r>
              <a:rPr lang="zh-CN" altLang="en-US" sz="3600" b="1" spc="400" dirty="0">
                <a:solidFill>
                  <a:srgbClr val="674196"/>
                </a:solidFill>
                <a:latin typeface="微软雅黑"/>
                <a:ea typeface="微软雅黑"/>
              </a:rPr>
              <a:t>研究内容</a:t>
            </a:r>
          </a:p>
        </p:txBody>
      </p:sp>
      <p:sp>
        <p:nvSpPr>
          <p:cNvPr id="7" name="矩形 6">
            <a:extLst>
              <a:ext uri="{FF2B5EF4-FFF2-40B4-BE49-F238E27FC236}">
                <a16:creationId xmlns:a16="http://schemas.microsoft.com/office/drawing/2014/main" id="{7EB9D32D-5D47-F731-E970-CFE8D4174E5A}"/>
              </a:ext>
            </a:extLst>
          </p:cNvPr>
          <p:cNvSpPr/>
          <p:nvPr/>
        </p:nvSpPr>
        <p:spPr>
          <a:xfrm>
            <a:off x="3522553" y="3959340"/>
            <a:ext cx="5146892" cy="960776"/>
          </a:xfrm>
          <a:prstGeom prst="rect">
            <a:avLst/>
          </a:prstGeom>
        </p:spPr>
        <p:txBody>
          <a:bodyPr wrap="square">
            <a:spAutoFit/>
          </a:bodyPr>
          <a:lstStyle/>
          <a:p>
            <a:pPr algn="ctr" defTabSz="914377">
              <a:lnSpc>
                <a:spcPct val="150000"/>
              </a:lnSpc>
              <a:buClr>
                <a:srgbClr val="2AFEFF"/>
              </a:buClr>
              <a:defRPr/>
            </a:pPr>
            <a:r>
              <a:rPr lang="zh-CN" altLang="en-US" sz="2000" dirty="0">
                <a:solidFill>
                  <a:prstClr val="black">
                    <a:lumMod val="75000"/>
                    <a:lumOff val="25000"/>
                  </a:prstClr>
                </a:solidFill>
                <a:latin typeface="Arial" panose="020B0604020202020204" pitchFamily="34" charset="0"/>
                <a:ea typeface="微软雅黑"/>
                <a:cs typeface="Arial" panose="020B0604020202020204" pitchFamily="34" charset="0"/>
              </a:rPr>
              <a:t>基于结构重参化的静态目标检测</a:t>
            </a:r>
            <a:r>
              <a:rPr lang="zh-CN" altLang="en-US" sz="2000">
                <a:solidFill>
                  <a:prstClr val="black">
                    <a:lumMod val="75000"/>
                    <a:lumOff val="25000"/>
                  </a:prstClr>
                </a:solidFill>
                <a:latin typeface="Arial" panose="020B0604020202020204" pitchFamily="34" charset="0"/>
                <a:ea typeface="微软雅黑"/>
                <a:cs typeface="Arial" panose="020B0604020202020204" pitchFamily="34" charset="0"/>
              </a:rPr>
              <a:t>模型</a:t>
            </a:r>
            <a:r>
              <a:rPr lang="en-US" altLang="zh-CN" sz="2000">
                <a:solidFill>
                  <a:prstClr val="black">
                    <a:lumMod val="75000"/>
                    <a:lumOff val="25000"/>
                  </a:prstClr>
                </a:solidFill>
                <a:latin typeface="+mj-ea"/>
                <a:ea typeface="+mj-ea"/>
                <a:cs typeface="Arial" panose="020B0604020202020204" pitchFamily="34" charset="0"/>
              </a:rPr>
              <a:t> | </a:t>
            </a:r>
            <a:r>
              <a:rPr lang="zh-CN" altLang="en-US" sz="2000">
                <a:solidFill>
                  <a:prstClr val="black">
                    <a:lumMod val="75000"/>
                    <a:lumOff val="25000"/>
                  </a:prstClr>
                </a:solidFill>
                <a:latin typeface="Arial" panose="020B0604020202020204" pitchFamily="34" charset="0"/>
                <a:ea typeface="微软雅黑"/>
                <a:cs typeface="Arial" panose="020B0604020202020204" pitchFamily="34" charset="0"/>
              </a:rPr>
              <a:t>基于</a:t>
            </a:r>
            <a:r>
              <a:rPr lang="zh-CN" altLang="en-US" sz="2000" dirty="0">
                <a:solidFill>
                  <a:prstClr val="black">
                    <a:lumMod val="75000"/>
                    <a:lumOff val="25000"/>
                  </a:prstClr>
                </a:solidFill>
                <a:latin typeface="Arial" panose="020B0604020202020204" pitchFamily="34" charset="0"/>
                <a:ea typeface="微软雅黑"/>
                <a:cs typeface="Arial" panose="020B0604020202020204" pitchFamily="34" charset="0"/>
              </a:rPr>
              <a:t>全局</a:t>
            </a:r>
            <a:r>
              <a:rPr lang="en-US" altLang="zh-CN" sz="2000" dirty="0">
                <a:solidFill>
                  <a:prstClr val="black">
                    <a:lumMod val="75000"/>
                    <a:lumOff val="25000"/>
                  </a:prstClr>
                </a:solidFill>
                <a:latin typeface="Arial" panose="020B0604020202020204" pitchFamily="34" charset="0"/>
                <a:ea typeface="微软雅黑"/>
                <a:cs typeface="Arial" panose="020B0604020202020204" pitchFamily="34" charset="0"/>
              </a:rPr>
              <a:t>-</a:t>
            </a:r>
            <a:r>
              <a:rPr lang="zh-CN" altLang="en-US" sz="2000" dirty="0">
                <a:solidFill>
                  <a:prstClr val="black">
                    <a:lumMod val="75000"/>
                    <a:lumOff val="25000"/>
                  </a:prstClr>
                </a:solidFill>
                <a:latin typeface="Arial" panose="020B0604020202020204" pitchFamily="34" charset="0"/>
                <a:ea typeface="微软雅黑"/>
                <a:cs typeface="Arial" panose="020B0604020202020204" pitchFamily="34" charset="0"/>
              </a:rPr>
              <a:t>局部信息聚合的视频目标检测算法</a:t>
            </a:r>
            <a:endParaRPr lang="zh-CN" altLang="en-US" sz="2000" dirty="0">
              <a:solidFill>
                <a:prstClr val="black">
                  <a:lumMod val="75000"/>
                  <a:lumOff val="25000"/>
                </a:prstClr>
              </a:solidFill>
              <a:latin typeface="+mj-ea"/>
              <a:ea typeface="+mj-ea"/>
              <a:cs typeface="Arial" panose="020B0604020202020204" pitchFamily="34" charset="0"/>
            </a:endParaRPr>
          </a:p>
        </p:txBody>
      </p:sp>
      <p:sp>
        <p:nvSpPr>
          <p:cNvPr id="8" name="矩形 7">
            <a:extLst>
              <a:ext uri="{FF2B5EF4-FFF2-40B4-BE49-F238E27FC236}">
                <a16:creationId xmlns:a16="http://schemas.microsoft.com/office/drawing/2014/main" id="{BA0C52D9-1167-BBF0-F434-4E1C7921C49A}"/>
              </a:ext>
            </a:extLst>
          </p:cNvPr>
          <p:cNvSpPr/>
          <p:nvPr/>
        </p:nvSpPr>
        <p:spPr>
          <a:xfrm>
            <a:off x="5124100" y="3429000"/>
            <a:ext cx="1943801" cy="369332"/>
          </a:xfrm>
          <a:prstGeom prst="rect">
            <a:avLst/>
          </a:prstGeom>
        </p:spPr>
        <p:txBody>
          <a:bodyPr wrap="none">
            <a:spAutoFit/>
          </a:bodyPr>
          <a:lstStyle/>
          <a:p>
            <a:pPr algn="ctr" defTabSz="914377" fontAlgn="base">
              <a:spcBef>
                <a:spcPct val="0"/>
              </a:spcBef>
              <a:spcAft>
                <a:spcPct val="0"/>
              </a:spcAft>
              <a:defRPr/>
            </a:pPr>
            <a:r>
              <a:rPr lang="en-US" altLang="zh-CN" b="1" dirty="0">
                <a:solidFill>
                  <a:srgbClr val="674196"/>
                </a:solidFill>
                <a:latin typeface="Times New Roman" panose="02020603050405020304" pitchFamily="18" charset="0"/>
                <a:ea typeface="方正兰亭黑_GBK"/>
                <a:cs typeface="Times New Roman" panose="02020603050405020304" pitchFamily="18" charset="0"/>
              </a:rPr>
              <a:t>Research Content</a:t>
            </a:r>
          </a:p>
        </p:txBody>
      </p:sp>
      <p:sp>
        <p:nvSpPr>
          <p:cNvPr id="9" name="圆角矩形 52">
            <a:extLst>
              <a:ext uri="{FF2B5EF4-FFF2-40B4-BE49-F238E27FC236}">
                <a16:creationId xmlns:a16="http://schemas.microsoft.com/office/drawing/2014/main" id="{F7D94CC0-EB4F-903F-E851-15234B5EFB43}"/>
              </a:ext>
            </a:extLst>
          </p:cNvPr>
          <p:cNvSpPr/>
          <p:nvPr/>
        </p:nvSpPr>
        <p:spPr>
          <a:xfrm>
            <a:off x="5256262" y="1975542"/>
            <a:ext cx="1679475" cy="457436"/>
          </a:xfrm>
          <a:prstGeom prst="roundRect">
            <a:avLst>
              <a:gd name="adj" fmla="val 50000"/>
            </a:avLst>
          </a:prstGeom>
          <a:solidFill>
            <a:srgbClr val="67419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zh-CN" altLang="en-US" dirty="0">
                <a:solidFill>
                  <a:prstClr val="white"/>
                </a:solidFill>
                <a:latin typeface="+mj-ea"/>
                <a:ea typeface="+mj-ea"/>
                <a:cs typeface="Arial" panose="020B0604020202020204" pitchFamily="34" charset="0"/>
              </a:rPr>
              <a:t>第二部分</a:t>
            </a:r>
          </a:p>
        </p:txBody>
      </p:sp>
    </p:spTree>
    <p:extLst>
      <p:ext uri="{BB962C8B-B14F-4D97-AF65-F5344CB8AC3E}">
        <p14:creationId xmlns:p14="http://schemas.microsoft.com/office/powerpoint/2010/main" val="2880078398"/>
      </p:ext>
    </p:extLst>
  </p:cSld>
  <p:clrMapOvr>
    <a:masterClrMapping/>
  </p:clrMapOvr>
  <p:transition spd="med">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CEB16E66-E490-4579-A6C4-3F51ACEEB4EE}"/>
              </a:ext>
            </a:extLst>
          </p:cNvPr>
          <p:cNvSpPr/>
          <p:nvPr/>
        </p:nvSpPr>
        <p:spPr>
          <a:xfrm>
            <a:off x="1369740" y="4949096"/>
            <a:ext cx="8577518" cy="928861"/>
          </a:xfrm>
          <a:prstGeom prst="roundRect">
            <a:avLst/>
          </a:prstGeom>
          <a:solidFill>
            <a:schemeClr val="accent3">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a:extLst>
              <a:ext uri="{FF2B5EF4-FFF2-40B4-BE49-F238E27FC236}">
                <a16:creationId xmlns:a16="http://schemas.microsoft.com/office/drawing/2014/main" id="{98B2C459-CABA-45B4-9A49-907438A0F709}"/>
              </a:ext>
            </a:extLst>
          </p:cNvPr>
          <p:cNvSpPr/>
          <p:nvPr/>
        </p:nvSpPr>
        <p:spPr>
          <a:xfrm>
            <a:off x="1304925" y="1743074"/>
            <a:ext cx="3724275" cy="2201639"/>
          </a:xfrm>
          <a:prstGeom prst="round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连接符 3">
            <a:extLst>
              <a:ext uri="{FF2B5EF4-FFF2-40B4-BE49-F238E27FC236}">
                <a16:creationId xmlns:a16="http://schemas.microsoft.com/office/drawing/2014/main" id="{57CF12C8-3B01-CE0C-8EC0-1C28DF2C2686}"/>
              </a:ext>
            </a:extLst>
          </p:cNvPr>
          <p:cNvCxnSpPr>
            <a:cxnSpLocks/>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22" name="文本框 6">
            <a:extLst>
              <a:ext uri="{FF2B5EF4-FFF2-40B4-BE49-F238E27FC236}">
                <a16:creationId xmlns:a16="http://schemas.microsoft.com/office/drawing/2014/main" id="{AE5F8283-AE54-FBA4-8F83-F06CA34CE6AF}"/>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23" name="文本框 22">
            <a:extLst>
              <a:ext uri="{FF2B5EF4-FFF2-40B4-BE49-F238E27FC236}">
                <a16:creationId xmlns:a16="http://schemas.microsoft.com/office/drawing/2014/main" id="{7681A773-F525-BEE2-2A0A-613A0E801105}"/>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研究内容</a:t>
            </a:r>
          </a:p>
        </p:txBody>
      </p:sp>
      <p:sp>
        <p:nvSpPr>
          <p:cNvPr id="24" name="文本框 23">
            <a:extLst>
              <a:ext uri="{FF2B5EF4-FFF2-40B4-BE49-F238E27FC236}">
                <a16:creationId xmlns:a16="http://schemas.microsoft.com/office/drawing/2014/main" id="{F179AB2A-E27E-98A2-BAD3-0FB4D93A461B}"/>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25" name="文本框 24">
            <a:extLst>
              <a:ext uri="{FF2B5EF4-FFF2-40B4-BE49-F238E27FC236}">
                <a16:creationId xmlns:a16="http://schemas.microsoft.com/office/drawing/2014/main" id="{26DD4C06-6095-9B27-EFEC-F86CDF130DEF}"/>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26" name="文本框 25">
            <a:extLst>
              <a:ext uri="{FF2B5EF4-FFF2-40B4-BE49-F238E27FC236}">
                <a16:creationId xmlns:a16="http://schemas.microsoft.com/office/drawing/2014/main" id="{BC428FCA-7C14-7330-C065-7832FB2F0BD4}"/>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27" name="矩形 26">
            <a:extLst>
              <a:ext uri="{FF2B5EF4-FFF2-40B4-BE49-F238E27FC236}">
                <a16:creationId xmlns:a16="http://schemas.microsoft.com/office/drawing/2014/main" id="{F020EB83-2AE3-2AEC-4A88-13E6F4DC0649}"/>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2.1</a:t>
            </a:r>
            <a:endParaRPr lang="zh-CN" altLang="en-US" dirty="0">
              <a:latin typeface="+mj-ea"/>
              <a:ea typeface="+mj-ea"/>
            </a:endParaRPr>
          </a:p>
        </p:txBody>
      </p:sp>
      <p:sp>
        <p:nvSpPr>
          <p:cNvPr id="28" name="矩形 27">
            <a:extLst>
              <a:ext uri="{FF2B5EF4-FFF2-40B4-BE49-F238E27FC236}">
                <a16:creationId xmlns:a16="http://schemas.microsoft.com/office/drawing/2014/main" id="{7D7D1E03-4075-2F49-01AB-F360F2A7C11E}"/>
              </a:ext>
            </a:extLst>
          </p:cNvPr>
          <p:cNvSpPr/>
          <p:nvPr/>
        </p:nvSpPr>
        <p:spPr>
          <a:xfrm>
            <a:off x="922865" y="888589"/>
            <a:ext cx="3022601"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err="1">
                <a:solidFill>
                  <a:srgbClr val="7030A0"/>
                </a:solidFill>
                <a:latin typeface="Times New Roman" panose="02020603050405020304" pitchFamily="18" charset="0"/>
                <a:ea typeface="+mj-ea"/>
                <a:cs typeface="Times New Roman" panose="02020603050405020304" pitchFamily="18" charset="0"/>
              </a:rPr>
              <a:t>YoloX</a:t>
            </a:r>
            <a:r>
              <a:rPr lang="en-US" altLang="zh-CN" b="1" dirty="0">
                <a:solidFill>
                  <a:srgbClr val="7030A0"/>
                </a:solidFill>
                <a:latin typeface="Times New Roman" panose="02020603050405020304" pitchFamily="18" charset="0"/>
                <a:ea typeface="+mj-ea"/>
                <a:cs typeface="Times New Roman" panose="02020603050405020304" pitchFamily="18" charset="0"/>
              </a:rPr>
              <a:t>-Lite</a:t>
            </a:r>
            <a:r>
              <a:rPr lang="zh-CN" altLang="en-US" b="1" dirty="0">
                <a:solidFill>
                  <a:srgbClr val="7030A0"/>
                </a:solidFill>
                <a:latin typeface="+mj-ea"/>
                <a:ea typeface="+mj-ea"/>
              </a:rPr>
              <a:t>：研究动机</a:t>
            </a:r>
          </a:p>
        </p:txBody>
      </p:sp>
      <p:sp>
        <p:nvSpPr>
          <p:cNvPr id="6" name="文本框 5">
            <a:extLst>
              <a:ext uri="{FF2B5EF4-FFF2-40B4-BE49-F238E27FC236}">
                <a16:creationId xmlns:a16="http://schemas.microsoft.com/office/drawing/2014/main" id="{DBD3B6AD-D651-4A95-9122-391EA387C541}"/>
              </a:ext>
            </a:extLst>
          </p:cNvPr>
          <p:cNvSpPr txBox="1"/>
          <p:nvPr/>
        </p:nvSpPr>
        <p:spPr>
          <a:xfrm flipH="1">
            <a:off x="1369740" y="5016859"/>
            <a:ext cx="8438294" cy="707886"/>
          </a:xfrm>
          <a:prstGeom prst="rect">
            <a:avLst/>
          </a:prstGeom>
          <a:noFill/>
        </p:spPr>
        <p:txBody>
          <a:bodyPr wrap="square" rtlCol="0">
            <a:spAutoFit/>
          </a:bodyPr>
          <a:lstStyle/>
          <a:p>
            <a:pPr algn="ctr"/>
            <a:r>
              <a:rPr lang="zh-CN" altLang="en-US" sz="2000" dirty="0">
                <a:latin typeface="+mj-ea"/>
                <a:ea typeface="+mj-ea"/>
              </a:rPr>
              <a:t>将训练和推理过程</a:t>
            </a:r>
            <a:r>
              <a:rPr lang="zh-CN" altLang="en-US" sz="2000" b="1" dirty="0">
                <a:solidFill>
                  <a:schemeClr val="accent1"/>
                </a:solidFill>
                <a:latin typeface="+mj-ea"/>
                <a:ea typeface="+mj-ea"/>
              </a:rPr>
              <a:t>解耦</a:t>
            </a:r>
            <a:r>
              <a:rPr lang="zh-CN" altLang="en-US" sz="2000" dirty="0">
                <a:latin typeface="+mj-ea"/>
                <a:ea typeface="+mj-ea"/>
              </a:rPr>
              <a:t>，训练使用多分支网络，推理使用单路网络，使得模型</a:t>
            </a:r>
            <a:r>
              <a:rPr lang="zh-CN" altLang="en-US" sz="2000" b="1" dirty="0">
                <a:solidFill>
                  <a:schemeClr val="accent1"/>
                </a:solidFill>
                <a:latin typeface="+mj-ea"/>
                <a:ea typeface="+mj-ea"/>
              </a:rPr>
              <a:t>同时具备多分支网络的精度和单路网络的速度</a:t>
            </a:r>
            <a:r>
              <a:rPr lang="zh-CN" altLang="en-US" sz="2000" dirty="0">
                <a:latin typeface="+mj-ea"/>
                <a:ea typeface="+mj-ea"/>
              </a:rPr>
              <a:t>。</a:t>
            </a:r>
            <a:endParaRPr lang="en-US" altLang="zh-CN" sz="2000" dirty="0">
              <a:latin typeface="+mj-ea"/>
              <a:ea typeface="+mj-ea"/>
            </a:endParaRPr>
          </a:p>
        </p:txBody>
      </p:sp>
      <p:sp>
        <p:nvSpPr>
          <p:cNvPr id="13" name="文本框 12">
            <a:extLst>
              <a:ext uri="{FF2B5EF4-FFF2-40B4-BE49-F238E27FC236}">
                <a16:creationId xmlns:a16="http://schemas.microsoft.com/office/drawing/2014/main" id="{7A93FDB9-82D8-4928-B7A6-7BD02A470BDC}"/>
              </a:ext>
            </a:extLst>
          </p:cNvPr>
          <p:cNvSpPr txBox="1"/>
          <p:nvPr/>
        </p:nvSpPr>
        <p:spPr>
          <a:xfrm flipH="1">
            <a:off x="5922140" y="1911454"/>
            <a:ext cx="4894168" cy="1884618"/>
          </a:xfrm>
          <a:prstGeom prst="rect">
            <a:avLst/>
          </a:prstGeom>
          <a:noFill/>
        </p:spPr>
        <p:txBody>
          <a:bodyPr wrap="square" rtlCol="0">
            <a:spAutoFit/>
          </a:bodyPr>
          <a:lstStyle/>
          <a:p>
            <a:pPr marL="285750" indent="-285750">
              <a:lnSpc>
                <a:spcPct val="150000"/>
              </a:lnSpc>
              <a:buFont typeface="Wingdings" panose="05000000000000000000" pitchFamily="2" charset="2"/>
              <a:buChar char="n"/>
            </a:pPr>
            <a:r>
              <a:rPr lang="zh-CN" altLang="en-US" sz="2000">
                <a:latin typeface="+mj-ea"/>
                <a:ea typeface="+mj-ea"/>
              </a:rPr>
              <a:t>现有方法基本为多分支结构，</a:t>
            </a:r>
            <a:r>
              <a:rPr lang="zh-CN" altLang="en-US" sz="2000" dirty="0">
                <a:latin typeface="+mj-ea"/>
                <a:ea typeface="+mj-ea"/>
              </a:rPr>
              <a:t>相对于单路网络结构</a:t>
            </a:r>
            <a:r>
              <a:rPr lang="zh-CN" altLang="en-US" sz="2000" b="1" dirty="0">
                <a:solidFill>
                  <a:schemeClr val="accent1"/>
                </a:solidFill>
                <a:latin typeface="+mj-ea"/>
                <a:ea typeface="+mj-ea"/>
              </a:rPr>
              <a:t>推理速度更慢</a:t>
            </a:r>
            <a:r>
              <a:rPr lang="zh-CN" altLang="en-US" sz="2000" dirty="0">
                <a:latin typeface="+mj-ea"/>
                <a:ea typeface="+mj-ea"/>
              </a:rPr>
              <a:t>；</a:t>
            </a:r>
            <a:endParaRPr lang="en-US" altLang="zh-CN" sz="2000" dirty="0">
              <a:latin typeface="+mj-ea"/>
              <a:ea typeface="+mj-ea"/>
            </a:endParaRPr>
          </a:p>
          <a:p>
            <a:pPr marL="285750" indent="-285750">
              <a:lnSpc>
                <a:spcPct val="150000"/>
              </a:lnSpc>
              <a:buFont typeface="Wingdings" panose="05000000000000000000" pitchFamily="2" charset="2"/>
              <a:buChar char="n"/>
            </a:pPr>
            <a:r>
              <a:rPr lang="zh-CN" altLang="en-US" sz="2000" dirty="0">
                <a:latin typeface="+mj-ea"/>
                <a:ea typeface="+mj-ea"/>
              </a:rPr>
              <a:t>直接使用单路网络相较于多分支网络的</a:t>
            </a:r>
            <a:r>
              <a:rPr lang="zh-CN" altLang="en-US" sz="2000" b="1" dirty="0">
                <a:solidFill>
                  <a:schemeClr val="accent1"/>
                </a:solidFill>
                <a:latin typeface="+mj-ea"/>
                <a:ea typeface="+mj-ea"/>
              </a:rPr>
              <a:t>检测效果太差</a:t>
            </a:r>
            <a:r>
              <a:rPr lang="zh-CN" altLang="en-US" sz="2000" dirty="0">
                <a:latin typeface="+mj-ea"/>
                <a:ea typeface="+mj-ea"/>
              </a:rPr>
              <a:t>。</a:t>
            </a:r>
            <a:endParaRPr lang="en-US" altLang="zh-CN" sz="2000" dirty="0">
              <a:latin typeface="+mj-ea"/>
              <a:ea typeface="+mj-ea"/>
            </a:endParaRPr>
          </a:p>
        </p:txBody>
      </p:sp>
      <p:sp>
        <p:nvSpPr>
          <p:cNvPr id="39" name="矩形 38">
            <a:extLst>
              <a:ext uri="{FF2B5EF4-FFF2-40B4-BE49-F238E27FC236}">
                <a16:creationId xmlns:a16="http://schemas.microsoft.com/office/drawing/2014/main" id="{0D63D0DB-A30B-4E6A-BF70-C6FC36261316}"/>
              </a:ext>
            </a:extLst>
          </p:cNvPr>
          <p:cNvSpPr/>
          <p:nvPr/>
        </p:nvSpPr>
        <p:spPr>
          <a:xfrm>
            <a:off x="1669727" y="1910577"/>
            <a:ext cx="645953" cy="2474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600">
              <a:latin typeface="Times New Roman" panose="02020603050405020304" pitchFamily="18" charset="0"/>
              <a:cs typeface="Times New Roman" panose="02020603050405020304" pitchFamily="18" charset="0"/>
            </a:endParaRPr>
          </a:p>
        </p:txBody>
      </p:sp>
      <p:sp>
        <p:nvSpPr>
          <p:cNvPr id="40" name="矩形 39">
            <a:extLst>
              <a:ext uri="{FF2B5EF4-FFF2-40B4-BE49-F238E27FC236}">
                <a16:creationId xmlns:a16="http://schemas.microsoft.com/office/drawing/2014/main" id="{0243A8BF-EB1B-413B-BABF-6D6F1B533BD6}"/>
              </a:ext>
            </a:extLst>
          </p:cNvPr>
          <p:cNvSpPr/>
          <p:nvPr/>
        </p:nvSpPr>
        <p:spPr>
          <a:xfrm>
            <a:off x="1669724" y="2348203"/>
            <a:ext cx="645953" cy="2474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a:latin typeface="Times New Roman" panose="02020603050405020304" pitchFamily="18" charset="0"/>
                <a:cs typeface="Times New Roman" panose="02020603050405020304" pitchFamily="18" charset="0"/>
              </a:rPr>
              <a:t>3</a:t>
            </a:r>
            <a:r>
              <a:rPr lang="zh-CN" altLang="en-US" sz="1600">
                <a:latin typeface="Times New Roman" panose="02020603050405020304" pitchFamily="18" charset="0"/>
                <a:cs typeface="Times New Roman" panose="02020603050405020304" pitchFamily="18" charset="0"/>
                <a:sym typeface="Symbol" panose="05050102010706020507" pitchFamily="18" charset="2"/>
              </a:rPr>
              <a:t></a:t>
            </a:r>
            <a:r>
              <a:rPr lang="en-US" altLang="zh-CN" sz="1600">
                <a:latin typeface="Times New Roman" panose="02020603050405020304" pitchFamily="18" charset="0"/>
                <a:cs typeface="Times New Roman" panose="02020603050405020304" pitchFamily="18" charset="0"/>
              </a:rPr>
              <a:t>3</a:t>
            </a:r>
            <a:endParaRPr lang="zh-CN" altLang="en-US" sz="1600">
              <a:latin typeface="Times New Roman" panose="02020603050405020304" pitchFamily="18" charset="0"/>
              <a:cs typeface="Times New Roman" panose="02020603050405020304" pitchFamily="18" charset="0"/>
            </a:endParaRPr>
          </a:p>
        </p:txBody>
      </p:sp>
      <p:sp>
        <p:nvSpPr>
          <p:cNvPr id="41" name="矩形 40">
            <a:extLst>
              <a:ext uri="{FF2B5EF4-FFF2-40B4-BE49-F238E27FC236}">
                <a16:creationId xmlns:a16="http://schemas.microsoft.com/office/drawing/2014/main" id="{2CB866AF-82A9-49CF-B619-3932DB312679}"/>
              </a:ext>
            </a:extLst>
          </p:cNvPr>
          <p:cNvSpPr/>
          <p:nvPr/>
        </p:nvSpPr>
        <p:spPr>
          <a:xfrm>
            <a:off x="2501632" y="2348203"/>
            <a:ext cx="645953" cy="2474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a:latin typeface="Times New Roman" panose="02020603050405020304" pitchFamily="18" charset="0"/>
                <a:cs typeface="Times New Roman" panose="02020603050405020304" pitchFamily="18" charset="0"/>
                <a:sym typeface="Symbol" panose="05050102010706020507" pitchFamily="18" charset="2"/>
              </a:rPr>
              <a:t>1</a:t>
            </a:r>
            <a:r>
              <a:rPr lang="zh-CN" altLang="en-US" sz="1600">
                <a:latin typeface="Times New Roman" panose="02020603050405020304" pitchFamily="18" charset="0"/>
                <a:cs typeface="Times New Roman" panose="02020603050405020304" pitchFamily="18" charset="0"/>
                <a:sym typeface="Symbol" panose="05050102010706020507" pitchFamily="18" charset="2"/>
              </a:rPr>
              <a:t></a:t>
            </a:r>
            <a:r>
              <a:rPr lang="en-US" altLang="zh-CN" sz="1600">
                <a:latin typeface="Times New Roman" panose="02020603050405020304" pitchFamily="18" charset="0"/>
                <a:cs typeface="Times New Roman" panose="02020603050405020304" pitchFamily="18" charset="0"/>
                <a:sym typeface="Symbol" panose="05050102010706020507" pitchFamily="18" charset="2"/>
              </a:rPr>
              <a:t>1</a:t>
            </a:r>
            <a:endParaRPr lang="zh-CN" altLang="en-US" sz="1600">
              <a:latin typeface="Times New Roman" panose="02020603050405020304" pitchFamily="18" charset="0"/>
              <a:cs typeface="Times New Roman" panose="02020603050405020304" pitchFamily="18" charset="0"/>
            </a:endParaRPr>
          </a:p>
        </p:txBody>
      </p:sp>
      <p:sp>
        <p:nvSpPr>
          <p:cNvPr id="42" name="矩形 41">
            <a:extLst>
              <a:ext uri="{FF2B5EF4-FFF2-40B4-BE49-F238E27FC236}">
                <a16:creationId xmlns:a16="http://schemas.microsoft.com/office/drawing/2014/main" id="{535C13D8-9810-4BA8-92FD-D8E52EABC4A7}"/>
              </a:ext>
            </a:extLst>
          </p:cNvPr>
          <p:cNvSpPr/>
          <p:nvPr/>
        </p:nvSpPr>
        <p:spPr>
          <a:xfrm>
            <a:off x="1669723" y="3155979"/>
            <a:ext cx="645953" cy="2474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600">
              <a:latin typeface="Times New Roman" panose="02020603050405020304" pitchFamily="18" charset="0"/>
              <a:cs typeface="Times New Roman" panose="02020603050405020304" pitchFamily="18" charset="0"/>
            </a:endParaRPr>
          </a:p>
        </p:txBody>
      </p:sp>
      <p:sp>
        <p:nvSpPr>
          <p:cNvPr id="43" name="椭圆 42">
            <a:extLst>
              <a:ext uri="{FF2B5EF4-FFF2-40B4-BE49-F238E27FC236}">
                <a16:creationId xmlns:a16="http://schemas.microsoft.com/office/drawing/2014/main" id="{EE48FEB2-F160-465B-9E53-D29138BD0B71}"/>
              </a:ext>
            </a:extLst>
          </p:cNvPr>
          <p:cNvSpPr/>
          <p:nvPr/>
        </p:nvSpPr>
        <p:spPr>
          <a:xfrm>
            <a:off x="1902701" y="2785829"/>
            <a:ext cx="180000" cy="180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a:t>
            </a:r>
            <a:endParaRPr lang="zh-CN" altLang="en-US">
              <a:solidFill>
                <a:schemeClr val="tx1"/>
              </a:solidFill>
            </a:endParaRPr>
          </a:p>
        </p:txBody>
      </p:sp>
      <p:cxnSp>
        <p:nvCxnSpPr>
          <p:cNvPr id="44" name="直接箭头连接符 43">
            <a:extLst>
              <a:ext uri="{FF2B5EF4-FFF2-40B4-BE49-F238E27FC236}">
                <a16:creationId xmlns:a16="http://schemas.microsoft.com/office/drawing/2014/main" id="{39E2CD2F-1A88-4C88-B1C2-4B0F54C981B8}"/>
              </a:ext>
            </a:extLst>
          </p:cNvPr>
          <p:cNvCxnSpPr>
            <a:stCxn id="39" idx="2"/>
            <a:endCxn id="40" idx="0"/>
          </p:cNvCxnSpPr>
          <p:nvPr/>
        </p:nvCxnSpPr>
        <p:spPr>
          <a:xfrm flipH="1">
            <a:off x="1992701" y="2158053"/>
            <a:ext cx="3" cy="19015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a:extLst>
              <a:ext uri="{FF2B5EF4-FFF2-40B4-BE49-F238E27FC236}">
                <a16:creationId xmlns:a16="http://schemas.microsoft.com/office/drawing/2014/main" id="{6A025BE5-FF73-4356-AD48-3D73FC96CCA3}"/>
              </a:ext>
            </a:extLst>
          </p:cNvPr>
          <p:cNvCxnSpPr>
            <a:cxnSpLocks/>
            <a:stCxn id="40" idx="2"/>
            <a:endCxn id="43" idx="0"/>
          </p:cNvCxnSpPr>
          <p:nvPr/>
        </p:nvCxnSpPr>
        <p:spPr>
          <a:xfrm>
            <a:off x="1992701" y="2595679"/>
            <a:ext cx="0" cy="19015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45">
            <a:extLst>
              <a:ext uri="{FF2B5EF4-FFF2-40B4-BE49-F238E27FC236}">
                <a16:creationId xmlns:a16="http://schemas.microsoft.com/office/drawing/2014/main" id="{82D2882A-31EE-4455-A9E4-B6E369EE2FBA}"/>
              </a:ext>
            </a:extLst>
          </p:cNvPr>
          <p:cNvCxnSpPr>
            <a:cxnSpLocks/>
            <a:stCxn id="43" idx="4"/>
            <a:endCxn id="42" idx="0"/>
          </p:cNvCxnSpPr>
          <p:nvPr/>
        </p:nvCxnSpPr>
        <p:spPr>
          <a:xfrm flipH="1">
            <a:off x="1992700" y="2965829"/>
            <a:ext cx="1" cy="19015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连接符: 曲线 46">
            <a:extLst>
              <a:ext uri="{FF2B5EF4-FFF2-40B4-BE49-F238E27FC236}">
                <a16:creationId xmlns:a16="http://schemas.microsoft.com/office/drawing/2014/main" id="{604AC8F9-ABF8-4F98-ADB4-DFC290690411}"/>
              </a:ext>
            </a:extLst>
          </p:cNvPr>
          <p:cNvCxnSpPr>
            <a:cxnSpLocks/>
            <a:stCxn id="39" idx="3"/>
            <a:endCxn id="41" idx="0"/>
          </p:cNvCxnSpPr>
          <p:nvPr/>
        </p:nvCxnSpPr>
        <p:spPr>
          <a:xfrm>
            <a:off x="2315680" y="2034315"/>
            <a:ext cx="508929" cy="313888"/>
          </a:xfrm>
          <a:prstGeom prst="curved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连接符: 曲线 47">
            <a:extLst>
              <a:ext uri="{FF2B5EF4-FFF2-40B4-BE49-F238E27FC236}">
                <a16:creationId xmlns:a16="http://schemas.microsoft.com/office/drawing/2014/main" id="{ED3A448A-AD68-454D-B55A-FED7AB0C5571}"/>
              </a:ext>
            </a:extLst>
          </p:cNvPr>
          <p:cNvCxnSpPr>
            <a:cxnSpLocks/>
            <a:stCxn id="41" idx="2"/>
            <a:endCxn id="43" idx="6"/>
          </p:cNvCxnSpPr>
          <p:nvPr/>
        </p:nvCxnSpPr>
        <p:spPr>
          <a:xfrm rot="5400000">
            <a:off x="2313580" y="2364800"/>
            <a:ext cx="280150" cy="741908"/>
          </a:xfrm>
          <a:prstGeom prst="curved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连接符: 曲线 48">
            <a:extLst>
              <a:ext uri="{FF2B5EF4-FFF2-40B4-BE49-F238E27FC236}">
                <a16:creationId xmlns:a16="http://schemas.microsoft.com/office/drawing/2014/main" id="{A7728F55-1830-4A74-BFB0-207357EBDB4C}"/>
              </a:ext>
            </a:extLst>
          </p:cNvPr>
          <p:cNvCxnSpPr>
            <a:cxnSpLocks/>
            <a:stCxn id="39" idx="3"/>
            <a:endCxn id="43" idx="6"/>
          </p:cNvCxnSpPr>
          <p:nvPr/>
        </p:nvCxnSpPr>
        <p:spPr>
          <a:xfrm flipH="1">
            <a:off x="2082701" y="2034315"/>
            <a:ext cx="232979" cy="841514"/>
          </a:xfrm>
          <a:prstGeom prst="curvedConnector3">
            <a:avLst>
              <a:gd name="adj1" fmla="val -548214"/>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矩形 49">
            <a:extLst>
              <a:ext uri="{FF2B5EF4-FFF2-40B4-BE49-F238E27FC236}">
                <a16:creationId xmlns:a16="http://schemas.microsoft.com/office/drawing/2014/main" id="{236AEB65-0D54-4AB2-8028-1F0C89E8401B}"/>
              </a:ext>
            </a:extLst>
          </p:cNvPr>
          <p:cNvSpPr/>
          <p:nvPr/>
        </p:nvSpPr>
        <p:spPr>
          <a:xfrm>
            <a:off x="4020421" y="1910577"/>
            <a:ext cx="645953" cy="2474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600">
              <a:latin typeface="Times New Roman" panose="02020603050405020304" pitchFamily="18" charset="0"/>
              <a:cs typeface="Times New Roman" panose="02020603050405020304" pitchFamily="18" charset="0"/>
            </a:endParaRPr>
          </a:p>
        </p:txBody>
      </p:sp>
      <p:sp>
        <p:nvSpPr>
          <p:cNvPr id="51" name="矩形 50">
            <a:extLst>
              <a:ext uri="{FF2B5EF4-FFF2-40B4-BE49-F238E27FC236}">
                <a16:creationId xmlns:a16="http://schemas.microsoft.com/office/drawing/2014/main" id="{1E6245AD-961E-452D-80AE-C63CF0D4309B}"/>
              </a:ext>
            </a:extLst>
          </p:cNvPr>
          <p:cNvSpPr/>
          <p:nvPr/>
        </p:nvSpPr>
        <p:spPr>
          <a:xfrm>
            <a:off x="4020418" y="2533278"/>
            <a:ext cx="645953" cy="2474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600">
                <a:latin typeface="Times New Roman" panose="02020603050405020304" pitchFamily="18" charset="0"/>
                <a:cs typeface="Times New Roman" panose="02020603050405020304" pitchFamily="18" charset="0"/>
              </a:rPr>
              <a:t>3</a:t>
            </a:r>
            <a:r>
              <a:rPr lang="zh-CN" altLang="en-US" sz="1600">
                <a:latin typeface="Times New Roman" panose="02020603050405020304" pitchFamily="18" charset="0"/>
                <a:cs typeface="Times New Roman" panose="02020603050405020304" pitchFamily="18" charset="0"/>
                <a:sym typeface="Symbol" panose="05050102010706020507" pitchFamily="18" charset="2"/>
              </a:rPr>
              <a:t></a:t>
            </a:r>
            <a:r>
              <a:rPr lang="en-US" altLang="zh-CN" sz="1600">
                <a:latin typeface="Times New Roman" panose="02020603050405020304" pitchFamily="18" charset="0"/>
                <a:cs typeface="Times New Roman" panose="02020603050405020304" pitchFamily="18" charset="0"/>
              </a:rPr>
              <a:t>3</a:t>
            </a:r>
            <a:endParaRPr lang="zh-CN" altLang="en-US" sz="1600">
              <a:latin typeface="Times New Roman" panose="02020603050405020304" pitchFamily="18" charset="0"/>
              <a:cs typeface="Times New Roman" panose="02020603050405020304" pitchFamily="18" charset="0"/>
            </a:endParaRPr>
          </a:p>
        </p:txBody>
      </p:sp>
      <p:sp>
        <p:nvSpPr>
          <p:cNvPr id="52" name="矩形 51">
            <a:extLst>
              <a:ext uri="{FF2B5EF4-FFF2-40B4-BE49-F238E27FC236}">
                <a16:creationId xmlns:a16="http://schemas.microsoft.com/office/drawing/2014/main" id="{BFD04714-FE56-438B-B02F-3AC63F83C920}"/>
              </a:ext>
            </a:extLst>
          </p:cNvPr>
          <p:cNvSpPr/>
          <p:nvPr/>
        </p:nvSpPr>
        <p:spPr>
          <a:xfrm>
            <a:off x="4020418" y="3155979"/>
            <a:ext cx="645953" cy="2474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600">
              <a:latin typeface="Times New Roman" panose="02020603050405020304" pitchFamily="18" charset="0"/>
              <a:cs typeface="Times New Roman" panose="02020603050405020304" pitchFamily="18" charset="0"/>
            </a:endParaRPr>
          </a:p>
        </p:txBody>
      </p:sp>
      <p:cxnSp>
        <p:nvCxnSpPr>
          <p:cNvPr id="53" name="直接箭头连接符 52">
            <a:extLst>
              <a:ext uri="{FF2B5EF4-FFF2-40B4-BE49-F238E27FC236}">
                <a16:creationId xmlns:a16="http://schemas.microsoft.com/office/drawing/2014/main" id="{5C68EE19-A9C1-455B-9D79-FF90D9B05FE2}"/>
              </a:ext>
            </a:extLst>
          </p:cNvPr>
          <p:cNvCxnSpPr>
            <a:stCxn id="50" idx="2"/>
            <a:endCxn id="51" idx="0"/>
          </p:cNvCxnSpPr>
          <p:nvPr/>
        </p:nvCxnSpPr>
        <p:spPr>
          <a:xfrm flipH="1">
            <a:off x="4343395" y="2158053"/>
            <a:ext cx="3" cy="37522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接箭头连接符 53">
            <a:extLst>
              <a:ext uri="{FF2B5EF4-FFF2-40B4-BE49-F238E27FC236}">
                <a16:creationId xmlns:a16="http://schemas.microsoft.com/office/drawing/2014/main" id="{3FD00D11-4BFE-458D-B8C3-B1131B602B69}"/>
              </a:ext>
            </a:extLst>
          </p:cNvPr>
          <p:cNvCxnSpPr>
            <a:cxnSpLocks/>
            <a:stCxn id="51" idx="2"/>
            <a:endCxn id="52" idx="0"/>
          </p:cNvCxnSpPr>
          <p:nvPr/>
        </p:nvCxnSpPr>
        <p:spPr>
          <a:xfrm>
            <a:off x="4343395" y="2780754"/>
            <a:ext cx="0" cy="37522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箭头: 右 74">
            <a:extLst>
              <a:ext uri="{FF2B5EF4-FFF2-40B4-BE49-F238E27FC236}">
                <a16:creationId xmlns:a16="http://schemas.microsoft.com/office/drawing/2014/main" id="{11D1A591-C204-477A-B077-D09A4411D5AF}"/>
              </a:ext>
            </a:extLst>
          </p:cNvPr>
          <p:cNvSpPr/>
          <p:nvPr/>
        </p:nvSpPr>
        <p:spPr>
          <a:xfrm rot="5400000">
            <a:off x="5265721" y="4325819"/>
            <a:ext cx="646331" cy="308421"/>
          </a:xfrm>
          <a:prstGeom prst="rightArrow">
            <a:avLst/>
          </a:prstGeom>
          <a:solidFill>
            <a:srgbClr val="7D4CB2"/>
          </a:solidFill>
          <a:ln>
            <a:solidFill>
              <a:srgbClr val="7D4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E92DE38F-CEB0-45C3-98BD-D3FC837F0525}"/>
              </a:ext>
            </a:extLst>
          </p:cNvPr>
          <p:cNvSpPr txBox="1"/>
          <p:nvPr/>
        </p:nvSpPr>
        <p:spPr>
          <a:xfrm>
            <a:off x="5743097" y="4262239"/>
            <a:ext cx="646331" cy="369332"/>
          </a:xfrm>
          <a:prstGeom prst="rect">
            <a:avLst/>
          </a:prstGeom>
          <a:noFill/>
        </p:spPr>
        <p:txBody>
          <a:bodyPr wrap="none" rtlCol="0">
            <a:spAutoFit/>
          </a:bodyPr>
          <a:lstStyle/>
          <a:p>
            <a:r>
              <a:rPr lang="zh-CN" altLang="en-US" dirty="0">
                <a:latin typeface="+mj-ea"/>
                <a:ea typeface="+mj-ea"/>
              </a:rPr>
              <a:t>目标</a:t>
            </a:r>
          </a:p>
        </p:txBody>
      </p:sp>
      <p:sp>
        <p:nvSpPr>
          <p:cNvPr id="7" name="文本框 6">
            <a:extLst>
              <a:ext uri="{FF2B5EF4-FFF2-40B4-BE49-F238E27FC236}">
                <a16:creationId xmlns:a16="http://schemas.microsoft.com/office/drawing/2014/main" id="{1FFCE1F2-779A-4F92-92C8-80F8C13A9C67}"/>
              </a:ext>
            </a:extLst>
          </p:cNvPr>
          <p:cNvSpPr txBox="1"/>
          <p:nvPr/>
        </p:nvSpPr>
        <p:spPr>
          <a:xfrm>
            <a:off x="1464040" y="3523106"/>
            <a:ext cx="1338828" cy="369332"/>
          </a:xfrm>
          <a:prstGeom prst="rect">
            <a:avLst/>
          </a:prstGeom>
          <a:noFill/>
        </p:spPr>
        <p:txBody>
          <a:bodyPr wrap="none" rtlCol="0">
            <a:spAutoFit/>
          </a:bodyPr>
          <a:lstStyle/>
          <a:p>
            <a:r>
              <a:rPr lang="zh-CN" altLang="en-US">
                <a:latin typeface="+mj-ea"/>
                <a:ea typeface="+mj-ea"/>
              </a:rPr>
              <a:t>多分支网络</a:t>
            </a:r>
            <a:endParaRPr lang="zh-CN" altLang="en-US" dirty="0">
              <a:latin typeface="+mj-ea"/>
              <a:ea typeface="+mj-ea"/>
            </a:endParaRPr>
          </a:p>
        </p:txBody>
      </p:sp>
      <p:sp>
        <p:nvSpPr>
          <p:cNvPr id="77" name="文本框 76">
            <a:extLst>
              <a:ext uri="{FF2B5EF4-FFF2-40B4-BE49-F238E27FC236}">
                <a16:creationId xmlns:a16="http://schemas.microsoft.com/office/drawing/2014/main" id="{ECF5471D-EE93-40BB-A307-892F04D88076}"/>
              </a:ext>
            </a:extLst>
          </p:cNvPr>
          <p:cNvSpPr txBox="1"/>
          <p:nvPr/>
        </p:nvSpPr>
        <p:spPr>
          <a:xfrm>
            <a:off x="3834398" y="3523106"/>
            <a:ext cx="1107996" cy="369332"/>
          </a:xfrm>
          <a:prstGeom prst="rect">
            <a:avLst/>
          </a:prstGeom>
          <a:noFill/>
        </p:spPr>
        <p:txBody>
          <a:bodyPr wrap="none" rtlCol="0">
            <a:spAutoFit/>
          </a:bodyPr>
          <a:lstStyle/>
          <a:p>
            <a:r>
              <a:rPr lang="zh-CN" altLang="en-US" dirty="0">
                <a:latin typeface="+mj-ea"/>
                <a:ea typeface="+mj-ea"/>
              </a:rPr>
              <a:t>单路网络</a:t>
            </a:r>
          </a:p>
        </p:txBody>
      </p:sp>
    </p:spTree>
    <p:extLst>
      <p:ext uri="{BB962C8B-B14F-4D97-AF65-F5344CB8AC3E}">
        <p14:creationId xmlns:p14="http://schemas.microsoft.com/office/powerpoint/2010/main" val="3142623793"/>
      </p:ext>
    </p:extLst>
  </p:cSld>
  <p:clrMapOvr>
    <a:masterClrMapping/>
  </p:clrMapOvr>
  <p:transition spd="med">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6F3C74D-46D5-4CED-AE30-4E9E4D667D74}"/>
              </a:ext>
            </a:extLst>
          </p:cNvPr>
          <p:cNvPicPr>
            <a:picLocks noChangeAspect="1"/>
          </p:cNvPicPr>
          <p:nvPr/>
        </p:nvPicPr>
        <p:blipFill>
          <a:blip r:embed="rId3"/>
          <a:stretch>
            <a:fillRect/>
          </a:stretch>
        </p:blipFill>
        <p:spPr>
          <a:xfrm>
            <a:off x="6278538" y="2168926"/>
            <a:ext cx="5535506" cy="3899335"/>
          </a:xfrm>
          <a:prstGeom prst="rect">
            <a:avLst/>
          </a:prstGeom>
        </p:spPr>
      </p:pic>
      <p:cxnSp>
        <p:nvCxnSpPr>
          <p:cNvPr id="5" name="直接连接符 4">
            <a:extLst>
              <a:ext uri="{FF2B5EF4-FFF2-40B4-BE49-F238E27FC236}">
                <a16:creationId xmlns:a16="http://schemas.microsoft.com/office/drawing/2014/main" id="{5AEE29DA-3866-6A65-26ED-F1CAA2D79078}"/>
              </a:ext>
            </a:extLst>
          </p:cNvPr>
          <p:cNvCxnSpPr>
            <a:cxnSpLocks/>
          </p:cNvCxnSpPr>
          <p:nvPr/>
        </p:nvCxnSpPr>
        <p:spPr>
          <a:xfrm>
            <a:off x="385894" y="653083"/>
            <a:ext cx="9932565"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文本框 6">
            <a:extLst>
              <a:ext uri="{FF2B5EF4-FFF2-40B4-BE49-F238E27FC236}">
                <a16:creationId xmlns:a16="http://schemas.microsoft.com/office/drawing/2014/main" id="{8DB48574-0A68-35C1-150E-3724C5EB45BD}"/>
              </a:ext>
            </a:extLst>
          </p:cNvPr>
          <p:cNvSpPr txBox="1">
            <a:spLocks noChangeArrowheads="1"/>
          </p:cNvSpPr>
          <p:nvPr/>
        </p:nvSpPr>
        <p:spPr bwMode="auto">
          <a:xfrm>
            <a:off x="922866" y="180629"/>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研究背景</a:t>
            </a:r>
          </a:p>
        </p:txBody>
      </p:sp>
      <p:sp>
        <p:nvSpPr>
          <p:cNvPr id="7" name="文本框 6">
            <a:extLst>
              <a:ext uri="{FF2B5EF4-FFF2-40B4-BE49-F238E27FC236}">
                <a16:creationId xmlns:a16="http://schemas.microsoft.com/office/drawing/2014/main" id="{C182161E-8749-E354-0698-2578D479D919}"/>
              </a:ext>
            </a:extLst>
          </p:cNvPr>
          <p:cNvSpPr txBox="1">
            <a:spLocks noChangeArrowheads="1"/>
          </p:cNvSpPr>
          <p:nvPr/>
        </p:nvSpPr>
        <p:spPr bwMode="auto">
          <a:xfrm>
            <a:off x="2633132"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rgbClr val="7030A0"/>
                </a:solidFill>
                <a:latin typeface="+mj-ea"/>
                <a:ea typeface="+mj-ea"/>
              </a:rPr>
              <a:t>研究内容</a:t>
            </a:r>
          </a:p>
        </p:txBody>
      </p:sp>
      <p:sp>
        <p:nvSpPr>
          <p:cNvPr id="8" name="文本框 7">
            <a:extLst>
              <a:ext uri="{FF2B5EF4-FFF2-40B4-BE49-F238E27FC236}">
                <a16:creationId xmlns:a16="http://schemas.microsoft.com/office/drawing/2014/main" id="{A96BD8CA-5460-EAEA-AA7B-1EBC03993478}"/>
              </a:ext>
            </a:extLst>
          </p:cNvPr>
          <p:cNvSpPr txBox="1">
            <a:spLocks noChangeArrowheads="1"/>
          </p:cNvSpPr>
          <p:nvPr/>
        </p:nvSpPr>
        <p:spPr bwMode="auto">
          <a:xfrm>
            <a:off x="4343398" y="18062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实际应用</a:t>
            </a:r>
          </a:p>
        </p:txBody>
      </p:sp>
      <p:sp>
        <p:nvSpPr>
          <p:cNvPr id="9" name="文本框 8">
            <a:extLst>
              <a:ext uri="{FF2B5EF4-FFF2-40B4-BE49-F238E27FC236}">
                <a16:creationId xmlns:a16="http://schemas.microsoft.com/office/drawing/2014/main" id="{56A9B329-D059-CCD2-FACD-D040A0B9A035}"/>
              </a:ext>
            </a:extLst>
          </p:cNvPr>
          <p:cNvSpPr txBox="1">
            <a:spLocks noChangeArrowheads="1"/>
          </p:cNvSpPr>
          <p:nvPr/>
        </p:nvSpPr>
        <p:spPr bwMode="auto">
          <a:xfrm>
            <a:off x="6053664"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工作成果</a:t>
            </a:r>
          </a:p>
        </p:txBody>
      </p:sp>
      <p:sp>
        <p:nvSpPr>
          <p:cNvPr id="10" name="文本框 9">
            <a:extLst>
              <a:ext uri="{FF2B5EF4-FFF2-40B4-BE49-F238E27FC236}">
                <a16:creationId xmlns:a16="http://schemas.microsoft.com/office/drawing/2014/main" id="{EEE7C741-C851-52BD-19B5-6C92457CAA28}"/>
              </a:ext>
            </a:extLst>
          </p:cNvPr>
          <p:cNvSpPr txBox="1">
            <a:spLocks noChangeArrowheads="1"/>
          </p:cNvSpPr>
          <p:nvPr/>
        </p:nvSpPr>
        <p:spPr bwMode="auto">
          <a:xfrm>
            <a:off x="7763930" y="17073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914377" fontAlgn="base">
              <a:spcBef>
                <a:spcPct val="0"/>
              </a:spcBef>
              <a:spcAft>
                <a:spcPct val="0"/>
              </a:spcAft>
              <a:defRPr/>
            </a:pPr>
            <a:r>
              <a:rPr lang="zh-CN" altLang="en-US" sz="2000" b="1" dirty="0">
                <a:solidFill>
                  <a:schemeClr val="accent2">
                    <a:lumMod val="40000"/>
                    <a:lumOff val="60000"/>
                  </a:schemeClr>
                </a:solidFill>
                <a:latin typeface="+mj-ea"/>
                <a:ea typeface="+mj-ea"/>
              </a:rPr>
              <a:t>全文总结</a:t>
            </a:r>
          </a:p>
        </p:txBody>
      </p:sp>
      <p:sp>
        <p:nvSpPr>
          <p:cNvPr id="15" name="矩形 14">
            <a:extLst>
              <a:ext uri="{FF2B5EF4-FFF2-40B4-BE49-F238E27FC236}">
                <a16:creationId xmlns:a16="http://schemas.microsoft.com/office/drawing/2014/main" id="{FBCB9280-D569-487E-B6A5-D333A12708DA}"/>
              </a:ext>
            </a:extLst>
          </p:cNvPr>
          <p:cNvSpPr/>
          <p:nvPr/>
        </p:nvSpPr>
        <p:spPr>
          <a:xfrm>
            <a:off x="380999" y="888589"/>
            <a:ext cx="541867" cy="4572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2.1</a:t>
            </a:r>
            <a:endParaRPr lang="zh-CN" altLang="en-US" dirty="0">
              <a:latin typeface="+mj-ea"/>
              <a:ea typeface="+mj-ea"/>
            </a:endParaRPr>
          </a:p>
        </p:txBody>
      </p:sp>
      <p:sp>
        <p:nvSpPr>
          <p:cNvPr id="16" name="矩形 15">
            <a:extLst>
              <a:ext uri="{FF2B5EF4-FFF2-40B4-BE49-F238E27FC236}">
                <a16:creationId xmlns:a16="http://schemas.microsoft.com/office/drawing/2014/main" id="{7A7B22E3-0A98-48BA-A88F-A14F5903F85F}"/>
              </a:ext>
            </a:extLst>
          </p:cNvPr>
          <p:cNvSpPr/>
          <p:nvPr/>
        </p:nvSpPr>
        <p:spPr>
          <a:xfrm>
            <a:off x="922865" y="888589"/>
            <a:ext cx="3022601" cy="457200"/>
          </a:xfrm>
          <a:prstGeom prst="rect">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err="1">
                <a:solidFill>
                  <a:srgbClr val="7030A0"/>
                </a:solidFill>
                <a:latin typeface="Times New Roman" panose="02020603050405020304" pitchFamily="18" charset="0"/>
                <a:ea typeface="+mj-ea"/>
                <a:cs typeface="Times New Roman" panose="02020603050405020304" pitchFamily="18" charset="0"/>
              </a:rPr>
              <a:t>YoloX</a:t>
            </a:r>
            <a:r>
              <a:rPr lang="en-US" altLang="zh-CN" b="1" dirty="0">
                <a:solidFill>
                  <a:srgbClr val="7030A0"/>
                </a:solidFill>
                <a:latin typeface="Times New Roman" panose="02020603050405020304" pitchFamily="18" charset="0"/>
                <a:ea typeface="+mj-ea"/>
                <a:cs typeface="Times New Roman" panose="02020603050405020304" pitchFamily="18" charset="0"/>
              </a:rPr>
              <a:t>-Lite</a:t>
            </a:r>
            <a:r>
              <a:rPr lang="zh-CN" altLang="en-US" b="1" dirty="0">
                <a:solidFill>
                  <a:srgbClr val="7030A0"/>
                </a:solidFill>
                <a:latin typeface="+mj-ea"/>
                <a:ea typeface="+mj-ea"/>
              </a:rPr>
              <a:t>：整体结构</a:t>
            </a:r>
          </a:p>
        </p:txBody>
      </p:sp>
      <p:sp>
        <p:nvSpPr>
          <p:cNvPr id="54" name="矩形 53">
            <a:extLst>
              <a:ext uri="{FF2B5EF4-FFF2-40B4-BE49-F238E27FC236}">
                <a16:creationId xmlns:a16="http://schemas.microsoft.com/office/drawing/2014/main" id="{B227CDCF-19FD-4225-A75B-A04C3F361187}"/>
              </a:ext>
            </a:extLst>
          </p:cNvPr>
          <p:cNvSpPr/>
          <p:nvPr/>
        </p:nvSpPr>
        <p:spPr>
          <a:xfrm>
            <a:off x="1095780" y="5060948"/>
            <a:ext cx="1615262" cy="525389"/>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latin typeface="+mj-ea"/>
                <a:ea typeface="+mj-ea"/>
              </a:rPr>
              <a:t>输入</a:t>
            </a:r>
          </a:p>
        </p:txBody>
      </p:sp>
      <p:sp>
        <p:nvSpPr>
          <p:cNvPr id="57" name="矩形 56">
            <a:extLst>
              <a:ext uri="{FF2B5EF4-FFF2-40B4-BE49-F238E27FC236}">
                <a16:creationId xmlns:a16="http://schemas.microsoft.com/office/drawing/2014/main" id="{26E55209-3B9E-4F4A-9BF0-C4B865F32810}"/>
              </a:ext>
            </a:extLst>
          </p:cNvPr>
          <p:cNvSpPr/>
          <p:nvPr/>
        </p:nvSpPr>
        <p:spPr>
          <a:xfrm>
            <a:off x="1095780" y="4235763"/>
            <a:ext cx="1615262" cy="525389"/>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latin typeface="+mj-ea"/>
                <a:ea typeface="+mj-ea"/>
              </a:rPr>
              <a:t>骨干网络</a:t>
            </a:r>
          </a:p>
        </p:txBody>
      </p:sp>
      <p:sp>
        <p:nvSpPr>
          <p:cNvPr id="58" name="矩形 57">
            <a:extLst>
              <a:ext uri="{FF2B5EF4-FFF2-40B4-BE49-F238E27FC236}">
                <a16:creationId xmlns:a16="http://schemas.microsoft.com/office/drawing/2014/main" id="{0109E316-B384-41EF-B20A-C38041D26C59}"/>
              </a:ext>
            </a:extLst>
          </p:cNvPr>
          <p:cNvSpPr/>
          <p:nvPr/>
        </p:nvSpPr>
        <p:spPr>
          <a:xfrm>
            <a:off x="1095780" y="3410579"/>
            <a:ext cx="1615262" cy="525388"/>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latin typeface="+mj-ea"/>
                <a:ea typeface="+mj-ea"/>
              </a:rPr>
              <a:t>颈部网络</a:t>
            </a:r>
          </a:p>
        </p:txBody>
      </p:sp>
      <p:sp>
        <p:nvSpPr>
          <p:cNvPr id="59" name="矩形 58">
            <a:extLst>
              <a:ext uri="{FF2B5EF4-FFF2-40B4-BE49-F238E27FC236}">
                <a16:creationId xmlns:a16="http://schemas.microsoft.com/office/drawing/2014/main" id="{4E527022-72EE-4664-8986-3AE2073D3E62}"/>
              </a:ext>
            </a:extLst>
          </p:cNvPr>
          <p:cNvSpPr/>
          <p:nvPr/>
        </p:nvSpPr>
        <p:spPr>
          <a:xfrm>
            <a:off x="1095780" y="2585394"/>
            <a:ext cx="1615262" cy="525389"/>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latin typeface="+mj-ea"/>
                <a:ea typeface="+mj-ea"/>
              </a:rPr>
              <a:t>头部网络</a:t>
            </a:r>
          </a:p>
        </p:txBody>
      </p:sp>
      <p:sp>
        <p:nvSpPr>
          <p:cNvPr id="67" name="矩形 66">
            <a:extLst>
              <a:ext uri="{FF2B5EF4-FFF2-40B4-BE49-F238E27FC236}">
                <a16:creationId xmlns:a16="http://schemas.microsoft.com/office/drawing/2014/main" id="{B37B7A4E-D91D-4785-8EFC-C59183ECA46C}"/>
              </a:ext>
            </a:extLst>
          </p:cNvPr>
          <p:cNvSpPr/>
          <p:nvPr/>
        </p:nvSpPr>
        <p:spPr>
          <a:xfrm>
            <a:off x="1095780" y="1760209"/>
            <a:ext cx="1615262" cy="525389"/>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latin typeface="+mj-ea"/>
                <a:ea typeface="+mj-ea"/>
              </a:rPr>
              <a:t>输出</a:t>
            </a:r>
          </a:p>
        </p:txBody>
      </p:sp>
      <p:sp>
        <p:nvSpPr>
          <p:cNvPr id="70" name="等腰三角形 69">
            <a:extLst>
              <a:ext uri="{FF2B5EF4-FFF2-40B4-BE49-F238E27FC236}">
                <a16:creationId xmlns:a16="http://schemas.microsoft.com/office/drawing/2014/main" id="{8C10FFBD-E41F-48EE-813C-FE811A13577F}"/>
              </a:ext>
            </a:extLst>
          </p:cNvPr>
          <p:cNvSpPr/>
          <p:nvPr/>
        </p:nvSpPr>
        <p:spPr>
          <a:xfrm rot="5400000">
            <a:off x="2950861" y="1935543"/>
            <a:ext cx="184471" cy="17956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等腰三角形 70">
            <a:extLst>
              <a:ext uri="{FF2B5EF4-FFF2-40B4-BE49-F238E27FC236}">
                <a16:creationId xmlns:a16="http://schemas.microsoft.com/office/drawing/2014/main" id="{85FB8A73-1736-4E93-B88A-0D1033CC2962}"/>
              </a:ext>
            </a:extLst>
          </p:cNvPr>
          <p:cNvSpPr/>
          <p:nvPr/>
        </p:nvSpPr>
        <p:spPr>
          <a:xfrm rot="5400000">
            <a:off x="2950861" y="2759516"/>
            <a:ext cx="184471" cy="17956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等腰三角形 79">
            <a:extLst>
              <a:ext uri="{FF2B5EF4-FFF2-40B4-BE49-F238E27FC236}">
                <a16:creationId xmlns:a16="http://schemas.microsoft.com/office/drawing/2014/main" id="{2E45C71E-B951-4992-B8D0-B7027FFC1B57}"/>
              </a:ext>
            </a:extLst>
          </p:cNvPr>
          <p:cNvSpPr/>
          <p:nvPr/>
        </p:nvSpPr>
        <p:spPr>
          <a:xfrm rot="5400000">
            <a:off x="2950860" y="3584701"/>
            <a:ext cx="184471" cy="17956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等腰三角形 80">
            <a:extLst>
              <a:ext uri="{FF2B5EF4-FFF2-40B4-BE49-F238E27FC236}">
                <a16:creationId xmlns:a16="http://schemas.microsoft.com/office/drawing/2014/main" id="{BA569A94-2D86-4BE6-BD2E-DB7ED9671F7E}"/>
              </a:ext>
            </a:extLst>
          </p:cNvPr>
          <p:cNvSpPr/>
          <p:nvPr/>
        </p:nvSpPr>
        <p:spPr>
          <a:xfrm rot="5400000">
            <a:off x="2950860" y="4408674"/>
            <a:ext cx="184471" cy="17956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等腰三角形 81">
            <a:extLst>
              <a:ext uri="{FF2B5EF4-FFF2-40B4-BE49-F238E27FC236}">
                <a16:creationId xmlns:a16="http://schemas.microsoft.com/office/drawing/2014/main" id="{43CBFBC7-60C0-4BBF-9836-3803693F22F7}"/>
              </a:ext>
            </a:extLst>
          </p:cNvPr>
          <p:cNvSpPr/>
          <p:nvPr/>
        </p:nvSpPr>
        <p:spPr>
          <a:xfrm rot="5400000">
            <a:off x="2950860" y="5232647"/>
            <a:ext cx="184471" cy="17956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箭头连接符 18">
            <a:extLst>
              <a:ext uri="{FF2B5EF4-FFF2-40B4-BE49-F238E27FC236}">
                <a16:creationId xmlns:a16="http://schemas.microsoft.com/office/drawing/2014/main" id="{91979239-7572-4D91-8015-02F0F038BEAA}"/>
              </a:ext>
            </a:extLst>
          </p:cNvPr>
          <p:cNvCxnSpPr>
            <a:stCxn id="54" idx="0"/>
            <a:endCxn id="57" idx="2"/>
          </p:cNvCxnSpPr>
          <p:nvPr/>
        </p:nvCxnSpPr>
        <p:spPr>
          <a:xfrm flipV="1">
            <a:off x="1903411" y="4761152"/>
            <a:ext cx="0" cy="299796"/>
          </a:xfrm>
          <a:prstGeom prst="straightConnector1">
            <a:avLst/>
          </a:prstGeom>
          <a:ln w="19050">
            <a:solidFill>
              <a:srgbClr val="5C066C"/>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接箭头连接符 83">
            <a:extLst>
              <a:ext uri="{FF2B5EF4-FFF2-40B4-BE49-F238E27FC236}">
                <a16:creationId xmlns:a16="http://schemas.microsoft.com/office/drawing/2014/main" id="{628E3F88-4DD1-4EBE-9FDF-871B88FF9610}"/>
              </a:ext>
            </a:extLst>
          </p:cNvPr>
          <p:cNvCxnSpPr>
            <a:cxnSpLocks/>
            <a:stCxn id="57" idx="0"/>
            <a:endCxn id="58" idx="2"/>
          </p:cNvCxnSpPr>
          <p:nvPr/>
        </p:nvCxnSpPr>
        <p:spPr>
          <a:xfrm flipV="1">
            <a:off x="1903411" y="3935967"/>
            <a:ext cx="0" cy="299796"/>
          </a:xfrm>
          <a:prstGeom prst="straightConnector1">
            <a:avLst/>
          </a:prstGeom>
          <a:ln w="19050">
            <a:solidFill>
              <a:srgbClr val="5C066C"/>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接箭头连接符 84">
            <a:extLst>
              <a:ext uri="{FF2B5EF4-FFF2-40B4-BE49-F238E27FC236}">
                <a16:creationId xmlns:a16="http://schemas.microsoft.com/office/drawing/2014/main" id="{597F4A90-E5C6-488D-AA3A-60FA2EBE10F8}"/>
              </a:ext>
            </a:extLst>
          </p:cNvPr>
          <p:cNvCxnSpPr>
            <a:cxnSpLocks/>
            <a:stCxn id="58" idx="0"/>
            <a:endCxn id="59" idx="2"/>
          </p:cNvCxnSpPr>
          <p:nvPr/>
        </p:nvCxnSpPr>
        <p:spPr>
          <a:xfrm flipV="1">
            <a:off x="1903411" y="3110783"/>
            <a:ext cx="0" cy="299796"/>
          </a:xfrm>
          <a:prstGeom prst="straightConnector1">
            <a:avLst/>
          </a:prstGeom>
          <a:ln w="19050">
            <a:solidFill>
              <a:srgbClr val="5C066C"/>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接箭头连接符 85">
            <a:extLst>
              <a:ext uri="{FF2B5EF4-FFF2-40B4-BE49-F238E27FC236}">
                <a16:creationId xmlns:a16="http://schemas.microsoft.com/office/drawing/2014/main" id="{D2A5C0AE-981B-4566-B4B2-8AD1124309B6}"/>
              </a:ext>
            </a:extLst>
          </p:cNvPr>
          <p:cNvCxnSpPr>
            <a:cxnSpLocks/>
            <a:stCxn id="59" idx="0"/>
            <a:endCxn id="67" idx="2"/>
          </p:cNvCxnSpPr>
          <p:nvPr/>
        </p:nvCxnSpPr>
        <p:spPr>
          <a:xfrm flipV="1">
            <a:off x="1903411" y="2285598"/>
            <a:ext cx="0" cy="299796"/>
          </a:xfrm>
          <a:prstGeom prst="straightConnector1">
            <a:avLst/>
          </a:prstGeom>
          <a:ln w="19050">
            <a:solidFill>
              <a:srgbClr val="5C066C"/>
            </a:solidFill>
            <a:tailEnd type="triangle"/>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1044AFBC-E56B-41F0-96AC-37501D016E40}"/>
              </a:ext>
            </a:extLst>
          </p:cNvPr>
          <p:cNvSpPr txBox="1"/>
          <p:nvPr/>
        </p:nvSpPr>
        <p:spPr>
          <a:xfrm>
            <a:off x="3332350" y="5137763"/>
            <a:ext cx="1120820" cy="369332"/>
          </a:xfrm>
          <a:prstGeom prst="rect">
            <a:avLst/>
          </a:prstGeom>
          <a:noFill/>
        </p:spPr>
        <p:txBody>
          <a:bodyPr wrap="none" rtlCol="0">
            <a:spAutoFit/>
          </a:bodyPr>
          <a:lstStyle/>
          <a:p>
            <a:pPr algn="ctr"/>
            <a:r>
              <a:rPr lang="en-US" altLang="zh-CN" dirty="0">
                <a:latin typeface="Times New Roman" panose="02020603050405020304" pitchFamily="18" charset="0"/>
                <a:ea typeface="+mj-ea"/>
                <a:cs typeface="Times New Roman" panose="02020603050405020304" pitchFamily="18" charset="0"/>
              </a:rPr>
              <a:t>RGB</a:t>
            </a:r>
            <a:r>
              <a:rPr lang="zh-CN" altLang="en-US">
                <a:latin typeface="+mj-ea"/>
                <a:ea typeface="+mj-ea"/>
              </a:rPr>
              <a:t>图像</a:t>
            </a:r>
            <a:endParaRPr lang="zh-CN" altLang="en-US" dirty="0">
              <a:latin typeface="+mj-ea"/>
              <a:ea typeface="+mj-ea"/>
            </a:endParaRPr>
          </a:p>
        </p:txBody>
      </p:sp>
      <p:sp>
        <p:nvSpPr>
          <p:cNvPr id="87" name="文本框 86">
            <a:extLst>
              <a:ext uri="{FF2B5EF4-FFF2-40B4-BE49-F238E27FC236}">
                <a16:creationId xmlns:a16="http://schemas.microsoft.com/office/drawing/2014/main" id="{35D9872D-62EC-4792-B3A6-47DC88E589AF}"/>
              </a:ext>
            </a:extLst>
          </p:cNvPr>
          <p:cNvSpPr txBox="1"/>
          <p:nvPr/>
        </p:nvSpPr>
        <p:spPr>
          <a:xfrm>
            <a:off x="3375149" y="3350107"/>
            <a:ext cx="2648046" cy="646331"/>
          </a:xfrm>
          <a:prstGeom prst="rect">
            <a:avLst/>
          </a:prstGeom>
          <a:noFill/>
        </p:spPr>
        <p:txBody>
          <a:bodyPr wrap="square" rtlCol="0">
            <a:spAutoFit/>
          </a:bodyPr>
          <a:lstStyle/>
          <a:p>
            <a:r>
              <a:rPr lang="en-US" altLang="zh-CN" dirty="0">
                <a:latin typeface="Times New Roman" panose="02020603050405020304" pitchFamily="18" charset="0"/>
                <a:ea typeface="+mj-ea"/>
                <a:cs typeface="Times New Roman" panose="02020603050405020304" pitchFamily="18" charset="0"/>
              </a:rPr>
              <a:t>Slim-Fusion Neck</a:t>
            </a:r>
            <a:r>
              <a:rPr lang="zh-CN" altLang="en-US">
                <a:latin typeface="+mj-ea"/>
                <a:ea typeface="+mj-ea"/>
              </a:rPr>
              <a:t>，</a:t>
            </a:r>
            <a:r>
              <a:rPr lang="zh-CN" altLang="en-US" dirty="0">
                <a:latin typeface="+mj-ea"/>
                <a:ea typeface="+mj-ea"/>
              </a:rPr>
              <a:t>提高对小型目标的检测能力</a:t>
            </a:r>
          </a:p>
        </p:txBody>
      </p:sp>
      <p:sp>
        <p:nvSpPr>
          <p:cNvPr id="88" name="文本框 87">
            <a:extLst>
              <a:ext uri="{FF2B5EF4-FFF2-40B4-BE49-F238E27FC236}">
                <a16:creationId xmlns:a16="http://schemas.microsoft.com/office/drawing/2014/main" id="{C5ECBCF2-5D1F-4282-894A-AADBD066A561}"/>
              </a:ext>
            </a:extLst>
          </p:cNvPr>
          <p:cNvSpPr txBox="1"/>
          <p:nvPr/>
        </p:nvSpPr>
        <p:spPr>
          <a:xfrm>
            <a:off x="3370437" y="4230200"/>
            <a:ext cx="2648046" cy="646331"/>
          </a:xfrm>
          <a:prstGeom prst="rect">
            <a:avLst/>
          </a:prstGeom>
          <a:noFill/>
        </p:spPr>
        <p:txBody>
          <a:bodyPr wrap="square" rtlCol="0">
            <a:spAutoFit/>
          </a:bodyPr>
          <a:lstStyle/>
          <a:p>
            <a:r>
              <a:rPr lang="zh-CN" altLang="en-US" dirty="0">
                <a:latin typeface="+mj-ea"/>
                <a:ea typeface="+mj-ea"/>
              </a:rPr>
              <a:t>决定网络的推理速度和检测精度</a:t>
            </a:r>
          </a:p>
        </p:txBody>
      </p:sp>
      <p:sp>
        <p:nvSpPr>
          <p:cNvPr id="90" name="文本框 89">
            <a:extLst>
              <a:ext uri="{FF2B5EF4-FFF2-40B4-BE49-F238E27FC236}">
                <a16:creationId xmlns:a16="http://schemas.microsoft.com/office/drawing/2014/main" id="{00061239-8003-4BF8-BB5D-80A73376A6D4}"/>
              </a:ext>
            </a:extLst>
          </p:cNvPr>
          <p:cNvSpPr txBox="1"/>
          <p:nvPr/>
        </p:nvSpPr>
        <p:spPr>
          <a:xfrm>
            <a:off x="3393284" y="2663423"/>
            <a:ext cx="1114912" cy="369332"/>
          </a:xfrm>
          <a:prstGeom prst="rect">
            <a:avLst/>
          </a:prstGeom>
          <a:noFill/>
        </p:spPr>
        <p:txBody>
          <a:bodyPr wrap="square" rtlCol="0">
            <a:spAutoFit/>
          </a:bodyPr>
          <a:lstStyle/>
          <a:p>
            <a:pPr algn="ctr"/>
            <a:r>
              <a:rPr lang="zh-CN" altLang="en-US" dirty="0">
                <a:latin typeface="+mj-ea"/>
                <a:ea typeface="+mj-ea"/>
              </a:rPr>
              <a:t>预测结果</a:t>
            </a:r>
          </a:p>
        </p:txBody>
      </p:sp>
      <p:sp>
        <p:nvSpPr>
          <p:cNvPr id="33" name="矩形 32">
            <a:extLst>
              <a:ext uri="{FF2B5EF4-FFF2-40B4-BE49-F238E27FC236}">
                <a16:creationId xmlns:a16="http://schemas.microsoft.com/office/drawing/2014/main" id="{A515247E-058A-4161-A38A-470C5A134AC2}"/>
              </a:ext>
            </a:extLst>
          </p:cNvPr>
          <p:cNvSpPr/>
          <p:nvPr/>
        </p:nvSpPr>
        <p:spPr>
          <a:xfrm>
            <a:off x="8069058" y="3589254"/>
            <a:ext cx="1371729" cy="40718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w="19050">
                <a:solidFill>
                  <a:srgbClr val="FF0000"/>
                </a:solidFill>
              </a:ln>
              <a:noFill/>
            </a:endParaRPr>
          </a:p>
        </p:txBody>
      </p:sp>
      <p:sp>
        <p:nvSpPr>
          <p:cNvPr id="92" name="文本框 91">
            <a:extLst>
              <a:ext uri="{FF2B5EF4-FFF2-40B4-BE49-F238E27FC236}">
                <a16:creationId xmlns:a16="http://schemas.microsoft.com/office/drawing/2014/main" id="{FB45C3BA-9609-419E-8173-1E0075F7612D}"/>
              </a:ext>
            </a:extLst>
          </p:cNvPr>
          <p:cNvSpPr txBox="1"/>
          <p:nvPr/>
        </p:nvSpPr>
        <p:spPr>
          <a:xfrm>
            <a:off x="3393283" y="1753520"/>
            <a:ext cx="1924871" cy="646331"/>
          </a:xfrm>
          <a:prstGeom prst="rect">
            <a:avLst/>
          </a:prstGeom>
          <a:noFill/>
        </p:spPr>
        <p:txBody>
          <a:bodyPr wrap="square" rtlCol="0">
            <a:spAutoFit/>
          </a:bodyPr>
          <a:lstStyle/>
          <a:p>
            <a:r>
              <a:rPr lang="zh-CN" altLang="en-US" dirty="0">
                <a:latin typeface="+mj-ea"/>
                <a:ea typeface="+mj-ea"/>
              </a:rPr>
              <a:t>图片中目标的类别和位置</a:t>
            </a:r>
          </a:p>
        </p:txBody>
      </p:sp>
      <p:cxnSp>
        <p:nvCxnSpPr>
          <p:cNvPr id="35" name="直接箭头连接符 34">
            <a:extLst>
              <a:ext uri="{FF2B5EF4-FFF2-40B4-BE49-F238E27FC236}">
                <a16:creationId xmlns:a16="http://schemas.microsoft.com/office/drawing/2014/main" id="{B8210047-232A-4649-8E24-CD97DCE5C71F}"/>
              </a:ext>
            </a:extLst>
          </p:cNvPr>
          <p:cNvCxnSpPr>
            <a:cxnSpLocks/>
            <a:stCxn id="36" idx="1"/>
          </p:cNvCxnSpPr>
          <p:nvPr/>
        </p:nvCxnSpPr>
        <p:spPr>
          <a:xfrm flipH="1" flipV="1">
            <a:off x="9238687" y="3996438"/>
            <a:ext cx="543971" cy="60266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A56074AB-A987-4A9C-BAFD-9BFC49A5AE99}"/>
              </a:ext>
            </a:extLst>
          </p:cNvPr>
          <p:cNvSpPr txBox="1"/>
          <p:nvPr/>
        </p:nvSpPr>
        <p:spPr>
          <a:xfrm>
            <a:off x="9782658" y="4275941"/>
            <a:ext cx="1964683" cy="646331"/>
          </a:xfrm>
          <a:prstGeom prst="rect">
            <a:avLst/>
          </a:prstGeom>
          <a:noFill/>
        </p:spPr>
        <p:txBody>
          <a:bodyPr wrap="square" rtlCol="0">
            <a:spAutoFit/>
          </a:bodyPr>
          <a:lstStyle/>
          <a:p>
            <a:pPr algn="ctr"/>
            <a:r>
              <a:rPr lang="zh-CN" altLang="en-US">
                <a:latin typeface="+mj-ea"/>
                <a:ea typeface="+mj-ea"/>
              </a:rPr>
              <a:t>使用结构重参化合并大量分支</a:t>
            </a:r>
            <a:endParaRPr lang="zh-CN" altLang="en-US" dirty="0">
              <a:latin typeface="+mj-ea"/>
              <a:ea typeface="+mj-ea"/>
            </a:endParaRPr>
          </a:p>
        </p:txBody>
      </p:sp>
      <p:sp>
        <p:nvSpPr>
          <p:cNvPr id="34" name="等腰三角形 33">
            <a:extLst>
              <a:ext uri="{FF2B5EF4-FFF2-40B4-BE49-F238E27FC236}">
                <a16:creationId xmlns:a16="http://schemas.microsoft.com/office/drawing/2014/main" id="{80D93F1F-8CE4-496C-8B17-84C1B58CB205}"/>
              </a:ext>
            </a:extLst>
          </p:cNvPr>
          <p:cNvSpPr/>
          <p:nvPr/>
        </p:nvSpPr>
        <p:spPr>
          <a:xfrm rot="5400000">
            <a:off x="5947799" y="4408674"/>
            <a:ext cx="184471" cy="17956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a:extLst>
              <a:ext uri="{FF2B5EF4-FFF2-40B4-BE49-F238E27FC236}">
                <a16:creationId xmlns:a16="http://schemas.microsoft.com/office/drawing/2014/main" id="{F9AEC80F-5406-4F50-9DC3-0D79F7FB9A2D}"/>
              </a:ext>
            </a:extLst>
          </p:cNvPr>
          <p:cNvSpPr/>
          <p:nvPr/>
        </p:nvSpPr>
        <p:spPr>
          <a:xfrm>
            <a:off x="3370437" y="4230200"/>
            <a:ext cx="2431094" cy="646331"/>
          </a:xfrm>
          <a:prstGeom prst="roundRect">
            <a:avLst/>
          </a:prstGeom>
          <a:noFill/>
          <a:ln>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圆角 36">
            <a:extLst>
              <a:ext uri="{FF2B5EF4-FFF2-40B4-BE49-F238E27FC236}">
                <a16:creationId xmlns:a16="http://schemas.microsoft.com/office/drawing/2014/main" id="{8CF3901D-95CF-4D66-B156-03D9A1ACF5FD}"/>
              </a:ext>
            </a:extLst>
          </p:cNvPr>
          <p:cNvSpPr/>
          <p:nvPr/>
        </p:nvSpPr>
        <p:spPr>
          <a:xfrm>
            <a:off x="6256041" y="1889423"/>
            <a:ext cx="5558003" cy="4438219"/>
          </a:xfrm>
          <a:prstGeom prst="roundRect">
            <a:avLst/>
          </a:prstGeom>
          <a:noFill/>
          <a:ln>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箭头: 右 42">
            <a:extLst>
              <a:ext uri="{FF2B5EF4-FFF2-40B4-BE49-F238E27FC236}">
                <a16:creationId xmlns:a16="http://schemas.microsoft.com/office/drawing/2014/main" id="{F9B325A0-772E-4FA7-A8A5-515F709E0FF4}"/>
              </a:ext>
            </a:extLst>
          </p:cNvPr>
          <p:cNvSpPr/>
          <p:nvPr/>
        </p:nvSpPr>
        <p:spPr>
          <a:xfrm rot="7883947">
            <a:off x="6983344" y="3274088"/>
            <a:ext cx="663906" cy="194954"/>
          </a:xfrm>
          <a:prstGeom prst="rightArrow">
            <a:avLst/>
          </a:prstGeom>
          <a:solidFill>
            <a:srgbClr val="7030A0"/>
          </a:solidFill>
          <a:ln>
            <a:solidFill>
              <a:srgbClr val="7D4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箭头: 右 43">
            <a:extLst>
              <a:ext uri="{FF2B5EF4-FFF2-40B4-BE49-F238E27FC236}">
                <a16:creationId xmlns:a16="http://schemas.microsoft.com/office/drawing/2014/main" id="{5FA684B7-69F8-4691-8938-70125702A619}"/>
              </a:ext>
            </a:extLst>
          </p:cNvPr>
          <p:cNvSpPr/>
          <p:nvPr/>
        </p:nvSpPr>
        <p:spPr>
          <a:xfrm rot="8004072">
            <a:off x="7220686" y="4487700"/>
            <a:ext cx="326056" cy="170285"/>
          </a:xfrm>
          <a:prstGeom prst="rightArrow">
            <a:avLst/>
          </a:prstGeom>
          <a:solidFill>
            <a:srgbClr val="7030A0"/>
          </a:solidFill>
          <a:ln>
            <a:solidFill>
              <a:srgbClr val="7D4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箭头: 右 45">
            <a:extLst>
              <a:ext uri="{FF2B5EF4-FFF2-40B4-BE49-F238E27FC236}">
                <a16:creationId xmlns:a16="http://schemas.microsoft.com/office/drawing/2014/main" id="{4BF173F5-83BC-4E98-828A-7C41C70A47C6}"/>
              </a:ext>
            </a:extLst>
          </p:cNvPr>
          <p:cNvSpPr/>
          <p:nvPr/>
        </p:nvSpPr>
        <p:spPr>
          <a:xfrm rot="4852735">
            <a:off x="8558256" y="4599126"/>
            <a:ext cx="1276155" cy="144195"/>
          </a:xfrm>
          <a:prstGeom prst="rightArrow">
            <a:avLst>
              <a:gd name="adj1" fmla="val 50000"/>
              <a:gd name="adj2" fmla="val 54379"/>
            </a:avLst>
          </a:prstGeom>
          <a:solidFill>
            <a:srgbClr val="7030A0"/>
          </a:solidFill>
          <a:ln>
            <a:solidFill>
              <a:srgbClr val="7D4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31362570"/>
      </p:ext>
    </p:extLst>
  </p:cSld>
  <p:clrMapOvr>
    <a:masterClrMapping/>
  </p:clrMapOvr>
  <p:transition spd="med">
    <p:wipe/>
  </p:transition>
</p:sld>
</file>

<file path=ppt/theme/theme1.xml><?xml version="1.0" encoding="utf-8"?>
<a:theme xmlns:a="http://schemas.openxmlformats.org/drawingml/2006/main" name="RINC组内PPT模板">
  <a:themeElements>
    <a:clrScheme name="RINC模板">
      <a:dk1>
        <a:sysClr val="windowText" lastClr="000000"/>
      </a:dk1>
      <a:lt1>
        <a:sysClr val="window" lastClr="FFFFFF"/>
      </a:lt1>
      <a:dk2>
        <a:srgbClr val="373545"/>
      </a:dk2>
      <a:lt2>
        <a:srgbClr val="DCD8DC"/>
      </a:lt2>
      <a:accent1>
        <a:srgbClr val="7030A0"/>
      </a:accent1>
      <a:accent2>
        <a:srgbClr val="674196"/>
      </a:accent2>
      <a:accent3>
        <a:srgbClr val="8058A3"/>
      </a:accent3>
      <a:accent4>
        <a:srgbClr val="9079AD"/>
      </a:accent4>
      <a:accent5>
        <a:srgbClr val="DBD0E6"/>
      </a:accent5>
      <a:accent6>
        <a:srgbClr val="F2F2F2"/>
      </a:accent6>
      <a:hlink>
        <a:srgbClr val="0070C0"/>
      </a:hlink>
      <a:folHlink>
        <a:srgbClr val="8C8C8C"/>
      </a:folHlink>
    </a:clrScheme>
    <a:fontScheme name="常用3">
      <a:majorFont>
        <a:latin typeface="Arial"/>
        <a:ea typeface="微软雅黑"/>
        <a:cs typeface=""/>
      </a:majorFont>
      <a:minorFont>
        <a:latin typeface="Calibri Light"/>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4683</TotalTime>
  <Words>3534</Words>
  <Application>Microsoft Office PowerPoint</Application>
  <PresentationFormat>宽屏</PresentationFormat>
  <Paragraphs>389</Paragraphs>
  <Slides>30</Slides>
  <Notes>30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30</vt:i4>
      </vt:variant>
    </vt:vector>
  </HeadingPairs>
  <TitlesOfParts>
    <vt:vector size="45" baseType="lpstr">
      <vt:lpstr>等线</vt:lpstr>
      <vt:lpstr>等线 Light</vt:lpstr>
      <vt:lpstr>方正兰亭黑_GBK</vt:lpstr>
      <vt:lpstr>宋体</vt:lpstr>
      <vt:lpstr>微软雅黑</vt:lpstr>
      <vt:lpstr>微软雅黑 Light</vt:lpstr>
      <vt:lpstr>Arial</vt:lpstr>
      <vt:lpstr>Calibri</vt:lpstr>
      <vt:lpstr>Calibri Light</vt:lpstr>
      <vt:lpstr>Cambria Math</vt:lpstr>
      <vt:lpstr>Courier New</vt:lpstr>
      <vt:lpstr>Symbol</vt:lpstr>
      <vt:lpstr>Times New Roman</vt:lpstr>
      <vt:lpstr>Wingdings</vt:lpstr>
      <vt:lpstr>RINC组内PPT模板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管 俣祺</dc:creator>
  <cp:lastModifiedBy>肖伟康</cp:lastModifiedBy>
  <cp:revision>1953</cp:revision>
  <dcterms:created xsi:type="dcterms:W3CDTF">2023-03-21T15:16:30Z</dcterms:created>
  <dcterms:modified xsi:type="dcterms:W3CDTF">2023-05-22T04:34:28Z</dcterms:modified>
</cp:coreProperties>
</file>