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36"/>
  </p:notesMasterIdLst>
  <p:sldIdLst>
    <p:sldId id="432" r:id="rId2"/>
    <p:sldId id="504" r:id="rId3"/>
    <p:sldId id="485" r:id="rId4"/>
    <p:sldId id="486" r:id="rId5"/>
    <p:sldId id="487" r:id="rId6"/>
    <p:sldId id="490" r:id="rId7"/>
    <p:sldId id="534" r:id="rId8"/>
    <p:sldId id="506" r:id="rId9"/>
    <p:sldId id="535" r:id="rId10"/>
    <p:sldId id="537" r:id="rId11"/>
    <p:sldId id="501" r:id="rId12"/>
    <p:sldId id="507" r:id="rId13"/>
    <p:sldId id="508" r:id="rId14"/>
    <p:sldId id="509" r:id="rId15"/>
    <p:sldId id="510" r:id="rId16"/>
    <p:sldId id="512" r:id="rId17"/>
    <p:sldId id="514" r:id="rId18"/>
    <p:sldId id="515" r:id="rId19"/>
    <p:sldId id="516" r:id="rId20"/>
    <p:sldId id="517" r:id="rId21"/>
    <p:sldId id="518" r:id="rId22"/>
    <p:sldId id="519" r:id="rId23"/>
    <p:sldId id="522" r:id="rId24"/>
    <p:sldId id="521" r:id="rId25"/>
    <p:sldId id="524" r:id="rId26"/>
    <p:sldId id="526" r:id="rId27"/>
    <p:sldId id="527" r:id="rId28"/>
    <p:sldId id="528" r:id="rId29"/>
    <p:sldId id="529" r:id="rId30"/>
    <p:sldId id="499" r:id="rId31"/>
    <p:sldId id="502" r:id="rId32"/>
    <p:sldId id="503" r:id="rId33"/>
    <p:sldId id="497" r:id="rId34"/>
    <p:sldId id="498"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等线" panose="02010600030101010101" pitchFamily="2" charset="-122"/>
      <p:regular r:id="rId43"/>
      <p:bold r:id="rId44"/>
    </p:embeddedFont>
    <p:embeddedFont>
      <p:font typeface="微软雅黑" panose="020B0503020204020204" pitchFamily="34" charset="-122"/>
      <p:regular r:id="rId45"/>
      <p:bold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196"/>
    <a:srgbClr val="9079AD"/>
    <a:srgbClr val="DBD0E6"/>
    <a:srgbClr val="8058A3"/>
    <a:srgbClr val="1A16C2"/>
    <a:srgbClr val="6D439B"/>
    <a:srgbClr val="5C066C"/>
    <a:srgbClr val="35BB8E"/>
    <a:srgbClr val="885BB9"/>
    <a:srgbClr val="7D4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7" autoAdjust="0"/>
    <p:restoredTop sz="81369" autoAdjust="0"/>
  </p:normalViewPr>
  <p:slideViewPr>
    <p:cSldViewPr snapToGrid="0">
      <p:cViewPr varScale="1">
        <p:scale>
          <a:sx n="69" d="100"/>
          <a:sy n="69" d="100"/>
        </p:scale>
        <p:origin x="1066" y="6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0026-B4D5-4A6A-BD83-7FB4F7A7AAF2}" type="datetimeFigureOut">
              <a:rPr lang="zh-CN" altLang="en-US" smtClean="0"/>
              <a:t>2023/5/21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81B0E-6994-4EA7-8F63-50C5518AA230}" type="slidenum">
              <a:rPr lang="zh-CN" altLang="en-US" smtClean="0"/>
              <a:t>‹#›</a:t>
            </a:fld>
            <a:endParaRPr lang="zh-CN" altLang="en-US"/>
          </a:p>
        </p:txBody>
      </p:sp>
    </p:spTree>
    <p:extLst>
      <p:ext uri="{BB962C8B-B14F-4D97-AF65-F5344CB8AC3E}">
        <p14:creationId xmlns:p14="http://schemas.microsoft.com/office/powerpoint/2010/main" val="29050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各位老师下午好，我是向浩然，我的导师是申富饶教授。我毕业设计的主题是</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基于深度学习的信号表示研究与应用</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64EC1F-4C1A-4575-A29E-535B091AA91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641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连续信号解码表示问题，解码函数是反卷积网络，约束条件是某种隐向量的表示以及算法参数量约束。我们以连续正弦信号去噪作为简单的实验示例。</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10</a:t>
            </a:fld>
            <a:endParaRPr lang="zh-CN" altLang="en-US"/>
          </a:p>
        </p:txBody>
      </p:sp>
    </p:spTree>
    <p:extLst>
      <p:ext uri="{BB962C8B-B14F-4D97-AF65-F5344CB8AC3E}">
        <p14:creationId xmlns:p14="http://schemas.microsoft.com/office/powerpoint/2010/main" val="307082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dirty="0">
                <a:effectLst/>
                <a:ea typeface="等线" panose="02010600030101010101" pitchFamily="2" charset="-122"/>
                <a:cs typeface="Times New Roman" panose="02020603050405020304" pitchFamily="18" charset="0"/>
              </a:rPr>
              <a:t>基于</a:t>
            </a:r>
            <a:r>
              <a:rPr lang="zh-CN" altLang="en-US" sz="1800" dirty="0">
                <a:effectLst/>
                <a:ea typeface="等线" panose="02010600030101010101" pitchFamily="2" charset="-122"/>
                <a:cs typeface="Times New Roman" panose="02020603050405020304" pitchFamily="18" charset="0"/>
              </a:rPr>
              <a:t>信号表示</a:t>
            </a:r>
            <a:r>
              <a:rPr lang="zh-CN" altLang="zh-CN" sz="1800" dirty="0">
                <a:effectLst/>
                <a:ea typeface="等线" panose="02010600030101010101" pitchFamily="2" charset="-122"/>
                <a:cs typeface="Times New Roman" panose="02020603050405020304" pitchFamily="18" charset="0"/>
              </a:rPr>
              <a:t>框架介绍第一项工作</a:t>
            </a:r>
            <a:r>
              <a:rPr lang="zh-CN" altLang="en-US" sz="1800" dirty="0">
                <a:effectLst/>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为了解决信号的纯表示问题，我们提出了信号纯表示框架</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SPRF</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向量化表示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信号</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。该类算法通常包括两种范式。正如右边图片所示，内容表示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范式</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存在多义性问题，关系表示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范式</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则存在长尾问题。本框架融合</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了</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两种信号纯表示范式</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，对应公式中的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。还通过解纠缠算法对信号进行子空间约束，对应公式中的四个约束条件。提出的多重关系损失则对应公式中的目标函数。</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11</a:t>
            </a:fld>
            <a:endParaRPr lang="zh-CN" altLang="en-US"/>
          </a:p>
        </p:txBody>
      </p:sp>
    </p:spTree>
    <p:extLst>
      <p:ext uri="{BB962C8B-B14F-4D97-AF65-F5344CB8AC3E}">
        <p14:creationId xmlns:p14="http://schemas.microsoft.com/office/powerpoint/2010/main" val="428916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左边的图是信号表示框架的整体结构</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内容表示模型通过弱监督方式</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从信号中</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提取基础的内容表示。该表示被输入到解纠缠模型中，结合信号元数据进行子空间解纠缠。解纠缠表示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又</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被输入到关系表示模型中，基于图关系表示算法进行关系信息的抽取。</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12</a:t>
            </a:fld>
            <a:endParaRPr lang="zh-CN" altLang="en-US"/>
          </a:p>
        </p:txBody>
      </p:sp>
    </p:spTree>
    <p:extLst>
      <p:ext uri="{BB962C8B-B14F-4D97-AF65-F5344CB8AC3E}">
        <p14:creationId xmlns:p14="http://schemas.microsoft.com/office/powerpoint/2010/main" val="164228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dirty="0">
                <a:effectLst/>
                <a:ea typeface="等线" panose="02010600030101010101" pitchFamily="2" charset="-122"/>
                <a:cs typeface="Times New Roman" panose="02020603050405020304" pitchFamily="18" charset="0"/>
              </a:rPr>
              <a:t>为了解决多义性问题，我们使用多重关系损失对信号表示的解纠缠子空间进行约束。以音乐信号为例，将整个</a:t>
            </a:r>
            <a:r>
              <a:rPr lang="zh-CN" altLang="en-US" sz="1800" dirty="0">
                <a:effectLst/>
                <a:ea typeface="等线" panose="02010600030101010101" pitchFamily="2" charset="-122"/>
                <a:cs typeface="Times New Roman" panose="02020603050405020304" pitchFamily="18" charset="0"/>
              </a:rPr>
              <a:t>表示向量</a:t>
            </a:r>
            <a:r>
              <a:rPr lang="zh-CN" altLang="zh-CN" sz="1800" dirty="0">
                <a:effectLst/>
                <a:ea typeface="等线" panose="02010600030101010101" pitchFamily="2" charset="-122"/>
                <a:cs typeface="Times New Roman" panose="02020603050405020304" pitchFamily="18" charset="0"/>
              </a:rPr>
              <a:t>分解为四个部分，并使用不同的信息和损失函数进行约束。多重相似度损失是三元组损失的推广，先验损失则是多标签分类聚类的推广。</a:t>
            </a: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13</a:t>
            </a:fld>
            <a:endParaRPr lang="zh-CN" altLang="en-US"/>
          </a:p>
        </p:txBody>
      </p:sp>
    </p:spTree>
    <p:extLst>
      <p:ext uri="{BB962C8B-B14F-4D97-AF65-F5344CB8AC3E}">
        <p14:creationId xmlns:p14="http://schemas.microsoft.com/office/powerpoint/2010/main" val="171622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基于</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信号纯表示框架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在音乐推荐任务上进行了对比实验。</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右</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上图</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说明我们的方法</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能取得最好的结果，显著改善长尾音乐的表示。从</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右</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下的对比实验图中能发现，与其它模型相比我们的</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方法也</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有明显的优势，</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特别是在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长尾</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的</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信号上。</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14</a:t>
            </a:fld>
            <a:endParaRPr lang="zh-CN" altLang="en-US"/>
          </a:p>
        </p:txBody>
      </p:sp>
    </p:spTree>
    <p:extLst>
      <p:ext uri="{BB962C8B-B14F-4D97-AF65-F5344CB8AC3E}">
        <p14:creationId xmlns:p14="http://schemas.microsoft.com/office/powerpoint/2010/main" val="3124886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为了验证各个子模型的有效性，我们进行了消融实验。最后一行的“音乐信号表示”是使用了</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信号纯表示</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框架中所有模块得到的最终表示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，它取得了最好的效果。所以，信号纯表示</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框架中的各</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个</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模块都是必不可少的。</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15</a:t>
            </a:fld>
            <a:endParaRPr lang="zh-CN" altLang="en-US"/>
          </a:p>
        </p:txBody>
      </p:sp>
    </p:spTree>
    <p:extLst>
      <p:ext uri="{BB962C8B-B14F-4D97-AF65-F5344CB8AC3E}">
        <p14:creationId xmlns:p14="http://schemas.microsoft.com/office/powerpoint/2010/main" val="264715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我们还将同一个艺人有代表性的音乐表示平均</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得到艺人表示</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，并利用该艺人表示进行推荐。从表中发现，</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信号纯表示</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框架提取的艺人表示同样在所有评价指标上优于其它算法。从</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下</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图中的</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可视化</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结果可以发现，推荐的相似艺人在曲风、地区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人气上都是比较接近的。</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该工作目前已经应用于字节跳动公司的歌曲和艺人的推荐系统中。</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16</a:t>
            </a:fld>
            <a:endParaRPr lang="zh-CN" altLang="en-US"/>
          </a:p>
        </p:txBody>
      </p:sp>
    </p:spTree>
    <p:extLst>
      <p:ext uri="{BB962C8B-B14F-4D97-AF65-F5344CB8AC3E}">
        <p14:creationId xmlns:p14="http://schemas.microsoft.com/office/powerpoint/2010/main" val="35710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之后介绍信号表示的第二项工作</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本工作主要关注脉冲信号的解码表示和分选问题，提出了深度脉冲信号掩膜</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算法。如右图所示，由于环境噪声、未知脉冲信号分量数目和复杂调制模式的影响，脉冲信号表示存在着歧义性。</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算法将会</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利用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脉冲到达</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时间进行脉冲分量解码和概率预测，对应公式中的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Ds</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Dn</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，并利用其它脉冲特征进行重聚类，对应约束中的</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Lcluster</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17</a:t>
            </a:fld>
            <a:endParaRPr lang="zh-CN" altLang="en-US"/>
          </a:p>
        </p:txBody>
      </p:sp>
    </p:spTree>
    <p:extLst>
      <p:ext uri="{BB962C8B-B14F-4D97-AF65-F5344CB8AC3E}">
        <p14:creationId xmlns:p14="http://schemas.microsoft.com/office/powerpoint/2010/main" val="60627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左图是</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的算法流程图，递归表示网络</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RRN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是其核心。通过置换不变性损失函数离线训练递归表示网络得到脉冲信号掩膜表示。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接着</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在线自适应地调整递归表示网络的参数。最后使用除到达时间外的其它特征进行重聚类，以获得更稳健的结果。</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18</a:t>
            </a:fld>
            <a:endParaRPr lang="zh-CN" altLang="en-US"/>
          </a:p>
        </p:txBody>
      </p:sp>
    </p:spTree>
    <p:extLst>
      <p:ext uri="{BB962C8B-B14F-4D97-AF65-F5344CB8AC3E}">
        <p14:creationId xmlns:p14="http://schemas.microsoft.com/office/powerpoint/2010/main" val="2108784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如图所示，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的关键部分是递归表示网络。两个解码器分别预测脉冲分量标签和脉冲分量数目。递归掩膜模块的主要组成部分是两个深度可分离的空洞卷积块和双路径注意力块。如右图所示，它在融合局部和全局信息后对整体脉冲信号表示进行分解，从而得到脉冲信号的分量表示。</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19</a:t>
            </a:fld>
            <a:endParaRPr lang="zh-CN" altLang="en-US"/>
          </a:p>
        </p:txBody>
      </p:sp>
    </p:spTree>
    <p:extLst>
      <p:ext uri="{BB962C8B-B14F-4D97-AF65-F5344CB8AC3E}">
        <p14:creationId xmlns:p14="http://schemas.microsoft.com/office/powerpoint/2010/main" val="367987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我</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将从四个方面介绍我的工作。</a:t>
            </a: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a:t>
            </a:fld>
            <a:endParaRPr lang="zh-CN" altLang="en-US"/>
          </a:p>
        </p:txBody>
      </p:sp>
    </p:spTree>
    <p:extLst>
      <p:ext uri="{BB962C8B-B14F-4D97-AF65-F5344CB8AC3E}">
        <p14:creationId xmlns:p14="http://schemas.microsoft.com/office/powerpoint/2010/main" val="1007300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基于</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，我们在雷达分选任务上进行了仿真实验</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实验参数列在右边的表中。左边的三张图可视化地展示了一列脉冲信号序列的分选结果。雷达脉冲表示和分选任务正是为了将原始脉冲信号解码为多分量脉冲信号。</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20</a:t>
            </a:fld>
            <a:endParaRPr lang="zh-CN" altLang="en-US"/>
          </a:p>
        </p:txBody>
      </p:sp>
    </p:spTree>
    <p:extLst>
      <p:ext uri="{BB962C8B-B14F-4D97-AF65-F5344CB8AC3E}">
        <p14:creationId xmlns:p14="http://schemas.microsoft.com/office/powerpoint/2010/main" val="314985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基于不同的环境噪声强度和脉冲分量数目，我们对</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进行了敏感度实验。左表和上图展示了环境中不同脉冲丢失率和抖动率下分选的性能。即使在强噪声水平下，算法也仍然可以对未知数量脉冲信号进行鲁棒的表示。右边的图展示了不同脉冲分量数目下的分选精度，存在六个脉冲信号分量时</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算法的解码表示准确率也能达到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90%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以上。</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21</a:t>
            </a:fld>
            <a:endParaRPr lang="zh-CN" altLang="en-US"/>
          </a:p>
        </p:txBody>
      </p:sp>
    </p:spTree>
    <p:extLst>
      <p:ext uri="{BB962C8B-B14F-4D97-AF65-F5344CB8AC3E}">
        <p14:creationId xmlns:p14="http://schemas.microsoft.com/office/powerpoint/2010/main" val="2767523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最后比较了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算法与其他算法的性能，</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还</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对比了不同调制模式下算法的性能。从左边的表中能发现，在多种情况下</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我们的方法</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表现均比同样标准下的其它算法表现好。从右边的表中能发现，利用先验信息或通过后聚类算法，</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DPSM</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能</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对复杂调制下的脉冲信号序列进行鲁棒分选。经过后聚类算法后</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复杂调制模式的分选的精度能够达</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80%</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以上。</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该方法目前已经成为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723</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所的雷达分选任务的参考算法。</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22</a:t>
            </a:fld>
            <a:endParaRPr lang="zh-CN" altLang="en-US"/>
          </a:p>
        </p:txBody>
      </p:sp>
    </p:spTree>
    <p:extLst>
      <p:ext uri="{BB962C8B-B14F-4D97-AF65-F5344CB8AC3E}">
        <p14:creationId xmlns:p14="http://schemas.microsoft.com/office/powerpoint/2010/main" val="327481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最后介绍信号表示的第三项工作</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本工作主要关注连续信号分量掩膜表示，提出了实时频域卷积时序网络</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RTFCRN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。多通道连续信号表示更具挑战性，</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并且</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大部分基于深度学习的表示算法网络参数量较多，无法满足实时性要求。我们会结合流式多通道解码表示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算法</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模型</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轻量化算法解决这些问题。</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公式中的</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Ntheta</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是参数量约束，</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Lspeaker</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是说话人约束。</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23</a:t>
            </a:fld>
            <a:endParaRPr lang="zh-CN" altLang="en-US"/>
          </a:p>
        </p:txBody>
      </p:sp>
    </p:spTree>
    <p:extLst>
      <p:ext uri="{BB962C8B-B14F-4D97-AF65-F5344CB8AC3E}">
        <p14:creationId xmlns:p14="http://schemas.microsoft.com/office/powerpoint/2010/main" val="487838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右图是</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RTFCRN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整体架构，它是由用于模型蒸馏的学生和教师网络组成的。网络的输入是多通道信号的幅值和相位角差。带缓存的因果空洞卷积能够以实时流式的方式提取信号表示。如下图所示，网络训练使用了尺度不变信噪比</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Si-SNR</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，还在损失函数中加入了人耳敏感的短时可感度</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STOI</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作为改进</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24</a:t>
            </a:fld>
            <a:endParaRPr lang="zh-CN" altLang="en-US"/>
          </a:p>
        </p:txBody>
      </p:sp>
    </p:spTree>
    <p:extLst>
      <p:ext uri="{BB962C8B-B14F-4D97-AF65-F5344CB8AC3E}">
        <p14:creationId xmlns:p14="http://schemas.microsoft.com/office/powerpoint/2010/main" val="1342306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这张图是编码器中因果空洞卷积的结构。通过因果空洞卷积能利用较少的参数量提取全局特征，使信号满足因果约束。利用保存的缓存状态可以进一步实现流式语音增强。</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25</a:t>
            </a:fld>
            <a:endParaRPr lang="zh-CN" altLang="en-US"/>
          </a:p>
        </p:txBody>
      </p:sp>
    </p:spTree>
    <p:extLst>
      <p:ext uri="{BB962C8B-B14F-4D97-AF65-F5344CB8AC3E}">
        <p14:creationId xmlns:p14="http://schemas.microsoft.com/office/powerpoint/2010/main" val="2070051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基于</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RTFCRN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我们进行了语音增强实验。数据集使用了开源语音、噪声数据集，并利用数据增强算法和</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镜像反射</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算法构造带噪语音信号。</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26</a:t>
            </a:fld>
            <a:endParaRPr lang="zh-CN" altLang="en-US"/>
          </a:p>
        </p:txBody>
      </p:sp>
    </p:spTree>
    <p:extLst>
      <p:ext uri="{BB962C8B-B14F-4D97-AF65-F5344CB8AC3E}">
        <p14:creationId xmlns:p14="http://schemas.microsoft.com/office/powerpoint/2010/main" val="105735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首先对语音增强的性能进行验证。从左边表中能发现，无论缺少哪个组件，算法都会受到不同程度的影响。其中因果卷积中的缓存状态对于任务的影响最显著。而右边的表显示，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RTFCRN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算法在度量指标上优于其它六种算法。该算法在同等参数量和速度的情况下，有着良好的降噪性能，特别是在人耳感知上表现优秀。</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27</a:t>
            </a:fld>
            <a:endParaRPr lang="zh-CN" altLang="en-US"/>
          </a:p>
        </p:txBody>
      </p:sp>
    </p:spTree>
    <p:extLst>
      <p:ext uri="{BB962C8B-B14F-4D97-AF65-F5344CB8AC3E}">
        <p14:creationId xmlns:p14="http://schemas.microsoft.com/office/powerpoint/2010/main" val="2749283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接着通过实验验证了模型</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轻量化</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算法的效果。</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RTFCRN</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算法经过蒸馏后，参数量压缩了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86%</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，实时率也有所提升。右图中更具体地展示了各个信噪比范围内的性能。整体上看，模型蒸馏算法在减少模型参数量的基础上，依然能保持</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或提升</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在各个信噪比</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下</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的性能。</a:t>
            </a: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28</a:t>
            </a:fld>
            <a:endParaRPr lang="zh-CN" altLang="en-US"/>
          </a:p>
        </p:txBody>
      </p:sp>
    </p:spTree>
    <p:extLst>
      <p:ext uri="{BB962C8B-B14F-4D97-AF65-F5344CB8AC3E}">
        <p14:creationId xmlns:p14="http://schemas.microsoft.com/office/powerpoint/2010/main" val="2828760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最后展示了不同背景噪声下语音信号增强得到的频谱图。无论是对于机械噪声，还是</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鸟</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叫声，</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算法</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都能够很好地处理。对于不稳定的钟声，算法也能够在很少非线性频谱失真的前提下进行语音增强。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该算法目前已应用于小米公司的手机设备上。</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29</a:t>
            </a:fld>
            <a:endParaRPr lang="zh-CN" altLang="en-US"/>
          </a:p>
        </p:txBody>
      </p:sp>
    </p:spTree>
    <p:extLst>
      <p:ext uri="{BB962C8B-B14F-4D97-AF65-F5344CB8AC3E}">
        <p14:creationId xmlns:p14="http://schemas.microsoft.com/office/powerpoint/2010/main" val="76455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首先介绍研究背景：</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a:t>
            </a:fld>
            <a:endParaRPr lang="zh-CN" altLang="en-US"/>
          </a:p>
        </p:txBody>
      </p:sp>
    </p:spTree>
    <p:extLst>
      <p:ext uri="{BB962C8B-B14F-4D97-AF65-F5344CB8AC3E}">
        <p14:creationId xmlns:p14="http://schemas.microsoft.com/office/powerpoint/2010/main" val="305290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接下来</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简单介绍研究生期间的工作成果</a:t>
            </a:r>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30</a:t>
            </a:fld>
            <a:endParaRPr lang="zh-CN" altLang="en-US"/>
          </a:p>
        </p:txBody>
      </p:sp>
    </p:spTree>
    <p:extLst>
      <p:ext uri="{BB962C8B-B14F-4D97-AF65-F5344CB8AC3E}">
        <p14:creationId xmlns:p14="http://schemas.microsoft.com/office/powerpoint/2010/main" val="3308763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工作成果</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包括</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四</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篇论文，</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其中有两篇论文在投。还包括</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一篇专利</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和</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相关的项目和荣誉。</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31</a:t>
            </a:fld>
            <a:endParaRPr lang="zh-CN" altLang="en-US"/>
          </a:p>
        </p:txBody>
      </p:sp>
    </p:spTree>
    <p:extLst>
      <p:ext uri="{BB962C8B-B14F-4D97-AF65-F5344CB8AC3E}">
        <p14:creationId xmlns:p14="http://schemas.microsoft.com/office/powerpoint/2010/main" val="237602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32</a:t>
            </a:fld>
            <a:endParaRPr lang="zh-CN" altLang="en-US"/>
          </a:p>
        </p:txBody>
      </p:sp>
    </p:spTree>
    <p:extLst>
      <p:ext uri="{BB962C8B-B14F-4D97-AF65-F5344CB8AC3E}">
        <p14:creationId xmlns:p14="http://schemas.microsoft.com/office/powerpoint/2010/main" val="102446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总的来说，本工作基于</a:t>
            </a:r>
            <a:r>
              <a:rPr lang="zh-CN" altLang="zh-CN" sz="1200" kern="100">
                <a:effectLst/>
                <a:latin typeface="等线" panose="02010600030101010101" pitchFamily="2" charset="-122"/>
                <a:ea typeface="等线" panose="02010600030101010101" pitchFamily="2" charset="-122"/>
                <a:cs typeface="Times New Roman" panose="02020603050405020304" pitchFamily="18" charset="0"/>
              </a:rPr>
              <a:t>深度学习</a:t>
            </a:r>
            <a:r>
              <a:rPr lang="zh-CN" altLang="en-US" sz="1200" kern="100">
                <a:effectLst/>
                <a:latin typeface="等线" panose="02010600030101010101" pitchFamily="2" charset="-122"/>
                <a:ea typeface="等线" panose="02010600030101010101" pitchFamily="2" charset="-122"/>
                <a:cs typeface="Times New Roman" panose="02020603050405020304" pitchFamily="18" charset="0"/>
              </a:rPr>
              <a:t>进行</a:t>
            </a:r>
            <a:r>
              <a:rPr lang="zh-CN" altLang="zh-CN" sz="1200" kern="100">
                <a:effectLst/>
                <a:latin typeface="等线" panose="02010600030101010101" pitchFamily="2" charset="-122"/>
                <a:ea typeface="等线" panose="02010600030101010101" pitchFamily="2" charset="-122"/>
                <a:cs typeface="Times New Roman" panose="02020603050405020304" pitchFamily="18" charset="0"/>
              </a:rPr>
              <a:t>信号表示</a:t>
            </a:r>
            <a:r>
              <a:rPr lang="zh-CN" altLang="en-US" sz="1200" kern="100">
                <a:effectLst/>
                <a:latin typeface="等线" panose="02010600030101010101" pitchFamily="2" charset="-122"/>
                <a:ea typeface="等线" panose="02010600030101010101" pitchFamily="2" charset="-122"/>
                <a:cs typeface="Times New Roman" panose="02020603050405020304" pitchFamily="18" charset="0"/>
              </a:rPr>
              <a:t>的</a:t>
            </a:r>
            <a:r>
              <a:rPr lang="zh-CN" altLang="zh-CN" sz="1200" kern="100">
                <a:effectLst/>
                <a:latin typeface="等线" panose="02010600030101010101" pitchFamily="2" charset="-122"/>
                <a:ea typeface="等线" panose="02010600030101010101" pitchFamily="2" charset="-122"/>
                <a:cs typeface="Times New Roman" panose="02020603050405020304" pitchFamily="18" charset="0"/>
              </a:rPr>
              <a:t>研究</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和应用，首先提出了基于深度学习的信号表示理论框架，并基于该框架分类并研究了信号纯表示、脉冲信号表示和连续信号表示三个问题，分别应用于音乐推荐、雷达分选和语音增强任务上。</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33</a:t>
            </a:fld>
            <a:endParaRPr lang="zh-CN" altLang="en-US"/>
          </a:p>
        </p:txBody>
      </p:sp>
    </p:spTree>
    <p:extLst>
      <p:ext uri="{BB962C8B-B14F-4D97-AF65-F5344CB8AC3E}">
        <p14:creationId xmlns:p14="http://schemas.microsoft.com/office/powerpoint/2010/main" val="450966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我的汇报就到这里，谢谢各位老师。</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64EC1F-4C1A-4575-A29E-535B091AA91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0113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信号表示是信号处理的基础，研究的是如何表达时域信号中所蕴涵的潜在成分或者信息</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。依据信号表示的解码形式和约束条件可被分</a:t>
            </a:r>
            <a:r>
              <a:rPr lang="zh-CN" altLang="en-US" sz="2800" b="0" dirty="0">
                <a:solidFill>
                  <a:srgbClr val="8058A3"/>
                </a:solidFill>
                <a:latin typeface="Arial" panose="020B0604020202020204" pitchFamily="34" charset="0"/>
                <a:ea typeface="微软雅黑"/>
                <a:cs typeface="Arial" panose="020B0604020202020204" pitchFamily="34" charset="0"/>
              </a:rPr>
              <a:t>信号纯表示、脉冲信号解码表示、连续信号解码表示三种类型</a:t>
            </a:r>
            <a:r>
              <a:rPr lang="zh-CN" altLang="en-US" sz="1800" b="0" kern="100" dirty="0">
                <a:solidFill>
                  <a:srgbClr val="8058A3"/>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它们在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音乐信号，雷达水声信号</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语音信号处理等领域的研究和应用</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最为广泛</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4</a:t>
            </a:fld>
            <a:endParaRPr lang="zh-CN" altLang="en-US"/>
          </a:p>
        </p:txBody>
      </p:sp>
    </p:spTree>
    <p:extLst>
      <p:ext uri="{BB962C8B-B14F-4D97-AF65-F5344CB8AC3E}">
        <p14:creationId xmlns:p14="http://schemas.microsoft.com/office/powerpoint/2010/main" val="304801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信号表示研究中存在着许多困难：首先，信号表示理论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特别是基于深度学习的信号表示算法缺乏系统的框架。第二，信号表示理论存在着缺陷，比如</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信号的多义性、歧义性、长尾问题和非因果问题等等</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。最后，信号表示在实际应用中存在困难，信号表示模型参数量大、</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抗噪能力弱</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我们的研究意义也正是解决这些问题</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5</a:t>
            </a:fld>
            <a:endParaRPr lang="zh-CN" altLang="en-US"/>
          </a:p>
        </p:txBody>
      </p:sp>
    </p:spTree>
    <p:extLst>
      <p:ext uri="{BB962C8B-B14F-4D97-AF65-F5344CB8AC3E}">
        <p14:creationId xmlns:p14="http://schemas.microsoft.com/office/powerpoint/2010/main" val="70564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接下来介绍研究内容和应用：</a:t>
            </a: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6</a:t>
            </a:fld>
            <a:endParaRPr lang="zh-CN" altLang="en-US"/>
          </a:p>
        </p:txBody>
      </p:sp>
    </p:spTree>
    <p:extLst>
      <p:ext uri="{BB962C8B-B14F-4D97-AF65-F5344CB8AC3E}">
        <p14:creationId xmlns:p14="http://schemas.microsoft.com/office/powerpoint/2010/main" val="384365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首先</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我们</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对信号表示问题进行形式化</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并</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构建信号表示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的</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理论框架，该框架是一个通用的编码解码框架。</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不同的任务使用不同的编码函数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E</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，解码函数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，约束函数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N</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以及目标函数</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。根据解码函数的形式和输入信号的类型可以将常见的信号表示问题分为三类：信号纯表示问题、脉冲信号解码表示问题和连续信号解码表示问题。</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sz="1800" dirty="0"/>
          </a:p>
        </p:txBody>
      </p:sp>
      <p:sp>
        <p:nvSpPr>
          <p:cNvPr id="4" name="灯片编号占位符 3"/>
          <p:cNvSpPr>
            <a:spLocks noGrp="1"/>
          </p:cNvSpPr>
          <p:nvPr>
            <p:ph type="sldNum" sz="quarter" idx="5"/>
          </p:nvPr>
        </p:nvSpPr>
        <p:spPr/>
        <p:txBody>
          <a:bodyPr/>
          <a:lstStyle/>
          <a:p>
            <a:fld id="{AC281B0E-6994-4EA7-8F63-50C5518AA230}" type="slidenum">
              <a:rPr lang="zh-CN" altLang="en-US" smtClean="0"/>
              <a:t>7</a:t>
            </a:fld>
            <a:endParaRPr lang="zh-CN" altLang="en-US"/>
          </a:p>
        </p:txBody>
      </p:sp>
    </p:spTree>
    <p:extLst>
      <p:ext uri="{BB962C8B-B14F-4D97-AF65-F5344CB8AC3E}">
        <p14:creationId xmlns:p14="http://schemas.microsoft.com/office/powerpoint/2010/main" val="324342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在此我们先简单展示三种问题的形式。纯表示问题没有解码函数，并且约束条件较多。我们以三角波和正弦波的分类作为简单实验示例。</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8</a:t>
            </a:fld>
            <a:endParaRPr lang="zh-CN" altLang="en-US"/>
          </a:p>
        </p:txBody>
      </p:sp>
    </p:spTree>
    <p:extLst>
      <p:ext uri="{BB962C8B-B14F-4D97-AF65-F5344CB8AC3E}">
        <p14:creationId xmlns:p14="http://schemas.microsoft.com/office/powerpoint/2010/main" val="82029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脉冲信号解码表示问题有两个解码函数，约束条件是脉冲数目后处理聚类算法和脉冲数量解码函数。我们以两分量无调制脉冲信号的分选作为简单的实验示例。</a:t>
            </a:r>
          </a:p>
        </p:txBody>
      </p:sp>
      <p:sp>
        <p:nvSpPr>
          <p:cNvPr id="4" name="灯片编号占位符 3"/>
          <p:cNvSpPr>
            <a:spLocks noGrp="1"/>
          </p:cNvSpPr>
          <p:nvPr>
            <p:ph type="sldNum" sz="quarter" idx="5"/>
          </p:nvPr>
        </p:nvSpPr>
        <p:spPr/>
        <p:txBody>
          <a:bodyPr/>
          <a:lstStyle/>
          <a:p>
            <a:fld id="{AC281B0E-6994-4EA7-8F63-50C5518AA230}" type="slidenum">
              <a:rPr lang="zh-CN" altLang="en-US" smtClean="0"/>
              <a:t>9</a:t>
            </a:fld>
            <a:endParaRPr lang="zh-CN" altLang="en-US"/>
          </a:p>
        </p:txBody>
      </p:sp>
    </p:spTree>
    <p:extLst>
      <p:ext uri="{BB962C8B-B14F-4D97-AF65-F5344CB8AC3E}">
        <p14:creationId xmlns:p14="http://schemas.microsoft.com/office/powerpoint/2010/main" val="42060681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amp;结尾">
    <p:spTree>
      <p:nvGrpSpPr>
        <p:cNvPr id="1" name=""/>
        <p:cNvGrpSpPr/>
        <p:nvPr/>
      </p:nvGrpSpPr>
      <p:grpSpPr>
        <a:xfrm>
          <a:off x="0" y="0"/>
          <a:ext cx="0" cy="0"/>
          <a:chOff x="0" y="0"/>
          <a:chExt cx="0" cy="0"/>
        </a:xfrm>
      </p:grpSpPr>
      <p:grpSp>
        <p:nvGrpSpPr>
          <p:cNvPr id="28" name="Group 16">
            <a:extLst>
              <a:ext uri="{FF2B5EF4-FFF2-40B4-BE49-F238E27FC236}">
                <a16:creationId xmlns:a16="http://schemas.microsoft.com/office/drawing/2014/main" id="{910C4565-F80F-A8D0-5A10-E16D9C4E1BCC}"/>
              </a:ext>
            </a:extLst>
          </p:cNvPr>
          <p:cNvGrpSpPr>
            <a:grpSpLocks noChangeAspect="1"/>
          </p:cNvGrpSpPr>
          <p:nvPr userDrawn="1"/>
        </p:nvGrpSpPr>
        <p:grpSpPr bwMode="auto">
          <a:xfrm>
            <a:off x="0" y="746891"/>
            <a:ext cx="2475782" cy="6111109"/>
            <a:chOff x="558" y="29"/>
            <a:chExt cx="1193" cy="2555"/>
          </a:xfrm>
        </p:grpSpPr>
        <p:sp>
          <p:nvSpPr>
            <p:cNvPr id="29" name="AutoShape 15">
              <a:extLst>
                <a:ext uri="{FF2B5EF4-FFF2-40B4-BE49-F238E27FC236}">
                  <a16:creationId xmlns:a16="http://schemas.microsoft.com/office/drawing/2014/main" id="{30C94556-0387-15ED-076F-8C0484A8673D}"/>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17">
              <a:extLst>
                <a:ext uri="{FF2B5EF4-FFF2-40B4-BE49-F238E27FC236}">
                  <a16:creationId xmlns:a16="http://schemas.microsoft.com/office/drawing/2014/main" id="{6300FD0F-54C0-7264-F349-B5352864587D}"/>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1" name="Freeform 18">
              <a:extLst>
                <a:ext uri="{FF2B5EF4-FFF2-40B4-BE49-F238E27FC236}">
                  <a16:creationId xmlns:a16="http://schemas.microsoft.com/office/drawing/2014/main" id="{97777D97-C5F8-0B17-96E1-546090FB6842}"/>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2" name="Freeform 19">
              <a:extLst>
                <a:ext uri="{FF2B5EF4-FFF2-40B4-BE49-F238E27FC236}">
                  <a16:creationId xmlns:a16="http://schemas.microsoft.com/office/drawing/2014/main" id="{25E9EF1C-7C8D-224D-A5F7-74095927C6E6}"/>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3" name="Freeform 20">
              <a:extLst>
                <a:ext uri="{FF2B5EF4-FFF2-40B4-BE49-F238E27FC236}">
                  <a16:creationId xmlns:a16="http://schemas.microsoft.com/office/drawing/2014/main" id="{10C8642F-8041-8AE1-6CC0-C4B3BAA0B41F}"/>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4" name="Freeform 21">
              <a:extLst>
                <a:ext uri="{FF2B5EF4-FFF2-40B4-BE49-F238E27FC236}">
                  <a16:creationId xmlns:a16="http://schemas.microsoft.com/office/drawing/2014/main" id="{7CE4D267-6A15-5C21-E739-07A3C6CDF1A7}"/>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5" name="Freeform 22">
              <a:extLst>
                <a:ext uri="{FF2B5EF4-FFF2-40B4-BE49-F238E27FC236}">
                  <a16:creationId xmlns:a16="http://schemas.microsoft.com/office/drawing/2014/main" id="{C41490E3-B9B9-632A-1E60-5DE4B427E89A}"/>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6" name="Freeform 23">
              <a:extLst>
                <a:ext uri="{FF2B5EF4-FFF2-40B4-BE49-F238E27FC236}">
                  <a16:creationId xmlns:a16="http://schemas.microsoft.com/office/drawing/2014/main" id="{C012B90D-7369-215F-7787-BA0CF1982555}"/>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7" name="Freeform 24">
              <a:extLst>
                <a:ext uri="{FF2B5EF4-FFF2-40B4-BE49-F238E27FC236}">
                  <a16:creationId xmlns:a16="http://schemas.microsoft.com/office/drawing/2014/main" id="{7E9BF4FF-01EC-A827-27D0-DD6BCAB57FD8}"/>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pic>
        <p:nvPicPr>
          <p:cNvPr id="51" name="图片 50">
            <a:extLst>
              <a:ext uri="{FF2B5EF4-FFF2-40B4-BE49-F238E27FC236}">
                <a16:creationId xmlns:a16="http://schemas.microsoft.com/office/drawing/2014/main" id="{4119197F-13DF-889B-554E-07709BFC4DA8}"/>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14806" y="189518"/>
            <a:ext cx="2227443" cy="739152"/>
          </a:xfrm>
          <a:prstGeom prst="rect">
            <a:avLst/>
          </a:prstGeom>
        </p:spPr>
      </p:pic>
      <p:pic>
        <p:nvPicPr>
          <p:cNvPr id="52" name="图片 51">
            <a:extLst>
              <a:ext uri="{FF2B5EF4-FFF2-40B4-BE49-F238E27FC236}">
                <a16:creationId xmlns:a16="http://schemas.microsoft.com/office/drawing/2014/main" id="{73E2D1EA-EE84-12FF-D39C-C9E6B80CBF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24175" y="159902"/>
            <a:ext cx="1973226" cy="768768"/>
          </a:xfrm>
          <a:prstGeom prst="rect">
            <a:avLst/>
          </a:prstGeom>
        </p:spPr>
      </p:pic>
      <p:pic>
        <p:nvPicPr>
          <p:cNvPr id="53" name="图片 52">
            <a:extLst>
              <a:ext uri="{FF2B5EF4-FFF2-40B4-BE49-F238E27FC236}">
                <a16:creationId xmlns:a16="http://schemas.microsoft.com/office/drawing/2014/main" id="{9E659A4D-66F1-687C-E9C5-00F6626FBB2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24448"/>
          <a:stretch/>
        </p:blipFill>
        <p:spPr>
          <a:xfrm>
            <a:off x="7813466" y="6138026"/>
            <a:ext cx="4340909" cy="627329"/>
          </a:xfrm>
          <a:prstGeom prst="rect">
            <a:avLst/>
          </a:prstGeom>
        </p:spPr>
      </p:pic>
      <p:grpSp>
        <p:nvGrpSpPr>
          <p:cNvPr id="2" name="Group 16">
            <a:extLst>
              <a:ext uri="{FF2B5EF4-FFF2-40B4-BE49-F238E27FC236}">
                <a16:creationId xmlns:a16="http://schemas.microsoft.com/office/drawing/2014/main" id="{EF865E8F-0CDE-F22C-9D11-6EF5C49604A1}"/>
              </a:ext>
            </a:extLst>
          </p:cNvPr>
          <p:cNvGrpSpPr>
            <a:grpSpLocks noChangeAspect="1"/>
          </p:cNvGrpSpPr>
          <p:nvPr userDrawn="1"/>
        </p:nvGrpSpPr>
        <p:grpSpPr bwMode="auto">
          <a:xfrm rot="10800000">
            <a:off x="9716218" y="0"/>
            <a:ext cx="2475782" cy="6111109"/>
            <a:chOff x="558" y="29"/>
            <a:chExt cx="1193" cy="2555"/>
          </a:xfrm>
        </p:grpSpPr>
        <p:sp>
          <p:nvSpPr>
            <p:cNvPr id="3" name="AutoShape 15">
              <a:extLst>
                <a:ext uri="{FF2B5EF4-FFF2-40B4-BE49-F238E27FC236}">
                  <a16:creationId xmlns:a16="http://schemas.microsoft.com/office/drawing/2014/main" id="{707862B7-EDE2-1543-91C2-7E43518FD0AF}"/>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 name="Freeform 17">
              <a:extLst>
                <a:ext uri="{FF2B5EF4-FFF2-40B4-BE49-F238E27FC236}">
                  <a16:creationId xmlns:a16="http://schemas.microsoft.com/office/drawing/2014/main" id="{3440B0BB-D8BF-FAE2-B937-0D2267A25AF8}"/>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5" name="Freeform 18">
              <a:extLst>
                <a:ext uri="{FF2B5EF4-FFF2-40B4-BE49-F238E27FC236}">
                  <a16:creationId xmlns:a16="http://schemas.microsoft.com/office/drawing/2014/main" id="{F424F203-2717-6849-9B86-74DCBE1052B1}"/>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6" name="Freeform 19">
              <a:extLst>
                <a:ext uri="{FF2B5EF4-FFF2-40B4-BE49-F238E27FC236}">
                  <a16:creationId xmlns:a16="http://schemas.microsoft.com/office/drawing/2014/main" id="{D9A765A7-ADE7-E3E5-998A-8FC8882F651D}"/>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7" name="Freeform 20">
              <a:extLst>
                <a:ext uri="{FF2B5EF4-FFF2-40B4-BE49-F238E27FC236}">
                  <a16:creationId xmlns:a16="http://schemas.microsoft.com/office/drawing/2014/main" id="{CAEA3694-2812-36C8-01F7-B4C190A64379}"/>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8" name="Freeform 21">
              <a:extLst>
                <a:ext uri="{FF2B5EF4-FFF2-40B4-BE49-F238E27FC236}">
                  <a16:creationId xmlns:a16="http://schemas.microsoft.com/office/drawing/2014/main" id="{0FFB860F-433B-86D2-A1A6-6A030A9AD2FA}"/>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9" name="Freeform 22">
              <a:extLst>
                <a:ext uri="{FF2B5EF4-FFF2-40B4-BE49-F238E27FC236}">
                  <a16:creationId xmlns:a16="http://schemas.microsoft.com/office/drawing/2014/main" id="{A8112601-7DD2-594B-12FB-DFD4907C600B}"/>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0" name="Freeform 23">
              <a:extLst>
                <a:ext uri="{FF2B5EF4-FFF2-40B4-BE49-F238E27FC236}">
                  <a16:creationId xmlns:a16="http://schemas.microsoft.com/office/drawing/2014/main" id="{8346A910-8B16-819E-922E-379920364E7C}"/>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1" name="Freeform 24">
              <a:extLst>
                <a:ext uri="{FF2B5EF4-FFF2-40B4-BE49-F238E27FC236}">
                  <a16:creationId xmlns:a16="http://schemas.microsoft.com/office/drawing/2014/main" id="{E5EA5227-8DCF-E8D5-AE72-7D1EE459BF36}"/>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spTree>
    <p:extLst>
      <p:ext uri="{BB962C8B-B14F-4D97-AF65-F5344CB8AC3E}">
        <p14:creationId xmlns:p14="http://schemas.microsoft.com/office/powerpoint/2010/main" val="1695905860"/>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27" name="Group 4">
            <a:extLst>
              <a:ext uri="{FF2B5EF4-FFF2-40B4-BE49-F238E27FC236}">
                <a16:creationId xmlns:a16="http://schemas.microsoft.com/office/drawing/2014/main" id="{975FC979-4EB3-4057-95F9-261B9364809E}"/>
              </a:ext>
            </a:extLst>
          </p:cNvPr>
          <p:cNvGrpSpPr>
            <a:grpSpLocks noChangeAspect="1"/>
          </p:cNvGrpSpPr>
          <p:nvPr userDrawn="1"/>
        </p:nvGrpSpPr>
        <p:grpSpPr bwMode="auto">
          <a:xfrm>
            <a:off x="6096001" y="0"/>
            <a:ext cx="6096002" cy="6858000"/>
            <a:chOff x="652" y="577"/>
            <a:chExt cx="2915" cy="2886"/>
          </a:xfrm>
        </p:grpSpPr>
        <p:sp>
          <p:nvSpPr>
            <p:cNvPr id="28" name="AutoShape 3">
              <a:extLst>
                <a:ext uri="{FF2B5EF4-FFF2-40B4-BE49-F238E27FC236}">
                  <a16:creationId xmlns:a16="http://schemas.microsoft.com/office/drawing/2014/main" id="{857E18AE-AC44-2820-809F-797C27204DB5}"/>
                </a:ext>
              </a:extLst>
            </p:cNvPr>
            <p:cNvSpPr>
              <a:spLocks noChangeAspect="1" noChangeArrowheads="1" noTextEdit="1"/>
            </p:cNvSpPr>
            <p:nvPr/>
          </p:nvSpPr>
          <p:spPr bwMode="auto">
            <a:xfrm>
              <a:off x="652" y="577"/>
              <a:ext cx="2914"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29" name="Freeform 6">
              <a:extLst>
                <a:ext uri="{FF2B5EF4-FFF2-40B4-BE49-F238E27FC236}">
                  <a16:creationId xmlns:a16="http://schemas.microsoft.com/office/drawing/2014/main" id="{45FCE37F-DE51-0C05-627C-FABD9D967818}"/>
                </a:ext>
              </a:extLst>
            </p:cNvPr>
            <p:cNvSpPr>
              <a:spLocks/>
            </p:cNvSpPr>
            <p:nvPr/>
          </p:nvSpPr>
          <p:spPr bwMode="auto">
            <a:xfrm>
              <a:off x="896" y="577"/>
              <a:ext cx="2671" cy="2886"/>
            </a:xfrm>
            <a:custGeom>
              <a:avLst/>
              <a:gdLst>
                <a:gd name="T0" fmla="*/ 3998 w 3998"/>
                <a:gd name="T1" fmla="*/ 4320 h 4320"/>
                <a:gd name="T2" fmla="*/ 3998 w 3998"/>
                <a:gd name="T3" fmla="*/ 0 h 4320"/>
                <a:gd name="T4" fmla="*/ 655 w 3998"/>
                <a:gd name="T5" fmla="*/ 0 h 4320"/>
                <a:gd name="T6" fmla="*/ 0 w 3998"/>
                <a:gd name="T7" fmla="*/ 2198 h 4320"/>
                <a:gd name="T8" fmla="*/ 606 w 3998"/>
                <a:gd name="T9" fmla="*/ 4320 h 4320"/>
                <a:gd name="T10" fmla="*/ 3998 w 3998"/>
                <a:gd name="T11" fmla="*/ 4320 h 4320"/>
              </a:gdLst>
              <a:ahLst/>
              <a:cxnLst>
                <a:cxn ang="0">
                  <a:pos x="T0" y="T1"/>
                </a:cxn>
                <a:cxn ang="0">
                  <a:pos x="T2" y="T3"/>
                </a:cxn>
                <a:cxn ang="0">
                  <a:pos x="T4" y="T5"/>
                </a:cxn>
                <a:cxn ang="0">
                  <a:pos x="T6" y="T7"/>
                </a:cxn>
                <a:cxn ang="0">
                  <a:pos x="T8" y="T9"/>
                </a:cxn>
                <a:cxn ang="0">
                  <a:pos x="T10" y="T11"/>
                </a:cxn>
              </a:cxnLst>
              <a:rect l="0" t="0" r="r" b="b"/>
              <a:pathLst>
                <a:path w="3998" h="4320">
                  <a:moveTo>
                    <a:pt x="3998" y="4320"/>
                  </a:moveTo>
                  <a:cubicBezTo>
                    <a:pt x="3998" y="0"/>
                    <a:pt x="3998" y="0"/>
                    <a:pt x="3998" y="0"/>
                  </a:cubicBezTo>
                  <a:cubicBezTo>
                    <a:pt x="655" y="0"/>
                    <a:pt x="655" y="0"/>
                    <a:pt x="655" y="0"/>
                  </a:cubicBezTo>
                  <a:cubicBezTo>
                    <a:pt x="241" y="632"/>
                    <a:pt x="0" y="1387"/>
                    <a:pt x="0" y="2198"/>
                  </a:cubicBezTo>
                  <a:cubicBezTo>
                    <a:pt x="0" y="2977"/>
                    <a:pt x="222" y="3704"/>
                    <a:pt x="606" y="4320"/>
                  </a:cubicBezTo>
                  <a:cubicBezTo>
                    <a:pt x="3998" y="4320"/>
                    <a:pt x="3998" y="4320"/>
                    <a:pt x="3998" y="432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7">
              <a:extLst>
                <a:ext uri="{FF2B5EF4-FFF2-40B4-BE49-F238E27FC236}">
                  <a16:creationId xmlns:a16="http://schemas.microsoft.com/office/drawing/2014/main" id="{02292BEC-714E-B05D-4516-275A6F3E1B68}"/>
                </a:ext>
              </a:extLst>
            </p:cNvPr>
            <p:cNvSpPr>
              <a:spLocks/>
            </p:cNvSpPr>
            <p:nvPr/>
          </p:nvSpPr>
          <p:spPr bwMode="auto">
            <a:xfrm>
              <a:off x="1116" y="577"/>
              <a:ext cx="2451" cy="2886"/>
            </a:xfrm>
            <a:custGeom>
              <a:avLst/>
              <a:gdLst>
                <a:gd name="T0" fmla="*/ 1832 w 3669"/>
                <a:gd name="T1" fmla="*/ 0 h 4320"/>
                <a:gd name="T2" fmla="*/ 1034 w 3669"/>
                <a:gd name="T3" fmla="*/ 0 h 4320"/>
                <a:gd name="T4" fmla="*/ 0 w 3669"/>
                <a:gd name="T5" fmla="*/ 2691 h 4320"/>
                <a:gd name="T6" fmla="*/ 344 w 3669"/>
                <a:gd name="T7" fmla="*/ 4320 h 4320"/>
                <a:gd name="T8" fmla="*/ 3669 w 3669"/>
                <a:gd name="T9" fmla="*/ 4320 h 4320"/>
                <a:gd name="T10" fmla="*/ 428 w 3669"/>
                <a:gd name="T11" fmla="*/ 4320 h 4320"/>
                <a:gd name="T12" fmla="*/ 265 w 3669"/>
                <a:gd name="T13" fmla="*/ 3183 h 4320"/>
                <a:gd name="T14" fmla="*/ 1832 w 3669"/>
                <a:gd name="T15" fmla="*/ 0 h 4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9" h="4320">
                  <a:moveTo>
                    <a:pt x="1832" y="0"/>
                  </a:moveTo>
                  <a:cubicBezTo>
                    <a:pt x="1034" y="0"/>
                    <a:pt x="1034" y="0"/>
                    <a:pt x="1034" y="0"/>
                  </a:cubicBezTo>
                  <a:cubicBezTo>
                    <a:pt x="391" y="712"/>
                    <a:pt x="0" y="1656"/>
                    <a:pt x="0" y="2691"/>
                  </a:cubicBezTo>
                  <a:cubicBezTo>
                    <a:pt x="0" y="3271"/>
                    <a:pt x="123" y="3822"/>
                    <a:pt x="344" y="4320"/>
                  </a:cubicBezTo>
                  <a:cubicBezTo>
                    <a:pt x="3669" y="4320"/>
                    <a:pt x="3669" y="4320"/>
                    <a:pt x="3669" y="4320"/>
                  </a:cubicBezTo>
                  <a:cubicBezTo>
                    <a:pt x="428" y="4320"/>
                    <a:pt x="428" y="4320"/>
                    <a:pt x="428" y="4320"/>
                  </a:cubicBezTo>
                  <a:cubicBezTo>
                    <a:pt x="322" y="3959"/>
                    <a:pt x="265" y="3578"/>
                    <a:pt x="265" y="3183"/>
                  </a:cubicBezTo>
                  <a:cubicBezTo>
                    <a:pt x="265" y="1887"/>
                    <a:pt x="879" y="734"/>
                    <a:pt x="1832" y="0"/>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sp>
          <p:nvSpPr>
            <p:cNvPr id="31" name="Freeform 8">
              <a:extLst>
                <a:ext uri="{FF2B5EF4-FFF2-40B4-BE49-F238E27FC236}">
                  <a16:creationId xmlns:a16="http://schemas.microsoft.com/office/drawing/2014/main" id="{142E4161-7082-41DD-4177-A5AD1281F63F}"/>
                </a:ext>
              </a:extLst>
            </p:cNvPr>
            <p:cNvSpPr>
              <a:spLocks/>
            </p:cNvSpPr>
            <p:nvPr/>
          </p:nvSpPr>
          <p:spPr bwMode="auto">
            <a:xfrm>
              <a:off x="1291" y="577"/>
              <a:ext cx="2276" cy="2886"/>
            </a:xfrm>
            <a:custGeom>
              <a:avLst/>
              <a:gdLst>
                <a:gd name="T0" fmla="*/ 3404 w 3404"/>
                <a:gd name="T1" fmla="*/ 0 h 4320"/>
                <a:gd name="T2" fmla="*/ 1567 w 3404"/>
                <a:gd name="T3" fmla="*/ 0 h 4320"/>
                <a:gd name="T4" fmla="*/ 0 w 3404"/>
                <a:gd name="T5" fmla="*/ 3183 h 4320"/>
                <a:gd name="T6" fmla="*/ 163 w 3404"/>
                <a:gd name="T7" fmla="*/ 4320 h 4320"/>
                <a:gd name="T8" fmla="*/ 3404 w 3404"/>
                <a:gd name="T9" fmla="*/ 4320 h 4320"/>
                <a:gd name="T10" fmla="*/ 3404 w 3404"/>
                <a:gd name="T11" fmla="*/ 0 h 4320"/>
              </a:gdLst>
              <a:ahLst/>
              <a:cxnLst>
                <a:cxn ang="0">
                  <a:pos x="T0" y="T1"/>
                </a:cxn>
                <a:cxn ang="0">
                  <a:pos x="T2" y="T3"/>
                </a:cxn>
                <a:cxn ang="0">
                  <a:pos x="T4" y="T5"/>
                </a:cxn>
                <a:cxn ang="0">
                  <a:pos x="T6" y="T7"/>
                </a:cxn>
                <a:cxn ang="0">
                  <a:pos x="T8" y="T9"/>
                </a:cxn>
                <a:cxn ang="0">
                  <a:pos x="T10" y="T11"/>
                </a:cxn>
              </a:cxnLst>
              <a:rect l="0" t="0" r="r" b="b"/>
              <a:pathLst>
                <a:path w="3404" h="4320">
                  <a:moveTo>
                    <a:pt x="3404" y="0"/>
                  </a:moveTo>
                  <a:cubicBezTo>
                    <a:pt x="1567" y="0"/>
                    <a:pt x="1567" y="0"/>
                    <a:pt x="1567" y="0"/>
                  </a:cubicBezTo>
                  <a:cubicBezTo>
                    <a:pt x="614" y="734"/>
                    <a:pt x="0" y="1887"/>
                    <a:pt x="0" y="3183"/>
                  </a:cubicBezTo>
                  <a:cubicBezTo>
                    <a:pt x="0" y="3578"/>
                    <a:pt x="57" y="3959"/>
                    <a:pt x="163" y="4320"/>
                  </a:cubicBezTo>
                  <a:cubicBezTo>
                    <a:pt x="3404" y="4320"/>
                    <a:pt x="3404" y="4320"/>
                    <a:pt x="3404" y="4320"/>
                  </a:cubicBezTo>
                  <a:cubicBezTo>
                    <a:pt x="3404" y="0"/>
                    <a:pt x="3404" y="0"/>
                    <a:pt x="3404"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sp>
        <p:nvSpPr>
          <p:cNvPr id="32" name="矩形 31">
            <a:extLst>
              <a:ext uri="{FF2B5EF4-FFF2-40B4-BE49-F238E27FC236}">
                <a16:creationId xmlns:a16="http://schemas.microsoft.com/office/drawing/2014/main" id="{20D15D60-252E-435D-42E0-E27F5D5F19A4}"/>
              </a:ext>
            </a:extLst>
          </p:cNvPr>
          <p:cNvSpPr/>
          <p:nvPr userDrawn="1"/>
        </p:nvSpPr>
        <p:spPr>
          <a:xfrm>
            <a:off x="8579751" y="2680012"/>
            <a:ext cx="1430200" cy="748988"/>
          </a:xfrm>
          <a:prstGeom prst="rect">
            <a:avLst/>
          </a:prstGeom>
        </p:spPr>
        <p:txBody>
          <a:bodyPr wrap="none">
            <a:spAutoFit/>
          </a:bodyPr>
          <a:lstStyle/>
          <a:p>
            <a:pPr algn="just" defTabSz="914377">
              <a:defRPr/>
            </a:pPr>
            <a:r>
              <a:rPr lang="zh-CN" altLang="en-US" sz="4267" b="1" kern="100" dirty="0">
                <a:solidFill>
                  <a:prstClr val="white"/>
                </a:solidFill>
                <a:latin typeface="Arial"/>
                <a:ea typeface="微软雅黑" panose="020B0503020204020204" pitchFamily="34" charset="-122"/>
              </a:rPr>
              <a:t>目 录</a:t>
            </a:r>
            <a:endParaRPr lang="zh-CN" altLang="zh-CN" sz="4267" b="1" kern="100" dirty="0">
              <a:solidFill>
                <a:prstClr val="white"/>
              </a:solidFill>
              <a:latin typeface="Arial"/>
              <a:ea typeface="微软雅黑" panose="020B0503020204020204" pitchFamily="34" charset="-122"/>
            </a:endParaRPr>
          </a:p>
        </p:txBody>
      </p:sp>
      <p:pic>
        <p:nvPicPr>
          <p:cNvPr id="46" name="图片 45">
            <a:extLst>
              <a:ext uri="{FF2B5EF4-FFF2-40B4-BE49-F238E27FC236}">
                <a16:creationId xmlns:a16="http://schemas.microsoft.com/office/drawing/2014/main" id="{860335C4-0DBA-AB68-817F-0F21B1CCAF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214"/>
          <a:stretch/>
        </p:blipFill>
        <p:spPr>
          <a:xfrm>
            <a:off x="7867914" y="6069158"/>
            <a:ext cx="3718941" cy="542941"/>
          </a:xfrm>
          <a:prstGeom prst="rect">
            <a:avLst/>
          </a:prstGeom>
        </p:spPr>
      </p:pic>
      <p:pic>
        <p:nvPicPr>
          <p:cNvPr id="47" name="图片 46">
            <a:extLst>
              <a:ext uri="{FF2B5EF4-FFF2-40B4-BE49-F238E27FC236}">
                <a16:creationId xmlns:a16="http://schemas.microsoft.com/office/drawing/2014/main" id="{A6AFE21B-DBA6-A849-B146-0EAEF6BE3A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907" y="245901"/>
            <a:ext cx="2440412" cy="789465"/>
          </a:xfrm>
          <a:prstGeom prst="rect">
            <a:avLst/>
          </a:prstGeom>
        </p:spPr>
      </p:pic>
    </p:spTree>
    <p:extLst>
      <p:ext uri="{BB962C8B-B14F-4D97-AF65-F5344CB8AC3E}">
        <p14:creationId xmlns:p14="http://schemas.microsoft.com/office/powerpoint/2010/main" val="3638664144"/>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54AA961F-493C-A3CC-FDE7-FA35E7E71CA6}"/>
              </a:ext>
            </a:extLst>
          </p:cNvPr>
          <p:cNvGrpSpPr>
            <a:grpSpLocks noChangeAspect="1"/>
          </p:cNvGrpSpPr>
          <p:nvPr userDrawn="1"/>
        </p:nvGrpSpPr>
        <p:grpSpPr bwMode="auto">
          <a:xfrm rot="16200000" flipH="1">
            <a:off x="7830218" y="-1760983"/>
            <a:ext cx="2612456" cy="6111109"/>
            <a:chOff x="558" y="29"/>
            <a:chExt cx="1193" cy="2555"/>
          </a:xfrm>
        </p:grpSpPr>
        <p:sp>
          <p:nvSpPr>
            <p:cNvPr id="4" name="AutoShape 15">
              <a:extLst>
                <a:ext uri="{FF2B5EF4-FFF2-40B4-BE49-F238E27FC236}">
                  <a16:creationId xmlns:a16="http://schemas.microsoft.com/office/drawing/2014/main" id="{C262FFE8-A8C5-7ED3-143B-EA9F802B1756}"/>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5" name="Freeform 17">
              <a:extLst>
                <a:ext uri="{FF2B5EF4-FFF2-40B4-BE49-F238E27FC236}">
                  <a16:creationId xmlns:a16="http://schemas.microsoft.com/office/drawing/2014/main" id="{C7ED4FBB-65E3-FB6C-1189-AAAF4333B0DF}"/>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6" name="Freeform 18">
              <a:extLst>
                <a:ext uri="{FF2B5EF4-FFF2-40B4-BE49-F238E27FC236}">
                  <a16:creationId xmlns:a16="http://schemas.microsoft.com/office/drawing/2014/main" id="{F8FD33B3-B4CC-2EFC-F330-DE480B957CD6}"/>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7" name="Freeform 19">
              <a:extLst>
                <a:ext uri="{FF2B5EF4-FFF2-40B4-BE49-F238E27FC236}">
                  <a16:creationId xmlns:a16="http://schemas.microsoft.com/office/drawing/2014/main" id="{BEC7A495-E007-74E0-FB84-1A47CFD2ACB1}"/>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8" name="Freeform 20">
              <a:extLst>
                <a:ext uri="{FF2B5EF4-FFF2-40B4-BE49-F238E27FC236}">
                  <a16:creationId xmlns:a16="http://schemas.microsoft.com/office/drawing/2014/main" id="{98B9183B-CA80-ED9F-62C4-FEEE79DAE2BC}"/>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9" name="Freeform 21">
              <a:extLst>
                <a:ext uri="{FF2B5EF4-FFF2-40B4-BE49-F238E27FC236}">
                  <a16:creationId xmlns:a16="http://schemas.microsoft.com/office/drawing/2014/main" id="{2AE0D840-4D40-6183-4000-5D5060F89FA0}"/>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0" name="Freeform 22">
              <a:extLst>
                <a:ext uri="{FF2B5EF4-FFF2-40B4-BE49-F238E27FC236}">
                  <a16:creationId xmlns:a16="http://schemas.microsoft.com/office/drawing/2014/main" id="{6609407B-F6DC-B008-4074-AC3667768B4B}"/>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1" name="Freeform 23">
              <a:extLst>
                <a:ext uri="{FF2B5EF4-FFF2-40B4-BE49-F238E27FC236}">
                  <a16:creationId xmlns:a16="http://schemas.microsoft.com/office/drawing/2014/main" id="{FE431665-E4E4-AA06-B231-A26ACAE42225}"/>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12" name="Freeform 24">
              <a:extLst>
                <a:ext uri="{FF2B5EF4-FFF2-40B4-BE49-F238E27FC236}">
                  <a16:creationId xmlns:a16="http://schemas.microsoft.com/office/drawing/2014/main" id="{516C4BB1-F325-D07B-4C25-CA585EE2D17B}"/>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grpSp>
        <p:nvGrpSpPr>
          <p:cNvPr id="37" name="Group 16">
            <a:extLst>
              <a:ext uri="{FF2B5EF4-FFF2-40B4-BE49-F238E27FC236}">
                <a16:creationId xmlns:a16="http://schemas.microsoft.com/office/drawing/2014/main" id="{7E17BB64-3FBD-40ED-2189-EE984404B060}"/>
              </a:ext>
            </a:extLst>
          </p:cNvPr>
          <p:cNvGrpSpPr>
            <a:grpSpLocks noChangeAspect="1"/>
          </p:cNvGrpSpPr>
          <p:nvPr userDrawn="1"/>
        </p:nvGrpSpPr>
        <p:grpSpPr bwMode="auto">
          <a:xfrm rot="5400000" flipH="1">
            <a:off x="1748195" y="2503495"/>
            <a:ext cx="2612456" cy="6111109"/>
            <a:chOff x="558" y="29"/>
            <a:chExt cx="1193" cy="2555"/>
          </a:xfrm>
        </p:grpSpPr>
        <p:sp>
          <p:nvSpPr>
            <p:cNvPr id="38" name="AutoShape 15">
              <a:extLst>
                <a:ext uri="{FF2B5EF4-FFF2-40B4-BE49-F238E27FC236}">
                  <a16:creationId xmlns:a16="http://schemas.microsoft.com/office/drawing/2014/main" id="{CBC3F330-1538-AE25-B172-78916AC986C2}"/>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9" name="Freeform 17">
              <a:extLst>
                <a:ext uri="{FF2B5EF4-FFF2-40B4-BE49-F238E27FC236}">
                  <a16:creationId xmlns:a16="http://schemas.microsoft.com/office/drawing/2014/main" id="{AC008334-CE48-F24F-EB99-F380A8ED54A7}"/>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0" name="Freeform 18">
              <a:extLst>
                <a:ext uri="{FF2B5EF4-FFF2-40B4-BE49-F238E27FC236}">
                  <a16:creationId xmlns:a16="http://schemas.microsoft.com/office/drawing/2014/main" id="{538D91E4-A1EE-52E4-76CB-6FB98CF22539}"/>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1" name="Freeform 19">
              <a:extLst>
                <a:ext uri="{FF2B5EF4-FFF2-40B4-BE49-F238E27FC236}">
                  <a16:creationId xmlns:a16="http://schemas.microsoft.com/office/drawing/2014/main" id="{218B26CE-09D0-4283-6643-AD74B03A8146}"/>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2" name="Freeform 20">
              <a:extLst>
                <a:ext uri="{FF2B5EF4-FFF2-40B4-BE49-F238E27FC236}">
                  <a16:creationId xmlns:a16="http://schemas.microsoft.com/office/drawing/2014/main" id="{10DA25EF-EBA0-4B88-17A8-4865513602C2}"/>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3" name="Freeform 21">
              <a:extLst>
                <a:ext uri="{FF2B5EF4-FFF2-40B4-BE49-F238E27FC236}">
                  <a16:creationId xmlns:a16="http://schemas.microsoft.com/office/drawing/2014/main" id="{524085CA-6C32-DCE3-AC39-6DD577E8B661}"/>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4" name="Freeform 22">
              <a:extLst>
                <a:ext uri="{FF2B5EF4-FFF2-40B4-BE49-F238E27FC236}">
                  <a16:creationId xmlns:a16="http://schemas.microsoft.com/office/drawing/2014/main" id="{D864FC08-EA83-42A7-E48D-A9697F5B6B26}"/>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5" name="Freeform 23">
              <a:extLst>
                <a:ext uri="{FF2B5EF4-FFF2-40B4-BE49-F238E27FC236}">
                  <a16:creationId xmlns:a16="http://schemas.microsoft.com/office/drawing/2014/main" id="{CAB1C382-5E8C-DF6E-9650-2A656D0277AF}"/>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6" name="Freeform 24">
              <a:extLst>
                <a:ext uri="{FF2B5EF4-FFF2-40B4-BE49-F238E27FC236}">
                  <a16:creationId xmlns:a16="http://schemas.microsoft.com/office/drawing/2014/main" id="{A9704F26-D4BB-2A81-038B-6EDDB30FE649}"/>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grpSp>
      <p:pic>
        <p:nvPicPr>
          <p:cNvPr id="51" name="图片 50">
            <a:extLst>
              <a:ext uri="{FF2B5EF4-FFF2-40B4-BE49-F238E27FC236}">
                <a16:creationId xmlns:a16="http://schemas.microsoft.com/office/drawing/2014/main" id="{7FC12AFA-3D50-9356-CD67-01547EEF5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214"/>
          <a:stretch/>
        </p:blipFill>
        <p:spPr>
          <a:xfrm>
            <a:off x="560268" y="6208091"/>
            <a:ext cx="3718941" cy="542941"/>
          </a:xfrm>
          <a:prstGeom prst="rect">
            <a:avLst/>
          </a:prstGeom>
        </p:spPr>
      </p:pic>
      <p:pic>
        <p:nvPicPr>
          <p:cNvPr id="52" name="图片 51">
            <a:extLst>
              <a:ext uri="{FF2B5EF4-FFF2-40B4-BE49-F238E27FC236}">
                <a16:creationId xmlns:a16="http://schemas.microsoft.com/office/drawing/2014/main" id="{0728347E-7F43-E801-790C-FA7918E708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4198" y="196647"/>
            <a:ext cx="1902269" cy="615377"/>
          </a:xfrm>
          <a:prstGeom prst="rect">
            <a:avLst/>
          </a:prstGeom>
        </p:spPr>
      </p:pic>
    </p:spTree>
    <p:extLst>
      <p:ext uri="{BB962C8B-B14F-4D97-AF65-F5344CB8AC3E}">
        <p14:creationId xmlns:p14="http://schemas.microsoft.com/office/powerpoint/2010/main" val="3011768772"/>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有花边）">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E983D55-05AB-16A4-C042-45C0B0CC6B9C}"/>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434258" y="121079"/>
            <a:ext cx="1603201" cy="532004"/>
          </a:xfrm>
          <a:prstGeom prst="rect">
            <a:avLst/>
          </a:prstGeom>
        </p:spPr>
      </p:pic>
      <p:pic>
        <p:nvPicPr>
          <p:cNvPr id="26" name="图片 25">
            <a:extLst>
              <a:ext uri="{FF2B5EF4-FFF2-40B4-BE49-F238E27FC236}">
                <a16:creationId xmlns:a16="http://schemas.microsoft.com/office/drawing/2014/main" id="{B5ABF7C1-BF80-0DBE-EBEF-8299B038F6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542" y="6098057"/>
            <a:ext cx="1436369" cy="559609"/>
          </a:xfrm>
          <a:prstGeom prst="rect">
            <a:avLst/>
          </a:prstGeom>
        </p:spPr>
      </p:pic>
      <p:grpSp>
        <p:nvGrpSpPr>
          <p:cNvPr id="27" name="Group 16">
            <a:extLst>
              <a:ext uri="{FF2B5EF4-FFF2-40B4-BE49-F238E27FC236}">
                <a16:creationId xmlns:a16="http://schemas.microsoft.com/office/drawing/2014/main" id="{1381BEEB-DE23-2485-0000-9F885799A544}"/>
              </a:ext>
            </a:extLst>
          </p:cNvPr>
          <p:cNvGrpSpPr>
            <a:grpSpLocks noChangeAspect="1"/>
          </p:cNvGrpSpPr>
          <p:nvPr userDrawn="1"/>
        </p:nvGrpSpPr>
        <p:grpSpPr bwMode="auto">
          <a:xfrm rot="10800000" flipH="1">
            <a:off x="2" y="0"/>
            <a:ext cx="1435056" cy="3073400"/>
            <a:chOff x="558" y="29"/>
            <a:chExt cx="1193" cy="2555"/>
          </a:xfrm>
        </p:grpSpPr>
        <p:sp>
          <p:nvSpPr>
            <p:cNvPr id="28" name="AutoShape 15">
              <a:extLst>
                <a:ext uri="{FF2B5EF4-FFF2-40B4-BE49-F238E27FC236}">
                  <a16:creationId xmlns:a16="http://schemas.microsoft.com/office/drawing/2014/main" id="{E9B8D82F-DCF1-A803-795C-49CFEF876E79}"/>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29" name="Freeform 17">
              <a:extLst>
                <a:ext uri="{FF2B5EF4-FFF2-40B4-BE49-F238E27FC236}">
                  <a16:creationId xmlns:a16="http://schemas.microsoft.com/office/drawing/2014/main" id="{75AFFF86-0099-0CEC-B3CA-B0CE0A891B92}"/>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0" name="Freeform 18">
              <a:extLst>
                <a:ext uri="{FF2B5EF4-FFF2-40B4-BE49-F238E27FC236}">
                  <a16:creationId xmlns:a16="http://schemas.microsoft.com/office/drawing/2014/main" id="{3564D25A-91A6-7AA6-5DB7-F92A765E5373}"/>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1" name="Freeform 19">
              <a:extLst>
                <a:ext uri="{FF2B5EF4-FFF2-40B4-BE49-F238E27FC236}">
                  <a16:creationId xmlns:a16="http://schemas.microsoft.com/office/drawing/2014/main" id="{DCB6E251-C1BE-F96E-6E3A-7AB8B0DC7B67}"/>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2" name="Freeform 20">
              <a:extLst>
                <a:ext uri="{FF2B5EF4-FFF2-40B4-BE49-F238E27FC236}">
                  <a16:creationId xmlns:a16="http://schemas.microsoft.com/office/drawing/2014/main" id="{7D468ECF-EC2E-6612-3772-D05ABD78196C}"/>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3" name="Freeform 21">
              <a:extLst>
                <a:ext uri="{FF2B5EF4-FFF2-40B4-BE49-F238E27FC236}">
                  <a16:creationId xmlns:a16="http://schemas.microsoft.com/office/drawing/2014/main" id="{DC2017B8-6154-F519-F218-902C7BDCD7F0}"/>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4" name="Freeform 22">
              <a:extLst>
                <a:ext uri="{FF2B5EF4-FFF2-40B4-BE49-F238E27FC236}">
                  <a16:creationId xmlns:a16="http://schemas.microsoft.com/office/drawing/2014/main" id="{738FC01F-D90B-9B8E-434F-9DEFCBF6D155}"/>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5" name="Freeform 23">
              <a:extLst>
                <a:ext uri="{FF2B5EF4-FFF2-40B4-BE49-F238E27FC236}">
                  <a16:creationId xmlns:a16="http://schemas.microsoft.com/office/drawing/2014/main" id="{0027E583-F108-3DF5-F45E-339297128118}"/>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6" name="Freeform 24">
              <a:extLst>
                <a:ext uri="{FF2B5EF4-FFF2-40B4-BE49-F238E27FC236}">
                  <a16:creationId xmlns:a16="http://schemas.microsoft.com/office/drawing/2014/main" id="{FA662A67-5662-2CC8-551F-C869B83020E0}"/>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grpSp>
        <p:nvGrpSpPr>
          <p:cNvPr id="37" name="Group 16">
            <a:extLst>
              <a:ext uri="{FF2B5EF4-FFF2-40B4-BE49-F238E27FC236}">
                <a16:creationId xmlns:a16="http://schemas.microsoft.com/office/drawing/2014/main" id="{79166F2C-88F7-1D62-4036-F85A5F680230}"/>
              </a:ext>
            </a:extLst>
          </p:cNvPr>
          <p:cNvGrpSpPr>
            <a:grpSpLocks noChangeAspect="1"/>
          </p:cNvGrpSpPr>
          <p:nvPr userDrawn="1"/>
        </p:nvGrpSpPr>
        <p:grpSpPr bwMode="auto">
          <a:xfrm flipH="1">
            <a:off x="10756944" y="3784600"/>
            <a:ext cx="1435056" cy="3073400"/>
            <a:chOff x="558" y="29"/>
            <a:chExt cx="1193" cy="2555"/>
          </a:xfrm>
        </p:grpSpPr>
        <p:sp>
          <p:nvSpPr>
            <p:cNvPr id="38" name="AutoShape 15">
              <a:extLst>
                <a:ext uri="{FF2B5EF4-FFF2-40B4-BE49-F238E27FC236}">
                  <a16:creationId xmlns:a16="http://schemas.microsoft.com/office/drawing/2014/main" id="{EFF25D76-CADD-D316-E389-D72EB90DA468}"/>
                </a:ext>
              </a:extLst>
            </p:cNvPr>
            <p:cNvSpPr>
              <a:spLocks noChangeAspect="1" noChangeArrowheads="1" noTextEdit="1"/>
            </p:cNvSpPr>
            <p:nvPr/>
          </p:nvSpPr>
          <p:spPr bwMode="auto">
            <a:xfrm>
              <a:off x="558" y="29"/>
              <a:ext cx="119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39" name="Freeform 17">
              <a:extLst>
                <a:ext uri="{FF2B5EF4-FFF2-40B4-BE49-F238E27FC236}">
                  <a16:creationId xmlns:a16="http://schemas.microsoft.com/office/drawing/2014/main" id="{A6289F59-0EC7-E79A-669E-DE75A45F562D}"/>
                </a:ext>
              </a:extLst>
            </p:cNvPr>
            <p:cNvSpPr>
              <a:spLocks/>
            </p:cNvSpPr>
            <p:nvPr/>
          </p:nvSpPr>
          <p:spPr bwMode="auto">
            <a:xfrm>
              <a:off x="558" y="129"/>
              <a:ext cx="1193" cy="2455"/>
            </a:xfrm>
            <a:custGeom>
              <a:avLst/>
              <a:gdLst>
                <a:gd name="T0" fmla="*/ 0 w 1451"/>
                <a:gd name="T1" fmla="*/ 0 h 2992"/>
                <a:gd name="T2" fmla="*/ 0 w 1451"/>
                <a:gd name="T3" fmla="*/ 2992 h 2992"/>
                <a:gd name="T4" fmla="*/ 1450 w 1451"/>
                <a:gd name="T5" fmla="*/ 2992 h 2992"/>
                <a:gd name="T6" fmla="*/ 1447 w 1451"/>
                <a:gd name="T7" fmla="*/ 2782 h 2992"/>
                <a:gd name="T8" fmla="*/ 135 w 1451"/>
                <a:gd name="T9" fmla="*/ 110 h 2992"/>
                <a:gd name="T10" fmla="*/ 140 w 1451"/>
                <a:gd name="T11" fmla="*/ 117 h 2992"/>
                <a:gd name="T12" fmla="*/ 1114 w 1451"/>
                <a:gd name="T13" fmla="*/ 2464 h 2992"/>
                <a:gd name="T14" fmla="*/ 1100 w 1451"/>
                <a:gd name="T15" fmla="*/ 2992 h 2992"/>
                <a:gd name="T16" fmla="*/ 0 w 1451"/>
                <a:gd name="T17" fmla="*/ 2992 h 2992"/>
                <a:gd name="T18" fmla="*/ 0 w 1451"/>
                <a:gd name="T19" fmla="*/ 0 h 2992"/>
                <a:gd name="T20" fmla="*/ 0 w 1451"/>
                <a:gd name="T21" fmla="*/ 0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1" h="2992">
                  <a:moveTo>
                    <a:pt x="0" y="0"/>
                  </a:moveTo>
                  <a:cubicBezTo>
                    <a:pt x="0" y="2992"/>
                    <a:pt x="0" y="2992"/>
                    <a:pt x="0" y="2992"/>
                  </a:cubicBezTo>
                  <a:cubicBezTo>
                    <a:pt x="1450" y="2992"/>
                    <a:pt x="1450" y="2992"/>
                    <a:pt x="1450" y="2992"/>
                  </a:cubicBezTo>
                  <a:cubicBezTo>
                    <a:pt x="1451" y="2922"/>
                    <a:pt x="1450" y="2853"/>
                    <a:pt x="1447" y="2782"/>
                  </a:cubicBezTo>
                  <a:cubicBezTo>
                    <a:pt x="1398" y="1705"/>
                    <a:pt x="897" y="756"/>
                    <a:pt x="135" y="110"/>
                  </a:cubicBezTo>
                  <a:cubicBezTo>
                    <a:pt x="137" y="112"/>
                    <a:pt x="139" y="114"/>
                    <a:pt x="140" y="117"/>
                  </a:cubicBezTo>
                  <a:cubicBezTo>
                    <a:pt x="710" y="738"/>
                    <a:pt x="1073" y="1556"/>
                    <a:pt x="1114" y="2464"/>
                  </a:cubicBezTo>
                  <a:cubicBezTo>
                    <a:pt x="1122" y="2643"/>
                    <a:pt x="1117" y="2819"/>
                    <a:pt x="1100" y="2992"/>
                  </a:cubicBezTo>
                  <a:cubicBezTo>
                    <a:pt x="0" y="2992"/>
                    <a:pt x="0" y="2992"/>
                    <a:pt x="0" y="2992"/>
                  </a:cubicBezTo>
                  <a:cubicBezTo>
                    <a:pt x="0" y="0"/>
                    <a:pt x="0" y="0"/>
                    <a:pt x="0" y="0"/>
                  </a:cubicBezTo>
                  <a:cubicBezTo>
                    <a:pt x="0" y="0"/>
                    <a:pt x="0" y="0"/>
                    <a:pt x="0" y="0"/>
                  </a:cubicBezTo>
                </a:path>
              </a:pathLst>
            </a:custGeom>
            <a:solidFill>
              <a:srgbClr val="DBD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0" name="Freeform 18">
              <a:extLst>
                <a:ext uri="{FF2B5EF4-FFF2-40B4-BE49-F238E27FC236}">
                  <a16:creationId xmlns:a16="http://schemas.microsoft.com/office/drawing/2014/main" id="{3F1BE11C-13B2-3F5E-062E-213B0DEE6175}"/>
                </a:ext>
              </a:extLst>
            </p:cNvPr>
            <p:cNvSpPr>
              <a:spLocks/>
            </p:cNvSpPr>
            <p:nvPr/>
          </p:nvSpPr>
          <p:spPr bwMode="auto">
            <a:xfrm>
              <a:off x="558" y="105"/>
              <a:ext cx="922" cy="2479"/>
            </a:xfrm>
            <a:custGeom>
              <a:avLst/>
              <a:gdLst>
                <a:gd name="T0" fmla="*/ 1100 w 1122"/>
                <a:gd name="T1" fmla="*/ 3021 h 3021"/>
                <a:gd name="T2" fmla="*/ 1114 w 1122"/>
                <a:gd name="T3" fmla="*/ 2493 h 3021"/>
                <a:gd name="T4" fmla="*/ 0 w 1122"/>
                <a:gd name="T5" fmla="*/ 0 h 3021"/>
                <a:gd name="T6" fmla="*/ 0 w 1122"/>
                <a:gd name="T7" fmla="*/ 3021 h 3021"/>
                <a:gd name="T8" fmla="*/ 1100 w 1122"/>
                <a:gd name="T9" fmla="*/ 3021 h 3021"/>
              </a:gdLst>
              <a:ahLst/>
              <a:cxnLst>
                <a:cxn ang="0">
                  <a:pos x="T0" y="T1"/>
                </a:cxn>
                <a:cxn ang="0">
                  <a:pos x="T2" y="T3"/>
                </a:cxn>
                <a:cxn ang="0">
                  <a:pos x="T4" y="T5"/>
                </a:cxn>
                <a:cxn ang="0">
                  <a:pos x="T6" y="T7"/>
                </a:cxn>
                <a:cxn ang="0">
                  <a:pos x="T8" y="T9"/>
                </a:cxn>
              </a:cxnLst>
              <a:rect l="0" t="0" r="r" b="b"/>
              <a:pathLst>
                <a:path w="1122" h="3021">
                  <a:moveTo>
                    <a:pt x="1100" y="3021"/>
                  </a:moveTo>
                  <a:cubicBezTo>
                    <a:pt x="1117" y="2848"/>
                    <a:pt x="1122" y="2672"/>
                    <a:pt x="1114" y="2493"/>
                  </a:cubicBezTo>
                  <a:cubicBezTo>
                    <a:pt x="1070" y="1512"/>
                    <a:pt x="650" y="637"/>
                    <a:pt x="0" y="0"/>
                  </a:cubicBezTo>
                  <a:cubicBezTo>
                    <a:pt x="0" y="3021"/>
                    <a:pt x="0" y="3021"/>
                    <a:pt x="0" y="3021"/>
                  </a:cubicBezTo>
                  <a:cubicBezTo>
                    <a:pt x="1100" y="3021"/>
                    <a:pt x="1100" y="3021"/>
                    <a:pt x="1100" y="3021"/>
                  </a:cubicBezTo>
                </a:path>
              </a:pathLst>
            </a:custGeom>
            <a:solidFill>
              <a:srgbClr val="9079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1" name="Freeform 19">
              <a:extLst>
                <a:ext uri="{FF2B5EF4-FFF2-40B4-BE49-F238E27FC236}">
                  <a16:creationId xmlns:a16="http://schemas.microsoft.com/office/drawing/2014/main" id="{972930EA-C19A-9220-3B46-EA9DC45126E9}"/>
                </a:ext>
              </a:extLst>
            </p:cNvPr>
            <p:cNvSpPr>
              <a:spLocks/>
            </p:cNvSpPr>
            <p:nvPr/>
          </p:nvSpPr>
          <p:spPr bwMode="auto">
            <a:xfrm>
              <a:off x="654" y="197"/>
              <a:ext cx="15" cy="22"/>
            </a:xfrm>
            <a:custGeom>
              <a:avLst/>
              <a:gdLst>
                <a:gd name="T0" fmla="*/ 0 w 18"/>
                <a:gd name="T1" fmla="*/ 0 h 27"/>
                <a:gd name="T2" fmla="*/ 9 w 18"/>
                <a:gd name="T3" fmla="*/ 18 h 27"/>
                <a:gd name="T4" fmla="*/ 11 w 18"/>
                <a:gd name="T5" fmla="*/ 21 h 27"/>
                <a:gd name="T6" fmla="*/ 18 w 18"/>
                <a:gd name="T7" fmla="*/ 27 h 27"/>
                <a:gd name="T8" fmla="*/ 0 w 18"/>
                <a:gd name="T9" fmla="*/ 0 h 27"/>
              </a:gdLst>
              <a:ahLst/>
              <a:cxnLst>
                <a:cxn ang="0">
                  <a:pos x="T0" y="T1"/>
                </a:cxn>
                <a:cxn ang="0">
                  <a:pos x="T2" y="T3"/>
                </a:cxn>
                <a:cxn ang="0">
                  <a:pos x="T4" y="T5"/>
                </a:cxn>
                <a:cxn ang="0">
                  <a:pos x="T6" y="T7"/>
                </a:cxn>
                <a:cxn ang="0">
                  <a:pos x="T8" y="T9"/>
                </a:cxn>
              </a:cxnLst>
              <a:rect l="0" t="0" r="r" b="b"/>
              <a:pathLst>
                <a:path w="18" h="27">
                  <a:moveTo>
                    <a:pt x="0" y="0"/>
                  </a:moveTo>
                  <a:cubicBezTo>
                    <a:pt x="3" y="6"/>
                    <a:pt x="6" y="12"/>
                    <a:pt x="9" y="18"/>
                  </a:cubicBezTo>
                  <a:cubicBezTo>
                    <a:pt x="10" y="19"/>
                    <a:pt x="11" y="20"/>
                    <a:pt x="11" y="21"/>
                  </a:cubicBezTo>
                  <a:cubicBezTo>
                    <a:pt x="14" y="23"/>
                    <a:pt x="16" y="25"/>
                    <a:pt x="18" y="27"/>
                  </a:cubicBezTo>
                  <a:cubicBezTo>
                    <a:pt x="12" y="18"/>
                    <a:pt x="6" y="9"/>
                    <a:pt x="0" y="0"/>
                  </a:cubicBezTo>
                </a:path>
              </a:pathLst>
            </a:custGeom>
            <a:solidFill>
              <a:srgbClr val="DD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2" name="Freeform 20">
              <a:extLst>
                <a:ext uri="{FF2B5EF4-FFF2-40B4-BE49-F238E27FC236}">
                  <a16:creationId xmlns:a16="http://schemas.microsoft.com/office/drawing/2014/main" id="{59E52F9C-1D0A-E513-038B-672555770B42}"/>
                </a:ext>
              </a:extLst>
            </p:cNvPr>
            <p:cNvSpPr>
              <a:spLocks/>
            </p:cNvSpPr>
            <p:nvPr/>
          </p:nvSpPr>
          <p:spPr bwMode="auto">
            <a:xfrm>
              <a:off x="663" y="214"/>
              <a:ext cx="10" cy="11"/>
            </a:xfrm>
            <a:custGeom>
              <a:avLst/>
              <a:gdLst>
                <a:gd name="T0" fmla="*/ 0 w 12"/>
                <a:gd name="T1" fmla="*/ 0 h 13"/>
                <a:gd name="T2" fmla="*/ 12 w 12"/>
                <a:gd name="T3" fmla="*/ 13 h 13"/>
                <a:gd name="T4" fmla="*/ 7 w 12"/>
                <a:gd name="T5" fmla="*/ 6 h 13"/>
                <a:gd name="T6" fmla="*/ 0 w 12"/>
                <a:gd name="T7" fmla="*/ 0 h 13"/>
              </a:gdLst>
              <a:ahLst/>
              <a:cxnLst>
                <a:cxn ang="0">
                  <a:pos x="T0" y="T1"/>
                </a:cxn>
                <a:cxn ang="0">
                  <a:pos x="T2" y="T3"/>
                </a:cxn>
                <a:cxn ang="0">
                  <a:pos x="T4" y="T5"/>
                </a:cxn>
                <a:cxn ang="0">
                  <a:pos x="T6" y="T7"/>
                </a:cxn>
              </a:cxnLst>
              <a:rect l="0" t="0" r="r" b="b"/>
              <a:pathLst>
                <a:path w="12" h="13">
                  <a:moveTo>
                    <a:pt x="0" y="0"/>
                  </a:moveTo>
                  <a:cubicBezTo>
                    <a:pt x="4" y="4"/>
                    <a:pt x="8" y="8"/>
                    <a:pt x="12" y="13"/>
                  </a:cubicBezTo>
                  <a:cubicBezTo>
                    <a:pt x="11" y="10"/>
                    <a:pt x="9" y="8"/>
                    <a:pt x="7" y="6"/>
                  </a:cubicBezTo>
                  <a:cubicBezTo>
                    <a:pt x="5" y="4"/>
                    <a:pt x="3" y="2"/>
                    <a:pt x="0" y="0"/>
                  </a:cubicBezTo>
                </a:path>
              </a:pathLst>
            </a:custGeom>
            <a:solidFill>
              <a:srgbClr val="D0D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3" name="Freeform 21">
              <a:extLst>
                <a:ext uri="{FF2B5EF4-FFF2-40B4-BE49-F238E27FC236}">
                  <a16:creationId xmlns:a16="http://schemas.microsoft.com/office/drawing/2014/main" id="{EE4AEDF0-5018-36C9-2EA9-43C4FDACC19F}"/>
                </a:ext>
              </a:extLst>
            </p:cNvPr>
            <p:cNvSpPr>
              <a:spLocks/>
            </p:cNvSpPr>
            <p:nvPr/>
          </p:nvSpPr>
          <p:spPr bwMode="auto">
            <a:xfrm>
              <a:off x="558" y="105"/>
              <a:ext cx="679" cy="2479"/>
            </a:xfrm>
            <a:custGeom>
              <a:avLst/>
              <a:gdLst>
                <a:gd name="T0" fmla="*/ 0 w 826"/>
                <a:gd name="T1" fmla="*/ 0 h 3021"/>
                <a:gd name="T2" fmla="*/ 0 w 826"/>
                <a:gd name="T3" fmla="*/ 3021 h 3021"/>
                <a:gd name="T4" fmla="*/ 743 w 826"/>
                <a:gd name="T5" fmla="*/ 3021 h 3021"/>
                <a:gd name="T6" fmla="*/ 812 w 826"/>
                <a:gd name="T7" fmla="*/ 2118 h 3021"/>
                <a:gd name="T8" fmla="*/ 140 w 826"/>
                <a:gd name="T9" fmla="*/ 146 h 3021"/>
                <a:gd name="T10" fmla="*/ 128 w 826"/>
                <a:gd name="T11" fmla="*/ 133 h 3021"/>
                <a:gd name="T12" fmla="*/ 126 w 826"/>
                <a:gd name="T13" fmla="*/ 130 h 3021"/>
                <a:gd name="T14" fmla="*/ 541 w 826"/>
                <a:gd name="T15" fmla="*/ 1681 h 3021"/>
                <a:gd name="T16" fmla="*/ 356 w 826"/>
                <a:gd name="T17" fmla="*/ 3021 h 3021"/>
                <a:gd name="T18" fmla="*/ 0 w 826"/>
                <a:gd name="T19" fmla="*/ 3021 h 3021"/>
                <a:gd name="T20" fmla="*/ 0 w 826"/>
                <a:gd name="T21" fmla="*/ 0 h 3021"/>
                <a:gd name="T22" fmla="*/ 0 w 826"/>
                <a:gd name="T23" fmla="*/ 0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3021">
                  <a:moveTo>
                    <a:pt x="0" y="0"/>
                  </a:moveTo>
                  <a:cubicBezTo>
                    <a:pt x="0" y="3021"/>
                    <a:pt x="0" y="3021"/>
                    <a:pt x="0" y="3021"/>
                  </a:cubicBezTo>
                  <a:cubicBezTo>
                    <a:pt x="743" y="3021"/>
                    <a:pt x="743" y="3021"/>
                    <a:pt x="743" y="3021"/>
                  </a:cubicBezTo>
                  <a:cubicBezTo>
                    <a:pt x="801" y="2730"/>
                    <a:pt x="826" y="2428"/>
                    <a:pt x="812" y="2118"/>
                  </a:cubicBezTo>
                  <a:cubicBezTo>
                    <a:pt x="779" y="1382"/>
                    <a:pt x="535" y="706"/>
                    <a:pt x="140" y="146"/>
                  </a:cubicBezTo>
                  <a:cubicBezTo>
                    <a:pt x="136" y="141"/>
                    <a:pt x="132" y="137"/>
                    <a:pt x="128" y="133"/>
                  </a:cubicBezTo>
                  <a:cubicBezTo>
                    <a:pt x="128" y="132"/>
                    <a:pt x="127" y="131"/>
                    <a:pt x="126" y="130"/>
                  </a:cubicBezTo>
                  <a:cubicBezTo>
                    <a:pt x="369" y="596"/>
                    <a:pt x="516" y="1121"/>
                    <a:pt x="541" y="1681"/>
                  </a:cubicBezTo>
                  <a:cubicBezTo>
                    <a:pt x="562" y="2149"/>
                    <a:pt x="496" y="2601"/>
                    <a:pt x="356" y="3021"/>
                  </a:cubicBezTo>
                  <a:cubicBezTo>
                    <a:pt x="0" y="3021"/>
                    <a:pt x="0" y="3021"/>
                    <a:pt x="0" y="3021"/>
                  </a:cubicBezTo>
                  <a:cubicBezTo>
                    <a:pt x="0" y="0"/>
                    <a:pt x="0" y="0"/>
                    <a:pt x="0" y="0"/>
                  </a:cubicBezTo>
                  <a:cubicBezTo>
                    <a:pt x="0" y="0"/>
                    <a:pt x="0" y="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4" name="Freeform 22">
              <a:extLst>
                <a:ext uri="{FF2B5EF4-FFF2-40B4-BE49-F238E27FC236}">
                  <a16:creationId xmlns:a16="http://schemas.microsoft.com/office/drawing/2014/main" id="{7462E3DC-1E2F-2E11-0427-4012CF452B16}"/>
                </a:ext>
              </a:extLst>
            </p:cNvPr>
            <p:cNvSpPr>
              <a:spLocks/>
            </p:cNvSpPr>
            <p:nvPr/>
          </p:nvSpPr>
          <p:spPr bwMode="auto">
            <a:xfrm>
              <a:off x="558" y="29"/>
              <a:ext cx="96" cy="168"/>
            </a:xfrm>
            <a:custGeom>
              <a:avLst/>
              <a:gdLst>
                <a:gd name="T0" fmla="*/ 0 w 117"/>
                <a:gd name="T1" fmla="*/ 0 h 205"/>
                <a:gd name="T2" fmla="*/ 0 w 117"/>
                <a:gd name="T3" fmla="*/ 52 h 205"/>
                <a:gd name="T4" fmla="*/ 117 w 117"/>
                <a:gd name="T5" fmla="*/ 205 h 205"/>
                <a:gd name="T6" fmla="*/ 0 w 117"/>
                <a:gd name="T7" fmla="*/ 0 h 205"/>
              </a:gdLst>
              <a:ahLst/>
              <a:cxnLst>
                <a:cxn ang="0">
                  <a:pos x="T0" y="T1"/>
                </a:cxn>
                <a:cxn ang="0">
                  <a:pos x="T2" y="T3"/>
                </a:cxn>
                <a:cxn ang="0">
                  <a:pos x="T4" y="T5"/>
                </a:cxn>
                <a:cxn ang="0">
                  <a:pos x="T6" y="T7"/>
                </a:cxn>
              </a:cxnLst>
              <a:rect l="0" t="0" r="r" b="b"/>
              <a:pathLst>
                <a:path w="117" h="205">
                  <a:moveTo>
                    <a:pt x="0" y="0"/>
                  </a:moveTo>
                  <a:cubicBezTo>
                    <a:pt x="0" y="52"/>
                    <a:pt x="0" y="52"/>
                    <a:pt x="0" y="52"/>
                  </a:cubicBezTo>
                  <a:cubicBezTo>
                    <a:pt x="40" y="102"/>
                    <a:pt x="79" y="153"/>
                    <a:pt x="117" y="205"/>
                  </a:cubicBezTo>
                  <a:cubicBezTo>
                    <a:pt x="80" y="135"/>
                    <a:pt x="41" y="67"/>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5" name="Freeform 23">
              <a:extLst>
                <a:ext uri="{FF2B5EF4-FFF2-40B4-BE49-F238E27FC236}">
                  <a16:creationId xmlns:a16="http://schemas.microsoft.com/office/drawing/2014/main" id="{3F1AB753-66C9-99DE-BA32-F6221D20215E}"/>
                </a:ext>
              </a:extLst>
            </p:cNvPr>
            <p:cNvSpPr>
              <a:spLocks/>
            </p:cNvSpPr>
            <p:nvPr/>
          </p:nvSpPr>
          <p:spPr bwMode="auto">
            <a:xfrm>
              <a:off x="558" y="72"/>
              <a:ext cx="104" cy="140"/>
            </a:xfrm>
            <a:custGeom>
              <a:avLst/>
              <a:gdLst>
                <a:gd name="T0" fmla="*/ 0 w 126"/>
                <a:gd name="T1" fmla="*/ 0 h 171"/>
                <a:gd name="T2" fmla="*/ 0 w 126"/>
                <a:gd name="T3" fmla="*/ 41 h 171"/>
                <a:gd name="T4" fmla="*/ 126 w 126"/>
                <a:gd name="T5" fmla="*/ 171 h 171"/>
                <a:gd name="T6" fmla="*/ 117 w 126"/>
                <a:gd name="T7" fmla="*/ 153 h 171"/>
                <a:gd name="T8" fmla="*/ 0 w 126"/>
                <a:gd name="T9" fmla="*/ 0 h 171"/>
              </a:gdLst>
              <a:ahLst/>
              <a:cxnLst>
                <a:cxn ang="0">
                  <a:pos x="T0" y="T1"/>
                </a:cxn>
                <a:cxn ang="0">
                  <a:pos x="T2" y="T3"/>
                </a:cxn>
                <a:cxn ang="0">
                  <a:pos x="T4" y="T5"/>
                </a:cxn>
                <a:cxn ang="0">
                  <a:pos x="T6" y="T7"/>
                </a:cxn>
                <a:cxn ang="0">
                  <a:pos x="T8" y="T9"/>
                </a:cxn>
              </a:cxnLst>
              <a:rect l="0" t="0" r="r" b="b"/>
              <a:pathLst>
                <a:path w="126" h="171">
                  <a:moveTo>
                    <a:pt x="0" y="0"/>
                  </a:moveTo>
                  <a:cubicBezTo>
                    <a:pt x="0" y="41"/>
                    <a:pt x="0" y="41"/>
                    <a:pt x="0" y="41"/>
                  </a:cubicBezTo>
                  <a:cubicBezTo>
                    <a:pt x="43" y="84"/>
                    <a:pt x="85" y="127"/>
                    <a:pt x="126" y="171"/>
                  </a:cubicBezTo>
                  <a:cubicBezTo>
                    <a:pt x="123" y="165"/>
                    <a:pt x="120" y="159"/>
                    <a:pt x="117" y="153"/>
                  </a:cubicBezTo>
                  <a:cubicBezTo>
                    <a:pt x="79" y="101"/>
                    <a:pt x="40" y="50"/>
                    <a:pt x="0" y="0"/>
                  </a:cubicBezTo>
                </a:path>
              </a:pathLst>
            </a:custGeom>
            <a:solidFill>
              <a:srgbClr val="805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a:solidFill>
                  <a:prstClr val="black"/>
                </a:solidFill>
                <a:latin typeface="Calibri Light"/>
                <a:ea typeface="微软雅黑 Light"/>
              </a:endParaRPr>
            </a:p>
          </p:txBody>
        </p:sp>
        <p:sp>
          <p:nvSpPr>
            <p:cNvPr id="46" name="Freeform 24">
              <a:extLst>
                <a:ext uri="{FF2B5EF4-FFF2-40B4-BE49-F238E27FC236}">
                  <a16:creationId xmlns:a16="http://schemas.microsoft.com/office/drawing/2014/main" id="{550B5F8F-1854-06BE-C115-4CB82B1FEAC2}"/>
                </a:ext>
              </a:extLst>
            </p:cNvPr>
            <p:cNvSpPr>
              <a:spLocks/>
            </p:cNvSpPr>
            <p:nvPr/>
          </p:nvSpPr>
          <p:spPr bwMode="auto">
            <a:xfrm>
              <a:off x="558" y="105"/>
              <a:ext cx="462" cy="2479"/>
            </a:xfrm>
            <a:custGeom>
              <a:avLst/>
              <a:gdLst>
                <a:gd name="T0" fmla="*/ 0 w 562"/>
                <a:gd name="T1" fmla="*/ 0 h 3021"/>
                <a:gd name="T2" fmla="*/ 0 w 562"/>
                <a:gd name="T3" fmla="*/ 3021 h 3021"/>
                <a:gd name="T4" fmla="*/ 356 w 562"/>
                <a:gd name="T5" fmla="*/ 3021 h 3021"/>
                <a:gd name="T6" fmla="*/ 541 w 562"/>
                <a:gd name="T7" fmla="*/ 1681 h 3021"/>
                <a:gd name="T8" fmla="*/ 126 w 562"/>
                <a:gd name="T9" fmla="*/ 130 h 3021"/>
                <a:gd name="T10" fmla="*/ 0 w 562"/>
                <a:gd name="T11" fmla="*/ 0 h 3021"/>
              </a:gdLst>
              <a:ahLst/>
              <a:cxnLst>
                <a:cxn ang="0">
                  <a:pos x="T0" y="T1"/>
                </a:cxn>
                <a:cxn ang="0">
                  <a:pos x="T2" y="T3"/>
                </a:cxn>
                <a:cxn ang="0">
                  <a:pos x="T4" y="T5"/>
                </a:cxn>
                <a:cxn ang="0">
                  <a:pos x="T6" y="T7"/>
                </a:cxn>
                <a:cxn ang="0">
                  <a:pos x="T8" y="T9"/>
                </a:cxn>
                <a:cxn ang="0">
                  <a:pos x="T10" y="T11"/>
                </a:cxn>
              </a:cxnLst>
              <a:rect l="0" t="0" r="r" b="b"/>
              <a:pathLst>
                <a:path w="562" h="3021">
                  <a:moveTo>
                    <a:pt x="0" y="0"/>
                  </a:moveTo>
                  <a:cubicBezTo>
                    <a:pt x="0" y="3021"/>
                    <a:pt x="0" y="3021"/>
                    <a:pt x="0" y="3021"/>
                  </a:cubicBezTo>
                  <a:cubicBezTo>
                    <a:pt x="356" y="3021"/>
                    <a:pt x="356" y="3021"/>
                    <a:pt x="356" y="3021"/>
                  </a:cubicBezTo>
                  <a:cubicBezTo>
                    <a:pt x="496" y="2601"/>
                    <a:pt x="562" y="2149"/>
                    <a:pt x="541" y="1681"/>
                  </a:cubicBezTo>
                  <a:cubicBezTo>
                    <a:pt x="516" y="1121"/>
                    <a:pt x="369" y="596"/>
                    <a:pt x="126" y="130"/>
                  </a:cubicBezTo>
                  <a:cubicBezTo>
                    <a:pt x="85" y="86"/>
                    <a:pt x="43" y="43"/>
                    <a:pt x="0" y="0"/>
                  </a:cubicBezTo>
                </a:path>
              </a:pathLst>
            </a:custGeom>
            <a:solidFill>
              <a:srgbClr val="674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dirty="0">
                <a:solidFill>
                  <a:prstClr val="black"/>
                </a:solidFill>
                <a:latin typeface="Calibri Light"/>
                <a:ea typeface="微软雅黑 Light"/>
              </a:endParaRPr>
            </a:p>
          </p:txBody>
        </p:sp>
      </p:grpSp>
    </p:spTree>
    <p:extLst>
      <p:ext uri="{BB962C8B-B14F-4D97-AF65-F5344CB8AC3E}">
        <p14:creationId xmlns:p14="http://schemas.microsoft.com/office/powerpoint/2010/main" val="4124361399"/>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E983D55-05AB-16A4-C042-45C0B0CC6B9C}"/>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434258" y="121079"/>
            <a:ext cx="1603201" cy="532004"/>
          </a:xfrm>
          <a:prstGeom prst="rect">
            <a:avLst/>
          </a:prstGeom>
        </p:spPr>
      </p:pic>
      <p:pic>
        <p:nvPicPr>
          <p:cNvPr id="26" name="图片 25">
            <a:extLst>
              <a:ext uri="{FF2B5EF4-FFF2-40B4-BE49-F238E27FC236}">
                <a16:creationId xmlns:a16="http://schemas.microsoft.com/office/drawing/2014/main" id="{B5ABF7C1-BF80-0DBE-EBEF-8299B038F6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542" y="6098057"/>
            <a:ext cx="1436369" cy="559609"/>
          </a:xfrm>
          <a:prstGeom prst="rect">
            <a:avLst/>
          </a:prstGeom>
        </p:spPr>
      </p:pic>
    </p:spTree>
    <p:extLst>
      <p:ext uri="{BB962C8B-B14F-4D97-AF65-F5344CB8AC3E}">
        <p14:creationId xmlns:p14="http://schemas.microsoft.com/office/powerpoint/2010/main" val="3132005544"/>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033417"/>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5429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5" r:id="rId6"/>
  </p:sldLayoutIdLst>
  <p:transition spd="med">
    <p:wipe/>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40" name="矩形 39"/>
          <p:cNvSpPr/>
          <p:nvPr/>
        </p:nvSpPr>
        <p:spPr bwMode="auto">
          <a:xfrm>
            <a:off x="3543859" y="1439212"/>
            <a:ext cx="5104282" cy="1405641"/>
          </a:xfrm>
          <a:prstGeom prst="rect">
            <a:avLst/>
          </a:prstGeom>
        </p:spPr>
        <p:txBody>
          <a:bodyPr wrap="square">
            <a:spAutoFit/>
          </a:bodyPr>
          <a:lstStyle/>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基于深度学习的</a:t>
            </a:r>
            <a:endParaRPr lang="en-US" altLang="zh-CN"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endParaRPr>
          </a:p>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信号表示研究与应用</a:t>
            </a:r>
          </a:p>
        </p:txBody>
      </p:sp>
      <p:sp>
        <p:nvSpPr>
          <p:cNvPr id="60" name="矩形 59"/>
          <p:cNvSpPr/>
          <p:nvPr/>
        </p:nvSpPr>
        <p:spPr>
          <a:xfrm>
            <a:off x="1976793" y="3059668"/>
            <a:ext cx="8152616" cy="369332"/>
          </a:xfrm>
          <a:prstGeom prst="rect">
            <a:avLst/>
          </a:prstGeom>
        </p:spPr>
        <p:txBody>
          <a:bodyPr wrap="none">
            <a:spAutoFit/>
          </a:bodyPr>
          <a:lstStyle/>
          <a:p>
            <a:pPr algn="ctr" defTabSz="914377"/>
            <a:r>
              <a:rPr lang="en-US" altLang="zh-CN" b="1" dirty="0">
                <a:solidFill>
                  <a:srgbClr val="674196"/>
                </a:solidFill>
                <a:latin typeface="Arial"/>
                <a:ea typeface="微软雅黑 Light"/>
              </a:rPr>
              <a:t>Research and Application of Deep Learning Based Signal Representation</a:t>
            </a:r>
            <a:endParaRPr lang="zh-CN" altLang="en-US" b="1" dirty="0">
              <a:solidFill>
                <a:srgbClr val="674196"/>
              </a:solidFill>
              <a:latin typeface="Arial"/>
              <a:ea typeface="微软雅黑 Light"/>
            </a:endParaRPr>
          </a:p>
        </p:txBody>
      </p:sp>
      <p:sp>
        <p:nvSpPr>
          <p:cNvPr id="5" name="圆角矩形 61">
            <a:extLst>
              <a:ext uri="{FF2B5EF4-FFF2-40B4-BE49-F238E27FC236}">
                <a16:creationId xmlns:a16="http://schemas.microsoft.com/office/drawing/2014/main" id="{71561DE6-FE02-1F1E-C76C-44E040D0E0AB}"/>
              </a:ext>
            </a:extLst>
          </p:cNvPr>
          <p:cNvSpPr/>
          <p:nvPr/>
        </p:nvSpPr>
        <p:spPr>
          <a:xfrm>
            <a:off x="4556821" y="3769117"/>
            <a:ext cx="299255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400" b="1" dirty="0">
                <a:solidFill>
                  <a:prstClr val="white"/>
                </a:solidFill>
                <a:latin typeface="+mj-ea"/>
                <a:ea typeface="+mj-ea"/>
                <a:cs typeface="Arial" panose="020B0604020202020204" pitchFamily="34" charset="0"/>
              </a:rPr>
              <a:t>答辩人： 向浩然 </a:t>
            </a:r>
            <a:r>
              <a:rPr lang="en-US" altLang="zh-CN" sz="1400" b="1" dirty="0">
                <a:solidFill>
                  <a:prstClr val="white"/>
                </a:solidFill>
                <a:latin typeface="+mj-ea"/>
                <a:ea typeface="+mj-ea"/>
                <a:cs typeface="Arial" panose="020B0604020202020204" pitchFamily="34" charset="0"/>
              </a:rPr>
              <a:t>MG20370040</a:t>
            </a:r>
            <a:endParaRPr lang="zh-CN" altLang="en-US" sz="1400" b="1" dirty="0">
              <a:solidFill>
                <a:prstClr val="white"/>
              </a:solidFill>
              <a:latin typeface="+mj-ea"/>
              <a:ea typeface="+mj-ea"/>
              <a:cs typeface="Arial" panose="020B0604020202020204" pitchFamily="34" charset="0"/>
            </a:endParaRPr>
          </a:p>
        </p:txBody>
      </p:sp>
      <p:sp>
        <p:nvSpPr>
          <p:cNvPr id="6" name="圆角矩形 61">
            <a:extLst>
              <a:ext uri="{FF2B5EF4-FFF2-40B4-BE49-F238E27FC236}">
                <a16:creationId xmlns:a16="http://schemas.microsoft.com/office/drawing/2014/main" id="{B9FB3DF5-F9D6-A634-AB27-8FCF50D4138A}"/>
              </a:ext>
            </a:extLst>
          </p:cNvPr>
          <p:cNvSpPr/>
          <p:nvPr/>
        </p:nvSpPr>
        <p:spPr>
          <a:xfrm>
            <a:off x="4556820" y="4344124"/>
            <a:ext cx="299255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400" b="1" dirty="0">
                <a:solidFill>
                  <a:prstClr val="white"/>
                </a:solidFill>
                <a:latin typeface="+mj-ea"/>
                <a:ea typeface="+mj-ea"/>
                <a:cs typeface="Arial" panose="020B0604020202020204" pitchFamily="34" charset="0"/>
              </a:rPr>
              <a:t>导   师：      申富饶 </a:t>
            </a:r>
            <a:r>
              <a:rPr lang="en-US" altLang="zh-CN" sz="1400" b="1" dirty="0">
                <a:solidFill>
                  <a:prstClr val="white"/>
                </a:solidFill>
                <a:latin typeface="+mj-ea"/>
                <a:ea typeface="+mj-ea"/>
                <a:cs typeface="Arial" panose="020B0604020202020204" pitchFamily="34" charset="0"/>
              </a:rPr>
              <a:t> </a:t>
            </a:r>
            <a:r>
              <a:rPr lang="zh-CN" altLang="en-US" sz="1400" b="1" dirty="0">
                <a:solidFill>
                  <a:prstClr val="white"/>
                </a:solidFill>
                <a:latin typeface="+mj-ea"/>
                <a:ea typeface="+mj-ea"/>
                <a:cs typeface="Arial" panose="020B0604020202020204" pitchFamily="34" charset="0"/>
              </a:rPr>
              <a:t>教授</a:t>
            </a:r>
          </a:p>
        </p:txBody>
      </p:sp>
      <p:sp>
        <p:nvSpPr>
          <p:cNvPr id="7" name="圆角矩形 61">
            <a:extLst>
              <a:ext uri="{FF2B5EF4-FFF2-40B4-BE49-F238E27FC236}">
                <a16:creationId xmlns:a16="http://schemas.microsoft.com/office/drawing/2014/main" id="{E6022C1D-2C28-CA4F-9FF2-38516ED06245}"/>
              </a:ext>
            </a:extLst>
          </p:cNvPr>
          <p:cNvSpPr/>
          <p:nvPr/>
        </p:nvSpPr>
        <p:spPr>
          <a:xfrm>
            <a:off x="4556820" y="4945257"/>
            <a:ext cx="299255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400" b="1" dirty="0">
                <a:solidFill>
                  <a:prstClr val="white"/>
                </a:solidFill>
                <a:latin typeface="+mj-ea"/>
                <a:ea typeface="+mj-ea"/>
                <a:cs typeface="Arial" panose="020B0604020202020204" pitchFamily="34" charset="0"/>
              </a:rPr>
              <a:t>日   期：    </a:t>
            </a:r>
            <a:r>
              <a:rPr lang="en-US" altLang="zh-CN" sz="1400" b="1" dirty="0">
                <a:solidFill>
                  <a:prstClr val="white"/>
                </a:solidFill>
                <a:latin typeface="+mj-ea"/>
                <a:ea typeface="+mj-ea"/>
                <a:cs typeface="Arial" panose="020B0604020202020204" pitchFamily="34" charset="0"/>
              </a:rPr>
              <a:t>2023</a:t>
            </a:r>
            <a:r>
              <a:rPr lang="zh-CN" altLang="en-US" sz="1400" b="1" dirty="0">
                <a:solidFill>
                  <a:prstClr val="white"/>
                </a:solidFill>
                <a:latin typeface="+mj-ea"/>
                <a:ea typeface="+mj-ea"/>
                <a:cs typeface="Arial" panose="020B0604020202020204" pitchFamily="34" charset="0"/>
              </a:rPr>
              <a:t>年</a:t>
            </a:r>
            <a:r>
              <a:rPr lang="en-US" altLang="zh-CN" sz="1400" b="1" dirty="0">
                <a:solidFill>
                  <a:prstClr val="white"/>
                </a:solidFill>
                <a:latin typeface="+mj-ea"/>
                <a:ea typeface="+mj-ea"/>
                <a:cs typeface="Arial" panose="020B0604020202020204" pitchFamily="34" charset="0"/>
              </a:rPr>
              <a:t>5</a:t>
            </a:r>
            <a:r>
              <a:rPr lang="zh-CN" altLang="en-US" sz="1400" b="1" dirty="0">
                <a:solidFill>
                  <a:prstClr val="white"/>
                </a:solidFill>
                <a:latin typeface="+mj-ea"/>
                <a:ea typeface="+mj-ea"/>
                <a:cs typeface="Arial" panose="020B0604020202020204" pitchFamily="34" charset="0"/>
              </a:rPr>
              <a:t>月</a:t>
            </a:r>
            <a:r>
              <a:rPr lang="en-US" altLang="zh-CN" sz="1400" b="1" dirty="0">
                <a:solidFill>
                  <a:prstClr val="white"/>
                </a:solidFill>
                <a:latin typeface="+mj-ea"/>
                <a:ea typeface="+mj-ea"/>
                <a:cs typeface="Arial" panose="020B0604020202020204" pitchFamily="34" charset="0"/>
              </a:rPr>
              <a:t>22</a:t>
            </a:r>
            <a:r>
              <a:rPr lang="zh-CN" altLang="en-US" sz="1400" b="1" dirty="0">
                <a:solidFill>
                  <a:prstClr val="white"/>
                </a:solidFill>
                <a:latin typeface="+mj-ea"/>
                <a:ea typeface="+mj-ea"/>
                <a:cs typeface="Arial" panose="020B0604020202020204" pitchFamily="34" charset="0"/>
              </a:rPr>
              <a:t>日</a:t>
            </a:r>
          </a:p>
        </p:txBody>
      </p:sp>
    </p:spTree>
    <p:extLst>
      <p:ext uri="{BB962C8B-B14F-4D97-AF65-F5344CB8AC3E}">
        <p14:creationId xmlns:p14="http://schemas.microsoft.com/office/powerpoint/2010/main" val="21140868"/>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6" y="888589"/>
            <a:ext cx="2760860"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信号表示问题形式化</a:t>
            </a:r>
          </a:p>
        </p:txBody>
      </p:sp>
      <p:sp>
        <p:nvSpPr>
          <p:cNvPr id="35" name="文本框 34">
            <a:extLst>
              <a:ext uri="{FF2B5EF4-FFF2-40B4-BE49-F238E27FC236}">
                <a16:creationId xmlns:a16="http://schemas.microsoft.com/office/drawing/2014/main" id="{1D29F555-F398-E3DD-A529-11954B382BF1}"/>
              </a:ext>
            </a:extLst>
          </p:cNvPr>
          <p:cNvSpPr txBox="1"/>
          <p:nvPr/>
        </p:nvSpPr>
        <p:spPr>
          <a:xfrm>
            <a:off x="1612643" y="2006091"/>
            <a:ext cx="3251565" cy="461665"/>
          </a:xfrm>
          <a:prstGeom prst="rect">
            <a:avLst/>
          </a:prstGeom>
          <a:noFill/>
        </p:spPr>
        <p:txBody>
          <a:bodyPr wrap="square" rtlCol="0">
            <a:spAutoFit/>
          </a:bodyPr>
          <a:lstStyle/>
          <a:p>
            <a:r>
              <a:rPr lang="zh-CN" altLang="en-US" sz="2400" b="1" dirty="0">
                <a:latin typeface="+mj-ea"/>
                <a:ea typeface="+mj-ea"/>
              </a:rPr>
              <a:t>连续信号解码表示问题</a:t>
            </a:r>
          </a:p>
        </p:txBody>
      </p:sp>
      <p:pic>
        <p:nvPicPr>
          <p:cNvPr id="3" name="图片 2">
            <a:extLst>
              <a:ext uri="{FF2B5EF4-FFF2-40B4-BE49-F238E27FC236}">
                <a16:creationId xmlns:a16="http://schemas.microsoft.com/office/drawing/2014/main" id="{8F9ECE59-35AB-7164-257C-E1162934E62A}"/>
              </a:ext>
            </a:extLst>
          </p:cNvPr>
          <p:cNvPicPr>
            <a:picLocks noChangeAspect="1"/>
          </p:cNvPicPr>
          <p:nvPr/>
        </p:nvPicPr>
        <p:blipFill>
          <a:blip r:embed="rId3"/>
          <a:stretch>
            <a:fillRect/>
          </a:stretch>
        </p:blipFill>
        <p:spPr>
          <a:xfrm>
            <a:off x="1413628" y="2728087"/>
            <a:ext cx="3649593" cy="2384099"/>
          </a:xfrm>
          <a:prstGeom prst="rect">
            <a:avLst/>
          </a:prstGeom>
        </p:spPr>
      </p:pic>
      <p:sp>
        <p:nvSpPr>
          <p:cNvPr id="4" name="矩形 3">
            <a:extLst>
              <a:ext uri="{FF2B5EF4-FFF2-40B4-BE49-F238E27FC236}">
                <a16:creationId xmlns:a16="http://schemas.microsoft.com/office/drawing/2014/main" id="{A42294F9-E726-EE20-59CD-E304D85F94B8}"/>
              </a:ext>
            </a:extLst>
          </p:cNvPr>
          <p:cNvSpPr/>
          <p:nvPr/>
        </p:nvSpPr>
        <p:spPr>
          <a:xfrm>
            <a:off x="1081669" y="1862597"/>
            <a:ext cx="4472317" cy="362632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7D2DBA2-048F-83E7-77AD-78B488EA53AC}"/>
              </a:ext>
            </a:extLst>
          </p:cNvPr>
          <p:cNvSpPr/>
          <p:nvPr/>
        </p:nvSpPr>
        <p:spPr>
          <a:xfrm>
            <a:off x="6574808" y="4804493"/>
            <a:ext cx="4535523" cy="417743"/>
          </a:xfrm>
          <a:prstGeom prst="rect">
            <a:avLst/>
          </a:prstGeom>
        </p:spPr>
        <p:txBody>
          <a:bodyPr wrap="square">
            <a:spAutoFit/>
          </a:bodyPr>
          <a:lstStyle/>
          <a:p>
            <a:pPr marL="285750" indent="-285750" algn="ctr" defTabSz="914377">
              <a:lnSpc>
                <a:spcPct val="150000"/>
              </a:lnSpc>
              <a:buFont typeface="Wingdings" panose="05000000000000000000" pitchFamily="2" charset="2"/>
              <a:buChar char="l"/>
              <a:defRPr/>
            </a:pP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简单连续信号表示问题：正弦信号去噪</a:t>
            </a:r>
            <a:endPar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19" name="图片 18">
            <a:extLst>
              <a:ext uri="{FF2B5EF4-FFF2-40B4-BE49-F238E27FC236}">
                <a16:creationId xmlns:a16="http://schemas.microsoft.com/office/drawing/2014/main" id="{FF5DAA0E-CBC8-F28C-7FE2-EEAF7C7A9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4195" y="2029494"/>
            <a:ext cx="6391724" cy="2673528"/>
          </a:xfrm>
          <a:prstGeom prst="rect">
            <a:avLst/>
          </a:prstGeom>
        </p:spPr>
      </p:pic>
    </p:spTree>
    <p:extLst>
      <p:ext uri="{BB962C8B-B14F-4D97-AF65-F5344CB8AC3E}">
        <p14:creationId xmlns:p14="http://schemas.microsoft.com/office/powerpoint/2010/main" val="1181746103"/>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AF2B84D7-F9BC-F082-8321-EB8F95AC200D}"/>
              </a:ext>
            </a:extLst>
          </p:cNvPr>
          <p:cNvPicPr>
            <a:picLocks noChangeAspect="1"/>
          </p:cNvPicPr>
          <p:nvPr/>
        </p:nvPicPr>
        <p:blipFill>
          <a:blip r:embed="rId3"/>
          <a:stretch>
            <a:fillRect/>
          </a:stretch>
        </p:blipFill>
        <p:spPr>
          <a:xfrm>
            <a:off x="7458434" y="3623642"/>
            <a:ext cx="3276600" cy="2581275"/>
          </a:xfrm>
          <a:prstGeom prst="rect">
            <a:avLst/>
          </a:prstGeom>
        </p:spPr>
      </p:pic>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6" y="888589"/>
            <a:ext cx="2760860"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信号纯表示框架</a:t>
            </a:r>
            <a:r>
              <a:rPr lang="en-US" altLang="zh-CN" b="1" dirty="0">
                <a:solidFill>
                  <a:srgbClr val="7030A0"/>
                </a:solidFill>
                <a:latin typeface="+mj-ea"/>
                <a:ea typeface="+mj-ea"/>
              </a:rPr>
              <a:t>(SPRF)</a:t>
            </a:r>
          </a:p>
        </p:txBody>
      </p:sp>
      <p:sp>
        <p:nvSpPr>
          <p:cNvPr id="13" name="矩形 12">
            <a:extLst>
              <a:ext uri="{FF2B5EF4-FFF2-40B4-BE49-F238E27FC236}">
                <a16:creationId xmlns:a16="http://schemas.microsoft.com/office/drawing/2014/main" id="{E41A34E0-E363-F927-4EFB-1F3EB304274A}"/>
              </a:ext>
            </a:extLst>
          </p:cNvPr>
          <p:cNvSpPr/>
          <p:nvPr/>
        </p:nvSpPr>
        <p:spPr>
          <a:xfrm>
            <a:off x="771312" y="1717194"/>
            <a:ext cx="5622470" cy="4986493"/>
          </a:xfrm>
          <a:prstGeom prst="rect">
            <a:avLst/>
          </a:prstGeom>
        </p:spPr>
        <p:txBody>
          <a:bodyPr wrap="square">
            <a:spAutoFit/>
          </a:bodyPr>
          <a:lstStyle/>
          <a:p>
            <a:pPr marL="342900" indent="-342900" defTabSz="914377">
              <a:lnSpc>
                <a:spcPct val="150000"/>
              </a:lnSpc>
              <a:buFont typeface="Wingdings" panose="05000000000000000000" pitchFamily="2" charset="2"/>
              <a:buChar char="ü"/>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向量化信号表示，用于</a:t>
            </a:r>
            <a:r>
              <a:rPr lang="zh-CN" altLang="en-US" b="1" dirty="0">
                <a:solidFill>
                  <a:srgbClr val="9079AD"/>
                </a:solidFill>
                <a:latin typeface="Arial" panose="020B0604020202020204" pitchFamily="34" charset="0"/>
                <a:ea typeface="微软雅黑"/>
                <a:cs typeface="Arial" panose="020B0604020202020204" pitchFamily="34" charset="0"/>
              </a:rPr>
              <a:t>搜索推荐</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或辅助下游任务</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342900" indent="-34290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342900" indent="-34290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342900" indent="-34290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342900" indent="-34290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342900" indent="-34290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342900" indent="-34290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342900" marR="0" lvl="0" indent="-342900" defTabSz="914377" rtl="0" eaLnBrk="1" fontAlgn="auto" latinLnBrk="0" hangingPunct="1">
              <a:lnSpc>
                <a:spcPct val="150000"/>
              </a:lnSpc>
              <a:spcBef>
                <a:spcPts val="0"/>
              </a:spcBef>
              <a:spcAft>
                <a:spcPts val="0"/>
              </a:spcAft>
              <a:buSzTx/>
              <a:buFont typeface="Wingdings" panose="05000000000000000000" pitchFamily="2" charset="2"/>
              <a:buChar char="ü"/>
              <a:tabLst/>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342900" marR="0" lvl="0" indent="-342900" defTabSz="914377" rtl="0" eaLnBrk="1" fontAlgn="auto" latinLnBrk="0" hangingPunct="1">
              <a:lnSpc>
                <a:spcPct val="150000"/>
              </a:lnSpc>
              <a:spcBef>
                <a:spcPts val="0"/>
              </a:spcBef>
              <a:spcAft>
                <a:spcPts val="0"/>
              </a:spcAft>
              <a:buSzTx/>
              <a:buFont typeface="Wingdings" panose="05000000000000000000" pitchFamily="2" charset="2"/>
              <a:buChar char="ü"/>
              <a:tabLst/>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信号纯表示研究包括</a:t>
            </a:r>
            <a:r>
              <a:rPr lang="zh-CN" altLang="en-US" b="1" dirty="0">
                <a:solidFill>
                  <a:srgbClr val="9079AD"/>
                </a:solidFill>
                <a:latin typeface="Arial" panose="020B0604020202020204" pitchFamily="34" charset="0"/>
                <a:ea typeface="微软雅黑"/>
                <a:cs typeface="Arial" panose="020B0604020202020204" pitchFamily="34" charset="0"/>
              </a:rPr>
              <a:t>两种范式</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基于</a:t>
            </a:r>
            <a:r>
              <a:rPr lang="zh-CN" altLang="en-US" b="1" dirty="0">
                <a:solidFill>
                  <a:srgbClr val="9079AD"/>
                </a:solidFill>
                <a:latin typeface="Arial" panose="020B0604020202020204" pitchFamily="34" charset="0"/>
                <a:ea typeface="微软雅黑"/>
                <a:cs typeface="Arial" panose="020B0604020202020204" pitchFamily="34" charset="0"/>
              </a:rPr>
              <a:t>内容</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的信号纯表示，存在</a:t>
            </a:r>
            <a:r>
              <a:rPr lang="zh-CN" altLang="en-US" dirty="0">
                <a:latin typeface="Arial" panose="020B0604020202020204" pitchFamily="34" charset="0"/>
                <a:ea typeface="微软雅黑"/>
                <a:cs typeface="Arial" panose="020B0604020202020204" pitchFamily="34" charset="0"/>
              </a:rPr>
              <a:t>信号</a:t>
            </a:r>
            <a:r>
              <a:rPr lang="zh-CN" altLang="en-US" b="1" dirty="0">
                <a:solidFill>
                  <a:srgbClr val="9079AD"/>
                </a:solidFill>
                <a:latin typeface="Arial" panose="020B0604020202020204" pitchFamily="34" charset="0"/>
                <a:ea typeface="微软雅黑"/>
                <a:cs typeface="Arial" panose="020B0604020202020204" pitchFamily="34" charset="0"/>
              </a:rPr>
              <a:t>多义性问题</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基于</a:t>
            </a:r>
            <a:r>
              <a:rPr lang="zh-CN" altLang="en-US" b="1" dirty="0">
                <a:solidFill>
                  <a:srgbClr val="9079AD"/>
                </a:solidFill>
                <a:latin typeface="Arial" panose="020B0604020202020204" pitchFamily="34" charset="0"/>
                <a:ea typeface="微软雅黑"/>
                <a:cs typeface="Arial" panose="020B0604020202020204" pitchFamily="34" charset="0"/>
              </a:rPr>
              <a:t>关系</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的信号纯表示，存在</a:t>
            </a:r>
            <a:r>
              <a:rPr lang="zh-CN" altLang="en-US" b="1" dirty="0">
                <a:solidFill>
                  <a:srgbClr val="9079AD"/>
                </a:solidFill>
                <a:latin typeface="Arial" panose="020B0604020202020204" pitchFamily="34" charset="0"/>
                <a:ea typeface="微软雅黑"/>
                <a:cs typeface="Arial" panose="020B0604020202020204" pitchFamily="34" charset="0"/>
              </a:rPr>
              <a:t>长尾问题</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0" marR="0" lvl="0" indent="0" defTabSz="914377" rtl="0" eaLnBrk="1" fontAlgn="auto" latinLnBrk="0" hangingPunct="1">
              <a:lnSpc>
                <a:spcPct val="150000"/>
              </a:lnSpc>
              <a:spcBef>
                <a:spcPts val="0"/>
              </a:spcBef>
              <a:spcAft>
                <a:spcPts val="0"/>
              </a:spcAft>
              <a:buClr>
                <a:srgbClr val="2AFEFF"/>
              </a:buClr>
              <a:buSzTx/>
              <a:buFontTx/>
              <a:buNone/>
              <a:tabLst/>
              <a:defRPr/>
            </a:pPr>
            <a:endPar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28" name="图片 27">
            <a:extLst>
              <a:ext uri="{FF2B5EF4-FFF2-40B4-BE49-F238E27FC236}">
                <a16:creationId xmlns:a16="http://schemas.microsoft.com/office/drawing/2014/main" id="{0BE3E62D-6A02-6A0E-4278-D1B2AE78D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757" y="715480"/>
            <a:ext cx="2967954" cy="2515524"/>
          </a:xfrm>
          <a:prstGeom prst="rect">
            <a:avLst/>
          </a:prstGeom>
        </p:spPr>
      </p:pic>
      <p:pic>
        <p:nvPicPr>
          <p:cNvPr id="29" name="图片 28">
            <a:extLst>
              <a:ext uri="{FF2B5EF4-FFF2-40B4-BE49-F238E27FC236}">
                <a16:creationId xmlns:a16="http://schemas.microsoft.com/office/drawing/2014/main" id="{216BC660-038B-0495-72DD-FBC8C8B4B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0710" y="3540639"/>
            <a:ext cx="3719337" cy="2839959"/>
          </a:xfrm>
          <a:prstGeom prst="rect">
            <a:avLst/>
          </a:prstGeom>
        </p:spPr>
      </p:pic>
      <p:sp>
        <p:nvSpPr>
          <p:cNvPr id="30" name="矩形 29">
            <a:extLst>
              <a:ext uri="{FF2B5EF4-FFF2-40B4-BE49-F238E27FC236}">
                <a16:creationId xmlns:a16="http://schemas.microsoft.com/office/drawing/2014/main" id="{A91C1864-6DD9-CE13-D95F-9DF2A84D888F}"/>
              </a:ext>
            </a:extLst>
          </p:cNvPr>
          <p:cNvSpPr/>
          <p:nvPr/>
        </p:nvSpPr>
        <p:spPr>
          <a:xfrm>
            <a:off x="7420904" y="3022133"/>
            <a:ext cx="3351661" cy="417743"/>
          </a:xfrm>
          <a:prstGeom prst="rect">
            <a:avLst/>
          </a:prstGeom>
        </p:spPr>
        <p:txBody>
          <a:bodyPr wrap="square">
            <a:spAutoFit/>
          </a:bodyPr>
          <a:lstStyle/>
          <a:p>
            <a:pPr marL="285750" indent="-285750" algn="ctr" defTabSz="914377">
              <a:lnSpc>
                <a:spcPct val="150000"/>
              </a:lnSpc>
              <a:buFont typeface="Wingdings" panose="05000000000000000000" pitchFamily="2" charset="2"/>
              <a:buChar char="l"/>
              <a:defRPr/>
            </a:pP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信号多义性问题</a:t>
            </a:r>
            <a:endPar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31" name="矩形 30">
            <a:extLst>
              <a:ext uri="{FF2B5EF4-FFF2-40B4-BE49-F238E27FC236}">
                <a16:creationId xmlns:a16="http://schemas.microsoft.com/office/drawing/2014/main" id="{44DB649B-D7A5-ABE3-1D61-E47FDBA8429A}"/>
              </a:ext>
            </a:extLst>
          </p:cNvPr>
          <p:cNvSpPr/>
          <p:nvPr/>
        </p:nvSpPr>
        <p:spPr>
          <a:xfrm>
            <a:off x="7420904" y="6389158"/>
            <a:ext cx="3211956" cy="417743"/>
          </a:xfrm>
          <a:prstGeom prst="rect">
            <a:avLst/>
          </a:prstGeom>
        </p:spPr>
        <p:txBody>
          <a:bodyPr wrap="square">
            <a:spAutoFit/>
          </a:bodyPr>
          <a:lstStyle/>
          <a:p>
            <a:pPr marL="285750" indent="-285750" algn="ctr" defTabSz="914377">
              <a:lnSpc>
                <a:spcPct val="150000"/>
              </a:lnSpc>
              <a:buFont typeface="Wingdings" panose="05000000000000000000" pitchFamily="2" charset="2"/>
              <a:buChar char="l"/>
              <a:defRPr/>
            </a:pP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长尾问题</a:t>
            </a:r>
            <a:endPar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32" name="矩形 31">
            <a:extLst>
              <a:ext uri="{FF2B5EF4-FFF2-40B4-BE49-F238E27FC236}">
                <a16:creationId xmlns:a16="http://schemas.microsoft.com/office/drawing/2014/main" id="{D815B4E7-7DFA-67D9-FD6C-48BD464ED252}"/>
              </a:ext>
            </a:extLst>
          </p:cNvPr>
          <p:cNvSpPr/>
          <p:nvPr/>
        </p:nvSpPr>
        <p:spPr>
          <a:xfrm>
            <a:off x="882527" y="1259994"/>
            <a:ext cx="5760273"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研究动机：</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4" name="图片 3">
            <a:extLst>
              <a:ext uri="{FF2B5EF4-FFF2-40B4-BE49-F238E27FC236}">
                <a16:creationId xmlns:a16="http://schemas.microsoft.com/office/drawing/2014/main" id="{FC71831C-AA26-5CD2-8DD7-44F3049F231F}"/>
              </a:ext>
            </a:extLst>
          </p:cNvPr>
          <p:cNvPicPr>
            <a:picLocks noChangeAspect="1"/>
          </p:cNvPicPr>
          <p:nvPr/>
        </p:nvPicPr>
        <p:blipFill>
          <a:blip r:embed="rId3"/>
          <a:stretch>
            <a:fillRect/>
          </a:stretch>
        </p:blipFill>
        <p:spPr>
          <a:xfrm>
            <a:off x="1906848" y="2362442"/>
            <a:ext cx="3159462" cy="2488994"/>
          </a:xfrm>
          <a:prstGeom prst="rect">
            <a:avLst/>
          </a:prstGeom>
        </p:spPr>
      </p:pic>
      <p:sp>
        <p:nvSpPr>
          <p:cNvPr id="14" name="矩形 13">
            <a:extLst>
              <a:ext uri="{FF2B5EF4-FFF2-40B4-BE49-F238E27FC236}">
                <a16:creationId xmlns:a16="http://schemas.microsoft.com/office/drawing/2014/main" id="{66BB9887-3183-0B39-F22E-8096F55EF0C6}"/>
              </a:ext>
            </a:extLst>
          </p:cNvPr>
          <p:cNvSpPr/>
          <p:nvPr/>
        </p:nvSpPr>
        <p:spPr>
          <a:xfrm>
            <a:off x="1829595" y="2362441"/>
            <a:ext cx="3345211" cy="2488995"/>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4081570"/>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6" y="888589"/>
            <a:ext cx="2760860"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信号纯表示框架</a:t>
            </a:r>
            <a:r>
              <a:rPr lang="en-US" altLang="zh-CN" b="1" dirty="0">
                <a:solidFill>
                  <a:srgbClr val="7030A0"/>
                </a:solidFill>
                <a:latin typeface="+mj-ea"/>
                <a:ea typeface="+mj-ea"/>
              </a:rPr>
              <a:t>(SPRF)</a:t>
            </a:r>
          </a:p>
        </p:txBody>
      </p:sp>
      <p:sp>
        <p:nvSpPr>
          <p:cNvPr id="2" name="矩形 1">
            <a:extLst>
              <a:ext uri="{FF2B5EF4-FFF2-40B4-BE49-F238E27FC236}">
                <a16:creationId xmlns:a16="http://schemas.microsoft.com/office/drawing/2014/main" id="{6CE38A5B-A741-CEC4-202A-210E6FE7094D}"/>
              </a:ext>
            </a:extLst>
          </p:cNvPr>
          <p:cNvSpPr/>
          <p:nvPr/>
        </p:nvSpPr>
        <p:spPr>
          <a:xfrm>
            <a:off x="7939858" y="2059580"/>
            <a:ext cx="3808637" cy="4155497"/>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内容表示模型</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以梅尔谱为基础提取特征</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无监督或弱监督的纠缠表示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解纠缠模型</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多义特征的交叉和融合</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子空间训练解纠缠</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关系表示模型</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多种关系来源</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图关系表示算法</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endPar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3" name="矩形 2">
            <a:extLst>
              <a:ext uri="{FF2B5EF4-FFF2-40B4-BE49-F238E27FC236}">
                <a16:creationId xmlns:a16="http://schemas.microsoft.com/office/drawing/2014/main" id="{F9D3716E-C97B-D09C-7A76-3F4A6638DC66}"/>
              </a:ext>
            </a:extLst>
          </p:cNvPr>
          <p:cNvSpPr/>
          <p:nvPr/>
        </p:nvSpPr>
        <p:spPr>
          <a:xfrm>
            <a:off x="7939858" y="1330549"/>
            <a:ext cx="1615169"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整体框架：</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4" name="图片 3">
            <a:extLst>
              <a:ext uri="{FF2B5EF4-FFF2-40B4-BE49-F238E27FC236}">
                <a16:creationId xmlns:a16="http://schemas.microsoft.com/office/drawing/2014/main" id="{F47C36D2-A48B-FF74-3A68-BFBF1A88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22" y="1687336"/>
            <a:ext cx="7362207" cy="4324919"/>
          </a:xfrm>
          <a:prstGeom prst="rect">
            <a:avLst/>
          </a:prstGeom>
        </p:spPr>
      </p:pic>
    </p:spTree>
    <p:extLst>
      <p:ext uri="{BB962C8B-B14F-4D97-AF65-F5344CB8AC3E}">
        <p14:creationId xmlns:p14="http://schemas.microsoft.com/office/powerpoint/2010/main" val="958225883"/>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3245D845-FA33-F30E-5742-A2DEE0CE1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095" y="902090"/>
            <a:ext cx="4905151" cy="1948371"/>
          </a:xfrm>
          <a:prstGeom prst="rect">
            <a:avLst/>
          </a:prstGeom>
        </p:spPr>
      </p:pic>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2770593"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信号纯表示框架</a:t>
            </a:r>
            <a:r>
              <a:rPr lang="en-US" altLang="zh-CN" b="1" dirty="0">
                <a:solidFill>
                  <a:srgbClr val="7030A0"/>
                </a:solidFill>
                <a:latin typeface="+mj-ea"/>
                <a:ea typeface="+mj-ea"/>
              </a:rPr>
              <a:t>(SPRF)</a:t>
            </a:r>
          </a:p>
        </p:txBody>
      </p:sp>
      <p:sp>
        <p:nvSpPr>
          <p:cNvPr id="13" name="矩形 12">
            <a:extLst>
              <a:ext uri="{FF2B5EF4-FFF2-40B4-BE49-F238E27FC236}">
                <a16:creationId xmlns:a16="http://schemas.microsoft.com/office/drawing/2014/main" id="{B2C49A19-B3BE-1D27-C96B-341A441B4C18}"/>
              </a:ext>
            </a:extLst>
          </p:cNvPr>
          <p:cNvSpPr/>
          <p:nvPr/>
        </p:nvSpPr>
        <p:spPr>
          <a:xfrm>
            <a:off x="1073342" y="2316764"/>
            <a:ext cx="4161748" cy="3782446"/>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多重关系损失函数</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为了解决多义性问题</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不同的子空间有不同的约束</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defTabSz="914377">
              <a:lnSpc>
                <a:spcPct val="150000"/>
              </a:lnSpc>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rPr>
              <a:t>1</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）多重相似性损失函数</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信号相似性关系</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困难样本采样和样本加权</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defTabSz="914377">
              <a:lnSpc>
                <a:spcPct val="150000"/>
              </a:lnSpc>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rPr>
              <a:t>2</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）先验损失函数</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先验标签信息</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把聚类分类统一到度量学习中</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14" name="矩形 13">
            <a:extLst>
              <a:ext uri="{FF2B5EF4-FFF2-40B4-BE49-F238E27FC236}">
                <a16:creationId xmlns:a16="http://schemas.microsoft.com/office/drawing/2014/main" id="{8DBBA9B7-939E-D082-4CC0-2B917FE04979}"/>
              </a:ext>
            </a:extLst>
          </p:cNvPr>
          <p:cNvSpPr/>
          <p:nvPr/>
        </p:nvSpPr>
        <p:spPr>
          <a:xfrm>
            <a:off x="815717" y="1460245"/>
            <a:ext cx="3881059"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度量学习框架下的损失函数：</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16" name="图片 15">
            <a:extLst>
              <a:ext uri="{FF2B5EF4-FFF2-40B4-BE49-F238E27FC236}">
                <a16:creationId xmlns:a16="http://schemas.microsoft.com/office/drawing/2014/main" id="{9B042AB6-AF76-943E-6EB6-6639CDADAAC6}"/>
              </a:ext>
            </a:extLst>
          </p:cNvPr>
          <p:cNvPicPr>
            <a:picLocks noChangeAspect="1"/>
          </p:cNvPicPr>
          <p:nvPr/>
        </p:nvPicPr>
        <p:blipFill>
          <a:blip r:embed="rId4"/>
          <a:stretch>
            <a:fillRect/>
          </a:stretch>
        </p:blipFill>
        <p:spPr>
          <a:xfrm>
            <a:off x="6721169" y="5918235"/>
            <a:ext cx="3533775" cy="361950"/>
          </a:xfrm>
          <a:prstGeom prst="rect">
            <a:avLst/>
          </a:prstGeom>
        </p:spPr>
      </p:pic>
      <p:sp>
        <p:nvSpPr>
          <p:cNvPr id="17" name="文本框 16">
            <a:extLst>
              <a:ext uri="{FF2B5EF4-FFF2-40B4-BE49-F238E27FC236}">
                <a16:creationId xmlns:a16="http://schemas.microsoft.com/office/drawing/2014/main" id="{7E3C9322-C19E-42BF-9034-879DA6E0205E}"/>
              </a:ext>
            </a:extLst>
          </p:cNvPr>
          <p:cNvSpPr txBox="1"/>
          <p:nvPr/>
        </p:nvSpPr>
        <p:spPr>
          <a:xfrm>
            <a:off x="7524900" y="4070882"/>
            <a:ext cx="1800493" cy="307777"/>
          </a:xfrm>
          <a:prstGeom prst="rect">
            <a:avLst/>
          </a:prstGeom>
          <a:noFill/>
        </p:spPr>
        <p:txBody>
          <a:bodyPr wrap="none" rtlCol="0">
            <a:spAutoFit/>
          </a:bodyPr>
          <a:lstStyle/>
          <a:p>
            <a:r>
              <a:rPr lang="zh-CN" altLang="en-US" sz="1400" b="1" dirty="0">
                <a:latin typeface="+mj-ea"/>
                <a:ea typeface="+mj-ea"/>
              </a:rPr>
              <a:t>多重相似性损失函数</a:t>
            </a:r>
          </a:p>
        </p:txBody>
      </p:sp>
      <p:sp>
        <p:nvSpPr>
          <p:cNvPr id="18" name="文本框 17">
            <a:extLst>
              <a:ext uri="{FF2B5EF4-FFF2-40B4-BE49-F238E27FC236}">
                <a16:creationId xmlns:a16="http://schemas.microsoft.com/office/drawing/2014/main" id="{2CC834AC-9D70-031F-C44A-5C48367DEAE6}"/>
              </a:ext>
            </a:extLst>
          </p:cNvPr>
          <p:cNvSpPr txBox="1"/>
          <p:nvPr/>
        </p:nvSpPr>
        <p:spPr>
          <a:xfrm>
            <a:off x="7755732" y="5518489"/>
            <a:ext cx="1261884" cy="307777"/>
          </a:xfrm>
          <a:prstGeom prst="rect">
            <a:avLst/>
          </a:prstGeom>
          <a:noFill/>
        </p:spPr>
        <p:txBody>
          <a:bodyPr wrap="none" rtlCol="0">
            <a:spAutoFit/>
          </a:bodyPr>
          <a:lstStyle/>
          <a:p>
            <a:r>
              <a:rPr lang="zh-CN" altLang="en-US" sz="1400" b="1" dirty="0">
                <a:latin typeface="+mj-ea"/>
                <a:ea typeface="+mj-ea"/>
              </a:rPr>
              <a:t>先验损失函数</a:t>
            </a:r>
          </a:p>
        </p:txBody>
      </p:sp>
      <p:sp>
        <p:nvSpPr>
          <p:cNvPr id="19" name="文本框 18">
            <a:extLst>
              <a:ext uri="{FF2B5EF4-FFF2-40B4-BE49-F238E27FC236}">
                <a16:creationId xmlns:a16="http://schemas.microsoft.com/office/drawing/2014/main" id="{2CEF4756-54CE-AA94-66CC-8324CE2BAC86}"/>
              </a:ext>
            </a:extLst>
          </p:cNvPr>
          <p:cNvSpPr txBox="1"/>
          <p:nvPr/>
        </p:nvSpPr>
        <p:spPr>
          <a:xfrm>
            <a:off x="7634230" y="6271405"/>
            <a:ext cx="1620957" cy="307777"/>
          </a:xfrm>
          <a:prstGeom prst="rect">
            <a:avLst/>
          </a:prstGeom>
          <a:noFill/>
        </p:spPr>
        <p:txBody>
          <a:bodyPr wrap="none" rtlCol="0">
            <a:spAutoFit/>
          </a:bodyPr>
          <a:lstStyle/>
          <a:p>
            <a:r>
              <a:rPr lang="zh-CN" altLang="en-US" sz="1400" b="1" dirty="0">
                <a:latin typeface="+mj-ea"/>
                <a:ea typeface="+mj-ea"/>
              </a:rPr>
              <a:t>多重关系损失函数</a:t>
            </a:r>
          </a:p>
        </p:txBody>
      </p:sp>
      <p:pic>
        <p:nvPicPr>
          <p:cNvPr id="20" name="图片 19">
            <a:extLst>
              <a:ext uri="{FF2B5EF4-FFF2-40B4-BE49-F238E27FC236}">
                <a16:creationId xmlns:a16="http://schemas.microsoft.com/office/drawing/2014/main" id="{E22025ED-A6BF-1B98-660D-B41B126BE5B9}"/>
              </a:ext>
            </a:extLst>
          </p:cNvPr>
          <p:cNvPicPr>
            <a:picLocks noChangeAspect="1"/>
          </p:cNvPicPr>
          <p:nvPr/>
        </p:nvPicPr>
        <p:blipFill>
          <a:blip r:embed="rId5"/>
          <a:stretch>
            <a:fillRect/>
          </a:stretch>
        </p:blipFill>
        <p:spPr>
          <a:xfrm>
            <a:off x="6738104" y="2981186"/>
            <a:ext cx="3143250" cy="1114425"/>
          </a:xfrm>
          <a:prstGeom prst="rect">
            <a:avLst/>
          </a:prstGeom>
        </p:spPr>
      </p:pic>
      <p:sp>
        <p:nvSpPr>
          <p:cNvPr id="21" name="矩形 20">
            <a:extLst>
              <a:ext uri="{FF2B5EF4-FFF2-40B4-BE49-F238E27FC236}">
                <a16:creationId xmlns:a16="http://schemas.microsoft.com/office/drawing/2014/main" id="{AD51F6A8-29AF-C5FC-C5AA-E00F577FD90F}"/>
              </a:ext>
            </a:extLst>
          </p:cNvPr>
          <p:cNvSpPr/>
          <p:nvPr/>
        </p:nvSpPr>
        <p:spPr>
          <a:xfrm>
            <a:off x="6379932" y="2944978"/>
            <a:ext cx="4003221" cy="140290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371BBF2-2981-CDB6-6B27-05D1369C0E1E}"/>
              </a:ext>
            </a:extLst>
          </p:cNvPr>
          <p:cNvSpPr/>
          <p:nvPr/>
        </p:nvSpPr>
        <p:spPr>
          <a:xfrm>
            <a:off x="6379932" y="4399054"/>
            <a:ext cx="4003221" cy="140290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BD31ECC5-0496-9671-9832-4B149C095972}"/>
              </a:ext>
            </a:extLst>
          </p:cNvPr>
          <p:cNvSpPr/>
          <p:nvPr/>
        </p:nvSpPr>
        <p:spPr>
          <a:xfrm>
            <a:off x="6367379" y="5871153"/>
            <a:ext cx="4003221" cy="69012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2445216E-3583-1791-1152-80D4563E2CD6}"/>
              </a:ext>
            </a:extLst>
          </p:cNvPr>
          <p:cNvPicPr>
            <a:picLocks noChangeAspect="1"/>
          </p:cNvPicPr>
          <p:nvPr/>
        </p:nvPicPr>
        <p:blipFill>
          <a:blip r:embed="rId6"/>
          <a:stretch>
            <a:fillRect/>
          </a:stretch>
        </p:blipFill>
        <p:spPr>
          <a:xfrm>
            <a:off x="6634475" y="4414196"/>
            <a:ext cx="3620469" cy="1123890"/>
          </a:xfrm>
          <a:prstGeom prst="rect">
            <a:avLst/>
          </a:prstGeom>
        </p:spPr>
      </p:pic>
    </p:spTree>
    <p:extLst>
      <p:ext uri="{BB962C8B-B14F-4D97-AF65-F5344CB8AC3E}">
        <p14:creationId xmlns:p14="http://schemas.microsoft.com/office/powerpoint/2010/main" val="2891477871"/>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1EAFF-1361-C1C0-5AEA-3813BFC1D9F2}"/>
              </a:ext>
            </a:extLst>
          </p:cNvPr>
          <p:cNvPicPr>
            <a:picLocks noChangeAspect="1"/>
          </p:cNvPicPr>
          <p:nvPr/>
        </p:nvPicPr>
        <p:blipFill>
          <a:blip r:embed="rId3"/>
          <a:stretch>
            <a:fillRect/>
          </a:stretch>
        </p:blipFill>
        <p:spPr>
          <a:xfrm>
            <a:off x="6783386" y="3991429"/>
            <a:ext cx="5088250" cy="2776521"/>
          </a:xfrm>
          <a:prstGeom prst="rect">
            <a:avLst/>
          </a:prstGeom>
        </p:spPr>
      </p:pic>
      <p:pic>
        <p:nvPicPr>
          <p:cNvPr id="13" name="图片 12">
            <a:extLst>
              <a:ext uri="{FF2B5EF4-FFF2-40B4-BE49-F238E27FC236}">
                <a16:creationId xmlns:a16="http://schemas.microsoft.com/office/drawing/2014/main" id="{22EAEDFA-F13E-F43F-B2F0-ECB7B3FEC64D}"/>
              </a:ext>
            </a:extLst>
          </p:cNvPr>
          <p:cNvPicPr>
            <a:picLocks noChangeAspect="1"/>
          </p:cNvPicPr>
          <p:nvPr/>
        </p:nvPicPr>
        <p:blipFill>
          <a:blip r:embed="rId4"/>
          <a:stretch>
            <a:fillRect/>
          </a:stretch>
        </p:blipFill>
        <p:spPr>
          <a:xfrm>
            <a:off x="6756491" y="921181"/>
            <a:ext cx="5088250" cy="2816909"/>
          </a:xfrm>
          <a:prstGeom prst="rect">
            <a:avLst/>
          </a:prstGeom>
        </p:spPr>
      </p:pic>
      <p:pic>
        <p:nvPicPr>
          <p:cNvPr id="2" name="图片 1">
            <a:extLst>
              <a:ext uri="{FF2B5EF4-FFF2-40B4-BE49-F238E27FC236}">
                <a16:creationId xmlns:a16="http://schemas.microsoft.com/office/drawing/2014/main" id="{2EB6E958-8503-DD49-2B56-10161E6BD430}"/>
              </a:ext>
            </a:extLst>
          </p:cNvPr>
          <p:cNvPicPr>
            <a:picLocks noChangeAspect="1"/>
          </p:cNvPicPr>
          <p:nvPr/>
        </p:nvPicPr>
        <p:blipFill>
          <a:blip r:embed="rId5"/>
          <a:stretch>
            <a:fillRect/>
          </a:stretch>
        </p:blipFill>
        <p:spPr>
          <a:xfrm>
            <a:off x="689722" y="1345789"/>
            <a:ext cx="3909872" cy="3218866"/>
          </a:xfrm>
          <a:prstGeom prst="rect">
            <a:avLst/>
          </a:prstGeom>
        </p:spPr>
      </p:pic>
      <p:sp>
        <p:nvSpPr>
          <p:cNvPr id="33" name="矩形: 圆角 32">
            <a:extLst>
              <a:ext uri="{FF2B5EF4-FFF2-40B4-BE49-F238E27FC236}">
                <a16:creationId xmlns:a16="http://schemas.microsoft.com/office/drawing/2014/main" id="{0F0C3CC4-F96D-3C71-D761-B5AD53F1E8B7}"/>
              </a:ext>
            </a:extLst>
          </p:cNvPr>
          <p:cNvSpPr/>
          <p:nvPr/>
        </p:nvSpPr>
        <p:spPr>
          <a:xfrm>
            <a:off x="4315910" y="3302001"/>
            <a:ext cx="2542090" cy="78486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zh-CN" altLang="en-US" sz="1600" dirty="0">
              <a:solidFill>
                <a:schemeClr val="tx1"/>
              </a:solidFill>
              <a:latin typeface="+mj-ea"/>
              <a:ea typeface="+mj-ea"/>
            </a:endParaRPr>
          </a:p>
        </p:txBody>
      </p:sp>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121058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对比实验</a:t>
            </a:r>
          </a:p>
        </p:txBody>
      </p:sp>
      <p:sp>
        <p:nvSpPr>
          <p:cNvPr id="3" name="矩形 2">
            <a:extLst>
              <a:ext uri="{FF2B5EF4-FFF2-40B4-BE49-F238E27FC236}">
                <a16:creationId xmlns:a16="http://schemas.microsoft.com/office/drawing/2014/main" id="{22D17AF7-EE4C-93F0-74BE-005F2ED0C238}"/>
              </a:ext>
            </a:extLst>
          </p:cNvPr>
          <p:cNvSpPr/>
          <p:nvPr/>
        </p:nvSpPr>
        <p:spPr>
          <a:xfrm>
            <a:off x="519852" y="4403466"/>
            <a:ext cx="5088250" cy="2118529"/>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数据集：</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AllMusic</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网站音乐和艺人关系数据</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抖音等平台的音乐数据</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评价指标：</a:t>
            </a:r>
            <a:r>
              <a:rPr lang="en-US" altLang="zh-CN" dirty="0" err="1">
                <a:solidFill>
                  <a:prstClr val="black">
                    <a:lumMod val="75000"/>
                    <a:lumOff val="25000"/>
                  </a:prstClr>
                </a:solidFill>
                <a:latin typeface="Arial" panose="020B0604020202020204" pitchFamily="34" charset="0"/>
                <a:ea typeface="微软雅黑"/>
                <a:cs typeface="Arial" panose="020B0604020202020204" pitchFamily="34" charset="0"/>
              </a:rPr>
              <a:t>Hitscore</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MAP, NDCG, Consistent</a:t>
            </a:r>
          </a:p>
          <a:p>
            <a:pPr marL="285750" indent="-285750" defTabSz="914377">
              <a:lnSpc>
                <a:spcPct val="150000"/>
              </a:lnSpc>
              <a:buFont typeface="Wingdings" panose="05000000000000000000" pitchFamily="2" charset="2"/>
              <a:buChar char="n"/>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14" name="矩形 13">
            <a:extLst>
              <a:ext uri="{FF2B5EF4-FFF2-40B4-BE49-F238E27FC236}">
                <a16:creationId xmlns:a16="http://schemas.microsoft.com/office/drawing/2014/main" id="{FAF6F3EA-9AA0-C2BB-CDB6-1684DBA49D7F}"/>
              </a:ext>
            </a:extLst>
          </p:cNvPr>
          <p:cNvSpPr/>
          <p:nvPr/>
        </p:nvSpPr>
        <p:spPr>
          <a:xfrm>
            <a:off x="11070286" y="976080"/>
            <a:ext cx="704855" cy="2400300"/>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B5D3C2AA-E088-17E5-D1EA-FC6421EF7222}"/>
              </a:ext>
            </a:extLst>
          </p:cNvPr>
          <p:cNvSpPr/>
          <p:nvPr/>
        </p:nvSpPr>
        <p:spPr>
          <a:xfrm>
            <a:off x="10748952" y="4086872"/>
            <a:ext cx="949760" cy="2253343"/>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2B2DCBB9-73BC-74D0-D5BB-8F93AF26C5AD}"/>
              </a:ext>
            </a:extLst>
          </p:cNvPr>
          <p:cNvSpPr txBox="1"/>
          <p:nvPr/>
        </p:nvSpPr>
        <p:spPr>
          <a:xfrm>
            <a:off x="4385510" y="3414924"/>
            <a:ext cx="2553770" cy="584775"/>
          </a:xfrm>
          <a:prstGeom prst="rect">
            <a:avLst/>
          </a:prstGeom>
          <a:noFill/>
        </p:spPr>
        <p:txBody>
          <a:bodyPr wrap="square" rtlCol="0">
            <a:spAutoFit/>
          </a:bodyPr>
          <a:lstStyle/>
          <a:p>
            <a:r>
              <a:rPr lang="zh-CN" altLang="en-US" sz="1600" b="1" dirty="0">
                <a:solidFill>
                  <a:srgbClr val="9079AD"/>
                </a:solidFill>
                <a:latin typeface="Arial" panose="020B0604020202020204" pitchFamily="34" charset="0"/>
                <a:ea typeface="微软雅黑"/>
                <a:cs typeface="Arial" panose="020B0604020202020204" pitchFamily="34" charset="0"/>
              </a:rPr>
              <a:t>关系模型</a:t>
            </a:r>
            <a:r>
              <a:rPr lang="en-US" altLang="zh-CN" sz="1600" b="1" dirty="0">
                <a:solidFill>
                  <a:srgbClr val="9079AD"/>
                </a:solidFill>
                <a:latin typeface="Arial" panose="020B0604020202020204" pitchFamily="34" charset="0"/>
                <a:ea typeface="微软雅黑"/>
                <a:cs typeface="Arial" panose="020B0604020202020204" pitchFamily="34" charset="0"/>
              </a:rPr>
              <a:t>+</a:t>
            </a:r>
            <a:r>
              <a:rPr lang="zh-CN" altLang="en-US" sz="1600" b="1" dirty="0">
                <a:solidFill>
                  <a:srgbClr val="9079AD"/>
                </a:solidFill>
                <a:latin typeface="Arial" panose="020B0604020202020204" pitchFamily="34" charset="0"/>
                <a:ea typeface="微软雅黑"/>
                <a:cs typeface="Arial" panose="020B0604020202020204" pitchFamily="34" charset="0"/>
              </a:rPr>
              <a:t>多重关系损失</a:t>
            </a:r>
            <a:endParaRPr lang="en-US" altLang="zh-CN" sz="1600" b="1" dirty="0">
              <a:solidFill>
                <a:srgbClr val="9079AD"/>
              </a:solidFill>
              <a:latin typeface="Arial" panose="020B0604020202020204" pitchFamily="34" charset="0"/>
              <a:ea typeface="微软雅黑"/>
              <a:cs typeface="Arial" panose="020B0604020202020204" pitchFamily="34" charset="0"/>
            </a:endParaRPr>
          </a:p>
          <a:p>
            <a:r>
              <a:rPr lang="zh-CN" altLang="en-US" sz="1600" dirty="0">
                <a:solidFill>
                  <a:prstClr val="black">
                    <a:lumMod val="75000"/>
                    <a:lumOff val="25000"/>
                  </a:prstClr>
                </a:solidFill>
                <a:latin typeface="Arial" panose="020B0604020202020204" pitchFamily="34" charset="0"/>
                <a:ea typeface="微软雅黑"/>
                <a:cs typeface="Arial" panose="020B0604020202020204" pitchFamily="34" charset="0"/>
              </a:rPr>
              <a:t>显著缓解了信号</a:t>
            </a:r>
            <a:r>
              <a:rPr lang="zh-CN" altLang="en-US" sz="1600" b="1" dirty="0">
                <a:solidFill>
                  <a:srgbClr val="9079AD"/>
                </a:solidFill>
                <a:latin typeface="Arial" panose="020B0604020202020204" pitchFamily="34" charset="0"/>
                <a:ea typeface="微软雅黑"/>
                <a:cs typeface="Arial" panose="020B0604020202020204" pitchFamily="34" charset="0"/>
              </a:rPr>
              <a:t>长尾问题</a:t>
            </a:r>
          </a:p>
        </p:txBody>
      </p:sp>
      <p:cxnSp>
        <p:nvCxnSpPr>
          <p:cNvPr id="17" name="直接箭头连接符 16">
            <a:extLst>
              <a:ext uri="{FF2B5EF4-FFF2-40B4-BE49-F238E27FC236}">
                <a16:creationId xmlns:a16="http://schemas.microsoft.com/office/drawing/2014/main" id="{CA371DD4-0C62-358F-A2C8-742D87F8DA76}"/>
              </a:ext>
            </a:extLst>
          </p:cNvPr>
          <p:cNvCxnSpPr>
            <a:cxnSpLocks/>
            <a:stCxn id="13" idx="1"/>
            <a:endCxn id="33" idx="0"/>
          </p:cNvCxnSpPr>
          <p:nvPr/>
        </p:nvCxnSpPr>
        <p:spPr>
          <a:xfrm flipH="1">
            <a:off x="5586955" y="2329636"/>
            <a:ext cx="1169536" cy="972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3D0F1388-C7B2-9A90-6746-2E346F97704D}"/>
              </a:ext>
            </a:extLst>
          </p:cNvPr>
          <p:cNvCxnSpPr>
            <a:cxnSpLocks/>
            <a:stCxn id="4" idx="1"/>
            <a:endCxn id="33" idx="2"/>
          </p:cNvCxnSpPr>
          <p:nvPr/>
        </p:nvCxnSpPr>
        <p:spPr>
          <a:xfrm flipH="1" flipV="1">
            <a:off x="5586955" y="4086870"/>
            <a:ext cx="1196431" cy="1292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6685379"/>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121058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消融实验</a:t>
            </a:r>
          </a:p>
        </p:txBody>
      </p:sp>
      <p:pic>
        <p:nvPicPr>
          <p:cNvPr id="19" name="图片 18">
            <a:extLst>
              <a:ext uri="{FF2B5EF4-FFF2-40B4-BE49-F238E27FC236}">
                <a16:creationId xmlns:a16="http://schemas.microsoft.com/office/drawing/2014/main" id="{F1CB37FE-9F53-3A51-FCCA-5A3C99C4F8A2}"/>
              </a:ext>
            </a:extLst>
          </p:cNvPr>
          <p:cNvPicPr>
            <a:picLocks noChangeAspect="1"/>
          </p:cNvPicPr>
          <p:nvPr/>
        </p:nvPicPr>
        <p:blipFill>
          <a:blip r:embed="rId3"/>
          <a:stretch>
            <a:fillRect/>
          </a:stretch>
        </p:blipFill>
        <p:spPr>
          <a:xfrm>
            <a:off x="2273408" y="1565047"/>
            <a:ext cx="7645184" cy="3151126"/>
          </a:xfrm>
          <a:prstGeom prst="rect">
            <a:avLst/>
          </a:prstGeom>
        </p:spPr>
      </p:pic>
      <p:sp>
        <p:nvSpPr>
          <p:cNvPr id="20" name="矩形 19">
            <a:extLst>
              <a:ext uri="{FF2B5EF4-FFF2-40B4-BE49-F238E27FC236}">
                <a16:creationId xmlns:a16="http://schemas.microsoft.com/office/drawing/2014/main" id="{2099B1F8-F3EF-B6E5-C353-9FB7D0BA56B1}"/>
              </a:ext>
            </a:extLst>
          </p:cNvPr>
          <p:cNvSpPr/>
          <p:nvPr/>
        </p:nvSpPr>
        <p:spPr>
          <a:xfrm>
            <a:off x="1859734" y="4667042"/>
            <a:ext cx="9844586" cy="2120452"/>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“随机表示”：随机生成的基线表示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“纠缠内容表示”和“音乐内容表示”：分别由</a:t>
            </a:r>
            <a:r>
              <a:rPr lang="zh-CN" altLang="en-US" b="1" dirty="0">
                <a:solidFill>
                  <a:srgbClr val="9079AD"/>
                </a:solidFill>
                <a:latin typeface="Arial" panose="020B0604020202020204" pitchFamily="34" charset="0"/>
                <a:ea typeface="微软雅黑"/>
                <a:cs typeface="Arial" panose="020B0604020202020204" pitchFamily="34" charset="0"/>
              </a:rPr>
              <a:t>内容表示模型</a:t>
            </a:r>
            <a:r>
              <a:rPr lang="zh-CN" altLang="en-US" dirty="0">
                <a:latin typeface="Arial" panose="020B0604020202020204" pitchFamily="34" charset="0"/>
                <a:ea typeface="微软雅黑"/>
                <a:cs typeface="Arial" panose="020B0604020202020204" pitchFamily="34" charset="0"/>
              </a:rPr>
              <a:t>和</a:t>
            </a:r>
            <a:r>
              <a:rPr lang="zh-CN" altLang="en-US" b="1" dirty="0">
                <a:solidFill>
                  <a:srgbClr val="9079AD"/>
                </a:solidFill>
                <a:latin typeface="Arial" panose="020B0604020202020204" pitchFamily="34" charset="0"/>
                <a:ea typeface="微软雅黑"/>
                <a:cs typeface="Arial" panose="020B0604020202020204" pitchFamily="34" charset="0"/>
              </a:rPr>
              <a:t>解纠缠模型</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生成</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“关系表示”：用“随机表示”作为</a:t>
            </a:r>
            <a:r>
              <a:rPr lang="zh-CN" altLang="en-US" b="1" dirty="0">
                <a:solidFill>
                  <a:srgbClr val="9079AD"/>
                </a:solidFill>
                <a:latin typeface="Arial" panose="020B0604020202020204" pitchFamily="34" charset="0"/>
                <a:ea typeface="微软雅黑"/>
                <a:cs typeface="Arial" panose="020B0604020202020204" pitchFamily="34" charset="0"/>
              </a:rPr>
              <a:t>关系表示模型</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的输入，得到的纯关系表示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“纠缠音乐表示”：将“纠缠内容表示”输入</a:t>
            </a:r>
            <a:r>
              <a:rPr lang="zh-CN" altLang="en-US" b="1" dirty="0">
                <a:solidFill>
                  <a:srgbClr val="9079AD"/>
                </a:solidFill>
                <a:latin typeface="Arial" panose="020B0604020202020204" pitchFamily="34" charset="0"/>
                <a:ea typeface="微软雅黑"/>
                <a:cs typeface="Arial" panose="020B0604020202020204" pitchFamily="34" charset="0"/>
              </a:rPr>
              <a:t>关系表示模型</a:t>
            </a:r>
            <a:r>
              <a:rPr lang="zh-CN" altLang="en-US" dirty="0">
                <a:latin typeface="Arial" panose="020B0604020202020204" pitchFamily="34" charset="0"/>
                <a:ea typeface="微软雅黑"/>
                <a:cs typeface="Arial" panose="020B0604020202020204" pitchFamily="34" charset="0"/>
              </a:rPr>
              <a:t>得到</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的表示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“音乐信号表示</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SRPF</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所提取的最终的信号表示</a:t>
            </a:r>
          </a:p>
        </p:txBody>
      </p:sp>
      <p:sp>
        <p:nvSpPr>
          <p:cNvPr id="21" name="矩形 20">
            <a:extLst>
              <a:ext uri="{FF2B5EF4-FFF2-40B4-BE49-F238E27FC236}">
                <a16:creationId xmlns:a16="http://schemas.microsoft.com/office/drawing/2014/main" id="{A9753F2B-E319-4682-FAAD-F06307EA924C}"/>
              </a:ext>
            </a:extLst>
          </p:cNvPr>
          <p:cNvSpPr/>
          <p:nvPr/>
        </p:nvSpPr>
        <p:spPr>
          <a:xfrm>
            <a:off x="2428234" y="4206240"/>
            <a:ext cx="7132325" cy="351173"/>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990025145"/>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E446E1B-47BB-908A-640B-9B35BD79CE20}"/>
              </a:ext>
            </a:extLst>
          </p:cNvPr>
          <p:cNvPicPr>
            <a:picLocks noChangeAspect="1"/>
          </p:cNvPicPr>
          <p:nvPr/>
        </p:nvPicPr>
        <p:blipFill>
          <a:blip r:embed="rId3"/>
          <a:stretch>
            <a:fillRect/>
          </a:stretch>
        </p:blipFill>
        <p:spPr>
          <a:xfrm>
            <a:off x="5161386" y="941988"/>
            <a:ext cx="6236362" cy="3316092"/>
          </a:xfrm>
          <a:prstGeom prst="rect">
            <a:avLst/>
          </a:prstGeom>
        </p:spPr>
      </p:pic>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2.2</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2054509"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下游艺人推荐实验</a:t>
            </a:r>
          </a:p>
        </p:txBody>
      </p:sp>
      <p:sp>
        <p:nvSpPr>
          <p:cNvPr id="3" name="矩形 2">
            <a:extLst>
              <a:ext uri="{FF2B5EF4-FFF2-40B4-BE49-F238E27FC236}">
                <a16:creationId xmlns:a16="http://schemas.microsoft.com/office/drawing/2014/main" id="{8A01E1FD-787A-C4AF-88BF-01047E9CE563}"/>
              </a:ext>
            </a:extLst>
          </p:cNvPr>
          <p:cNvSpPr/>
          <p:nvPr/>
        </p:nvSpPr>
        <p:spPr>
          <a:xfrm>
            <a:off x="381000" y="2375319"/>
            <a:ext cx="4431974" cy="1704954"/>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对比</a:t>
            </a:r>
            <a:r>
              <a:rPr lang="zh-CN" altLang="en-US" b="1" dirty="0">
                <a:solidFill>
                  <a:srgbClr val="9079AD"/>
                </a:solidFill>
                <a:latin typeface="Arial" panose="020B0604020202020204" pitchFamily="34" charset="0"/>
                <a:ea typeface="微软雅黑"/>
                <a:cs typeface="Arial" panose="020B0604020202020204" pitchFamily="34" charset="0"/>
              </a:rPr>
              <a:t>仅使用内容表示</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和</a:t>
            </a:r>
            <a:r>
              <a:rPr lang="zh-CN" altLang="en-US" b="1" dirty="0">
                <a:solidFill>
                  <a:srgbClr val="9079AD"/>
                </a:solidFill>
                <a:latin typeface="Arial" panose="020B0604020202020204" pitchFamily="34" charset="0"/>
                <a:ea typeface="微软雅黑"/>
                <a:cs typeface="Arial" panose="020B0604020202020204" pitchFamily="34" charset="0"/>
              </a:rPr>
              <a:t>仅使用关系表示</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的模型，在推荐指标上有较大优势</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从</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Consistent</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指标中发现</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SPRF</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a:t>
            </a:r>
            <a:r>
              <a:rPr lang="zh-CN" altLang="en-US" b="1" dirty="0">
                <a:solidFill>
                  <a:srgbClr val="9079AD"/>
                </a:solidFill>
                <a:latin typeface="Arial" panose="020B0604020202020204" pitchFamily="34" charset="0"/>
                <a:ea typeface="微软雅黑"/>
                <a:cs typeface="Arial" panose="020B0604020202020204" pitchFamily="34" charset="0"/>
              </a:rPr>
              <a:t>解纠缠算法</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显著缓解了信号的</a:t>
            </a:r>
            <a:r>
              <a:rPr lang="zh-CN" altLang="en-US" b="1" dirty="0">
                <a:solidFill>
                  <a:srgbClr val="9079AD"/>
                </a:solidFill>
                <a:latin typeface="Arial" panose="020B0604020202020204" pitchFamily="34" charset="0"/>
                <a:ea typeface="微软雅黑"/>
                <a:cs typeface="Arial" panose="020B0604020202020204" pitchFamily="34" charset="0"/>
              </a:rPr>
              <a:t>多义性问题</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4" name="矩形 3">
            <a:extLst>
              <a:ext uri="{FF2B5EF4-FFF2-40B4-BE49-F238E27FC236}">
                <a16:creationId xmlns:a16="http://schemas.microsoft.com/office/drawing/2014/main" id="{70A9E701-32AE-FF30-65BE-5B789F567514}"/>
              </a:ext>
            </a:extLst>
          </p:cNvPr>
          <p:cNvSpPr/>
          <p:nvPr/>
        </p:nvSpPr>
        <p:spPr>
          <a:xfrm>
            <a:off x="5130513" y="3847543"/>
            <a:ext cx="6236373" cy="242966"/>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C23FA8F2-B2C6-1DE0-14B8-5B8BCA3DD43E}"/>
              </a:ext>
            </a:extLst>
          </p:cNvPr>
          <p:cNvPicPr>
            <a:picLocks noChangeAspect="1"/>
          </p:cNvPicPr>
          <p:nvPr/>
        </p:nvPicPr>
        <p:blipFill>
          <a:blip r:embed="rId4"/>
          <a:stretch>
            <a:fillRect/>
          </a:stretch>
        </p:blipFill>
        <p:spPr>
          <a:xfrm>
            <a:off x="4878290" y="4414903"/>
            <a:ext cx="6981867" cy="2130389"/>
          </a:xfrm>
          <a:prstGeom prst="rect">
            <a:avLst/>
          </a:prstGeom>
        </p:spPr>
      </p:pic>
      <p:sp>
        <p:nvSpPr>
          <p:cNvPr id="14" name="矩形 13">
            <a:extLst>
              <a:ext uri="{FF2B5EF4-FFF2-40B4-BE49-F238E27FC236}">
                <a16:creationId xmlns:a16="http://schemas.microsoft.com/office/drawing/2014/main" id="{7F6532F5-E3F4-7743-189D-689A8D710072}"/>
              </a:ext>
            </a:extLst>
          </p:cNvPr>
          <p:cNvSpPr/>
          <p:nvPr/>
        </p:nvSpPr>
        <p:spPr>
          <a:xfrm>
            <a:off x="380999" y="4930588"/>
            <a:ext cx="4340131" cy="873957"/>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推荐的相似艺人无论在曲风、地区还是人气上都是比较接近的</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159548231"/>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99F7040-0B2C-A717-5ABD-0BA92D787DB4}"/>
              </a:ext>
            </a:extLst>
          </p:cNvPr>
          <p:cNvPicPr>
            <a:picLocks noChangeAspect="1"/>
          </p:cNvPicPr>
          <p:nvPr/>
        </p:nvPicPr>
        <p:blipFill>
          <a:blip r:embed="rId3"/>
          <a:stretch>
            <a:fillRect/>
          </a:stretch>
        </p:blipFill>
        <p:spPr>
          <a:xfrm>
            <a:off x="7545058" y="1270609"/>
            <a:ext cx="3219450" cy="1743075"/>
          </a:xfrm>
          <a:prstGeom prst="rect">
            <a:avLst/>
          </a:prstGeom>
        </p:spPr>
      </p:pic>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2.3</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3433981"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深度脉冲信号掩膜算法</a:t>
            </a:r>
            <a:r>
              <a:rPr lang="en-US" altLang="zh-CN" b="1" dirty="0">
                <a:solidFill>
                  <a:srgbClr val="7030A0"/>
                </a:solidFill>
                <a:latin typeface="+mj-ea"/>
                <a:ea typeface="+mj-ea"/>
              </a:rPr>
              <a:t>(DPSM)</a:t>
            </a:r>
            <a:endParaRPr lang="zh-CN" altLang="en-US" b="1" dirty="0">
              <a:solidFill>
                <a:srgbClr val="7030A0"/>
              </a:solidFill>
              <a:latin typeface="+mj-ea"/>
              <a:ea typeface="+mj-ea"/>
            </a:endParaRPr>
          </a:p>
        </p:txBody>
      </p:sp>
      <p:sp>
        <p:nvSpPr>
          <p:cNvPr id="2" name="矩形 1">
            <a:extLst>
              <a:ext uri="{FF2B5EF4-FFF2-40B4-BE49-F238E27FC236}">
                <a16:creationId xmlns:a16="http://schemas.microsoft.com/office/drawing/2014/main" id="{A01B6588-5972-9612-5814-B27732D65DF6}"/>
              </a:ext>
            </a:extLst>
          </p:cNvPr>
          <p:cNvSpPr/>
          <p:nvPr/>
        </p:nvSpPr>
        <p:spPr>
          <a:xfrm>
            <a:off x="1121602" y="1873948"/>
            <a:ext cx="5569727" cy="5028941"/>
          </a:xfrm>
          <a:prstGeom prst="rect">
            <a:avLst/>
          </a:prstGeom>
        </p:spPr>
        <p:txBody>
          <a:bodyPr wrap="square">
            <a:spAutoFit/>
          </a:bodyPr>
          <a:lstStyle/>
          <a:p>
            <a:pPr marL="285750" indent="-285750" defTabSz="914377">
              <a:lnSpc>
                <a:spcPct val="150000"/>
              </a:lnSpc>
              <a:buFont typeface="Wingdings" panose="05000000000000000000" pitchFamily="2" charset="2"/>
              <a:buChar char="ü"/>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脉冲信号分量的掩膜表示，用于</a:t>
            </a:r>
            <a:r>
              <a:rPr lang="zh-CN" altLang="en-US" b="1" dirty="0">
                <a:solidFill>
                  <a:srgbClr val="9079AD"/>
                </a:solidFill>
                <a:latin typeface="Arial" panose="020B0604020202020204" pitchFamily="34" charset="0"/>
                <a:ea typeface="微软雅黑"/>
                <a:cs typeface="Arial" panose="020B0604020202020204" pitchFamily="34" charset="0"/>
              </a:rPr>
              <a:t>脉冲分选</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和跟踪</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存在问题：</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脉冲信号</a:t>
            </a:r>
            <a:r>
              <a:rPr lang="zh-CN" altLang="en-US" b="1" dirty="0">
                <a:solidFill>
                  <a:srgbClr val="9079AD"/>
                </a:solidFill>
                <a:latin typeface="Arial" panose="020B0604020202020204" pitchFamily="34" charset="0"/>
                <a:ea typeface="微软雅黑"/>
                <a:cs typeface="Arial" panose="020B0604020202020204" pitchFamily="34" charset="0"/>
              </a:rPr>
              <a:t>调制模型</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的复杂性</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a:t>
            </a:r>
            <a:r>
              <a:rPr lang="zh-CN" altLang="en-US" b="1" dirty="0">
                <a:solidFill>
                  <a:srgbClr val="9079AD"/>
                </a:solidFill>
                <a:latin typeface="Arial" panose="020B0604020202020204" pitchFamily="34" charset="0"/>
                <a:ea typeface="微软雅黑"/>
                <a:cs typeface="Arial" panose="020B0604020202020204" pitchFamily="34" charset="0"/>
              </a:rPr>
              <a:t>分量数目</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的不确定性</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脉冲信号</a:t>
            </a:r>
            <a:r>
              <a:rPr lang="zh-CN" altLang="en-US" b="1" dirty="0">
                <a:solidFill>
                  <a:srgbClr val="9079AD"/>
                </a:solidFill>
                <a:latin typeface="Arial" panose="020B0604020202020204" pitchFamily="34" charset="0"/>
                <a:ea typeface="微软雅黑"/>
                <a:cs typeface="Arial" panose="020B0604020202020204" pitchFamily="34" charset="0"/>
              </a:rPr>
              <a:t>歧义性</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脉冲描述字的缺失和</a:t>
            </a:r>
            <a:r>
              <a:rPr lang="zh-CN" altLang="en-US" b="1" dirty="0">
                <a:solidFill>
                  <a:srgbClr val="9079AD"/>
                </a:solidFill>
                <a:latin typeface="Arial" panose="020B0604020202020204" pitchFamily="34" charset="0"/>
                <a:ea typeface="微软雅黑"/>
                <a:cs typeface="Arial" panose="020B0604020202020204" pitchFamily="34" charset="0"/>
              </a:rPr>
              <a:t>低信噪比</a:t>
            </a:r>
            <a:endParaRPr lang="en-US" altLang="zh-CN" b="1" dirty="0">
              <a:solidFill>
                <a:srgbClr val="9079AD"/>
              </a:solidFill>
              <a:latin typeface="Arial" panose="020B0604020202020204" pitchFamily="34" charset="0"/>
              <a:ea typeface="微软雅黑"/>
              <a:cs typeface="Arial" panose="020B0604020202020204" pitchFamily="34" charset="0"/>
            </a:endParaRPr>
          </a:p>
        </p:txBody>
      </p:sp>
      <p:sp>
        <p:nvSpPr>
          <p:cNvPr id="3" name="矩形 2">
            <a:extLst>
              <a:ext uri="{FF2B5EF4-FFF2-40B4-BE49-F238E27FC236}">
                <a16:creationId xmlns:a16="http://schemas.microsoft.com/office/drawing/2014/main" id="{D342F2EB-6B50-4135-7DBD-CAA213043796}"/>
              </a:ext>
            </a:extLst>
          </p:cNvPr>
          <p:cNvSpPr/>
          <p:nvPr/>
        </p:nvSpPr>
        <p:spPr>
          <a:xfrm>
            <a:off x="7428964" y="3500162"/>
            <a:ext cx="3351661" cy="417743"/>
          </a:xfrm>
          <a:prstGeom prst="rect">
            <a:avLst/>
          </a:prstGeom>
        </p:spPr>
        <p:txBody>
          <a:bodyPr wrap="square">
            <a:spAutoFit/>
          </a:bodyPr>
          <a:lstStyle/>
          <a:p>
            <a:pPr marL="285750" indent="-285750" algn="ctr" defTabSz="914377">
              <a:lnSpc>
                <a:spcPct val="150000"/>
              </a:lnSpc>
              <a:buFont typeface="Wingdings" panose="05000000000000000000" pitchFamily="2" charset="2"/>
              <a:buChar char="l"/>
              <a:defRPr/>
            </a:pP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脉冲信号多样的调制模型</a:t>
            </a:r>
            <a:endPar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4" name="矩形 3">
            <a:extLst>
              <a:ext uri="{FF2B5EF4-FFF2-40B4-BE49-F238E27FC236}">
                <a16:creationId xmlns:a16="http://schemas.microsoft.com/office/drawing/2014/main" id="{FB485713-B49A-6511-A1E4-763B1EDEFB4C}"/>
              </a:ext>
            </a:extLst>
          </p:cNvPr>
          <p:cNvSpPr/>
          <p:nvPr/>
        </p:nvSpPr>
        <p:spPr>
          <a:xfrm>
            <a:off x="7523336" y="6287181"/>
            <a:ext cx="3211956" cy="417743"/>
          </a:xfrm>
          <a:prstGeom prst="rect">
            <a:avLst/>
          </a:prstGeom>
        </p:spPr>
        <p:txBody>
          <a:bodyPr wrap="square">
            <a:spAutoFit/>
          </a:bodyPr>
          <a:lstStyle/>
          <a:p>
            <a:pPr marL="285750" indent="-285750" algn="ctr" defTabSz="914377">
              <a:lnSpc>
                <a:spcPct val="150000"/>
              </a:lnSpc>
              <a:buFont typeface="Wingdings" panose="05000000000000000000" pitchFamily="2" charset="2"/>
              <a:buChar char="l"/>
              <a:defRPr/>
            </a:pP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脉冲信号的歧义性</a:t>
            </a:r>
            <a:endPar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14" name="矩形 13">
            <a:extLst>
              <a:ext uri="{FF2B5EF4-FFF2-40B4-BE49-F238E27FC236}">
                <a16:creationId xmlns:a16="http://schemas.microsoft.com/office/drawing/2014/main" id="{8C34DF56-82ED-DBFE-BBB2-25857DA0AD5E}"/>
              </a:ext>
            </a:extLst>
          </p:cNvPr>
          <p:cNvSpPr/>
          <p:nvPr/>
        </p:nvSpPr>
        <p:spPr>
          <a:xfrm>
            <a:off x="964962" y="1293533"/>
            <a:ext cx="1442085"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研究动机：</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15" name="图片 14">
            <a:extLst>
              <a:ext uri="{FF2B5EF4-FFF2-40B4-BE49-F238E27FC236}">
                <a16:creationId xmlns:a16="http://schemas.microsoft.com/office/drawing/2014/main" id="{7F42B291-42CE-B9E4-7156-70CFDF256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5951" y="888589"/>
            <a:ext cx="4837684" cy="2659074"/>
          </a:xfrm>
          <a:prstGeom prst="rect">
            <a:avLst/>
          </a:prstGeom>
        </p:spPr>
      </p:pic>
      <p:pic>
        <p:nvPicPr>
          <p:cNvPr id="16" name="图片 15">
            <a:extLst>
              <a:ext uri="{FF2B5EF4-FFF2-40B4-BE49-F238E27FC236}">
                <a16:creationId xmlns:a16="http://schemas.microsoft.com/office/drawing/2014/main" id="{6C3DF330-156C-9E70-D930-2BD473764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611" y="4213324"/>
            <a:ext cx="3140365" cy="2166187"/>
          </a:xfrm>
          <a:prstGeom prst="rect">
            <a:avLst/>
          </a:prstGeom>
        </p:spPr>
      </p:pic>
      <p:sp>
        <p:nvSpPr>
          <p:cNvPr id="13" name="矩形 12">
            <a:extLst>
              <a:ext uri="{FF2B5EF4-FFF2-40B4-BE49-F238E27FC236}">
                <a16:creationId xmlns:a16="http://schemas.microsoft.com/office/drawing/2014/main" id="{DDC4DC22-297A-54C0-A519-CECA7621535F}"/>
              </a:ext>
            </a:extLst>
          </p:cNvPr>
          <p:cNvSpPr/>
          <p:nvPr/>
        </p:nvSpPr>
        <p:spPr>
          <a:xfrm>
            <a:off x="1856559" y="2575377"/>
            <a:ext cx="3345211" cy="207847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E6AEEA87-8AF7-1FB0-88AB-21877DB2227B}"/>
              </a:ext>
            </a:extLst>
          </p:cNvPr>
          <p:cNvPicPr>
            <a:picLocks noChangeAspect="1"/>
          </p:cNvPicPr>
          <p:nvPr/>
        </p:nvPicPr>
        <p:blipFill>
          <a:blip r:embed="rId3"/>
          <a:stretch>
            <a:fillRect/>
          </a:stretch>
        </p:blipFill>
        <p:spPr>
          <a:xfrm>
            <a:off x="1910431" y="2738198"/>
            <a:ext cx="3237465" cy="1752828"/>
          </a:xfrm>
          <a:prstGeom prst="rect">
            <a:avLst/>
          </a:prstGeom>
        </p:spPr>
      </p:pic>
    </p:spTree>
    <p:extLst>
      <p:ext uri="{BB962C8B-B14F-4D97-AF65-F5344CB8AC3E}">
        <p14:creationId xmlns:p14="http://schemas.microsoft.com/office/powerpoint/2010/main" val="1963666743"/>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3" name="矩形 12">
            <a:extLst>
              <a:ext uri="{FF2B5EF4-FFF2-40B4-BE49-F238E27FC236}">
                <a16:creationId xmlns:a16="http://schemas.microsoft.com/office/drawing/2014/main" id="{5089D82B-0C38-38C2-AAAF-1B62A0F28FD2}"/>
              </a:ext>
            </a:extLst>
          </p:cNvPr>
          <p:cNvSpPr/>
          <p:nvPr/>
        </p:nvSpPr>
        <p:spPr>
          <a:xfrm>
            <a:off x="5848243" y="1897524"/>
            <a:ext cx="6195073" cy="2534027"/>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输入为脉冲信号的核心特征</a:t>
            </a:r>
            <a:r>
              <a:rPr lang="zh-CN" altLang="en-US" b="1" dirty="0">
                <a:solidFill>
                  <a:srgbClr val="9079AD"/>
                </a:solidFill>
                <a:latin typeface="Arial" panose="020B0604020202020204" pitchFamily="34" charset="0"/>
                <a:ea typeface="微软雅黑"/>
                <a:cs typeface="Arial" panose="020B0604020202020204" pitchFamily="34" charset="0"/>
              </a:rPr>
              <a:t>（脉冲描述字）</a:t>
            </a:r>
            <a:r>
              <a:rPr lang="zh-CN" altLang="en-US" dirty="0">
                <a:solidFill>
                  <a:srgbClr val="9079AD"/>
                </a:solidFill>
                <a:latin typeface="Arial" panose="020B0604020202020204" pitchFamily="34" charset="0"/>
                <a:ea typeface="微软雅黑"/>
                <a:cs typeface="Arial" panose="020B0604020202020204" pitchFamily="34" charset="0"/>
              </a:rPr>
              <a:t>：</a:t>
            </a:r>
            <a:endParaRPr lang="en-US" altLang="zh-CN" dirty="0">
              <a:solidFill>
                <a:srgbClr val="9079AD"/>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latin typeface="Arial" panose="020B0604020202020204" pitchFamily="34" charset="0"/>
                <a:ea typeface="微软雅黑"/>
                <a:cs typeface="Arial" panose="020B0604020202020204" pitchFamily="34" charset="0"/>
              </a:rPr>
              <a:t>脉冲宽度，射频，脉冲幅度，到达方向和到达时间</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用</a:t>
            </a:r>
            <a:r>
              <a:rPr lang="zh-CN" altLang="en-US" b="1" dirty="0">
                <a:solidFill>
                  <a:srgbClr val="9079AD"/>
                </a:solidFill>
                <a:latin typeface="Arial" panose="020B0604020202020204" pitchFamily="34" charset="0"/>
                <a:ea typeface="微软雅黑"/>
                <a:cs typeface="Arial" panose="020B0604020202020204" pitchFamily="34" charset="0"/>
              </a:rPr>
              <a:t>递归表示网络（</a:t>
            </a:r>
            <a:r>
              <a:rPr lang="en-US" altLang="zh-CN" b="1" dirty="0">
                <a:solidFill>
                  <a:srgbClr val="9079AD"/>
                </a:solidFill>
                <a:latin typeface="Arial" panose="020B0604020202020204" pitchFamily="34" charset="0"/>
                <a:ea typeface="微软雅黑"/>
                <a:cs typeface="Arial" panose="020B0604020202020204" pitchFamily="34" charset="0"/>
              </a:rPr>
              <a:t>RRN</a:t>
            </a:r>
            <a:r>
              <a:rPr lang="zh-CN" altLang="en-US" b="1" dirty="0">
                <a:solidFill>
                  <a:srgbClr val="9079AD"/>
                </a:solidFill>
                <a:latin typeface="Arial" panose="020B0604020202020204" pitchFamily="34" charset="0"/>
                <a:ea typeface="微软雅黑"/>
                <a:cs typeface="Arial" panose="020B0604020202020204" pitchFamily="34" charset="0"/>
              </a:rPr>
              <a:t>）</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预测脉冲分量掩膜表示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b="1" dirty="0">
                <a:solidFill>
                  <a:srgbClr val="9079AD"/>
                </a:solidFill>
                <a:latin typeface="Arial" panose="020B0604020202020204" pitchFamily="34" charset="0"/>
                <a:ea typeface="微软雅黑"/>
                <a:cs typeface="Arial" panose="020B0604020202020204" pitchFamily="34" charset="0"/>
              </a:rPr>
              <a:t>置换不变性训练</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结束后进行在线解码和预分选</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用其它带噪的脉冲描述字特征对脉冲信号</a:t>
            </a:r>
            <a:r>
              <a:rPr lang="zh-CN" altLang="en-US" b="1" dirty="0">
                <a:solidFill>
                  <a:srgbClr val="9079AD"/>
                </a:solidFill>
                <a:latin typeface="Arial" panose="020B0604020202020204" pitchFamily="34" charset="0"/>
                <a:ea typeface="微软雅黑"/>
                <a:cs typeface="Arial" panose="020B0604020202020204" pitchFamily="34" charset="0"/>
              </a:rPr>
              <a:t>重聚类</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17" name="矩形 16">
            <a:extLst>
              <a:ext uri="{FF2B5EF4-FFF2-40B4-BE49-F238E27FC236}">
                <a16:creationId xmlns:a16="http://schemas.microsoft.com/office/drawing/2014/main" id="{036D5756-2ED7-E16A-375F-BB864A0A1470}"/>
              </a:ext>
            </a:extLst>
          </p:cNvPr>
          <p:cNvSpPr/>
          <p:nvPr/>
        </p:nvSpPr>
        <p:spPr>
          <a:xfrm>
            <a:off x="5840675" y="1142870"/>
            <a:ext cx="1615169"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整体流程：</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18" name="图片 17">
            <a:extLst>
              <a:ext uri="{FF2B5EF4-FFF2-40B4-BE49-F238E27FC236}">
                <a16:creationId xmlns:a16="http://schemas.microsoft.com/office/drawing/2014/main" id="{DED61379-97AB-89DB-73B2-299E8EF66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95" y="1622876"/>
            <a:ext cx="4802589" cy="4538974"/>
          </a:xfrm>
          <a:prstGeom prst="rect">
            <a:avLst/>
          </a:prstGeom>
        </p:spPr>
      </p:pic>
      <p:grpSp>
        <p:nvGrpSpPr>
          <p:cNvPr id="19" name="组合 18">
            <a:extLst>
              <a:ext uri="{FF2B5EF4-FFF2-40B4-BE49-F238E27FC236}">
                <a16:creationId xmlns:a16="http://schemas.microsoft.com/office/drawing/2014/main" id="{6940004A-4E44-E116-984B-8B6B5832EC4A}"/>
              </a:ext>
            </a:extLst>
          </p:cNvPr>
          <p:cNvGrpSpPr/>
          <p:nvPr/>
        </p:nvGrpSpPr>
        <p:grpSpPr>
          <a:xfrm>
            <a:off x="5848244" y="4271511"/>
            <a:ext cx="5211512" cy="1771367"/>
            <a:chOff x="5660967" y="4448175"/>
            <a:chExt cx="5211512" cy="1771367"/>
          </a:xfrm>
        </p:grpSpPr>
        <p:pic>
          <p:nvPicPr>
            <p:cNvPr id="20" name="图片 19">
              <a:extLst>
                <a:ext uri="{FF2B5EF4-FFF2-40B4-BE49-F238E27FC236}">
                  <a16:creationId xmlns:a16="http://schemas.microsoft.com/office/drawing/2014/main" id="{44F21C72-B6B7-06CF-783F-A73533077853}"/>
                </a:ext>
              </a:extLst>
            </p:cNvPr>
            <p:cNvPicPr>
              <a:picLocks noChangeAspect="1"/>
            </p:cNvPicPr>
            <p:nvPr/>
          </p:nvPicPr>
          <p:blipFill rotWithShape="1">
            <a:blip r:embed="rId4"/>
            <a:srcRect b="4167"/>
            <a:stretch/>
          </p:blipFill>
          <p:spPr>
            <a:xfrm>
              <a:off x="5845126" y="4652877"/>
              <a:ext cx="5027353" cy="517002"/>
            </a:xfrm>
            <a:prstGeom prst="rect">
              <a:avLst/>
            </a:prstGeom>
          </p:spPr>
        </p:pic>
        <p:pic>
          <p:nvPicPr>
            <p:cNvPr id="21" name="图片 20">
              <a:extLst>
                <a:ext uri="{FF2B5EF4-FFF2-40B4-BE49-F238E27FC236}">
                  <a16:creationId xmlns:a16="http://schemas.microsoft.com/office/drawing/2014/main" id="{F223C59B-1000-3789-BD73-2C0CF8963314}"/>
                </a:ext>
              </a:extLst>
            </p:cNvPr>
            <p:cNvPicPr>
              <a:picLocks noChangeAspect="1"/>
            </p:cNvPicPr>
            <p:nvPr/>
          </p:nvPicPr>
          <p:blipFill rotWithShape="1">
            <a:blip r:embed="rId5"/>
            <a:srcRect t="1" b="5228"/>
            <a:stretch/>
          </p:blipFill>
          <p:spPr>
            <a:xfrm>
              <a:off x="6096000" y="5230339"/>
              <a:ext cx="4445272" cy="517002"/>
            </a:xfrm>
            <a:prstGeom prst="rect">
              <a:avLst/>
            </a:prstGeom>
          </p:spPr>
        </p:pic>
        <p:sp>
          <p:nvSpPr>
            <p:cNvPr id="22" name="矩形 21">
              <a:extLst>
                <a:ext uri="{FF2B5EF4-FFF2-40B4-BE49-F238E27FC236}">
                  <a16:creationId xmlns:a16="http://schemas.microsoft.com/office/drawing/2014/main" id="{8F37C5C9-3BDC-CF35-70BE-E80BEFCB4D7F}"/>
                </a:ext>
              </a:extLst>
            </p:cNvPr>
            <p:cNvSpPr/>
            <p:nvPr/>
          </p:nvSpPr>
          <p:spPr>
            <a:xfrm>
              <a:off x="5660967" y="4448175"/>
              <a:ext cx="5211512" cy="1771367"/>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1DEDC270-BF6B-01E8-9F34-0F68DCD11C2F}"/>
                </a:ext>
              </a:extLst>
            </p:cNvPr>
            <p:cNvSpPr txBox="1"/>
            <p:nvPr/>
          </p:nvSpPr>
          <p:spPr>
            <a:xfrm>
              <a:off x="7343139" y="5852655"/>
              <a:ext cx="2031325" cy="338554"/>
            </a:xfrm>
            <a:prstGeom prst="rect">
              <a:avLst/>
            </a:prstGeom>
            <a:noFill/>
          </p:spPr>
          <p:txBody>
            <a:bodyPr wrap="none" rtlCol="0">
              <a:spAutoFit/>
            </a:bodyPr>
            <a:lstStyle/>
            <a:p>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置换不变性损失函数</a:t>
              </a:r>
            </a:p>
          </p:txBody>
        </p:sp>
      </p:grpSp>
      <p:sp>
        <p:nvSpPr>
          <p:cNvPr id="32" name="矩形 31">
            <a:extLst>
              <a:ext uri="{FF2B5EF4-FFF2-40B4-BE49-F238E27FC236}">
                <a16:creationId xmlns:a16="http://schemas.microsoft.com/office/drawing/2014/main" id="{D5231853-C9B4-8842-2FE7-43CEF9A56DD4}"/>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2.3</a:t>
            </a:r>
            <a:endParaRPr lang="zh-CN" altLang="en-US" dirty="0">
              <a:latin typeface="+mj-ea"/>
              <a:ea typeface="+mj-ea"/>
            </a:endParaRPr>
          </a:p>
        </p:txBody>
      </p:sp>
      <p:sp>
        <p:nvSpPr>
          <p:cNvPr id="33" name="矩形 32">
            <a:extLst>
              <a:ext uri="{FF2B5EF4-FFF2-40B4-BE49-F238E27FC236}">
                <a16:creationId xmlns:a16="http://schemas.microsoft.com/office/drawing/2014/main" id="{8ADBD441-BE04-532E-9F37-CF6E7F3D5622}"/>
              </a:ext>
            </a:extLst>
          </p:cNvPr>
          <p:cNvSpPr/>
          <p:nvPr/>
        </p:nvSpPr>
        <p:spPr>
          <a:xfrm>
            <a:off x="922866" y="888589"/>
            <a:ext cx="3420532"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深度脉冲信号掩膜算法</a:t>
            </a:r>
            <a:r>
              <a:rPr lang="en-US" altLang="zh-CN" b="1" dirty="0">
                <a:solidFill>
                  <a:srgbClr val="7030A0"/>
                </a:solidFill>
                <a:latin typeface="+mj-ea"/>
                <a:ea typeface="+mj-ea"/>
              </a:rPr>
              <a:t>(DPSM)</a:t>
            </a:r>
            <a:endParaRPr lang="zh-CN" altLang="en-US" b="1" dirty="0">
              <a:solidFill>
                <a:srgbClr val="7030A0"/>
              </a:solidFill>
              <a:latin typeface="+mj-ea"/>
              <a:ea typeface="+mj-ea"/>
            </a:endParaRPr>
          </a:p>
        </p:txBody>
      </p:sp>
    </p:spTree>
    <p:extLst>
      <p:ext uri="{BB962C8B-B14F-4D97-AF65-F5344CB8AC3E}">
        <p14:creationId xmlns:p14="http://schemas.microsoft.com/office/powerpoint/2010/main" val="1397711012"/>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2" name="矩形 1">
            <a:extLst>
              <a:ext uri="{FF2B5EF4-FFF2-40B4-BE49-F238E27FC236}">
                <a16:creationId xmlns:a16="http://schemas.microsoft.com/office/drawing/2014/main" id="{D8F13040-1DF6-5167-B6EF-85D8F96B8068}"/>
              </a:ext>
            </a:extLst>
          </p:cNvPr>
          <p:cNvSpPr/>
          <p:nvPr/>
        </p:nvSpPr>
        <p:spPr>
          <a:xfrm>
            <a:off x="577790" y="4837163"/>
            <a:ext cx="6236217" cy="1289456"/>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编码器编码脉冲信号</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递归掩膜模块（</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RMM</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zh-CN" altLang="en-US" b="1" dirty="0">
                <a:solidFill>
                  <a:srgbClr val="9079AD"/>
                </a:solidFill>
                <a:latin typeface="Arial" panose="020B0604020202020204" pitchFamily="34" charset="0"/>
                <a:ea typeface="微软雅黑"/>
                <a:cs typeface="Arial" panose="020B0604020202020204" pitchFamily="34" charset="0"/>
              </a:rPr>
              <a:t>递归预测</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脉冲信号分量掩膜表示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两个解码器分别解码</a:t>
            </a:r>
            <a:r>
              <a:rPr lang="zh-CN" altLang="en-US" b="1" dirty="0">
                <a:solidFill>
                  <a:srgbClr val="9079AD"/>
                </a:solidFill>
                <a:latin typeface="Arial" panose="020B0604020202020204" pitchFamily="34" charset="0"/>
                <a:ea typeface="微软雅黑"/>
                <a:cs typeface="Arial" panose="020B0604020202020204" pitchFamily="34" charset="0"/>
              </a:rPr>
              <a:t>分量出现概率</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和</a:t>
            </a:r>
            <a:r>
              <a:rPr lang="zh-CN" altLang="en-US" b="1" dirty="0">
                <a:solidFill>
                  <a:srgbClr val="9079AD"/>
                </a:solidFill>
                <a:latin typeface="Arial" panose="020B0604020202020204" pitchFamily="34" charset="0"/>
                <a:ea typeface="微软雅黑"/>
                <a:cs typeface="Arial" panose="020B0604020202020204" pitchFamily="34" charset="0"/>
              </a:rPr>
              <a:t>分量数目</a:t>
            </a:r>
            <a:endParaRPr lang="en-US" altLang="zh-CN" b="1" dirty="0">
              <a:solidFill>
                <a:srgbClr val="9079AD"/>
              </a:solidFill>
              <a:latin typeface="Arial" panose="020B0604020202020204" pitchFamily="34" charset="0"/>
              <a:ea typeface="微软雅黑"/>
              <a:cs typeface="Arial" panose="020B0604020202020204" pitchFamily="34" charset="0"/>
            </a:endParaRPr>
          </a:p>
        </p:txBody>
      </p:sp>
      <p:sp>
        <p:nvSpPr>
          <p:cNvPr id="3" name="矩形 2">
            <a:extLst>
              <a:ext uri="{FF2B5EF4-FFF2-40B4-BE49-F238E27FC236}">
                <a16:creationId xmlns:a16="http://schemas.microsoft.com/office/drawing/2014/main" id="{115D77E7-4C54-4A48-2186-9B7B61AFFDA0}"/>
              </a:ext>
            </a:extLst>
          </p:cNvPr>
          <p:cNvSpPr/>
          <p:nvPr/>
        </p:nvSpPr>
        <p:spPr>
          <a:xfrm>
            <a:off x="657148" y="1345501"/>
            <a:ext cx="1615169"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核心结构：</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4" name="图片 3">
            <a:extLst>
              <a:ext uri="{FF2B5EF4-FFF2-40B4-BE49-F238E27FC236}">
                <a16:creationId xmlns:a16="http://schemas.microsoft.com/office/drawing/2014/main" id="{70DF7AD8-DB84-322D-A1CC-174E8CD06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04" y="1658992"/>
            <a:ext cx="4569279" cy="3218164"/>
          </a:xfrm>
          <a:prstGeom prst="rect">
            <a:avLst/>
          </a:prstGeom>
        </p:spPr>
      </p:pic>
      <p:pic>
        <p:nvPicPr>
          <p:cNvPr id="14" name="图片 13">
            <a:extLst>
              <a:ext uri="{FF2B5EF4-FFF2-40B4-BE49-F238E27FC236}">
                <a16:creationId xmlns:a16="http://schemas.microsoft.com/office/drawing/2014/main" id="{77C4E37C-EDF4-0B8B-EFAE-CF40F415E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007" y="888589"/>
            <a:ext cx="2821543" cy="5468557"/>
          </a:xfrm>
          <a:prstGeom prst="rect">
            <a:avLst/>
          </a:prstGeom>
        </p:spPr>
      </p:pic>
      <p:cxnSp>
        <p:nvCxnSpPr>
          <p:cNvPr id="15" name="直接箭头连接符 14">
            <a:extLst>
              <a:ext uri="{FF2B5EF4-FFF2-40B4-BE49-F238E27FC236}">
                <a16:creationId xmlns:a16="http://schemas.microsoft.com/office/drawing/2014/main" id="{380DC672-93A3-247C-D96A-5E6661AD5501}"/>
              </a:ext>
            </a:extLst>
          </p:cNvPr>
          <p:cNvCxnSpPr>
            <a:cxnSpLocks/>
            <a:endCxn id="24" idx="1"/>
          </p:cNvCxnSpPr>
          <p:nvPr/>
        </p:nvCxnSpPr>
        <p:spPr>
          <a:xfrm>
            <a:off x="9166302" y="2865863"/>
            <a:ext cx="1519647" cy="524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B9AF2A86-227C-3E3D-A273-C0A200890BB9}"/>
              </a:ext>
            </a:extLst>
          </p:cNvPr>
          <p:cNvCxnSpPr>
            <a:cxnSpLocks/>
            <a:endCxn id="24" idx="1"/>
          </p:cNvCxnSpPr>
          <p:nvPr/>
        </p:nvCxnSpPr>
        <p:spPr>
          <a:xfrm flipV="1">
            <a:off x="9166302" y="3390653"/>
            <a:ext cx="1519647" cy="524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文本框 23">
            <a:extLst>
              <a:ext uri="{FF2B5EF4-FFF2-40B4-BE49-F238E27FC236}">
                <a16:creationId xmlns:a16="http://schemas.microsoft.com/office/drawing/2014/main" id="{F8967711-9454-CFDD-4D61-5805FAFF595D}"/>
              </a:ext>
            </a:extLst>
          </p:cNvPr>
          <p:cNvSpPr txBox="1"/>
          <p:nvPr/>
        </p:nvSpPr>
        <p:spPr>
          <a:xfrm>
            <a:off x="10685949" y="3067487"/>
            <a:ext cx="1261884" cy="646331"/>
          </a:xfrm>
          <a:prstGeom prst="rect">
            <a:avLst/>
          </a:prstGeom>
          <a:noFill/>
        </p:spPr>
        <p:txBody>
          <a:bodyPr wrap="none" rtlCol="0">
            <a:spAutoFit/>
          </a:bodyPr>
          <a:lstStyle/>
          <a:p>
            <a:r>
              <a:rPr lang="en-US" altLang="zh-CN" b="1" dirty="0">
                <a:latin typeface="+mj-lt"/>
              </a:rPr>
              <a:t>Dual-Path</a:t>
            </a:r>
          </a:p>
          <a:p>
            <a:r>
              <a:rPr lang="en-US" altLang="zh-CN" b="1" dirty="0">
                <a:latin typeface="+mj-lt"/>
              </a:rPr>
              <a:t>Attention</a:t>
            </a:r>
            <a:endParaRPr lang="zh-CN" altLang="en-US" b="1" dirty="0">
              <a:latin typeface="+mj-lt"/>
            </a:endParaRPr>
          </a:p>
        </p:txBody>
      </p:sp>
      <p:cxnSp>
        <p:nvCxnSpPr>
          <p:cNvPr id="25" name="直接箭头连接符 24">
            <a:extLst>
              <a:ext uri="{FF2B5EF4-FFF2-40B4-BE49-F238E27FC236}">
                <a16:creationId xmlns:a16="http://schemas.microsoft.com/office/drawing/2014/main" id="{AA0589EA-9697-09E1-D90D-27CD51197086}"/>
              </a:ext>
            </a:extLst>
          </p:cNvPr>
          <p:cNvCxnSpPr>
            <a:cxnSpLocks/>
          </p:cNvCxnSpPr>
          <p:nvPr/>
        </p:nvCxnSpPr>
        <p:spPr>
          <a:xfrm>
            <a:off x="4007224" y="2978279"/>
            <a:ext cx="280678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矩形 30">
            <a:extLst>
              <a:ext uri="{FF2B5EF4-FFF2-40B4-BE49-F238E27FC236}">
                <a16:creationId xmlns:a16="http://schemas.microsoft.com/office/drawing/2014/main" id="{70E5658C-38BA-6F91-7DD8-C9B278A4EF82}"/>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2.3</a:t>
            </a:r>
            <a:endParaRPr lang="zh-CN" altLang="en-US" dirty="0">
              <a:latin typeface="+mj-ea"/>
              <a:ea typeface="+mj-ea"/>
            </a:endParaRPr>
          </a:p>
        </p:txBody>
      </p:sp>
      <p:sp>
        <p:nvSpPr>
          <p:cNvPr id="32" name="矩形 31">
            <a:extLst>
              <a:ext uri="{FF2B5EF4-FFF2-40B4-BE49-F238E27FC236}">
                <a16:creationId xmlns:a16="http://schemas.microsoft.com/office/drawing/2014/main" id="{70604334-E8DD-DCEC-5023-8E61855C5CAA}"/>
              </a:ext>
            </a:extLst>
          </p:cNvPr>
          <p:cNvSpPr/>
          <p:nvPr/>
        </p:nvSpPr>
        <p:spPr>
          <a:xfrm>
            <a:off x="922866" y="888589"/>
            <a:ext cx="3420532"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深度脉冲信号掩膜算法</a:t>
            </a:r>
            <a:r>
              <a:rPr lang="en-US" altLang="zh-CN" b="1" dirty="0">
                <a:solidFill>
                  <a:srgbClr val="7030A0"/>
                </a:solidFill>
                <a:latin typeface="+mj-ea"/>
                <a:ea typeface="+mj-ea"/>
              </a:rPr>
              <a:t>(DPSM)</a:t>
            </a:r>
            <a:endParaRPr lang="zh-CN" altLang="en-US" b="1" dirty="0">
              <a:solidFill>
                <a:srgbClr val="7030A0"/>
              </a:solidFill>
              <a:latin typeface="+mj-ea"/>
              <a:ea typeface="+mj-ea"/>
            </a:endParaRPr>
          </a:p>
        </p:txBody>
      </p:sp>
    </p:spTree>
    <p:extLst>
      <p:ext uri="{BB962C8B-B14F-4D97-AF65-F5344CB8AC3E}">
        <p14:creationId xmlns:p14="http://schemas.microsoft.com/office/powerpoint/2010/main" val="781316327"/>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65462DA4-529C-024F-D310-FB7E0A8BCDB3}"/>
              </a:ext>
            </a:extLst>
          </p:cNvPr>
          <p:cNvSpPr txBox="1">
            <a:spLocks noChangeArrowheads="1"/>
          </p:cNvSpPr>
          <p:nvPr/>
        </p:nvSpPr>
        <p:spPr bwMode="auto">
          <a:xfrm>
            <a:off x="1123305" y="1076866"/>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674196"/>
                </a:solidFill>
                <a:latin typeface="微软雅黑"/>
                <a:ea typeface="微软雅黑"/>
              </a:rPr>
              <a:t>研究背景</a:t>
            </a:r>
          </a:p>
        </p:txBody>
      </p:sp>
      <p:sp>
        <p:nvSpPr>
          <p:cNvPr id="4" name="文本框 6">
            <a:extLst>
              <a:ext uri="{FF2B5EF4-FFF2-40B4-BE49-F238E27FC236}">
                <a16:creationId xmlns:a16="http://schemas.microsoft.com/office/drawing/2014/main" id="{0FA25DE7-C28E-DC39-630A-18126ACC8AA4}"/>
              </a:ext>
            </a:extLst>
          </p:cNvPr>
          <p:cNvSpPr txBox="1">
            <a:spLocks noChangeArrowheads="1"/>
          </p:cNvSpPr>
          <p:nvPr/>
        </p:nvSpPr>
        <p:spPr bwMode="auto">
          <a:xfrm>
            <a:off x="1123305" y="1995991"/>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674196"/>
                </a:solidFill>
                <a:latin typeface="微软雅黑"/>
                <a:ea typeface="微软雅黑"/>
              </a:rPr>
              <a:t>研究内容和应用</a:t>
            </a:r>
          </a:p>
        </p:txBody>
      </p:sp>
      <p:sp>
        <p:nvSpPr>
          <p:cNvPr id="6" name="文本框 6">
            <a:extLst>
              <a:ext uri="{FF2B5EF4-FFF2-40B4-BE49-F238E27FC236}">
                <a16:creationId xmlns:a16="http://schemas.microsoft.com/office/drawing/2014/main" id="{C9E09C60-674A-09F8-A1CA-D0883A44EC56}"/>
              </a:ext>
            </a:extLst>
          </p:cNvPr>
          <p:cNvSpPr txBox="1">
            <a:spLocks noChangeArrowheads="1"/>
          </p:cNvSpPr>
          <p:nvPr/>
        </p:nvSpPr>
        <p:spPr bwMode="auto">
          <a:xfrm>
            <a:off x="1123305" y="4898876"/>
            <a:ext cx="274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674196"/>
                </a:solidFill>
                <a:latin typeface="微软雅黑"/>
                <a:ea typeface="微软雅黑"/>
              </a:rPr>
              <a:t>研究生期间的工作成果</a:t>
            </a:r>
          </a:p>
        </p:txBody>
      </p:sp>
      <p:sp>
        <p:nvSpPr>
          <p:cNvPr id="10" name="椭圆 9">
            <a:extLst>
              <a:ext uri="{FF2B5EF4-FFF2-40B4-BE49-F238E27FC236}">
                <a16:creationId xmlns:a16="http://schemas.microsoft.com/office/drawing/2014/main" id="{90D74530-F8DD-21A3-E1A9-E8AB31351AE7}"/>
              </a:ext>
            </a:extLst>
          </p:cNvPr>
          <p:cNvSpPr/>
          <p:nvPr/>
        </p:nvSpPr>
        <p:spPr>
          <a:xfrm>
            <a:off x="574580" y="991494"/>
            <a:ext cx="551096" cy="551096"/>
          </a:xfrm>
          <a:prstGeom prst="ellipse">
            <a:avLst/>
          </a:prstGeom>
          <a:solidFill>
            <a:srgbClr val="67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1600" b="1" dirty="0">
                <a:solidFill>
                  <a:prstClr val="white"/>
                </a:solidFill>
                <a:latin typeface="微软雅黑"/>
                <a:ea typeface="微软雅黑"/>
              </a:rPr>
              <a:t>一</a:t>
            </a:r>
          </a:p>
        </p:txBody>
      </p:sp>
      <p:sp>
        <p:nvSpPr>
          <p:cNvPr id="11" name="椭圆 10">
            <a:extLst>
              <a:ext uri="{FF2B5EF4-FFF2-40B4-BE49-F238E27FC236}">
                <a16:creationId xmlns:a16="http://schemas.microsoft.com/office/drawing/2014/main" id="{6768874D-B956-69D3-75FB-94B48CC76921}"/>
              </a:ext>
            </a:extLst>
          </p:cNvPr>
          <p:cNvSpPr/>
          <p:nvPr/>
        </p:nvSpPr>
        <p:spPr>
          <a:xfrm>
            <a:off x="574580" y="1913286"/>
            <a:ext cx="551096" cy="551096"/>
          </a:xfrm>
          <a:prstGeom prst="ellipse">
            <a:avLst/>
          </a:prstGeom>
          <a:solidFill>
            <a:srgbClr val="67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1600" b="1" dirty="0">
                <a:solidFill>
                  <a:prstClr val="white"/>
                </a:solidFill>
                <a:latin typeface="微软雅黑"/>
                <a:ea typeface="微软雅黑"/>
              </a:rPr>
              <a:t>二</a:t>
            </a:r>
          </a:p>
        </p:txBody>
      </p:sp>
      <p:sp>
        <p:nvSpPr>
          <p:cNvPr id="12" name="椭圆 11">
            <a:extLst>
              <a:ext uri="{FF2B5EF4-FFF2-40B4-BE49-F238E27FC236}">
                <a16:creationId xmlns:a16="http://schemas.microsoft.com/office/drawing/2014/main" id="{51DC0D0E-0259-702A-00CF-AD11AAC69AEF}"/>
              </a:ext>
            </a:extLst>
          </p:cNvPr>
          <p:cNvSpPr/>
          <p:nvPr/>
        </p:nvSpPr>
        <p:spPr>
          <a:xfrm>
            <a:off x="574580" y="4813156"/>
            <a:ext cx="551096" cy="551096"/>
          </a:xfrm>
          <a:prstGeom prst="ellipse">
            <a:avLst/>
          </a:prstGeom>
          <a:solidFill>
            <a:srgbClr val="67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1600" b="1" dirty="0">
                <a:solidFill>
                  <a:prstClr val="white"/>
                </a:solidFill>
                <a:latin typeface="微软雅黑"/>
                <a:ea typeface="微软雅黑"/>
              </a:rPr>
              <a:t>三</a:t>
            </a:r>
          </a:p>
        </p:txBody>
      </p:sp>
      <p:sp>
        <p:nvSpPr>
          <p:cNvPr id="14" name="文本框 6">
            <a:extLst>
              <a:ext uri="{FF2B5EF4-FFF2-40B4-BE49-F238E27FC236}">
                <a16:creationId xmlns:a16="http://schemas.microsoft.com/office/drawing/2014/main" id="{A0599E03-B430-4783-F8A6-FA1F16D777F5}"/>
              </a:ext>
            </a:extLst>
          </p:cNvPr>
          <p:cNvSpPr txBox="1">
            <a:spLocks noChangeArrowheads="1"/>
          </p:cNvSpPr>
          <p:nvPr/>
        </p:nvSpPr>
        <p:spPr bwMode="auto">
          <a:xfrm>
            <a:off x="1123305" y="2585467"/>
            <a:ext cx="442460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342900" indent="-342900" defTabSz="914377" fontAlgn="base">
              <a:spcBef>
                <a:spcPct val="0"/>
              </a:spcBef>
              <a:spcAft>
                <a:spcPct val="0"/>
              </a:spcAft>
              <a:buFont typeface="Wingdings" panose="05000000000000000000" pitchFamily="2" charset="2"/>
              <a:buChar char="l"/>
              <a:defRPr/>
            </a:pPr>
            <a:r>
              <a:rPr lang="zh-CN" altLang="en-US" sz="1800" dirty="0">
                <a:solidFill>
                  <a:srgbClr val="674196"/>
                </a:solidFill>
                <a:latin typeface="微软雅黑"/>
                <a:ea typeface="微软雅黑"/>
              </a:rPr>
              <a:t>信号表示问题形式化</a:t>
            </a:r>
            <a:endParaRPr lang="en-US" altLang="zh-CN" sz="1800" dirty="0">
              <a:solidFill>
                <a:srgbClr val="674196"/>
              </a:solidFill>
              <a:latin typeface="微软雅黑"/>
              <a:ea typeface="微软雅黑"/>
            </a:endParaRPr>
          </a:p>
          <a:p>
            <a:pPr marL="342900" indent="-342900" defTabSz="914377" fontAlgn="base">
              <a:spcBef>
                <a:spcPct val="0"/>
              </a:spcBef>
              <a:spcAft>
                <a:spcPct val="0"/>
              </a:spcAft>
              <a:buFont typeface="Wingdings" panose="05000000000000000000" pitchFamily="2" charset="2"/>
              <a:buChar char="l"/>
              <a:defRPr/>
            </a:pPr>
            <a:endParaRPr lang="en-US" altLang="zh-CN" sz="1800" dirty="0">
              <a:solidFill>
                <a:srgbClr val="674196"/>
              </a:solidFill>
              <a:latin typeface="微软雅黑"/>
              <a:ea typeface="微软雅黑"/>
            </a:endParaRPr>
          </a:p>
          <a:p>
            <a:pPr marL="342900" indent="-342900" defTabSz="914377" fontAlgn="base">
              <a:spcBef>
                <a:spcPct val="0"/>
              </a:spcBef>
              <a:spcAft>
                <a:spcPct val="0"/>
              </a:spcAft>
              <a:buFont typeface="Wingdings" panose="05000000000000000000" pitchFamily="2" charset="2"/>
              <a:buChar char="l"/>
              <a:defRPr/>
            </a:pPr>
            <a:r>
              <a:rPr lang="zh-CN" altLang="en-US" sz="1800" dirty="0">
                <a:solidFill>
                  <a:srgbClr val="674196"/>
                </a:solidFill>
                <a:latin typeface="微软雅黑"/>
                <a:ea typeface="微软雅黑"/>
              </a:rPr>
              <a:t>信号纯表示：</a:t>
            </a:r>
            <a:r>
              <a:rPr lang="en-US" altLang="zh-CN" sz="1800" dirty="0">
                <a:solidFill>
                  <a:srgbClr val="674196"/>
                </a:solidFill>
                <a:latin typeface="微软雅黑"/>
                <a:ea typeface="微软雅黑"/>
              </a:rPr>
              <a:t>SRPF</a:t>
            </a:r>
            <a:r>
              <a:rPr lang="zh-CN" altLang="en-US" sz="1800" dirty="0">
                <a:solidFill>
                  <a:srgbClr val="674196"/>
                </a:solidFill>
                <a:latin typeface="微软雅黑"/>
                <a:ea typeface="微软雅黑"/>
              </a:rPr>
              <a:t>音乐推荐</a:t>
            </a:r>
            <a:endParaRPr lang="en-US" altLang="zh-CN" sz="1800" dirty="0">
              <a:solidFill>
                <a:srgbClr val="674196"/>
              </a:solidFill>
              <a:latin typeface="微软雅黑"/>
              <a:ea typeface="微软雅黑"/>
            </a:endParaRPr>
          </a:p>
          <a:p>
            <a:pPr marL="342900" indent="-342900" defTabSz="914377" fontAlgn="base">
              <a:spcBef>
                <a:spcPct val="0"/>
              </a:spcBef>
              <a:spcAft>
                <a:spcPct val="0"/>
              </a:spcAft>
              <a:buFont typeface="Wingdings" panose="05000000000000000000" pitchFamily="2" charset="2"/>
              <a:buChar char="l"/>
              <a:defRPr/>
            </a:pPr>
            <a:endParaRPr lang="en-US" altLang="zh-CN" sz="1800" dirty="0">
              <a:solidFill>
                <a:srgbClr val="674196"/>
              </a:solidFill>
              <a:latin typeface="微软雅黑"/>
              <a:ea typeface="微软雅黑"/>
            </a:endParaRPr>
          </a:p>
          <a:p>
            <a:pPr marL="342900" indent="-342900" defTabSz="914377" fontAlgn="base">
              <a:spcBef>
                <a:spcPct val="0"/>
              </a:spcBef>
              <a:spcAft>
                <a:spcPct val="0"/>
              </a:spcAft>
              <a:buFont typeface="Wingdings" panose="05000000000000000000" pitchFamily="2" charset="2"/>
              <a:buChar char="l"/>
              <a:defRPr/>
            </a:pPr>
            <a:r>
              <a:rPr lang="zh-CN" altLang="en-US" sz="1800" dirty="0">
                <a:solidFill>
                  <a:srgbClr val="674196"/>
                </a:solidFill>
                <a:latin typeface="微软雅黑"/>
                <a:ea typeface="微软雅黑"/>
              </a:rPr>
              <a:t>脉冲信号解码表示：</a:t>
            </a:r>
            <a:r>
              <a:rPr lang="en-US" altLang="zh-CN" sz="1800" dirty="0">
                <a:solidFill>
                  <a:srgbClr val="674196"/>
                </a:solidFill>
                <a:latin typeface="微软雅黑"/>
                <a:ea typeface="微软雅黑"/>
              </a:rPr>
              <a:t>DPSM</a:t>
            </a:r>
            <a:r>
              <a:rPr lang="zh-CN" altLang="en-US" sz="1800" dirty="0">
                <a:solidFill>
                  <a:srgbClr val="674196"/>
                </a:solidFill>
                <a:latin typeface="微软雅黑"/>
                <a:ea typeface="微软雅黑"/>
              </a:rPr>
              <a:t>雷达分选</a:t>
            </a:r>
            <a:endParaRPr lang="en-US" altLang="zh-CN" sz="1800" dirty="0">
              <a:solidFill>
                <a:srgbClr val="674196"/>
              </a:solidFill>
              <a:latin typeface="微软雅黑"/>
              <a:ea typeface="微软雅黑"/>
            </a:endParaRPr>
          </a:p>
          <a:p>
            <a:pPr marL="342900" indent="-342900" defTabSz="914377" fontAlgn="base">
              <a:spcBef>
                <a:spcPct val="0"/>
              </a:spcBef>
              <a:spcAft>
                <a:spcPct val="0"/>
              </a:spcAft>
              <a:buFont typeface="Wingdings" panose="05000000000000000000" pitchFamily="2" charset="2"/>
              <a:buChar char="l"/>
              <a:defRPr/>
            </a:pPr>
            <a:endParaRPr lang="en-US" altLang="zh-CN" sz="1800" dirty="0">
              <a:solidFill>
                <a:srgbClr val="674196"/>
              </a:solidFill>
              <a:latin typeface="微软雅黑"/>
              <a:ea typeface="微软雅黑"/>
            </a:endParaRPr>
          </a:p>
          <a:p>
            <a:pPr marL="342900" indent="-342900" defTabSz="914377" fontAlgn="base">
              <a:spcBef>
                <a:spcPct val="0"/>
              </a:spcBef>
              <a:spcAft>
                <a:spcPct val="0"/>
              </a:spcAft>
              <a:buFont typeface="Wingdings" panose="05000000000000000000" pitchFamily="2" charset="2"/>
              <a:buChar char="l"/>
              <a:defRPr/>
            </a:pPr>
            <a:r>
              <a:rPr lang="zh-CN" altLang="en-US" sz="1800" dirty="0">
                <a:solidFill>
                  <a:srgbClr val="674196"/>
                </a:solidFill>
                <a:latin typeface="微软雅黑"/>
                <a:ea typeface="微软雅黑"/>
              </a:rPr>
              <a:t>连续信号解码表示：</a:t>
            </a:r>
            <a:r>
              <a:rPr lang="en-US" altLang="zh-CN" sz="1800" dirty="0">
                <a:solidFill>
                  <a:srgbClr val="674196"/>
                </a:solidFill>
                <a:latin typeface="微软雅黑"/>
                <a:ea typeface="微软雅黑"/>
              </a:rPr>
              <a:t>RTFCRN</a:t>
            </a:r>
            <a:r>
              <a:rPr lang="zh-CN" altLang="en-US" sz="1800" dirty="0">
                <a:solidFill>
                  <a:srgbClr val="674196"/>
                </a:solidFill>
                <a:latin typeface="微软雅黑"/>
                <a:ea typeface="微软雅黑"/>
              </a:rPr>
              <a:t>语音增强</a:t>
            </a:r>
            <a:endParaRPr lang="en-US" altLang="zh-CN" sz="1800" dirty="0">
              <a:solidFill>
                <a:srgbClr val="674196"/>
              </a:solidFill>
              <a:latin typeface="微软雅黑"/>
              <a:ea typeface="微软雅黑"/>
            </a:endParaRPr>
          </a:p>
        </p:txBody>
      </p:sp>
      <p:sp>
        <p:nvSpPr>
          <p:cNvPr id="3" name="文本框 6">
            <a:extLst>
              <a:ext uri="{FF2B5EF4-FFF2-40B4-BE49-F238E27FC236}">
                <a16:creationId xmlns:a16="http://schemas.microsoft.com/office/drawing/2014/main" id="{8F1E9E65-E3D6-1AB4-8F9F-27128E4087A8}"/>
              </a:ext>
            </a:extLst>
          </p:cNvPr>
          <p:cNvSpPr txBox="1">
            <a:spLocks noChangeArrowheads="1"/>
          </p:cNvSpPr>
          <p:nvPr/>
        </p:nvSpPr>
        <p:spPr bwMode="auto">
          <a:xfrm>
            <a:off x="1123305" y="5758967"/>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674196"/>
                </a:solidFill>
                <a:latin typeface="微软雅黑"/>
                <a:ea typeface="微软雅黑"/>
              </a:rPr>
              <a:t>总结</a:t>
            </a:r>
          </a:p>
        </p:txBody>
      </p:sp>
      <p:sp>
        <p:nvSpPr>
          <p:cNvPr id="5" name="椭圆 4">
            <a:extLst>
              <a:ext uri="{FF2B5EF4-FFF2-40B4-BE49-F238E27FC236}">
                <a16:creationId xmlns:a16="http://schemas.microsoft.com/office/drawing/2014/main" id="{FDFD688D-46D5-2AF2-B463-23C9517CD16B}"/>
              </a:ext>
            </a:extLst>
          </p:cNvPr>
          <p:cNvSpPr/>
          <p:nvPr/>
        </p:nvSpPr>
        <p:spPr>
          <a:xfrm>
            <a:off x="574580" y="5673247"/>
            <a:ext cx="551096" cy="551096"/>
          </a:xfrm>
          <a:prstGeom prst="ellipse">
            <a:avLst/>
          </a:prstGeom>
          <a:solidFill>
            <a:srgbClr val="67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sz="1600" b="1" dirty="0">
                <a:solidFill>
                  <a:prstClr val="white"/>
                </a:solidFill>
                <a:latin typeface="微软雅黑"/>
                <a:ea typeface="微软雅黑"/>
              </a:rPr>
              <a:t>四</a:t>
            </a:r>
          </a:p>
        </p:txBody>
      </p:sp>
    </p:spTree>
    <p:extLst>
      <p:ext uri="{BB962C8B-B14F-4D97-AF65-F5344CB8AC3E}">
        <p14:creationId xmlns:p14="http://schemas.microsoft.com/office/powerpoint/2010/main" val="3442769343"/>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2.3</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2541092"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雷达参数和分选可视化</a:t>
            </a:r>
          </a:p>
        </p:txBody>
      </p:sp>
      <p:pic>
        <p:nvPicPr>
          <p:cNvPr id="19" name="图片 18">
            <a:extLst>
              <a:ext uri="{FF2B5EF4-FFF2-40B4-BE49-F238E27FC236}">
                <a16:creationId xmlns:a16="http://schemas.microsoft.com/office/drawing/2014/main" id="{138108AC-C3FB-54B2-5951-AF7477895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435020"/>
            <a:ext cx="3358800" cy="2519100"/>
          </a:xfrm>
          <a:prstGeom prst="rect">
            <a:avLst/>
          </a:prstGeom>
        </p:spPr>
      </p:pic>
      <p:pic>
        <p:nvPicPr>
          <p:cNvPr id="20" name="图片 19">
            <a:extLst>
              <a:ext uri="{FF2B5EF4-FFF2-40B4-BE49-F238E27FC236}">
                <a16:creationId xmlns:a16="http://schemas.microsoft.com/office/drawing/2014/main" id="{B6E793C7-36B1-2888-5D69-018684568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014" y="3940831"/>
            <a:ext cx="3580938" cy="2685704"/>
          </a:xfrm>
          <a:prstGeom prst="rect">
            <a:avLst/>
          </a:prstGeom>
        </p:spPr>
      </p:pic>
      <p:pic>
        <p:nvPicPr>
          <p:cNvPr id="21" name="图片 20">
            <a:extLst>
              <a:ext uri="{FF2B5EF4-FFF2-40B4-BE49-F238E27FC236}">
                <a16:creationId xmlns:a16="http://schemas.microsoft.com/office/drawing/2014/main" id="{6028580E-9D3C-4956-2CD7-EEF45EC5FB4B}"/>
              </a:ext>
            </a:extLst>
          </p:cNvPr>
          <p:cNvPicPr>
            <a:picLocks noChangeAspect="1"/>
          </p:cNvPicPr>
          <p:nvPr/>
        </p:nvPicPr>
        <p:blipFill>
          <a:blip r:embed="rId5"/>
          <a:stretch>
            <a:fillRect/>
          </a:stretch>
        </p:blipFill>
        <p:spPr>
          <a:xfrm>
            <a:off x="7353911" y="1116917"/>
            <a:ext cx="3580938" cy="5570349"/>
          </a:xfrm>
          <a:prstGeom prst="rect">
            <a:avLst/>
          </a:prstGeom>
        </p:spPr>
      </p:pic>
      <p:pic>
        <p:nvPicPr>
          <p:cNvPr id="22" name="图片 21">
            <a:extLst>
              <a:ext uri="{FF2B5EF4-FFF2-40B4-BE49-F238E27FC236}">
                <a16:creationId xmlns:a16="http://schemas.microsoft.com/office/drawing/2014/main" id="{E080B324-9AA6-CB6E-F01F-28B08BC61B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3958" y="1428146"/>
            <a:ext cx="3418298" cy="2563724"/>
          </a:xfrm>
          <a:prstGeom prst="rect">
            <a:avLst/>
          </a:prstGeom>
        </p:spPr>
      </p:pic>
      <p:sp>
        <p:nvSpPr>
          <p:cNvPr id="23" name="文本框 22">
            <a:extLst>
              <a:ext uri="{FF2B5EF4-FFF2-40B4-BE49-F238E27FC236}">
                <a16:creationId xmlns:a16="http://schemas.microsoft.com/office/drawing/2014/main" id="{F6A2FD93-EC25-09FD-08E8-788B9D3A1E91}"/>
              </a:ext>
            </a:extLst>
          </p:cNvPr>
          <p:cNvSpPr txBox="1"/>
          <p:nvPr/>
        </p:nvSpPr>
        <p:spPr>
          <a:xfrm>
            <a:off x="1100615" y="3935727"/>
            <a:ext cx="2065678" cy="307777"/>
          </a:xfrm>
          <a:prstGeom prst="rect">
            <a:avLst/>
          </a:prstGeom>
          <a:noFill/>
        </p:spPr>
        <p:txBody>
          <a:bodyPr wrap="square" rtlCol="0">
            <a:spAutoFit/>
          </a:bodyPr>
          <a:lstStyle/>
          <a:p>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en-US" altLang="zh-CN" sz="1400" b="1" dirty="0">
                <a:solidFill>
                  <a:prstClr val="black">
                    <a:lumMod val="75000"/>
                    <a:lumOff val="25000"/>
                  </a:prstClr>
                </a:solidFill>
                <a:latin typeface="Arial" panose="020B0604020202020204" pitchFamily="34" charset="0"/>
                <a:ea typeface="微软雅黑"/>
                <a:cs typeface="Arial" panose="020B0604020202020204" pitchFamily="34" charset="0"/>
              </a:rPr>
              <a:t>1</a:t>
            </a: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）原始雷达脉冲信号</a:t>
            </a:r>
          </a:p>
        </p:txBody>
      </p:sp>
      <p:sp>
        <p:nvSpPr>
          <p:cNvPr id="24" name="文本框 23">
            <a:extLst>
              <a:ext uri="{FF2B5EF4-FFF2-40B4-BE49-F238E27FC236}">
                <a16:creationId xmlns:a16="http://schemas.microsoft.com/office/drawing/2014/main" id="{CD0DD2C5-AE15-5E0D-4868-19BF4357E585}"/>
              </a:ext>
            </a:extLst>
          </p:cNvPr>
          <p:cNvSpPr txBox="1"/>
          <p:nvPr/>
        </p:nvSpPr>
        <p:spPr>
          <a:xfrm>
            <a:off x="4135312" y="3935727"/>
            <a:ext cx="2065678" cy="307777"/>
          </a:xfrm>
          <a:prstGeom prst="rect">
            <a:avLst/>
          </a:prstGeom>
          <a:noFill/>
        </p:spPr>
        <p:txBody>
          <a:bodyPr wrap="square" rtlCol="0">
            <a:spAutoFit/>
          </a:bodyPr>
          <a:lstStyle/>
          <a:p>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en-US" altLang="zh-CN" sz="1400" b="1" dirty="0">
                <a:solidFill>
                  <a:prstClr val="black">
                    <a:lumMod val="75000"/>
                    <a:lumOff val="25000"/>
                  </a:prstClr>
                </a:solidFill>
                <a:latin typeface="Arial" panose="020B0604020202020204" pitchFamily="34" charset="0"/>
                <a:ea typeface="微软雅黑"/>
                <a:cs typeface="Arial" panose="020B0604020202020204" pitchFamily="34" charset="0"/>
              </a:rPr>
              <a:t>3</a:t>
            </a: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）分选雷达脉冲信号</a:t>
            </a:r>
          </a:p>
        </p:txBody>
      </p:sp>
      <p:sp>
        <p:nvSpPr>
          <p:cNvPr id="25" name="文本框 24">
            <a:extLst>
              <a:ext uri="{FF2B5EF4-FFF2-40B4-BE49-F238E27FC236}">
                <a16:creationId xmlns:a16="http://schemas.microsoft.com/office/drawing/2014/main" id="{42467310-0FF6-D45E-555E-1D988E25DA6D}"/>
              </a:ext>
            </a:extLst>
          </p:cNvPr>
          <p:cNvSpPr txBox="1"/>
          <p:nvPr/>
        </p:nvSpPr>
        <p:spPr>
          <a:xfrm>
            <a:off x="2431530" y="6533377"/>
            <a:ext cx="2616538" cy="307777"/>
          </a:xfrm>
          <a:prstGeom prst="rect">
            <a:avLst/>
          </a:prstGeom>
          <a:noFill/>
        </p:spPr>
        <p:txBody>
          <a:bodyPr wrap="square" rtlCol="0">
            <a:spAutoFit/>
          </a:bodyPr>
          <a:lstStyle/>
          <a:p>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en-US" altLang="zh-CN" sz="1400" b="1" dirty="0">
                <a:solidFill>
                  <a:prstClr val="black">
                    <a:lumMod val="75000"/>
                    <a:lumOff val="25000"/>
                  </a:prstClr>
                </a:solidFill>
                <a:latin typeface="Arial" panose="020B0604020202020204" pitchFamily="34" charset="0"/>
                <a:ea typeface="微软雅黑"/>
                <a:cs typeface="Arial" panose="020B0604020202020204" pitchFamily="34" charset="0"/>
              </a:rPr>
              <a:t>2</a:t>
            </a: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）雷达脉冲分量出现概率</a:t>
            </a:r>
          </a:p>
        </p:txBody>
      </p:sp>
    </p:spTree>
    <p:extLst>
      <p:ext uri="{BB962C8B-B14F-4D97-AF65-F5344CB8AC3E}">
        <p14:creationId xmlns:p14="http://schemas.microsoft.com/office/powerpoint/2010/main" val="1678291537"/>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2.3</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1382810"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敏感度实验</a:t>
            </a:r>
          </a:p>
        </p:txBody>
      </p:sp>
      <p:pic>
        <p:nvPicPr>
          <p:cNvPr id="2" name="图片 1">
            <a:extLst>
              <a:ext uri="{FF2B5EF4-FFF2-40B4-BE49-F238E27FC236}">
                <a16:creationId xmlns:a16="http://schemas.microsoft.com/office/drawing/2014/main" id="{A67EFAE4-E5CF-79C4-C06B-396E85603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326" y="3814868"/>
            <a:ext cx="5602379" cy="2749384"/>
          </a:xfrm>
          <a:prstGeom prst="rect">
            <a:avLst/>
          </a:prstGeom>
        </p:spPr>
      </p:pic>
      <p:pic>
        <p:nvPicPr>
          <p:cNvPr id="3" name="图片 2">
            <a:extLst>
              <a:ext uri="{FF2B5EF4-FFF2-40B4-BE49-F238E27FC236}">
                <a16:creationId xmlns:a16="http://schemas.microsoft.com/office/drawing/2014/main" id="{063A6555-DAC6-8B2E-A81E-FE44068C0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851" y="827874"/>
            <a:ext cx="3697331" cy="2775914"/>
          </a:xfrm>
          <a:prstGeom prst="rect">
            <a:avLst/>
          </a:prstGeom>
        </p:spPr>
      </p:pic>
      <p:pic>
        <p:nvPicPr>
          <p:cNvPr id="4" name="图片 3">
            <a:extLst>
              <a:ext uri="{FF2B5EF4-FFF2-40B4-BE49-F238E27FC236}">
                <a16:creationId xmlns:a16="http://schemas.microsoft.com/office/drawing/2014/main" id="{8DFC6319-B74C-3405-E322-BF679A2DA635}"/>
              </a:ext>
            </a:extLst>
          </p:cNvPr>
          <p:cNvPicPr>
            <a:picLocks noChangeAspect="1"/>
          </p:cNvPicPr>
          <p:nvPr/>
        </p:nvPicPr>
        <p:blipFill>
          <a:blip r:embed="rId5"/>
          <a:stretch>
            <a:fillRect/>
          </a:stretch>
        </p:blipFill>
        <p:spPr>
          <a:xfrm>
            <a:off x="1331600" y="1514751"/>
            <a:ext cx="4411440" cy="2636722"/>
          </a:xfrm>
          <a:prstGeom prst="rect">
            <a:avLst/>
          </a:prstGeom>
        </p:spPr>
      </p:pic>
      <p:sp>
        <p:nvSpPr>
          <p:cNvPr id="13" name="文本框 12">
            <a:extLst>
              <a:ext uri="{FF2B5EF4-FFF2-40B4-BE49-F238E27FC236}">
                <a16:creationId xmlns:a16="http://schemas.microsoft.com/office/drawing/2014/main" id="{9CF08160-8E72-E3DA-43CD-59CA39FF9653}"/>
              </a:ext>
            </a:extLst>
          </p:cNvPr>
          <p:cNvSpPr txBox="1"/>
          <p:nvPr/>
        </p:nvSpPr>
        <p:spPr>
          <a:xfrm>
            <a:off x="7936608" y="6485763"/>
            <a:ext cx="2405681" cy="307777"/>
          </a:xfrm>
          <a:prstGeom prst="rect">
            <a:avLst/>
          </a:prstGeom>
          <a:noFill/>
        </p:spPr>
        <p:txBody>
          <a:bodyPr wrap="square" rtlCol="0">
            <a:spAutoFit/>
          </a:bodyPr>
          <a:lstStyle/>
          <a:p>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不同分量数目下的分选效果</a:t>
            </a:r>
          </a:p>
        </p:txBody>
      </p:sp>
      <p:sp>
        <p:nvSpPr>
          <p:cNvPr id="14" name="文本框 13">
            <a:extLst>
              <a:ext uri="{FF2B5EF4-FFF2-40B4-BE49-F238E27FC236}">
                <a16:creationId xmlns:a16="http://schemas.microsoft.com/office/drawing/2014/main" id="{E8DAD088-494F-D346-403C-46D9AA011CAE}"/>
              </a:ext>
            </a:extLst>
          </p:cNvPr>
          <p:cNvSpPr txBox="1"/>
          <p:nvPr/>
        </p:nvSpPr>
        <p:spPr>
          <a:xfrm>
            <a:off x="7960441" y="3585579"/>
            <a:ext cx="2358017" cy="307777"/>
          </a:xfrm>
          <a:prstGeom prst="rect">
            <a:avLst/>
          </a:prstGeom>
          <a:noFill/>
        </p:spPr>
        <p:txBody>
          <a:bodyPr wrap="square" rtlCol="0">
            <a:spAutoFit/>
          </a:bodyPr>
          <a:lstStyle/>
          <a:p>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不同噪声等级下的</a:t>
            </a:r>
            <a:r>
              <a:rPr lang="en-US" altLang="zh-CN" sz="1400" b="1" dirty="0">
                <a:solidFill>
                  <a:prstClr val="black">
                    <a:lumMod val="75000"/>
                    <a:lumOff val="25000"/>
                  </a:prstClr>
                </a:solidFill>
                <a:latin typeface="Arial" panose="020B0604020202020204" pitchFamily="34" charset="0"/>
                <a:ea typeface="微软雅黑"/>
                <a:cs typeface="Arial" panose="020B0604020202020204" pitchFamily="34" charset="0"/>
              </a:rPr>
              <a:t>P-R</a:t>
            </a: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曲线</a:t>
            </a:r>
          </a:p>
        </p:txBody>
      </p:sp>
      <p:sp>
        <p:nvSpPr>
          <p:cNvPr id="15" name="矩形 14">
            <a:extLst>
              <a:ext uri="{FF2B5EF4-FFF2-40B4-BE49-F238E27FC236}">
                <a16:creationId xmlns:a16="http://schemas.microsoft.com/office/drawing/2014/main" id="{1F898DDC-EEE9-48C4-CD44-12DB8C51A713}"/>
              </a:ext>
            </a:extLst>
          </p:cNvPr>
          <p:cNvSpPr/>
          <p:nvPr/>
        </p:nvSpPr>
        <p:spPr>
          <a:xfrm>
            <a:off x="175534" y="4258594"/>
            <a:ext cx="6125783" cy="1704954"/>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随着噪声等级的提升，雷达分选的性能会有一定下降，但</a:t>
            </a:r>
            <a:r>
              <a:rPr lang="zh-CN" altLang="en-US" b="1" dirty="0">
                <a:solidFill>
                  <a:srgbClr val="9079AD"/>
                </a:solidFill>
                <a:latin typeface="Arial" panose="020B0604020202020204" pitchFamily="34" charset="0"/>
                <a:ea typeface="微软雅黑"/>
                <a:cs typeface="Arial" panose="020B0604020202020204" pitchFamily="34" charset="0"/>
              </a:rPr>
              <a:t>仍比其它算法表现得好</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10%</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以内的脉冲抖动和丢失对算法</a:t>
            </a:r>
            <a:r>
              <a:rPr lang="zh-CN" altLang="en-US" b="1" dirty="0">
                <a:solidFill>
                  <a:srgbClr val="9079AD"/>
                </a:solidFill>
                <a:latin typeface="Arial" panose="020B0604020202020204" pitchFamily="34" charset="0"/>
                <a:ea typeface="微软雅黑"/>
                <a:cs typeface="Arial" panose="020B0604020202020204" pitchFamily="34" charset="0"/>
              </a:rPr>
              <a:t>影响很小</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即使存在</a:t>
            </a:r>
            <a:r>
              <a:rPr lang="en-US" altLang="zh-CN" b="1" dirty="0">
                <a:solidFill>
                  <a:srgbClr val="9079AD"/>
                </a:solidFill>
                <a:latin typeface="Arial" panose="020B0604020202020204" pitchFamily="34" charset="0"/>
                <a:ea typeface="微软雅黑"/>
                <a:cs typeface="Arial" panose="020B0604020202020204" pitchFamily="34" charset="0"/>
              </a:rPr>
              <a:t>6</a:t>
            </a:r>
            <a:r>
              <a:rPr lang="zh-CN" altLang="en-US" b="1" dirty="0">
                <a:solidFill>
                  <a:srgbClr val="9079AD"/>
                </a:solidFill>
                <a:latin typeface="Arial" panose="020B0604020202020204" pitchFamily="34" charset="0"/>
                <a:ea typeface="微软雅黑"/>
                <a:cs typeface="Arial" panose="020B0604020202020204" pitchFamily="34" charset="0"/>
              </a:rPr>
              <a:t>个</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脉冲分量，</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DPSM</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分选精度也在</a:t>
            </a:r>
            <a:r>
              <a:rPr lang="en-US" altLang="zh-CN" b="1" dirty="0">
                <a:solidFill>
                  <a:srgbClr val="9079AD"/>
                </a:solidFill>
                <a:latin typeface="Arial" panose="020B0604020202020204" pitchFamily="34" charset="0"/>
                <a:ea typeface="微软雅黑"/>
                <a:cs typeface="Arial" panose="020B0604020202020204" pitchFamily="34" charset="0"/>
              </a:rPr>
              <a:t>90%</a:t>
            </a:r>
            <a:r>
              <a:rPr lang="zh-CN" altLang="en-US" b="1" dirty="0">
                <a:solidFill>
                  <a:srgbClr val="9079AD"/>
                </a:solidFill>
                <a:latin typeface="Arial" panose="020B0604020202020204" pitchFamily="34" charset="0"/>
                <a:ea typeface="微软雅黑"/>
                <a:cs typeface="Arial" panose="020B0604020202020204" pitchFamily="34" charset="0"/>
              </a:rPr>
              <a:t>以上</a:t>
            </a:r>
            <a:endParaRPr lang="en-US" altLang="zh-CN" b="1" dirty="0">
              <a:solidFill>
                <a:srgbClr val="9079AD"/>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933801908"/>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FB0D5B6-07C2-29CA-7438-B6C195718658}"/>
              </a:ext>
            </a:extLst>
          </p:cNvPr>
          <p:cNvPicPr>
            <a:picLocks noChangeAspect="1"/>
          </p:cNvPicPr>
          <p:nvPr/>
        </p:nvPicPr>
        <p:blipFill>
          <a:blip r:embed="rId3"/>
          <a:stretch>
            <a:fillRect/>
          </a:stretch>
        </p:blipFill>
        <p:spPr>
          <a:xfrm>
            <a:off x="1168078" y="1345789"/>
            <a:ext cx="4689860" cy="4802096"/>
          </a:xfrm>
          <a:prstGeom prst="rect">
            <a:avLst/>
          </a:prstGeom>
        </p:spPr>
      </p:pic>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2.3</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121058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对比实验</a:t>
            </a:r>
          </a:p>
        </p:txBody>
      </p:sp>
      <p:pic>
        <p:nvPicPr>
          <p:cNvPr id="17" name="图片 16">
            <a:extLst>
              <a:ext uri="{FF2B5EF4-FFF2-40B4-BE49-F238E27FC236}">
                <a16:creationId xmlns:a16="http://schemas.microsoft.com/office/drawing/2014/main" id="{A887C9A9-49B9-C6B4-A5F8-603E215B247A}"/>
              </a:ext>
            </a:extLst>
          </p:cNvPr>
          <p:cNvPicPr>
            <a:picLocks noChangeAspect="1"/>
          </p:cNvPicPr>
          <p:nvPr/>
        </p:nvPicPr>
        <p:blipFill>
          <a:blip r:embed="rId4"/>
          <a:stretch>
            <a:fillRect/>
          </a:stretch>
        </p:blipFill>
        <p:spPr>
          <a:xfrm>
            <a:off x="5999241" y="1421853"/>
            <a:ext cx="5049685" cy="2340489"/>
          </a:xfrm>
          <a:prstGeom prst="rect">
            <a:avLst/>
          </a:prstGeom>
        </p:spPr>
      </p:pic>
      <p:sp>
        <p:nvSpPr>
          <p:cNvPr id="18" name="矩形 17">
            <a:extLst>
              <a:ext uri="{FF2B5EF4-FFF2-40B4-BE49-F238E27FC236}">
                <a16:creationId xmlns:a16="http://schemas.microsoft.com/office/drawing/2014/main" id="{098B453B-455E-4A97-CD3B-0A53759409E9}"/>
              </a:ext>
            </a:extLst>
          </p:cNvPr>
          <p:cNvSpPr/>
          <p:nvPr/>
        </p:nvSpPr>
        <p:spPr>
          <a:xfrm>
            <a:off x="1342845" y="4167451"/>
            <a:ext cx="4251961" cy="779780"/>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2301A6C1-90BB-48B7-0789-5F48C24A6048}"/>
              </a:ext>
            </a:extLst>
          </p:cNvPr>
          <p:cNvSpPr/>
          <p:nvPr/>
        </p:nvSpPr>
        <p:spPr>
          <a:xfrm>
            <a:off x="1342845" y="5838771"/>
            <a:ext cx="4251961" cy="208002"/>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FFDD2B37-30BA-40D0-F198-47A5DD321D79}"/>
              </a:ext>
            </a:extLst>
          </p:cNvPr>
          <p:cNvSpPr/>
          <p:nvPr/>
        </p:nvSpPr>
        <p:spPr>
          <a:xfrm>
            <a:off x="6470601" y="4167451"/>
            <a:ext cx="5271633" cy="2534027"/>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DPSM</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算法在利用</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PDW</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或其它先验信息后处理后，对</a:t>
            </a:r>
            <a:r>
              <a:rPr lang="zh-CN" altLang="en-US" b="1" dirty="0">
                <a:solidFill>
                  <a:srgbClr val="9079AD"/>
                </a:solidFill>
                <a:latin typeface="Arial" panose="020B0604020202020204" pitchFamily="34" charset="0"/>
                <a:ea typeface="微软雅黑"/>
                <a:cs typeface="Arial" panose="020B0604020202020204" pitchFamily="34" charset="0"/>
              </a:rPr>
              <a:t>复杂</a:t>
            </a:r>
            <a:r>
              <a:rPr lang="en-US" altLang="zh-CN" b="1" dirty="0">
                <a:solidFill>
                  <a:srgbClr val="9079AD"/>
                </a:solidFill>
                <a:latin typeface="Arial" panose="020B0604020202020204" pitchFamily="34" charset="0"/>
                <a:ea typeface="微软雅黑"/>
                <a:cs typeface="Arial" panose="020B0604020202020204" pitchFamily="34" charset="0"/>
              </a:rPr>
              <a:t>PRI</a:t>
            </a:r>
            <a:r>
              <a:rPr lang="zh-CN" altLang="en-US" b="1" dirty="0">
                <a:solidFill>
                  <a:srgbClr val="9079AD"/>
                </a:solidFill>
                <a:latin typeface="Arial" panose="020B0604020202020204" pitchFamily="34" charset="0"/>
                <a:ea typeface="微软雅黑"/>
                <a:cs typeface="Arial" panose="020B0604020202020204" pitchFamily="34" charset="0"/>
              </a:rPr>
              <a:t>调制模式鲁棒</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DPSM</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算法在仅使用到达时间特征，有环境噪声，未知雷达数目的情况和其它情况下均</a:t>
            </a:r>
            <a:r>
              <a:rPr lang="zh-CN" altLang="en-US" b="1" dirty="0">
                <a:solidFill>
                  <a:srgbClr val="9079AD"/>
                </a:solidFill>
                <a:latin typeface="Arial" panose="020B0604020202020204" pitchFamily="34" charset="0"/>
                <a:ea typeface="微软雅黑"/>
                <a:cs typeface="Arial" panose="020B0604020202020204" pitchFamily="34" charset="0"/>
              </a:rPr>
              <a:t>表现最好</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cxnSp>
        <p:nvCxnSpPr>
          <p:cNvPr id="21" name="直接箭头连接符 20">
            <a:extLst>
              <a:ext uri="{FF2B5EF4-FFF2-40B4-BE49-F238E27FC236}">
                <a16:creationId xmlns:a16="http://schemas.microsoft.com/office/drawing/2014/main" id="{A893A33A-3B2F-0935-8210-2172AD09F4F7}"/>
              </a:ext>
            </a:extLst>
          </p:cNvPr>
          <p:cNvCxnSpPr>
            <a:cxnSpLocks/>
            <a:endCxn id="20" idx="1"/>
          </p:cNvCxnSpPr>
          <p:nvPr/>
        </p:nvCxnSpPr>
        <p:spPr>
          <a:xfrm>
            <a:off x="5594806" y="4947231"/>
            <a:ext cx="875795" cy="48723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970D82ED-0E81-0D90-5203-EFC21ABD5506}"/>
              </a:ext>
            </a:extLst>
          </p:cNvPr>
          <p:cNvCxnSpPr>
            <a:cxnSpLocks/>
            <a:stCxn id="19" idx="3"/>
            <a:endCxn id="20" idx="1"/>
          </p:cNvCxnSpPr>
          <p:nvPr/>
        </p:nvCxnSpPr>
        <p:spPr>
          <a:xfrm flipV="1">
            <a:off x="5594806" y="5434465"/>
            <a:ext cx="875795" cy="5083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F933A785-9BCF-51D7-7134-F8C8D84C2A42}"/>
              </a:ext>
            </a:extLst>
          </p:cNvPr>
          <p:cNvCxnSpPr>
            <a:cxnSpLocks/>
            <a:stCxn id="17" idx="2"/>
          </p:cNvCxnSpPr>
          <p:nvPr/>
        </p:nvCxnSpPr>
        <p:spPr>
          <a:xfrm>
            <a:off x="8524084" y="3762342"/>
            <a:ext cx="0" cy="5035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1152520"/>
      </p:ext>
    </p:extLst>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F3FD957F-1F08-DB2D-1ACC-318F750068E4}"/>
              </a:ext>
            </a:extLst>
          </p:cNvPr>
          <p:cNvPicPr>
            <a:picLocks noChangeAspect="1"/>
          </p:cNvPicPr>
          <p:nvPr/>
        </p:nvPicPr>
        <p:blipFill>
          <a:blip r:embed="rId3"/>
          <a:stretch>
            <a:fillRect/>
          </a:stretch>
        </p:blipFill>
        <p:spPr>
          <a:xfrm>
            <a:off x="1963708" y="2503031"/>
            <a:ext cx="3130911" cy="2045270"/>
          </a:xfrm>
          <a:prstGeom prst="rect">
            <a:avLst/>
          </a:prstGeom>
        </p:spPr>
      </p:pic>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2.4</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5" y="888589"/>
            <a:ext cx="357741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7030A0"/>
                </a:solidFill>
                <a:latin typeface="+mj-ea"/>
                <a:ea typeface="+mj-ea"/>
              </a:rPr>
              <a:t>实时频域卷积时序网络</a:t>
            </a:r>
            <a:r>
              <a:rPr lang="en-US" altLang="zh-CN" b="1" dirty="0">
                <a:solidFill>
                  <a:srgbClr val="7030A0"/>
                </a:solidFill>
                <a:latin typeface="+mj-ea"/>
                <a:ea typeface="+mj-ea"/>
              </a:rPr>
              <a:t>(RTFCRN)</a:t>
            </a:r>
          </a:p>
        </p:txBody>
      </p:sp>
      <p:sp>
        <p:nvSpPr>
          <p:cNvPr id="13" name="矩形 12">
            <a:extLst>
              <a:ext uri="{FF2B5EF4-FFF2-40B4-BE49-F238E27FC236}">
                <a16:creationId xmlns:a16="http://schemas.microsoft.com/office/drawing/2014/main" id="{E1F40B85-C239-AEEF-FD27-00161A03864B}"/>
              </a:ext>
            </a:extLst>
          </p:cNvPr>
          <p:cNvSpPr/>
          <p:nvPr/>
        </p:nvSpPr>
        <p:spPr>
          <a:xfrm>
            <a:off x="771612" y="1988057"/>
            <a:ext cx="5751851" cy="4197944"/>
          </a:xfrm>
          <a:prstGeom prst="rect">
            <a:avLst/>
          </a:prstGeom>
        </p:spPr>
        <p:txBody>
          <a:bodyPr wrap="square">
            <a:spAutoFit/>
          </a:bodyPr>
          <a:lstStyle/>
          <a:p>
            <a:pPr marL="285750" indent="-285750" defTabSz="914377">
              <a:lnSpc>
                <a:spcPct val="150000"/>
              </a:lnSpc>
              <a:buFont typeface="Wingdings" panose="05000000000000000000" pitchFamily="2" charset="2"/>
              <a:buChar char="ü"/>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连续信号分量的掩膜表示，用于</a:t>
            </a:r>
            <a:r>
              <a:rPr lang="zh-CN" altLang="en-US" b="1" dirty="0">
                <a:solidFill>
                  <a:srgbClr val="9079AD"/>
                </a:solidFill>
                <a:latin typeface="Arial" panose="020B0604020202020204" pitchFamily="34" charset="0"/>
                <a:ea typeface="微软雅黑"/>
                <a:cs typeface="Arial" panose="020B0604020202020204" pitchFamily="34" charset="0"/>
              </a:rPr>
              <a:t>语音增强</a:t>
            </a:r>
            <a:r>
              <a:rPr lang="zh-CN" altLang="en-US" dirty="0">
                <a:latin typeface="Arial" panose="020B0604020202020204" pitchFamily="34" charset="0"/>
                <a:ea typeface="微软雅黑"/>
                <a:cs typeface="Arial" panose="020B0604020202020204" pitchFamily="34" charset="0"/>
              </a:rPr>
              <a:t>和分离</a:t>
            </a:r>
            <a:endParaRPr lang="en-US" altLang="zh-CN" dirty="0">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dirty="0">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dirty="0">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dirty="0">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dirty="0">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问题：</a:t>
            </a:r>
            <a:r>
              <a:rPr lang="zh-CN" altLang="en-US" sz="1800" dirty="0">
                <a:solidFill>
                  <a:prstClr val="black">
                    <a:lumMod val="75000"/>
                    <a:lumOff val="25000"/>
                  </a:prstClr>
                </a:solidFill>
                <a:latin typeface="Arial" panose="020B0604020202020204" pitchFamily="34" charset="0"/>
                <a:ea typeface="微软雅黑"/>
                <a:cs typeface="Arial" panose="020B0604020202020204" pitchFamily="34" charset="0"/>
              </a:rPr>
              <a:t>多通道信号，模型参数量大，无法实时</a:t>
            </a:r>
            <a:r>
              <a:rPr lang="en-US" altLang="zh-CN" sz="1800" dirty="0">
                <a:solidFill>
                  <a:prstClr val="black">
                    <a:lumMod val="75000"/>
                    <a:lumOff val="25000"/>
                  </a:prstClr>
                </a:solidFill>
                <a:latin typeface="Arial" panose="020B0604020202020204" pitchFamily="34" charset="0"/>
                <a:ea typeface="微软雅黑"/>
                <a:cs typeface="Arial" panose="020B0604020202020204" pitchFamily="34" charset="0"/>
              </a:rPr>
              <a:t>……</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目标：实际应用中</a:t>
            </a:r>
            <a:r>
              <a:rPr lang="zh-CN" altLang="en-US" b="1" dirty="0">
                <a:solidFill>
                  <a:srgbClr val="9079AD"/>
                </a:solidFill>
                <a:latin typeface="Arial" panose="020B0604020202020204" pitchFamily="34" charset="0"/>
                <a:ea typeface="微软雅黑"/>
                <a:cs typeface="Arial" panose="020B0604020202020204" pitchFamily="34" charset="0"/>
              </a:rPr>
              <a:t>性能</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和</a:t>
            </a:r>
            <a:r>
              <a:rPr lang="zh-CN" altLang="en-US" b="1" dirty="0">
                <a:solidFill>
                  <a:srgbClr val="9079AD"/>
                </a:solidFill>
                <a:latin typeface="Arial" panose="020B0604020202020204" pitchFamily="34" charset="0"/>
                <a:ea typeface="微软雅黑"/>
                <a:cs typeface="Arial" panose="020B0604020202020204" pitchFamily="34" charset="0"/>
              </a:rPr>
              <a:t>速度</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的平衡</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方法：</a:t>
            </a:r>
            <a:r>
              <a:rPr lang="zh-CN" altLang="en-US" b="1" dirty="0">
                <a:solidFill>
                  <a:srgbClr val="9079AD"/>
                </a:solidFill>
                <a:latin typeface="Arial" panose="020B0604020202020204" pitchFamily="34" charset="0"/>
                <a:ea typeface="微软雅黑"/>
                <a:cs typeface="Arial" panose="020B0604020202020204" pitchFamily="34" charset="0"/>
              </a:rPr>
              <a:t>实时流式多通道</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表示算法 </a:t>
            </a:r>
            <a:r>
              <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zh-CN" altLang="en-US" b="1" dirty="0">
                <a:solidFill>
                  <a:srgbClr val="9079AD"/>
                </a:solidFill>
                <a:latin typeface="Arial" panose="020B0604020202020204" pitchFamily="34" charset="0"/>
                <a:ea typeface="微软雅黑"/>
                <a:cs typeface="Arial" panose="020B0604020202020204" pitchFamily="34" charset="0"/>
              </a:rPr>
              <a:t>模型轻量化</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算法</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17" name="矩形 16">
            <a:extLst>
              <a:ext uri="{FF2B5EF4-FFF2-40B4-BE49-F238E27FC236}">
                <a16:creationId xmlns:a16="http://schemas.microsoft.com/office/drawing/2014/main" id="{567D5D86-DC7A-F4AB-3CBB-0DFB811E8B11}"/>
              </a:ext>
            </a:extLst>
          </p:cNvPr>
          <p:cNvSpPr/>
          <p:nvPr/>
        </p:nvSpPr>
        <p:spPr>
          <a:xfrm>
            <a:off x="7332100" y="3077826"/>
            <a:ext cx="3351661" cy="417743"/>
          </a:xfrm>
          <a:prstGeom prst="rect">
            <a:avLst/>
          </a:prstGeom>
        </p:spPr>
        <p:txBody>
          <a:bodyPr wrap="square">
            <a:spAutoFit/>
          </a:bodyPr>
          <a:lstStyle/>
          <a:p>
            <a:pPr marL="285750" indent="-285750" algn="ctr" defTabSz="914377">
              <a:lnSpc>
                <a:spcPct val="150000"/>
              </a:lnSpc>
              <a:buFont typeface="Wingdings" panose="05000000000000000000" pitchFamily="2" charset="2"/>
              <a:buChar char="l"/>
              <a:defRPr/>
            </a:pP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连续信号时频谱</a:t>
            </a:r>
            <a:endPar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18" name="矩形 17">
            <a:extLst>
              <a:ext uri="{FF2B5EF4-FFF2-40B4-BE49-F238E27FC236}">
                <a16:creationId xmlns:a16="http://schemas.microsoft.com/office/drawing/2014/main" id="{AB773C79-595E-0B60-0AA0-8962905CE1B7}"/>
              </a:ext>
            </a:extLst>
          </p:cNvPr>
          <p:cNvSpPr/>
          <p:nvPr/>
        </p:nvSpPr>
        <p:spPr>
          <a:xfrm>
            <a:off x="877032" y="1333508"/>
            <a:ext cx="1615169"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研究动机：</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19" name="图片 18">
            <a:extLst>
              <a:ext uri="{FF2B5EF4-FFF2-40B4-BE49-F238E27FC236}">
                <a16:creationId xmlns:a16="http://schemas.microsoft.com/office/drawing/2014/main" id="{4925661A-7FF4-1DDA-1763-70F8C886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612" y="1495556"/>
            <a:ext cx="5060270" cy="1650368"/>
          </a:xfrm>
          <a:prstGeom prst="rect">
            <a:avLst/>
          </a:prstGeom>
        </p:spPr>
      </p:pic>
      <p:pic>
        <p:nvPicPr>
          <p:cNvPr id="20" name="图片 19">
            <a:extLst>
              <a:ext uri="{FF2B5EF4-FFF2-40B4-BE49-F238E27FC236}">
                <a16:creationId xmlns:a16="http://schemas.microsoft.com/office/drawing/2014/main" id="{D97AA793-9690-CCEC-2F33-64EB8DD2F14E}"/>
              </a:ext>
            </a:extLst>
          </p:cNvPr>
          <p:cNvPicPr>
            <a:picLocks noChangeAspect="1"/>
          </p:cNvPicPr>
          <p:nvPr/>
        </p:nvPicPr>
        <p:blipFill>
          <a:blip r:embed="rId5"/>
          <a:stretch>
            <a:fillRect/>
          </a:stretch>
        </p:blipFill>
        <p:spPr>
          <a:xfrm>
            <a:off x="7566048" y="3716391"/>
            <a:ext cx="3266023" cy="761584"/>
          </a:xfrm>
          <a:prstGeom prst="rect">
            <a:avLst/>
          </a:prstGeom>
        </p:spPr>
      </p:pic>
      <p:sp>
        <p:nvSpPr>
          <p:cNvPr id="21" name="文本框 20">
            <a:extLst>
              <a:ext uri="{FF2B5EF4-FFF2-40B4-BE49-F238E27FC236}">
                <a16:creationId xmlns:a16="http://schemas.microsoft.com/office/drawing/2014/main" id="{5F24A9E1-E63D-DEBD-89CD-4B0C4D56FD65}"/>
              </a:ext>
            </a:extLst>
          </p:cNvPr>
          <p:cNvSpPr txBox="1"/>
          <p:nvPr/>
        </p:nvSpPr>
        <p:spPr>
          <a:xfrm>
            <a:off x="7946432" y="4449456"/>
            <a:ext cx="2666783" cy="338554"/>
          </a:xfrm>
          <a:prstGeom prst="rect">
            <a:avLst/>
          </a:prstGeom>
          <a:noFill/>
        </p:spPr>
        <p:txBody>
          <a:bodyPr wrap="square" rtlCol="0">
            <a:spAutoFit/>
          </a:bodyPr>
          <a:lstStyle/>
          <a:p>
            <a:r>
              <a:rPr lang="zh-CN" altLang="en-US" sz="1600" b="1" dirty="0">
                <a:latin typeface="Arial" panose="020B0604020202020204" pitchFamily="34" charset="0"/>
                <a:ea typeface="微软雅黑"/>
                <a:cs typeface="Arial" panose="020B0604020202020204" pitchFamily="34" charset="0"/>
              </a:rPr>
              <a:t>多通道语音信号的组成</a:t>
            </a:r>
          </a:p>
        </p:txBody>
      </p:sp>
      <p:sp>
        <p:nvSpPr>
          <p:cNvPr id="22" name="矩形 21">
            <a:extLst>
              <a:ext uri="{FF2B5EF4-FFF2-40B4-BE49-F238E27FC236}">
                <a16:creationId xmlns:a16="http://schemas.microsoft.com/office/drawing/2014/main" id="{2C04641B-99B0-D9C1-D8D3-209F3AAAC68A}"/>
              </a:ext>
            </a:extLst>
          </p:cNvPr>
          <p:cNvSpPr/>
          <p:nvPr/>
        </p:nvSpPr>
        <p:spPr>
          <a:xfrm>
            <a:off x="7439574" y="3716390"/>
            <a:ext cx="3346664" cy="1169207"/>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7EDAF4C8-1F77-55E9-44D1-C696983E3041}"/>
              </a:ext>
            </a:extLst>
          </p:cNvPr>
          <p:cNvSpPr txBox="1"/>
          <p:nvPr/>
        </p:nvSpPr>
        <p:spPr>
          <a:xfrm>
            <a:off x="8215388" y="5783018"/>
            <a:ext cx="1956718" cy="338554"/>
          </a:xfrm>
          <a:prstGeom prst="rect">
            <a:avLst/>
          </a:prstGeom>
          <a:noFill/>
        </p:spPr>
        <p:txBody>
          <a:bodyPr wrap="square" rtlCol="0">
            <a:spAutoFit/>
          </a:bodyPr>
          <a:lstStyle/>
          <a:p>
            <a:r>
              <a:rPr lang="zh-CN" altLang="en-US" sz="1600" b="1" dirty="0">
                <a:latin typeface="Arial" panose="020B0604020202020204" pitchFamily="34" charset="0"/>
                <a:ea typeface="微软雅黑"/>
                <a:cs typeface="Arial" panose="020B0604020202020204" pitchFamily="34" charset="0"/>
              </a:rPr>
              <a:t>复数分量掩膜表示</a:t>
            </a:r>
          </a:p>
        </p:txBody>
      </p:sp>
      <p:sp>
        <p:nvSpPr>
          <p:cNvPr id="3" name="矩形 2">
            <a:extLst>
              <a:ext uri="{FF2B5EF4-FFF2-40B4-BE49-F238E27FC236}">
                <a16:creationId xmlns:a16="http://schemas.microsoft.com/office/drawing/2014/main" id="{405E847C-7C94-4BD9-4666-407DCBE32E69}"/>
              </a:ext>
            </a:extLst>
          </p:cNvPr>
          <p:cNvSpPr/>
          <p:nvPr/>
        </p:nvSpPr>
        <p:spPr>
          <a:xfrm>
            <a:off x="7447826" y="4960510"/>
            <a:ext cx="3338412" cy="1244407"/>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631AFF28-05D3-57AB-CB52-17980506CA9A}"/>
              </a:ext>
            </a:extLst>
          </p:cNvPr>
          <p:cNvGrpSpPr/>
          <p:nvPr/>
        </p:nvGrpSpPr>
        <p:grpSpPr>
          <a:xfrm>
            <a:off x="7490812" y="5077839"/>
            <a:ext cx="3244187" cy="702791"/>
            <a:chOff x="1685923" y="3721253"/>
            <a:chExt cx="2788735" cy="607801"/>
          </a:xfrm>
        </p:grpSpPr>
        <p:pic>
          <p:nvPicPr>
            <p:cNvPr id="14" name="图片 13">
              <a:extLst>
                <a:ext uri="{FF2B5EF4-FFF2-40B4-BE49-F238E27FC236}">
                  <a16:creationId xmlns:a16="http://schemas.microsoft.com/office/drawing/2014/main" id="{DC389A8C-1DD8-29A0-08D9-E0D1DCB6DB80}"/>
                </a:ext>
              </a:extLst>
            </p:cNvPr>
            <p:cNvPicPr>
              <a:picLocks noChangeAspect="1"/>
            </p:cNvPicPr>
            <p:nvPr/>
          </p:nvPicPr>
          <p:blipFill>
            <a:blip r:embed="rId6"/>
            <a:stretch>
              <a:fillRect/>
            </a:stretch>
          </p:blipFill>
          <p:spPr>
            <a:xfrm>
              <a:off x="1685923" y="3721253"/>
              <a:ext cx="2788735" cy="607801"/>
            </a:xfrm>
            <a:prstGeom prst="rect">
              <a:avLst/>
            </a:prstGeom>
          </p:spPr>
        </p:pic>
        <p:sp>
          <p:nvSpPr>
            <p:cNvPr id="15" name="矩形 14">
              <a:extLst>
                <a:ext uri="{FF2B5EF4-FFF2-40B4-BE49-F238E27FC236}">
                  <a16:creationId xmlns:a16="http://schemas.microsoft.com/office/drawing/2014/main" id="{17C54E1F-7666-33FE-4AFE-5C27C0FBE158}"/>
                </a:ext>
              </a:extLst>
            </p:cNvPr>
            <p:cNvSpPr/>
            <p:nvPr/>
          </p:nvSpPr>
          <p:spPr>
            <a:xfrm>
              <a:off x="4280170" y="4056434"/>
              <a:ext cx="19448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a16="http://schemas.microsoft.com/office/drawing/2014/main" id="{275766BD-C11E-B66C-8CFA-3FDC79DC8C48}"/>
              </a:ext>
            </a:extLst>
          </p:cNvPr>
          <p:cNvSpPr/>
          <p:nvPr/>
        </p:nvSpPr>
        <p:spPr>
          <a:xfrm>
            <a:off x="1856559" y="2575377"/>
            <a:ext cx="3345211" cy="207847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6727398"/>
      </p:ext>
    </p:extLst>
  </p:cSld>
  <p:clrMapOvr>
    <a:masterClrMapping/>
  </p:clrMapOvr>
  <p:transition spd="med">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23" name="矩形 22">
            <a:extLst>
              <a:ext uri="{FF2B5EF4-FFF2-40B4-BE49-F238E27FC236}">
                <a16:creationId xmlns:a16="http://schemas.microsoft.com/office/drawing/2014/main" id="{00A6BF71-A7FB-3E7C-39A1-C22576E29661}"/>
              </a:ext>
            </a:extLst>
          </p:cNvPr>
          <p:cNvSpPr/>
          <p:nvPr/>
        </p:nvSpPr>
        <p:spPr>
          <a:xfrm>
            <a:off x="720575" y="2015612"/>
            <a:ext cx="4108845" cy="2120452"/>
          </a:xfrm>
          <a:prstGeom prst="rect">
            <a:avLst/>
          </a:prstGeom>
        </p:spPr>
        <p:txBody>
          <a:bodyPr wrap="square">
            <a:spAutoFit/>
          </a:bodyPr>
          <a:lstStyle/>
          <a:p>
            <a:pPr defTabSz="914377">
              <a:lnSpc>
                <a:spcPct val="150000"/>
              </a:lnSpc>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核心思想：</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模型蒸馏的</a:t>
            </a:r>
            <a:r>
              <a:rPr lang="zh-CN" altLang="en-US" b="1" dirty="0">
                <a:solidFill>
                  <a:srgbClr val="9079AD"/>
                </a:solidFill>
                <a:latin typeface="Arial" panose="020B0604020202020204" pitchFamily="34" charset="0"/>
                <a:ea typeface="微软雅黑"/>
                <a:cs typeface="Arial" panose="020B0604020202020204" pitchFamily="34" charset="0"/>
              </a:rPr>
              <a:t>学生</a:t>
            </a:r>
            <a:r>
              <a:rPr lang="en-US" altLang="zh-CN" b="1" dirty="0">
                <a:solidFill>
                  <a:srgbClr val="9079AD"/>
                </a:solidFill>
                <a:latin typeface="Arial" panose="020B0604020202020204" pitchFamily="34" charset="0"/>
                <a:ea typeface="微软雅黑"/>
                <a:cs typeface="Arial" panose="020B0604020202020204" pitchFamily="34" charset="0"/>
              </a:rPr>
              <a:t>-</a:t>
            </a:r>
            <a:r>
              <a:rPr lang="zh-CN" altLang="en-US" b="1" dirty="0">
                <a:solidFill>
                  <a:srgbClr val="9079AD"/>
                </a:solidFill>
                <a:latin typeface="Arial" panose="020B0604020202020204" pitchFamily="34" charset="0"/>
                <a:ea typeface="微软雅黑"/>
                <a:cs typeface="Arial" panose="020B0604020202020204" pitchFamily="34" charset="0"/>
              </a:rPr>
              <a:t>教师网络</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总架构</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多通道信号幅值和</a:t>
            </a:r>
            <a:r>
              <a:rPr lang="zh-CN" altLang="en-US" b="1" dirty="0">
                <a:solidFill>
                  <a:srgbClr val="9079AD"/>
                </a:solidFill>
                <a:latin typeface="Arial" panose="020B0604020202020204" pitchFamily="34" charset="0"/>
                <a:ea typeface="微软雅黑"/>
                <a:cs typeface="Arial" panose="020B0604020202020204" pitchFamily="34" charset="0"/>
              </a:rPr>
              <a:t>相位角差</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处理</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b="1" dirty="0">
                <a:solidFill>
                  <a:srgbClr val="9079AD"/>
                </a:solidFill>
                <a:latin typeface="Arial" panose="020B0604020202020204" pitchFamily="34" charset="0"/>
                <a:ea typeface="微软雅黑"/>
                <a:cs typeface="Arial" panose="020B0604020202020204" pitchFamily="34" charset="0"/>
              </a:rPr>
              <a:t>带缓存因果空洞卷积</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b="1" dirty="0">
                <a:solidFill>
                  <a:srgbClr val="9079AD"/>
                </a:solidFill>
                <a:latin typeface="Arial" panose="020B0604020202020204" pitchFamily="34" charset="0"/>
                <a:ea typeface="微软雅黑"/>
                <a:cs typeface="Arial" panose="020B0604020202020204" pitchFamily="34" charset="0"/>
              </a:rPr>
              <a:t>尺度不变信噪比</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短时可感度损失</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24" name="矩形 23">
            <a:extLst>
              <a:ext uri="{FF2B5EF4-FFF2-40B4-BE49-F238E27FC236}">
                <a16:creationId xmlns:a16="http://schemas.microsoft.com/office/drawing/2014/main" id="{660233CF-6320-8965-880F-8B97874D00C2}"/>
              </a:ext>
            </a:extLst>
          </p:cNvPr>
          <p:cNvSpPr/>
          <p:nvPr/>
        </p:nvSpPr>
        <p:spPr>
          <a:xfrm>
            <a:off x="720575" y="1390493"/>
            <a:ext cx="1615169"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整体架构：</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25" name="图片 24">
            <a:extLst>
              <a:ext uri="{FF2B5EF4-FFF2-40B4-BE49-F238E27FC236}">
                <a16:creationId xmlns:a16="http://schemas.microsoft.com/office/drawing/2014/main" id="{4756AD6F-3AF7-8AC0-C9A3-E1A450156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88" y="1067480"/>
            <a:ext cx="6658738" cy="5619786"/>
          </a:xfrm>
          <a:prstGeom prst="rect">
            <a:avLst/>
          </a:prstGeom>
        </p:spPr>
      </p:pic>
      <p:pic>
        <p:nvPicPr>
          <p:cNvPr id="26" name="图片 25">
            <a:extLst>
              <a:ext uri="{FF2B5EF4-FFF2-40B4-BE49-F238E27FC236}">
                <a16:creationId xmlns:a16="http://schemas.microsoft.com/office/drawing/2014/main" id="{86F43B2E-226E-24D4-2E6C-476C0B2C1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258" y="4144655"/>
            <a:ext cx="3538024" cy="2072912"/>
          </a:xfrm>
          <a:prstGeom prst="rect">
            <a:avLst/>
          </a:prstGeom>
        </p:spPr>
      </p:pic>
      <p:sp>
        <p:nvSpPr>
          <p:cNvPr id="27" name="矩形 26">
            <a:extLst>
              <a:ext uri="{FF2B5EF4-FFF2-40B4-BE49-F238E27FC236}">
                <a16:creationId xmlns:a16="http://schemas.microsoft.com/office/drawing/2014/main" id="{98F1AAE7-8D0C-8D86-FD4B-6D3D002DD47B}"/>
              </a:ext>
            </a:extLst>
          </p:cNvPr>
          <p:cNvSpPr/>
          <p:nvPr/>
        </p:nvSpPr>
        <p:spPr>
          <a:xfrm>
            <a:off x="5767874" y="2339788"/>
            <a:ext cx="5249750" cy="322730"/>
          </a:xfrm>
          <a:prstGeom prst="rect">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6921471C-A795-140D-C3D9-6D95CF51A7AA}"/>
              </a:ext>
            </a:extLst>
          </p:cNvPr>
          <p:cNvSpPr/>
          <p:nvPr/>
        </p:nvSpPr>
        <p:spPr>
          <a:xfrm>
            <a:off x="5687628" y="5988424"/>
            <a:ext cx="5422777" cy="322730"/>
          </a:xfrm>
          <a:prstGeom prst="rect">
            <a:avLst/>
          </a:prstGeom>
          <a:no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a:extLst>
              <a:ext uri="{FF2B5EF4-FFF2-40B4-BE49-F238E27FC236}">
                <a16:creationId xmlns:a16="http://schemas.microsoft.com/office/drawing/2014/main" id="{16D95530-3EE9-E842-04B1-A42C14DE03C5}"/>
              </a:ext>
            </a:extLst>
          </p:cNvPr>
          <p:cNvCxnSpPr>
            <a:cxnSpLocks/>
          </p:cNvCxnSpPr>
          <p:nvPr/>
        </p:nvCxnSpPr>
        <p:spPr>
          <a:xfrm flipH="1">
            <a:off x="4410616" y="2527820"/>
            <a:ext cx="1315307" cy="5480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189C9EB3-C5A3-42C4-F18A-7ECDC7AF0311}"/>
              </a:ext>
            </a:extLst>
          </p:cNvPr>
          <p:cNvCxnSpPr>
            <a:cxnSpLocks/>
            <a:stCxn id="28" idx="1"/>
          </p:cNvCxnSpPr>
          <p:nvPr/>
        </p:nvCxnSpPr>
        <p:spPr>
          <a:xfrm flipH="1" flipV="1">
            <a:off x="4452578" y="4144655"/>
            <a:ext cx="1235050" cy="200513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7" name="矩形 46">
            <a:extLst>
              <a:ext uri="{FF2B5EF4-FFF2-40B4-BE49-F238E27FC236}">
                <a16:creationId xmlns:a16="http://schemas.microsoft.com/office/drawing/2014/main" id="{B744C92D-9FC8-59E3-E2B6-A019DF6D93D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2.4</a:t>
            </a:r>
            <a:endParaRPr lang="zh-CN" altLang="en-US" dirty="0">
              <a:latin typeface="+mj-ea"/>
              <a:ea typeface="+mj-ea"/>
            </a:endParaRPr>
          </a:p>
        </p:txBody>
      </p:sp>
      <p:sp>
        <p:nvSpPr>
          <p:cNvPr id="48" name="矩形 47">
            <a:extLst>
              <a:ext uri="{FF2B5EF4-FFF2-40B4-BE49-F238E27FC236}">
                <a16:creationId xmlns:a16="http://schemas.microsoft.com/office/drawing/2014/main" id="{8C873F9E-286D-2918-5232-3BF496986A37}"/>
              </a:ext>
            </a:extLst>
          </p:cNvPr>
          <p:cNvSpPr/>
          <p:nvPr/>
        </p:nvSpPr>
        <p:spPr>
          <a:xfrm>
            <a:off x="922865" y="888589"/>
            <a:ext cx="357741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7030A0"/>
                </a:solidFill>
                <a:latin typeface="+mj-ea"/>
                <a:ea typeface="+mj-ea"/>
              </a:rPr>
              <a:t>实时频域卷积时序网络</a:t>
            </a:r>
            <a:r>
              <a:rPr lang="en-US" altLang="zh-CN" b="1" dirty="0">
                <a:solidFill>
                  <a:srgbClr val="7030A0"/>
                </a:solidFill>
                <a:latin typeface="+mj-ea"/>
                <a:ea typeface="+mj-ea"/>
              </a:rPr>
              <a:t>(RTFCRN)</a:t>
            </a:r>
          </a:p>
        </p:txBody>
      </p:sp>
    </p:spTree>
    <p:extLst>
      <p:ext uri="{BB962C8B-B14F-4D97-AF65-F5344CB8AC3E}">
        <p14:creationId xmlns:p14="http://schemas.microsoft.com/office/powerpoint/2010/main" val="811119123"/>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2" name="矩形 1">
            <a:extLst>
              <a:ext uri="{FF2B5EF4-FFF2-40B4-BE49-F238E27FC236}">
                <a16:creationId xmlns:a16="http://schemas.microsoft.com/office/drawing/2014/main" id="{CA3A22EE-34D8-EB4F-888E-81547DF42DD0}"/>
              </a:ext>
            </a:extLst>
          </p:cNvPr>
          <p:cNvSpPr/>
          <p:nvPr/>
        </p:nvSpPr>
        <p:spPr>
          <a:xfrm>
            <a:off x="6106627" y="2334572"/>
            <a:ext cx="5735782" cy="3366947"/>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传统的卷积模块</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卷积核违背时间上的</a:t>
            </a:r>
            <a:r>
              <a:rPr lang="zh-CN" altLang="en-US" b="1" dirty="0">
                <a:solidFill>
                  <a:srgbClr val="9079AD"/>
                </a:solidFill>
                <a:latin typeface="Arial" panose="020B0604020202020204" pitchFamily="34" charset="0"/>
                <a:ea typeface="微软雅黑"/>
                <a:cs typeface="Arial" panose="020B0604020202020204" pitchFamily="34" charset="0"/>
              </a:rPr>
              <a:t>因果约束</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时序网络信号表示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b="1" dirty="0">
                <a:solidFill>
                  <a:srgbClr val="9079AD"/>
                </a:solidFill>
                <a:latin typeface="Arial" panose="020B0604020202020204" pitchFamily="34" charset="0"/>
                <a:ea typeface="微软雅黑"/>
                <a:cs typeface="Arial" panose="020B0604020202020204" pitchFamily="34" charset="0"/>
              </a:rPr>
              <a:t>参数量</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大大增加</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因果空洞卷积</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用较少的</a:t>
            </a:r>
            <a:r>
              <a:rPr lang="zh-CN" altLang="en-US" b="1" dirty="0">
                <a:solidFill>
                  <a:srgbClr val="9079AD"/>
                </a:solidFill>
                <a:latin typeface="Arial" panose="020B0604020202020204" pitchFamily="34" charset="0"/>
                <a:ea typeface="微软雅黑"/>
                <a:cs typeface="Arial" panose="020B0604020202020204" pitchFamily="34" charset="0"/>
              </a:rPr>
              <a:t>参数量</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，使得信号表示满足</a:t>
            </a:r>
            <a:r>
              <a:rPr lang="zh-CN" altLang="en-US" b="1" dirty="0">
                <a:solidFill>
                  <a:srgbClr val="9079AD"/>
                </a:solidFill>
                <a:latin typeface="Arial" panose="020B0604020202020204" pitchFamily="34" charset="0"/>
                <a:ea typeface="微软雅黑"/>
                <a:cs typeface="Arial" panose="020B0604020202020204" pitchFamily="34" charset="0"/>
              </a:rPr>
              <a:t>因果约束</a:t>
            </a:r>
            <a:endParaRPr lang="en-US" altLang="zh-CN" b="1" dirty="0">
              <a:solidFill>
                <a:srgbClr val="9079AD"/>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缓存状态（</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Cache State</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维护网络状态，满足</a:t>
            </a:r>
            <a:r>
              <a:rPr lang="zh-CN" altLang="en-US" b="1" dirty="0">
                <a:solidFill>
                  <a:srgbClr val="9079AD"/>
                </a:solidFill>
                <a:latin typeface="Arial" panose="020B0604020202020204" pitchFamily="34" charset="0"/>
                <a:ea typeface="微软雅黑"/>
                <a:cs typeface="Arial" panose="020B0604020202020204" pitchFamily="34" charset="0"/>
              </a:rPr>
              <a:t>实时流式</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信号表示要求</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3" name="矩形 2">
            <a:extLst>
              <a:ext uri="{FF2B5EF4-FFF2-40B4-BE49-F238E27FC236}">
                <a16:creationId xmlns:a16="http://schemas.microsoft.com/office/drawing/2014/main" id="{C5A3F434-59B2-6E3E-4723-BCB5B3A867FA}"/>
              </a:ext>
            </a:extLst>
          </p:cNvPr>
          <p:cNvSpPr/>
          <p:nvPr/>
        </p:nvSpPr>
        <p:spPr>
          <a:xfrm>
            <a:off x="6027559" y="1573620"/>
            <a:ext cx="3272558" cy="580415"/>
          </a:xfrm>
          <a:prstGeom prst="rect">
            <a:avLst/>
          </a:prstGeom>
        </p:spPr>
        <p:txBody>
          <a:bodyPr wrap="square">
            <a:spAutoFit/>
          </a:bodyPr>
          <a:lstStyle/>
          <a:p>
            <a:pPr marL="0" marR="0" lvl="0" indent="0" defTabSz="914377" rtl="0" eaLnBrk="1" fontAlgn="auto" latinLnBrk="0" hangingPunct="1">
              <a:lnSpc>
                <a:spcPct val="150000"/>
              </a:lnSpc>
              <a:spcBef>
                <a:spcPts val="0"/>
              </a:spcBef>
              <a:spcAft>
                <a:spcPts val="0"/>
              </a:spcAft>
              <a:buClr>
                <a:srgbClr val="2AFEFF"/>
              </a:buClr>
              <a:buSzTx/>
              <a:buFontTx/>
              <a:buNone/>
              <a:tabLst/>
              <a:defRPr/>
            </a:pPr>
            <a:r>
              <a:rPr lang="zh-CN" altLang="en-US" sz="2400" b="1" dirty="0">
                <a:solidFill>
                  <a:prstClr val="black">
                    <a:lumMod val="75000"/>
                    <a:lumOff val="25000"/>
                  </a:prstClr>
                </a:solidFill>
                <a:latin typeface="Arial" panose="020B0604020202020204" pitchFamily="34" charset="0"/>
                <a:ea typeface="微软雅黑"/>
                <a:cs typeface="Arial" panose="020B0604020202020204" pitchFamily="34" charset="0"/>
              </a:rPr>
              <a:t>带缓存的因果空洞卷积：</a:t>
            </a:r>
            <a:endParaRPr lang="en-US" altLang="zh-CN" sz="24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pic>
        <p:nvPicPr>
          <p:cNvPr id="4" name="图片 3">
            <a:extLst>
              <a:ext uri="{FF2B5EF4-FFF2-40B4-BE49-F238E27FC236}">
                <a16:creationId xmlns:a16="http://schemas.microsoft.com/office/drawing/2014/main" id="{998A10D3-8DBF-A496-3F27-BF6828C9C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42" y="2154035"/>
            <a:ext cx="5504168" cy="3547484"/>
          </a:xfrm>
          <a:prstGeom prst="rect">
            <a:avLst/>
          </a:prstGeom>
        </p:spPr>
      </p:pic>
      <p:sp>
        <p:nvSpPr>
          <p:cNvPr id="13" name="矩形 12">
            <a:extLst>
              <a:ext uri="{FF2B5EF4-FFF2-40B4-BE49-F238E27FC236}">
                <a16:creationId xmlns:a16="http://schemas.microsoft.com/office/drawing/2014/main" id="{94C356B2-F45C-D769-FB71-9001BA0BA774}"/>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2.4</a:t>
            </a:r>
            <a:endParaRPr lang="zh-CN" altLang="en-US" dirty="0">
              <a:latin typeface="+mj-ea"/>
              <a:ea typeface="+mj-ea"/>
            </a:endParaRPr>
          </a:p>
        </p:txBody>
      </p:sp>
      <p:sp>
        <p:nvSpPr>
          <p:cNvPr id="14" name="矩形 13">
            <a:extLst>
              <a:ext uri="{FF2B5EF4-FFF2-40B4-BE49-F238E27FC236}">
                <a16:creationId xmlns:a16="http://schemas.microsoft.com/office/drawing/2014/main" id="{D6C6DF5D-6869-6FBA-435E-BCF6D842B45A}"/>
              </a:ext>
            </a:extLst>
          </p:cNvPr>
          <p:cNvSpPr/>
          <p:nvPr/>
        </p:nvSpPr>
        <p:spPr>
          <a:xfrm>
            <a:off x="922865" y="888589"/>
            <a:ext cx="357741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7030A0"/>
                </a:solidFill>
                <a:latin typeface="+mj-ea"/>
                <a:ea typeface="+mj-ea"/>
              </a:rPr>
              <a:t>实时频域卷积时序网络</a:t>
            </a:r>
            <a:r>
              <a:rPr lang="en-US" altLang="zh-CN" b="1" dirty="0">
                <a:solidFill>
                  <a:srgbClr val="7030A0"/>
                </a:solidFill>
                <a:latin typeface="+mj-ea"/>
                <a:ea typeface="+mj-ea"/>
              </a:rPr>
              <a:t>(RTFCRN)</a:t>
            </a:r>
          </a:p>
        </p:txBody>
      </p:sp>
    </p:spTree>
    <p:extLst>
      <p:ext uri="{BB962C8B-B14F-4D97-AF65-F5344CB8AC3E}">
        <p14:creationId xmlns:p14="http://schemas.microsoft.com/office/powerpoint/2010/main" val="2752697293"/>
      </p:ext>
    </p:extLst>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2.4</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6" y="888589"/>
            <a:ext cx="1441193"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数据集生成</a:t>
            </a:r>
          </a:p>
        </p:txBody>
      </p:sp>
      <p:sp>
        <p:nvSpPr>
          <p:cNvPr id="2" name="文本框 1">
            <a:extLst>
              <a:ext uri="{FF2B5EF4-FFF2-40B4-BE49-F238E27FC236}">
                <a16:creationId xmlns:a16="http://schemas.microsoft.com/office/drawing/2014/main" id="{55E76657-CA39-DF01-5D5F-6764DE3E6E5D}"/>
              </a:ext>
            </a:extLst>
          </p:cNvPr>
          <p:cNvSpPr txBox="1"/>
          <p:nvPr/>
        </p:nvSpPr>
        <p:spPr>
          <a:xfrm>
            <a:off x="8435691" y="5371868"/>
            <a:ext cx="2850752" cy="307777"/>
          </a:xfrm>
          <a:prstGeom prst="rect">
            <a:avLst/>
          </a:prstGeom>
          <a:noFill/>
        </p:spPr>
        <p:txBody>
          <a:bodyPr wrap="square" rtlCol="0">
            <a:spAutoFit/>
          </a:bodyPr>
          <a:lstStyle/>
          <a:p>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镜像反射法生成的三通道冲激响应</a:t>
            </a:r>
          </a:p>
        </p:txBody>
      </p:sp>
      <p:pic>
        <p:nvPicPr>
          <p:cNvPr id="3" name="图片 2">
            <a:extLst>
              <a:ext uri="{FF2B5EF4-FFF2-40B4-BE49-F238E27FC236}">
                <a16:creationId xmlns:a16="http://schemas.microsoft.com/office/drawing/2014/main" id="{38E3451D-AB5C-AB42-60D8-C2ACFDE91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930" y="1863383"/>
            <a:ext cx="4194274" cy="3377690"/>
          </a:xfrm>
          <a:prstGeom prst="rect">
            <a:avLst/>
          </a:prstGeom>
        </p:spPr>
      </p:pic>
      <p:sp>
        <p:nvSpPr>
          <p:cNvPr id="4" name="矩形 3">
            <a:extLst>
              <a:ext uri="{FF2B5EF4-FFF2-40B4-BE49-F238E27FC236}">
                <a16:creationId xmlns:a16="http://schemas.microsoft.com/office/drawing/2014/main" id="{965CF537-35AD-915E-4A88-7F7E3ABCBA5C}"/>
              </a:ext>
            </a:extLst>
          </p:cNvPr>
          <p:cNvSpPr/>
          <p:nvPr/>
        </p:nvSpPr>
        <p:spPr>
          <a:xfrm>
            <a:off x="370442" y="1659790"/>
            <a:ext cx="7513399" cy="4651979"/>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开源数据集：</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sz="2000" b="1" dirty="0">
                <a:solidFill>
                  <a:prstClr val="black">
                    <a:lumMod val="75000"/>
                    <a:lumOff val="25000"/>
                  </a:prstClr>
                </a:solidFill>
                <a:latin typeface="Arial" panose="020B0604020202020204" pitchFamily="34" charset="0"/>
                <a:ea typeface="微软雅黑"/>
                <a:cs typeface="Arial" panose="020B0604020202020204" pitchFamily="34" charset="0"/>
              </a:rPr>
              <a:t>语音数据集</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rPr>
              <a:t>THCHS-30, </a:t>
            </a:r>
            <a:r>
              <a:rPr lang="en-US" altLang="zh-CN" sz="2000" dirty="0" err="1">
                <a:solidFill>
                  <a:prstClr val="black">
                    <a:lumMod val="75000"/>
                    <a:lumOff val="25000"/>
                  </a:prstClr>
                </a:solidFill>
                <a:latin typeface="Arial" panose="020B0604020202020204" pitchFamily="34" charset="0"/>
                <a:ea typeface="微软雅黑"/>
                <a:cs typeface="Arial" panose="020B0604020202020204" pitchFamily="34" charset="0"/>
              </a:rPr>
              <a:t>Primeword</a:t>
            </a:r>
            <a:r>
              <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rPr>
              <a:t>, MAGICDATA, </a:t>
            </a:r>
            <a:r>
              <a:rPr lang="en-US" altLang="zh-CN" sz="2000" dirty="0" err="1">
                <a:solidFill>
                  <a:prstClr val="black">
                    <a:lumMod val="75000"/>
                    <a:lumOff val="25000"/>
                  </a:prstClr>
                </a:solidFill>
                <a:latin typeface="Arial" panose="020B0604020202020204" pitchFamily="34" charset="0"/>
                <a:ea typeface="微软雅黑"/>
                <a:cs typeface="Arial" panose="020B0604020202020204" pitchFamily="34" charset="0"/>
              </a:rPr>
              <a:t>Aishell</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sz="2000" b="1" dirty="0">
                <a:solidFill>
                  <a:prstClr val="black">
                    <a:lumMod val="75000"/>
                    <a:lumOff val="25000"/>
                  </a:prstClr>
                </a:solidFill>
                <a:latin typeface="Arial" panose="020B0604020202020204" pitchFamily="34" charset="0"/>
                <a:ea typeface="微软雅黑"/>
                <a:cs typeface="Arial" panose="020B0604020202020204" pitchFamily="34" charset="0"/>
              </a:rPr>
              <a:t>噪声数据集</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pt-BR" altLang="zh-CN" sz="2000" dirty="0">
                <a:solidFill>
                  <a:prstClr val="black">
                    <a:lumMod val="75000"/>
                    <a:lumOff val="25000"/>
                  </a:prstClr>
                </a:solidFill>
                <a:latin typeface="Arial" panose="020B0604020202020204" pitchFamily="34" charset="0"/>
                <a:ea typeface="微软雅黑"/>
                <a:cs typeface="Arial" panose="020B0604020202020204" pitchFamily="34" charset="0"/>
              </a:rPr>
              <a:t>Wham Noise, MUSAN, DNS</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带噪语音数据集：</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sz="2000" b="1" dirty="0">
                <a:solidFill>
                  <a:srgbClr val="9079AD"/>
                </a:solidFill>
                <a:latin typeface="Arial" panose="020B0604020202020204" pitchFamily="34" charset="0"/>
                <a:ea typeface="微软雅黑"/>
                <a:cs typeface="Arial" panose="020B0604020202020204" pitchFamily="34" charset="0"/>
              </a:rPr>
              <a:t>数据增强</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：频率域掩模、时域掩模、速度变换和幅度裁剪</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sz="2000" b="1" dirty="0">
                <a:solidFill>
                  <a:srgbClr val="9079AD"/>
                </a:solidFill>
                <a:latin typeface="Arial" panose="020B0604020202020204" pitchFamily="34" charset="0"/>
                <a:ea typeface="微软雅黑"/>
                <a:cs typeface="Arial" panose="020B0604020202020204" pitchFamily="34" charset="0"/>
              </a:rPr>
              <a:t>采样</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房间参数、麦克风位置、声源位置、</a:t>
            </a:r>
            <a:r>
              <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rPr>
              <a:t>t60</a:t>
            </a:r>
          </a:p>
          <a:p>
            <a:pPr marL="742950" lvl="1" indent="-285750" defTabSz="914377">
              <a:lnSpc>
                <a:spcPct val="150000"/>
              </a:lnSpc>
              <a:buFont typeface="Wingdings" panose="05000000000000000000" pitchFamily="2" charset="2"/>
              <a:buChar char="p"/>
              <a:defRPr/>
            </a:pP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构造三通道冲激响应</a:t>
            </a:r>
            <a:r>
              <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rPr>
              <a:t>(RIR)</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，卷积</a:t>
            </a:r>
            <a:r>
              <a:rPr lang="zh-CN" altLang="en-US" sz="2000" b="1" dirty="0">
                <a:solidFill>
                  <a:srgbClr val="9079AD"/>
                </a:solidFill>
                <a:latin typeface="Arial" panose="020B0604020202020204" pitchFamily="34" charset="0"/>
                <a:ea typeface="微软雅黑"/>
                <a:cs typeface="Arial" panose="020B0604020202020204" pitchFamily="34" charset="0"/>
              </a:rPr>
              <a:t>构造混响语音</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和混响噪声</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742950" lvl="1" indent="-285750" defTabSz="914377">
              <a:lnSpc>
                <a:spcPct val="150000"/>
              </a:lnSpc>
              <a:buFont typeface="Wingdings" panose="05000000000000000000" pitchFamily="2" charset="2"/>
              <a:buChar char="p"/>
              <a:defRPr/>
            </a:pPr>
            <a:r>
              <a:rPr lang="zh-CN" altLang="en-US" sz="2000" b="1" dirty="0">
                <a:solidFill>
                  <a:srgbClr val="9079AD"/>
                </a:solidFill>
                <a:latin typeface="Arial" panose="020B0604020202020204" pitchFamily="34" charset="0"/>
                <a:ea typeface="微软雅黑"/>
                <a:cs typeface="Arial" panose="020B0604020202020204" pitchFamily="34" charset="0"/>
              </a:rPr>
              <a:t>动态混合</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生成噪声语音</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n"/>
              <a:defRPr/>
            </a:pP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821285912"/>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2.4</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1128957"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性能实验</a:t>
            </a:r>
          </a:p>
        </p:txBody>
      </p:sp>
      <p:sp>
        <p:nvSpPr>
          <p:cNvPr id="13" name="矩形 12">
            <a:extLst>
              <a:ext uri="{FF2B5EF4-FFF2-40B4-BE49-F238E27FC236}">
                <a16:creationId xmlns:a16="http://schemas.microsoft.com/office/drawing/2014/main" id="{89952D6A-8EE4-9020-A2BF-404909401F5F}"/>
              </a:ext>
            </a:extLst>
          </p:cNvPr>
          <p:cNvSpPr/>
          <p:nvPr/>
        </p:nvSpPr>
        <p:spPr>
          <a:xfrm>
            <a:off x="495557" y="5044116"/>
            <a:ext cx="5600443" cy="458459"/>
          </a:xfrm>
          <a:prstGeom prst="rect">
            <a:avLst/>
          </a:prstGeom>
        </p:spPr>
        <p:txBody>
          <a:bodyPr wrap="square">
            <a:spAutoFit/>
          </a:bodyPr>
          <a:lstStyle/>
          <a:p>
            <a:pPr marL="285750" indent="-285750" defTabSz="914377">
              <a:lnSpc>
                <a:spcPct val="150000"/>
              </a:lnSpc>
              <a:buFont typeface="Wingdings" panose="05000000000000000000" pitchFamily="2" charset="2"/>
              <a:buChar char="l"/>
              <a:defRPr/>
            </a:pP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RTFCRN</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中的核心模块均</a:t>
            </a:r>
            <a:r>
              <a:rPr lang="zh-CN" altLang="en-US" b="1" dirty="0">
                <a:solidFill>
                  <a:srgbClr val="9079AD"/>
                </a:solidFill>
                <a:latin typeface="Arial" panose="020B0604020202020204" pitchFamily="34" charset="0"/>
                <a:ea typeface="微软雅黑"/>
                <a:cs typeface="Arial" panose="020B0604020202020204" pitchFamily="34" charset="0"/>
              </a:rPr>
              <a:t>增强了信号表示性能</a:t>
            </a:r>
            <a:endParaRPr lang="en-US" altLang="zh-CN" b="1" dirty="0">
              <a:solidFill>
                <a:srgbClr val="9079AD"/>
              </a:solidFill>
              <a:latin typeface="Arial" panose="020B0604020202020204" pitchFamily="34" charset="0"/>
              <a:ea typeface="微软雅黑"/>
              <a:cs typeface="Arial" panose="020B0604020202020204" pitchFamily="34" charset="0"/>
            </a:endParaRPr>
          </a:p>
        </p:txBody>
      </p:sp>
      <p:pic>
        <p:nvPicPr>
          <p:cNvPr id="14" name="图片 13">
            <a:extLst>
              <a:ext uri="{FF2B5EF4-FFF2-40B4-BE49-F238E27FC236}">
                <a16:creationId xmlns:a16="http://schemas.microsoft.com/office/drawing/2014/main" id="{4BD19BC2-AE1D-A866-AC4B-BD9516974654}"/>
              </a:ext>
            </a:extLst>
          </p:cNvPr>
          <p:cNvPicPr>
            <a:picLocks noChangeAspect="1"/>
          </p:cNvPicPr>
          <p:nvPr/>
        </p:nvPicPr>
        <p:blipFill>
          <a:blip r:embed="rId3"/>
          <a:stretch>
            <a:fillRect/>
          </a:stretch>
        </p:blipFill>
        <p:spPr>
          <a:xfrm>
            <a:off x="408763" y="1666389"/>
            <a:ext cx="5644901" cy="3214179"/>
          </a:xfrm>
          <a:prstGeom prst="rect">
            <a:avLst/>
          </a:prstGeom>
        </p:spPr>
      </p:pic>
      <p:pic>
        <p:nvPicPr>
          <p:cNvPr id="15" name="图片 14">
            <a:extLst>
              <a:ext uri="{FF2B5EF4-FFF2-40B4-BE49-F238E27FC236}">
                <a16:creationId xmlns:a16="http://schemas.microsoft.com/office/drawing/2014/main" id="{1A1E07DC-6382-B715-14D3-3E0A2935DC65}"/>
              </a:ext>
            </a:extLst>
          </p:cNvPr>
          <p:cNvPicPr>
            <a:picLocks noChangeAspect="1"/>
          </p:cNvPicPr>
          <p:nvPr/>
        </p:nvPicPr>
        <p:blipFill>
          <a:blip r:embed="rId4"/>
          <a:stretch>
            <a:fillRect/>
          </a:stretch>
        </p:blipFill>
        <p:spPr>
          <a:xfrm>
            <a:off x="6102085" y="1756194"/>
            <a:ext cx="5925047" cy="3147978"/>
          </a:xfrm>
          <a:prstGeom prst="rect">
            <a:avLst/>
          </a:prstGeom>
        </p:spPr>
      </p:pic>
      <p:sp>
        <p:nvSpPr>
          <p:cNvPr id="16" name="矩形 15">
            <a:extLst>
              <a:ext uri="{FF2B5EF4-FFF2-40B4-BE49-F238E27FC236}">
                <a16:creationId xmlns:a16="http://schemas.microsoft.com/office/drawing/2014/main" id="{F3A56A9E-6C4A-9E33-2EE6-358A99461E99}"/>
              </a:ext>
            </a:extLst>
          </p:cNvPr>
          <p:cNvSpPr/>
          <p:nvPr/>
        </p:nvSpPr>
        <p:spPr>
          <a:xfrm>
            <a:off x="624468" y="2910467"/>
            <a:ext cx="5196469" cy="267627"/>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8B7502A1-6406-E1F9-335D-2C859EFC4EED}"/>
              </a:ext>
            </a:extLst>
          </p:cNvPr>
          <p:cNvSpPr/>
          <p:nvPr/>
        </p:nvSpPr>
        <p:spPr>
          <a:xfrm>
            <a:off x="6568068" y="4496397"/>
            <a:ext cx="5296830" cy="254019"/>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477503F4-260D-8753-FC13-D855F8048B81}"/>
              </a:ext>
            </a:extLst>
          </p:cNvPr>
          <p:cNvSpPr/>
          <p:nvPr/>
        </p:nvSpPr>
        <p:spPr>
          <a:xfrm>
            <a:off x="6286652" y="5009759"/>
            <a:ext cx="5724492" cy="873957"/>
          </a:xfrm>
          <a:prstGeom prst="rect">
            <a:avLst/>
          </a:prstGeom>
        </p:spPr>
        <p:txBody>
          <a:bodyPr wrap="square">
            <a:spAutoFit/>
          </a:bodyPr>
          <a:lstStyle/>
          <a:p>
            <a:pPr marL="285750" indent="-285750" defTabSz="914377">
              <a:lnSpc>
                <a:spcPct val="150000"/>
              </a:lnSpc>
              <a:buFont typeface="Wingdings" panose="05000000000000000000" pitchFamily="2" charset="2"/>
              <a:buChar char="l"/>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相比其它场景的连续信号解码表示算法，</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RTFCRN</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能在</a:t>
            </a:r>
            <a:r>
              <a:rPr lang="zh-CN" altLang="en-US" b="1" dirty="0">
                <a:solidFill>
                  <a:srgbClr val="9079AD"/>
                </a:solidFill>
                <a:latin typeface="Arial" panose="020B0604020202020204" pitchFamily="34" charset="0"/>
                <a:ea typeface="微软雅黑"/>
                <a:cs typeface="Arial" panose="020B0604020202020204" pitchFamily="34" charset="0"/>
              </a:rPr>
              <a:t>兼顾速度和网络参数量</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的同时取得</a:t>
            </a:r>
            <a:r>
              <a:rPr lang="zh-CN" altLang="en-US" b="1" dirty="0">
                <a:solidFill>
                  <a:srgbClr val="9079AD"/>
                </a:solidFill>
                <a:latin typeface="Arial" panose="020B0604020202020204" pitchFamily="34" charset="0"/>
                <a:ea typeface="微软雅黑"/>
                <a:cs typeface="Arial" panose="020B0604020202020204" pitchFamily="34" charset="0"/>
              </a:rPr>
              <a:t>优异性能</a:t>
            </a:r>
            <a:endParaRPr lang="en-US" altLang="zh-CN" b="1" dirty="0">
              <a:solidFill>
                <a:srgbClr val="9079AD"/>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268912216"/>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2.4</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1329679"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轻量化实验</a:t>
            </a:r>
          </a:p>
        </p:txBody>
      </p:sp>
      <p:pic>
        <p:nvPicPr>
          <p:cNvPr id="2" name="图片 1">
            <a:extLst>
              <a:ext uri="{FF2B5EF4-FFF2-40B4-BE49-F238E27FC236}">
                <a16:creationId xmlns:a16="http://schemas.microsoft.com/office/drawing/2014/main" id="{B3B5EBD0-5AA4-1D0D-C31D-D1A5D2EE5DDA}"/>
              </a:ext>
            </a:extLst>
          </p:cNvPr>
          <p:cNvPicPr>
            <a:picLocks noChangeAspect="1"/>
          </p:cNvPicPr>
          <p:nvPr/>
        </p:nvPicPr>
        <p:blipFill>
          <a:blip r:embed="rId3"/>
          <a:stretch>
            <a:fillRect/>
          </a:stretch>
        </p:blipFill>
        <p:spPr>
          <a:xfrm>
            <a:off x="585891" y="1465095"/>
            <a:ext cx="5659324" cy="2905457"/>
          </a:xfrm>
          <a:prstGeom prst="rect">
            <a:avLst/>
          </a:prstGeom>
        </p:spPr>
      </p:pic>
      <p:pic>
        <p:nvPicPr>
          <p:cNvPr id="3" name="图片 2">
            <a:extLst>
              <a:ext uri="{FF2B5EF4-FFF2-40B4-BE49-F238E27FC236}">
                <a16:creationId xmlns:a16="http://schemas.microsoft.com/office/drawing/2014/main" id="{0A1F5EDC-33A5-AE9F-B658-AF332FD31816}"/>
              </a:ext>
            </a:extLst>
          </p:cNvPr>
          <p:cNvPicPr>
            <a:picLocks noChangeAspect="1"/>
          </p:cNvPicPr>
          <p:nvPr/>
        </p:nvPicPr>
        <p:blipFill rotWithShape="1">
          <a:blip r:embed="rId4"/>
          <a:srcRect l="2337" r="2920"/>
          <a:stretch/>
        </p:blipFill>
        <p:spPr>
          <a:xfrm>
            <a:off x="6906879" y="848851"/>
            <a:ext cx="4135278" cy="5160297"/>
          </a:xfrm>
          <a:prstGeom prst="rect">
            <a:avLst/>
          </a:prstGeom>
        </p:spPr>
      </p:pic>
      <p:sp>
        <p:nvSpPr>
          <p:cNvPr id="4" name="文本框 3">
            <a:extLst>
              <a:ext uri="{FF2B5EF4-FFF2-40B4-BE49-F238E27FC236}">
                <a16:creationId xmlns:a16="http://schemas.microsoft.com/office/drawing/2014/main" id="{B038DCAE-4DB2-349A-9895-BB8AB91E853B}"/>
              </a:ext>
            </a:extLst>
          </p:cNvPr>
          <p:cNvSpPr txBox="1"/>
          <p:nvPr/>
        </p:nvSpPr>
        <p:spPr>
          <a:xfrm>
            <a:off x="6821130" y="6204915"/>
            <a:ext cx="4925115" cy="523220"/>
          </a:xfrm>
          <a:prstGeom prst="rect">
            <a:avLst/>
          </a:prstGeom>
          <a:noFill/>
        </p:spPr>
        <p:txBody>
          <a:bodyPr wrap="square">
            <a:spAutoFit/>
          </a:bodyPr>
          <a:lstStyle/>
          <a:p>
            <a:pPr algn="ct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原始</a:t>
            </a:r>
            <a:r>
              <a:rPr lang="en-US" altLang="zh-CN" sz="1400" b="1" dirty="0">
                <a:solidFill>
                  <a:prstClr val="black">
                    <a:lumMod val="75000"/>
                    <a:lumOff val="25000"/>
                  </a:prstClr>
                </a:solidFill>
                <a:latin typeface="Arial" panose="020B0604020202020204" pitchFamily="34" charset="0"/>
                <a:ea typeface="微软雅黑"/>
                <a:cs typeface="Arial" panose="020B0604020202020204" pitchFamily="34" charset="0"/>
              </a:rPr>
              <a:t>RTFCRN</a:t>
            </a: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，直接轻量化的</a:t>
            </a:r>
            <a:r>
              <a:rPr lang="en-US" altLang="zh-CN" sz="1400" b="1" dirty="0">
                <a:solidFill>
                  <a:prstClr val="black">
                    <a:lumMod val="75000"/>
                    <a:lumOff val="25000"/>
                  </a:prstClr>
                </a:solidFill>
                <a:latin typeface="Arial" panose="020B0604020202020204" pitchFamily="34" charset="0"/>
                <a:ea typeface="微软雅黑"/>
                <a:cs typeface="Arial" panose="020B0604020202020204" pitchFamily="34" charset="0"/>
              </a:rPr>
              <a:t>RTFCRN</a:t>
            </a: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和蒸馏得到</a:t>
            </a:r>
            <a:r>
              <a:rPr lang="en-US" altLang="zh-CN" sz="1400" b="1" dirty="0">
                <a:solidFill>
                  <a:prstClr val="black">
                    <a:lumMod val="75000"/>
                    <a:lumOff val="25000"/>
                  </a:prstClr>
                </a:solidFill>
                <a:latin typeface="Arial" panose="020B0604020202020204" pitchFamily="34" charset="0"/>
                <a:ea typeface="微软雅黑"/>
                <a:cs typeface="Arial" panose="020B0604020202020204" pitchFamily="34" charset="0"/>
              </a:rPr>
              <a:t>RTFCRN</a:t>
            </a:r>
          </a:p>
          <a:p>
            <a:pPr algn="ct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对各个信噪比范围内的带噪语音信号的增强效果</a:t>
            </a:r>
          </a:p>
        </p:txBody>
      </p:sp>
      <p:sp>
        <p:nvSpPr>
          <p:cNvPr id="19" name="矩形 18">
            <a:extLst>
              <a:ext uri="{FF2B5EF4-FFF2-40B4-BE49-F238E27FC236}">
                <a16:creationId xmlns:a16="http://schemas.microsoft.com/office/drawing/2014/main" id="{34A3DEC5-DA90-3832-8FA8-5CC6DC059D91}"/>
              </a:ext>
            </a:extLst>
          </p:cNvPr>
          <p:cNvSpPr/>
          <p:nvPr/>
        </p:nvSpPr>
        <p:spPr>
          <a:xfrm>
            <a:off x="423453" y="4399922"/>
            <a:ext cx="5984199" cy="1704954"/>
          </a:xfrm>
          <a:prstGeom prst="rect">
            <a:avLst/>
          </a:prstGeom>
        </p:spPr>
        <p:txBody>
          <a:bodyPr wrap="square">
            <a:spAutoFit/>
          </a:bodyPr>
          <a:lstStyle/>
          <a:p>
            <a:pPr marL="285750" indent="-285750" defTabSz="914377">
              <a:lnSpc>
                <a:spcPct val="150000"/>
              </a:lnSpc>
              <a:buFont typeface="Arial" panose="020B0604020202020204" pitchFamily="34" charset="0"/>
              <a:buChar char="•"/>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经过模型轻量化，</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RTFCRN</a:t>
            </a:r>
            <a:r>
              <a:rPr lang="zh-CN" altLang="en-US" b="1" dirty="0">
                <a:solidFill>
                  <a:srgbClr val="9079AD"/>
                </a:solidFill>
                <a:latin typeface="Arial" panose="020B0604020202020204" pitchFamily="34" charset="0"/>
                <a:ea typeface="微软雅黑"/>
                <a:cs typeface="Arial" panose="020B0604020202020204" pitchFamily="34" charset="0"/>
              </a:rPr>
              <a:t>性能略微上升</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zh-CN" altLang="en-US" b="1" dirty="0">
                <a:solidFill>
                  <a:srgbClr val="9079AD"/>
                </a:solidFill>
                <a:latin typeface="Arial" panose="020B0604020202020204" pitchFamily="34" charset="0"/>
                <a:ea typeface="微软雅黑"/>
                <a:cs typeface="Arial" panose="020B0604020202020204" pitchFamily="34" charset="0"/>
              </a:rPr>
              <a:t>参数量压缩了</a:t>
            </a:r>
            <a:r>
              <a:rPr lang="en-US" altLang="zh-CN" b="1" dirty="0">
                <a:solidFill>
                  <a:srgbClr val="9079AD"/>
                </a:solidFill>
                <a:latin typeface="Arial" panose="020B0604020202020204" pitchFamily="34" charset="0"/>
                <a:ea typeface="微软雅黑"/>
                <a:cs typeface="Arial" panose="020B0604020202020204" pitchFamily="34" charset="0"/>
              </a:rPr>
              <a:t>86%</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a:t>
            </a:r>
            <a:r>
              <a:rPr lang="zh-CN" altLang="en-US" b="1" dirty="0">
                <a:solidFill>
                  <a:srgbClr val="9079AD"/>
                </a:solidFill>
                <a:latin typeface="Arial" panose="020B0604020202020204" pitchFamily="34" charset="0"/>
                <a:ea typeface="微软雅黑"/>
                <a:cs typeface="Arial" panose="020B0604020202020204" pitchFamily="34" charset="0"/>
              </a:rPr>
              <a:t>实时率从</a:t>
            </a:r>
            <a:r>
              <a:rPr lang="en-US" altLang="zh-CN" b="1" dirty="0">
                <a:solidFill>
                  <a:srgbClr val="9079AD"/>
                </a:solidFill>
                <a:latin typeface="Arial" panose="020B0604020202020204" pitchFamily="34" charset="0"/>
                <a:ea typeface="微软雅黑"/>
                <a:cs typeface="Arial" panose="020B0604020202020204" pitchFamily="34" charset="0"/>
              </a:rPr>
              <a:t>0.31</a:t>
            </a:r>
            <a:r>
              <a:rPr lang="zh-CN" altLang="en-US" b="1" dirty="0">
                <a:solidFill>
                  <a:srgbClr val="9079AD"/>
                </a:solidFill>
                <a:latin typeface="Arial" panose="020B0604020202020204" pitchFamily="34" charset="0"/>
                <a:ea typeface="微软雅黑"/>
                <a:cs typeface="Arial" panose="020B0604020202020204" pitchFamily="34" charset="0"/>
              </a:rPr>
              <a:t>提升到</a:t>
            </a:r>
            <a:r>
              <a:rPr lang="en-US" altLang="zh-CN" b="1" dirty="0">
                <a:solidFill>
                  <a:srgbClr val="9079AD"/>
                </a:solidFill>
                <a:latin typeface="Arial" panose="020B0604020202020204" pitchFamily="34" charset="0"/>
                <a:ea typeface="微软雅黑"/>
                <a:cs typeface="Arial" panose="020B0604020202020204" pitchFamily="34" charset="0"/>
              </a:rPr>
              <a:t>0.21</a:t>
            </a:r>
          </a:p>
          <a:p>
            <a:pPr marL="285750" indent="-285750" defTabSz="914377">
              <a:lnSpc>
                <a:spcPct val="150000"/>
              </a:lnSpc>
              <a:buFont typeface="Arial" panose="020B0604020202020204" pitchFamily="34" charset="0"/>
              <a:buChar char="•"/>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各个信噪比区间内，蒸馏后的</a:t>
            </a:r>
            <a:r>
              <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rPr>
              <a:t>RTFCRN</a:t>
            </a:r>
            <a:r>
              <a:rPr lang="zh-CN" altLang="en-US" b="1" dirty="0">
                <a:solidFill>
                  <a:srgbClr val="9079AD"/>
                </a:solidFill>
                <a:latin typeface="Arial" panose="020B0604020202020204" pitchFamily="34" charset="0"/>
                <a:ea typeface="微软雅黑"/>
                <a:cs typeface="Arial" panose="020B0604020202020204" pitchFamily="34" charset="0"/>
              </a:rPr>
              <a:t>性能</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都与原始模型</a:t>
            </a:r>
            <a:r>
              <a:rPr lang="zh-CN" altLang="en-US" b="1" dirty="0">
                <a:solidFill>
                  <a:srgbClr val="9079AD"/>
                </a:solidFill>
                <a:latin typeface="Arial" panose="020B0604020202020204" pitchFamily="34" charset="0"/>
                <a:ea typeface="微软雅黑"/>
                <a:cs typeface="Arial" panose="020B0604020202020204" pitchFamily="34" charset="0"/>
              </a:rPr>
              <a:t>差别不大，甚至有所提升</a:t>
            </a:r>
            <a:endParaRPr lang="en-US" altLang="zh-CN" b="1" dirty="0">
              <a:solidFill>
                <a:srgbClr val="9079AD"/>
              </a:solidFill>
              <a:latin typeface="Arial" panose="020B0604020202020204" pitchFamily="34" charset="0"/>
              <a:ea typeface="微软雅黑"/>
              <a:cs typeface="Arial" panose="020B0604020202020204" pitchFamily="34" charset="0"/>
            </a:endParaRPr>
          </a:p>
        </p:txBody>
      </p:sp>
      <p:sp>
        <p:nvSpPr>
          <p:cNvPr id="20" name="矩形 19">
            <a:extLst>
              <a:ext uri="{FF2B5EF4-FFF2-40B4-BE49-F238E27FC236}">
                <a16:creationId xmlns:a16="http://schemas.microsoft.com/office/drawing/2014/main" id="{A7056B40-F2A2-25A9-9C29-70BDAF98B9C9}"/>
              </a:ext>
            </a:extLst>
          </p:cNvPr>
          <p:cNvSpPr/>
          <p:nvPr/>
        </p:nvSpPr>
        <p:spPr>
          <a:xfrm>
            <a:off x="833334" y="4000245"/>
            <a:ext cx="5289176" cy="242457"/>
          </a:xfrm>
          <a:prstGeom prst="rect">
            <a:avLst/>
          </a:prstGeom>
          <a:noFill/>
          <a:ln w="28575">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533727811"/>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33BB0578-54C9-A670-18A6-60763F49D1E3}"/>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2.4</a:t>
            </a:r>
            <a:endParaRPr lang="zh-CN" altLang="en-US" dirty="0">
              <a:latin typeface="+mj-ea"/>
              <a:ea typeface="+mj-ea"/>
            </a:endParaRPr>
          </a:p>
        </p:txBody>
      </p:sp>
      <p:sp>
        <p:nvSpPr>
          <p:cNvPr id="12" name="矩形 11">
            <a:extLst>
              <a:ext uri="{FF2B5EF4-FFF2-40B4-BE49-F238E27FC236}">
                <a16:creationId xmlns:a16="http://schemas.microsoft.com/office/drawing/2014/main" id="{2CD6B9CC-D297-7CDE-0985-C641CB763687}"/>
              </a:ext>
            </a:extLst>
          </p:cNvPr>
          <p:cNvSpPr/>
          <p:nvPr/>
        </p:nvSpPr>
        <p:spPr>
          <a:xfrm>
            <a:off x="922867" y="888589"/>
            <a:ext cx="1363133"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降噪可视化</a:t>
            </a:r>
          </a:p>
        </p:txBody>
      </p:sp>
      <p:sp>
        <p:nvSpPr>
          <p:cNvPr id="13" name="文本框 12">
            <a:extLst>
              <a:ext uri="{FF2B5EF4-FFF2-40B4-BE49-F238E27FC236}">
                <a16:creationId xmlns:a16="http://schemas.microsoft.com/office/drawing/2014/main" id="{D3EA9D28-C57A-FDE2-79B5-7DB85BE35E58}"/>
              </a:ext>
            </a:extLst>
          </p:cNvPr>
          <p:cNvSpPr txBox="1"/>
          <p:nvPr/>
        </p:nvSpPr>
        <p:spPr>
          <a:xfrm>
            <a:off x="5843304" y="6379489"/>
            <a:ext cx="5678649" cy="307777"/>
          </a:xfrm>
          <a:prstGeom prst="rect">
            <a:avLst/>
          </a:prstGeom>
          <a:noFill/>
        </p:spPr>
        <p:txBody>
          <a:bodyPr wrap="square">
            <a:spAutoFit/>
          </a:bodyPr>
          <a:lstStyle/>
          <a:p>
            <a:r>
              <a:rPr lang="zh-CN" altLang="en-US" sz="1400" b="1" dirty="0"/>
              <a:t> </a:t>
            </a:r>
            <a:r>
              <a:rPr lang="en-US" altLang="zh-CN" sz="1400" b="1" dirty="0">
                <a:solidFill>
                  <a:prstClr val="black">
                    <a:lumMod val="75000"/>
                    <a:lumOff val="25000"/>
                  </a:prstClr>
                </a:solidFill>
                <a:latin typeface="Arial" panose="020B0604020202020204" pitchFamily="34" charset="0"/>
                <a:ea typeface="微软雅黑"/>
                <a:cs typeface="Arial" panose="020B0604020202020204" pitchFamily="34" charset="0"/>
              </a:rPr>
              <a:t>RTFCRN </a:t>
            </a:r>
            <a:r>
              <a:rPr lang="zh-CN" altLang="en-US" sz="1400" b="1" dirty="0">
                <a:solidFill>
                  <a:prstClr val="black">
                    <a:lumMod val="75000"/>
                    <a:lumOff val="25000"/>
                  </a:prstClr>
                </a:solidFill>
                <a:latin typeface="Arial" panose="020B0604020202020204" pitchFamily="34" charset="0"/>
                <a:ea typeface="微软雅黑"/>
                <a:cs typeface="Arial" panose="020B0604020202020204" pitchFamily="34" charset="0"/>
              </a:rPr>
              <a:t>对于鸟叫、蝉鸣、机械、钟声等噪声的语音增强效果时频谱</a:t>
            </a:r>
          </a:p>
        </p:txBody>
      </p:sp>
      <p:sp>
        <p:nvSpPr>
          <p:cNvPr id="14" name="矩形 13">
            <a:extLst>
              <a:ext uri="{FF2B5EF4-FFF2-40B4-BE49-F238E27FC236}">
                <a16:creationId xmlns:a16="http://schemas.microsoft.com/office/drawing/2014/main" id="{75B9F191-FA09-702F-4C13-4DA3ECB9421D}"/>
              </a:ext>
            </a:extLst>
          </p:cNvPr>
          <p:cNvSpPr/>
          <p:nvPr/>
        </p:nvSpPr>
        <p:spPr>
          <a:xfrm>
            <a:off x="485319" y="2482726"/>
            <a:ext cx="5233535" cy="2120902"/>
          </a:xfrm>
          <a:prstGeom prst="rect">
            <a:avLst/>
          </a:prstGeom>
        </p:spPr>
        <p:txBody>
          <a:bodyPr wrap="square">
            <a:spAutoFit/>
          </a:bodyPr>
          <a:lstStyle/>
          <a:p>
            <a:pPr marL="285750" indent="-285750" defTabSz="914377">
              <a:lnSpc>
                <a:spcPct val="150000"/>
              </a:lnSpc>
              <a:buFont typeface="Wingdings" panose="05000000000000000000" pitchFamily="2" charset="2"/>
              <a:buChar char="l"/>
              <a:defRPr/>
            </a:pPr>
            <a:r>
              <a:rPr lang="zh-CN" altLang="en-US" b="1" dirty="0">
                <a:solidFill>
                  <a:srgbClr val="9079AD"/>
                </a:solidFill>
                <a:latin typeface="+mj-ea"/>
                <a:ea typeface="+mj-ea"/>
                <a:cs typeface="Arial" panose="020B0604020202020204" pitchFamily="34" charset="0"/>
              </a:rPr>
              <a:t>宽带和窄带</a:t>
            </a:r>
            <a:r>
              <a:rPr lang="zh-CN" altLang="en-US" dirty="0">
                <a:solidFill>
                  <a:prstClr val="black">
                    <a:lumMod val="75000"/>
                    <a:lumOff val="25000"/>
                  </a:prstClr>
                </a:solidFill>
                <a:latin typeface="+mj-ea"/>
                <a:ea typeface="+mj-ea"/>
                <a:cs typeface="Arial" panose="020B0604020202020204" pitchFamily="34" charset="0"/>
              </a:rPr>
              <a:t>噪声都能够很好处理</a:t>
            </a:r>
            <a:endParaRPr lang="en-US" altLang="zh-CN" dirty="0">
              <a:solidFill>
                <a:prstClr val="black">
                  <a:lumMod val="75000"/>
                  <a:lumOff val="25000"/>
                </a:prstClr>
              </a:solidFill>
              <a:latin typeface="+mj-ea"/>
              <a:ea typeface="+mj-ea"/>
              <a:cs typeface="Arial" panose="020B0604020202020204" pitchFamily="34" charset="0"/>
            </a:endParaRPr>
          </a:p>
          <a:p>
            <a:pPr marL="285750" indent="-285750" defTabSz="914377">
              <a:lnSpc>
                <a:spcPct val="150000"/>
              </a:lnSpc>
              <a:buFont typeface="Wingdings" panose="05000000000000000000" pitchFamily="2" charset="2"/>
              <a:buChar char="l"/>
              <a:defRPr/>
            </a:pPr>
            <a:endParaRPr lang="en-US" altLang="zh-CN" dirty="0">
              <a:solidFill>
                <a:prstClr val="black">
                  <a:lumMod val="75000"/>
                  <a:lumOff val="25000"/>
                </a:prstClr>
              </a:solidFill>
              <a:latin typeface="+mj-ea"/>
              <a:ea typeface="+mj-ea"/>
              <a:cs typeface="Arial" panose="020B0604020202020204" pitchFamily="34" charset="0"/>
            </a:endParaRPr>
          </a:p>
          <a:p>
            <a:pPr marL="285750" indent="-285750" defTabSz="914377">
              <a:lnSpc>
                <a:spcPct val="150000"/>
              </a:lnSpc>
              <a:buFont typeface="Wingdings" panose="05000000000000000000" pitchFamily="2" charset="2"/>
              <a:buChar char="l"/>
              <a:defRPr/>
            </a:pPr>
            <a:r>
              <a:rPr lang="zh-CN" altLang="en-US" dirty="0">
                <a:solidFill>
                  <a:prstClr val="black">
                    <a:lumMod val="75000"/>
                    <a:lumOff val="25000"/>
                  </a:prstClr>
                </a:solidFill>
                <a:latin typeface="+mj-ea"/>
                <a:ea typeface="+mj-ea"/>
                <a:cs typeface="Arial" panose="020B0604020202020204" pitchFamily="34" charset="0"/>
              </a:rPr>
              <a:t>能完全去除低信噪比下的</a:t>
            </a:r>
            <a:r>
              <a:rPr lang="zh-CN" altLang="en-US" b="1" dirty="0">
                <a:solidFill>
                  <a:srgbClr val="9079AD"/>
                </a:solidFill>
                <a:latin typeface="+mj-ea"/>
                <a:ea typeface="+mj-ea"/>
                <a:cs typeface="Arial" panose="020B0604020202020204" pitchFamily="34" charset="0"/>
              </a:rPr>
              <a:t>高能量</a:t>
            </a:r>
            <a:r>
              <a:rPr lang="zh-CN" altLang="en-US" dirty="0">
                <a:solidFill>
                  <a:prstClr val="black">
                    <a:lumMod val="75000"/>
                    <a:lumOff val="25000"/>
                  </a:prstClr>
                </a:solidFill>
                <a:latin typeface="+mj-ea"/>
                <a:ea typeface="+mj-ea"/>
                <a:cs typeface="Arial" panose="020B0604020202020204" pitchFamily="34" charset="0"/>
              </a:rPr>
              <a:t>噪声</a:t>
            </a:r>
            <a:endParaRPr lang="en-US" altLang="zh-CN" dirty="0">
              <a:solidFill>
                <a:prstClr val="black">
                  <a:lumMod val="75000"/>
                  <a:lumOff val="25000"/>
                </a:prstClr>
              </a:solidFill>
              <a:latin typeface="+mj-ea"/>
              <a:ea typeface="+mj-ea"/>
              <a:cs typeface="Arial" panose="020B0604020202020204" pitchFamily="34" charset="0"/>
            </a:endParaRPr>
          </a:p>
          <a:p>
            <a:pPr marL="285750" indent="-285750" defTabSz="914377">
              <a:lnSpc>
                <a:spcPct val="150000"/>
              </a:lnSpc>
              <a:buFont typeface="Wingdings" panose="05000000000000000000" pitchFamily="2" charset="2"/>
              <a:buChar char="l"/>
              <a:defRPr/>
            </a:pPr>
            <a:endParaRPr lang="en-US" altLang="zh-CN" dirty="0">
              <a:solidFill>
                <a:prstClr val="black">
                  <a:lumMod val="75000"/>
                  <a:lumOff val="25000"/>
                </a:prstClr>
              </a:solidFill>
              <a:latin typeface="+mj-ea"/>
              <a:ea typeface="+mj-ea"/>
              <a:cs typeface="Arial" panose="020B0604020202020204" pitchFamily="34" charset="0"/>
            </a:endParaRPr>
          </a:p>
          <a:p>
            <a:pPr marL="285750" indent="-285750" defTabSz="914377">
              <a:lnSpc>
                <a:spcPct val="150000"/>
              </a:lnSpc>
              <a:buFont typeface="Wingdings" panose="05000000000000000000" pitchFamily="2" charset="2"/>
              <a:buChar char="l"/>
              <a:defRPr/>
            </a:pPr>
            <a:r>
              <a:rPr lang="zh-CN" altLang="en-US" dirty="0">
                <a:solidFill>
                  <a:prstClr val="black">
                    <a:lumMod val="75000"/>
                    <a:lumOff val="25000"/>
                  </a:prstClr>
                </a:solidFill>
                <a:latin typeface="+mj-ea"/>
                <a:ea typeface="+mj-ea"/>
                <a:cs typeface="Arial" panose="020B0604020202020204" pitchFamily="34" charset="0"/>
              </a:rPr>
              <a:t>去除</a:t>
            </a:r>
            <a:r>
              <a:rPr lang="zh-CN" altLang="en-US" b="1" dirty="0">
                <a:solidFill>
                  <a:srgbClr val="9079AD"/>
                </a:solidFill>
                <a:latin typeface="+mj-ea"/>
                <a:ea typeface="+mj-ea"/>
                <a:cs typeface="Arial" panose="020B0604020202020204" pitchFamily="34" charset="0"/>
              </a:rPr>
              <a:t>不稳定</a:t>
            </a:r>
            <a:r>
              <a:rPr lang="zh-CN" altLang="en-US" dirty="0">
                <a:solidFill>
                  <a:prstClr val="black">
                    <a:lumMod val="75000"/>
                    <a:lumOff val="25000"/>
                  </a:prstClr>
                </a:solidFill>
                <a:latin typeface="+mj-ea"/>
                <a:ea typeface="+mj-ea"/>
                <a:cs typeface="Arial" panose="020B0604020202020204" pitchFamily="34" charset="0"/>
              </a:rPr>
              <a:t>噪声</a:t>
            </a:r>
            <a:endParaRPr lang="en-US" altLang="zh-CN" dirty="0">
              <a:solidFill>
                <a:prstClr val="black">
                  <a:lumMod val="75000"/>
                  <a:lumOff val="25000"/>
                </a:prstClr>
              </a:solidFill>
              <a:latin typeface="+mj-ea"/>
              <a:ea typeface="+mj-ea"/>
              <a:cs typeface="Arial" panose="020B0604020202020204" pitchFamily="34" charset="0"/>
            </a:endParaRPr>
          </a:p>
        </p:txBody>
      </p:sp>
      <p:pic>
        <p:nvPicPr>
          <p:cNvPr id="15" name="图片 14">
            <a:extLst>
              <a:ext uri="{FF2B5EF4-FFF2-40B4-BE49-F238E27FC236}">
                <a16:creationId xmlns:a16="http://schemas.microsoft.com/office/drawing/2014/main" id="{3F09034A-9F33-3126-4E0B-F8607887284E}"/>
              </a:ext>
            </a:extLst>
          </p:cNvPr>
          <p:cNvPicPr>
            <a:picLocks noChangeAspect="1"/>
          </p:cNvPicPr>
          <p:nvPr/>
        </p:nvPicPr>
        <p:blipFill>
          <a:blip r:embed="rId3"/>
          <a:stretch>
            <a:fillRect/>
          </a:stretch>
        </p:blipFill>
        <p:spPr>
          <a:xfrm>
            <a:off x="5281306" y="790958"/>
            <a:ext cx="6240648" cy="5504439"/>
          </a:xfrm>
          <a:prstGeom prst="rect">
            <a:avLst/>
          </a:prstGeom>
        </p:spPr>
      </p:pic>
      <p:sp>
        <p:nvSpPr>
          <p:cNvPr id="2" name="矩形 1">
            <a:extLst>
              <a:ext uri="{FF2B5EF4-FFF2-40B4-BE49-F238E27FC236}">
                <a16:creationId xmlns:a16="http://schemas.microsoft.com/office/drawing/2014/main" id="{47EDD221-24C6-D82C-8697-AC165308380B}"/>
              </a:ext>
            </a:extLst>
          </p:cNvPr>
          <p:cNvSpPr/>
          <p:nvPr/>
        </p:nvSpPr>
        <p:spPr>
          <a:xfrm>
            <a:off x="6736466" y="1174060"/>
            <a:ext cx="739236" cy="133881"/>
          </a:xfrm>
          <a:prstGeom prst="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E809603-ED12-4D82-A406-C69A13F25640}"/>
              </a:ext>
            </a:extLst>
          </p:cNvPr>
          <p:cNvSpPr/>
          <p:nvPr/>
        </p:nvSpPr>
        <p:spPr>
          <a:xfrm>
            <a:off x="9241134" y="888589"/>
            <a:ext cx="963569" cy="239171"/>
          </a:xfrm>
          <a:prstGeom prst="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3488CA3B-F613-E0B0-18C2-245B1E62A90C}"/>
              </a:ext>
            </a:extLst>
          </p:cNvPr>
          <p:cNvSpPr/>
          <p:nvPr/>
        </p:nvSpPr>
        <p:spPr>
          <a:xfrm>
            <a:off x="9936523" y="3684470"/>
            <a:ext cx="693738" cy="542544"/>
          </a:xfrm>
          <a:prstGeom prst="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CE0D3124-BA4A-2C5B-B8AF-97CEA157D613}"/>
              </a:ext>
            </a:extLst>
          </p:cNvPr>
          <p:cNvSpPr/>
          <p:nvPr/>
        </p:nvSpPr>
        <p:spPr>
          <a:xfrm>
            <a:off x="7194725" y="3684470"/>
            <a:ext cx="402336" cy="542544"/>
          </a:xfrm>
          <a:prstGeom prst="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2702483"/>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CAE4A052-8841-0C8A-62A3-5DDF60C3D303}"/>
              </a:ext>
            </a:extLst>
          </p:cNvPr>
          <p:cNvSpPr txBox="1">
            <a:spLocks noChangeArrowheads="1"/>
          </p:cNvSpPr>
          <p:nvPr/>
        </p:nvSpPr>
        <p:spPr bwMode="auto">
          <a:xfrm>
            <a:off x="4977744" y="2787604"/>
            <a:ext cx="2236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研究背景</a:t>
            </a:r>
          </a:p>
        </p:txBody>
      </p:sp>
      <p:sp>
        <p:nvSpPr>
          <p:cNvPr id="3" name="矩形 2">
            <a:extLst>
              <a:ext uri="{FF2B5EF4-FFF2-40B4-BE49-F238E27FC236}">
                <a16:creationId xmlns:a16="http://schemas.microsoft.com/office/drawing/2014/main" id="{1F9EB1CD-8D65-D839-7A17-57225E1E892F}"/>
              </a:ext>
            </a:extLst>
          </p:cNvPr>
          <p:cNvSpPr/>
          <p:nvPr/>
        </p:nvSpPr>
        <p:spPr>
          <a:xfrm>
            <a:off x="2779718" y="3925592"/>
            <a:ext cx="6632564" cy="499624"/>
          </a:xfrm>
          <a:prstGeom prst="rect">
            <a:avLst/>
          </a:prstGeom>
        </p:spPr>
        <p:txBody>
          <a:bodyPr wrap="square">
            <a:spAutoFit/>
          </a:bodyPr>
          <a:lstStyle/>
          <a:p>
            <a:pPr algn="ctr" defTabSz="914377">
              <a:lnSpc>
                <a:spcPct val="150000"/>
              </a:lnSpc>
              <a:buClr>
                <a:srgbClr val="2AFEFF"/>
              </a:buClr>
              <a:defRPr/>
            </a:pPr>
            <a:r>
              <a:rPr lang="zh-CN" altLang="en-US" sz="2000" dirty="0">
                <a:solidFill>
                  <a:prstClr val="black">
                    <a:lumMod val="75000"/>
                    <a:lumOff val="25000"/>
                  </a:prstClr>
                </a:solidFill>
                <a:latin typeface="+mj-ea"/>
                <a:ea typeface="+mj-ea"/>
                <a:cs typeface="Arial" panose="020B0604020202020204" pitchFamily="34" charset="0"/>
              </a:rPr>
              <a:t>背景简介 </a:t>
            </a:r>
            <a:r>
              <a:rPr lang="en-US" altLang="zh-CN" sz="2000" dirty="0">
                <a:solidFill>
                  <a:prstClr val="black">
                    <a:lumMod val="75000"/>
                    <a:lumOff val="25000"/>
                  </a:prstClr>
                </a:solidFill>
                <a:latin typeface="+mj-ea"/>
                <a:ea typeface="+mj-ea"/>
                <a:cs typeface="Arial" panose="020B0604020202020204" pitchFamily="34" charset="0"/>
              </a:rPr>
              <a:t>| </a:t>
            </a:r>
            <a:r>
              <a:rPr lang="zh-CN" altLang="en-US" sz="2000" dirty="0">
                <a:solidFill>
                  <a:prstClr val="black">
                    <a:lumMod val="75000"/>
                    <a:lumOff val="25000"/>
                  </a:prstClr>
                </a:solidFill>
                <a:latin typeface="+mj-ea"/>
                <a:ea typeface="+mj-ea"/>
                <a:cs typeface="Arial" panose="020B0604020202020204" pitchFamily="34" charset="0"/>
              </a:rPr>
              <a:t>研究困难和意义 </a:t>
            </a:r>
            <a:r>
              <a:rPr lang="en-US" altLang="zh-CN" sz="2000" dirty="0">
                <a:solidFill>
                  <a:prstClr val="black">
                    <a:lumMod val="75000"/>
                    <a:lumOff val="25000"/>
                  </a:prstClr>
                </a:solidFill>
                <a:latin typeface="+mj-ea"/>
                <a:ea typeface="+mj-ea"/>
                <a:cs typeface="Arial" panose="020B0604020202020204" pitchFamily="34" charset="0"/>
              </a:rPr>
              <a:t>| </a:t>
            </a:r>
            <a:r>
              <a:rPr lang="zh-CN" altLang="en-US" sz="2000" dirty="0">
                <a:solidFill>
                  <a:prstClr val="black">
                    <a:lumMod val="75000"/>
                    <a:lumOff val="25000"/>
                  </a:prstClr>
                </a:solidFill>
                <a:latin typeface="+mj-ea"/>
                <a:ea typeface="+mj-ea"/>
                <a:cs typeface="Arial" panose="020B0604020202020204" pitchFamily="34" charset="0"/>
              </a:rPr>
              <a:t>相关工作</a:t>
            </a:r>
          </a:p>
        </p:txBody>
      </p:sp>
      <p:sp>
        <p:nvSpPr>
          <p:cNvPr id="4" name="矩形 3">
            <a:extLst>
              <a:ext uri="{FF2B5EF4-FFF2-40B4-BE49-F238E27FC236}">
                <a16:creationId xmlns:a16="http://schemas.microsoft.com/office/drawing/2014/main" id="{2E4917D9-BD0F-EF6E-2421-6A8CE6020BC2}"/>
              </a:ext>
            </a:extLst>
          </p:cNvPr>
          <p:cNvSpPr/>
          <p:nvPr/>
        </p:nvSpPr>
        <p:spPr>
          <a:xfrm>
            <a:off x="4778972" y="3429000"/>
            <a:ext cx="2634054" cy="369332"/>
          </a:xfrm>
          <a:prstGeom prst="rect">
            <a:avLst/>
          </a:prstGeom>
        </p:spPr>
        <p:txBody>
          <a:bodyPr wrap="none">
            <a:spAutoFit/>
          </a:bodyPr>
          <a:lstStyle/>
          <a:p>
            <a:pPr algn="ctr" defTabSz="914377" fontAlgn="base">
              <a:spcBef>
                <a:spcPct val="0"/>
              </a:spcBef>
              <a:spcAft>
                <a:spcPct val="0"/>
              </a:spcAft>
              <a:defRPr/>
            </a:pPr>
            <a:r>
              <a:rPr lang="en-US" altLang="zh-CN" b="1" dirty="0">
                <a:solidFill>
                  <a:srgbClr val="674196"/>
                </a:solidFill>
                <a:latin typeface="Arial"/>
                <a:ea typeface="方正兰亭黑_GBK"/>
              </a:rPr>
              <a:t>Research Background</a:t>
            </a:r>
          </a:p>
        </p:txBody>
      </p:sp>
      <p:sp>
        <p:nvSpPr>
          <p:cNvPr id="5" name="圆角矩形 52">
            <a:extLst>
              <a:ext uri="{FF2B5EF4-FFF2-40B4-BE49-F238E27FC236}">
                <a16:creationId xmlns:a16="http://schemas.microsoft.com/office/drawing/2014/main" id="{8633DE1F-9983-6DF6-345E-2F96D68BEF00}"/>
              </a:ext>
            </a:extLst>
          </p:cNvPr>
          <p:cNvSpPr/>
          <p:nvPr/>
        </p:nvSpPr>
        <p:spPr>
          <a:xfrm>
            <a:off x="5256262" y="1975542"/>
            <a:ext cx="1679475" cy="45743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dirty="0">
                <a:solidFill>
                  <a:prstClr val="white"/>
                </a:solidFill>
                <a:latin typeface="+mj-ea"/>
                <a:ea typeface="+mj-ea"/>
                <a:cs typeface="Arial" panose="020B0604020202020204" pitchFamily="34" charset="0"/>
              </a:rPr>
              <a:t>第一部分</a:t>
            </a:r>
          </a:p>
        </p:txBody>
      </p:sp>
    </p:spTree>
    <p:extLst>
      <p:ext uri="{BB962C8B-B14F-4D97-AF65-F5344CB8AC3E}">
        <p14:creationId xmlns:p14="http://schemas.microsoft.com/office/powerpoint/2010/main" val="781527950"/>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a:extLst>
              <a:ext uri="{FF2B5EF4-FFF2-40B4-BE49-F238E27FC236}">
                <a16:creationId xmlns:a16="http://schemas.microsoft.com/office/drawing/2014/main" id="{FD7D72CF-F739-763B-F7DB-1FF4A3D96149}"/>
              </a:ext>
            </a:extLst>
          </p:cNvPr>
          <p:cNvSpPr txBox="1">
            <a:spLocks noChangeArrowheads="1"/>
          </p:cNvSpPr>
          <p:nvPr/>
        </p:nvSpPr>
        <p:spPr bwMode="auto">
          <a:xfrm>
            <a:off x="3695350" y="2787604"/>
            <a:ext cx="4801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研究生期间工作成果</a:t>
            </a:r>
          </a:p>
        </p:txBody>
      </p:sp>
      <p:sp>
        <p:nvSpPr>
          <p:cNvPr id="7" name="矩形 6">
            <a:extLst>
              <a:ext uri="{FF2B5EF4-FFF2-40B4-BE49-F238E27FC236}">
                <a16:creationId xmlns:a16="http://schemas.microsoft.com/office/drawing/2014/main" id="{78F3479B-B3FE-797F-7198-D3A950009962}"/>
              </a:ext>
            </a:extLst>
          </p:cNvPr>
          <p:cNvSpPr/>
          <p:nvPr/>
        </p:nvSpPr>
        <p:spPr>
          <a:xfrm>
            <a:off x="2779718" y="3925592"/>
            <a:ext cx="6632564" cy="499624"/>
          </a:xfrm>
          <a:prstGeom prst="rect">
            <a:avLst/>
          </a:prstGeom>
        </p:spPr>
        <p:txBody>
          <a:bodyPr wrap="square">
            <a:spAutoFit/>
          </a:bodyPr>
          <a:lstStyle/>
          <a:p>
            <a:pPr algn="ctr" defTabSz="914377">
              <a:lnSpc>
                <a:spcPct val="150000"/>
              </a:lnSpc>
              <a:buClr>
                <a:srgbClr val="2AFEFF"/>
              </a:buClr>
              <a:defRPr/>
            </a:pPr>
            <a:r>
              <a:rPr lang="zh-CN" altLang="en-US" sz="2000" dirty="0">
                <a:solidFill>
                  <a:prstClr val="black">
                    <a:lumMod val="75000"/>
                    <a:lumOff val="25000"/>
                  </a:prstClr>
                </a:solidFill>
                <a:latin typeface="+mj-ea"/>
                <a:ea typeface="+mj-ea"/>
                <a:cs typeface="Arial" panose="020B0604020202020204" pitchFamily="34" charset="0"/>
              </a:rPr>
              <a:t>论文 </a:t>
            </a:r>
            <a:r>
              <a:rPr lang="en-US" altLang="zh-CN" sz="2000" dirty="0">
                <a:solidFill>
                  <a:prstClr val="black">
                    <a:lumMod val="75000"/>
                    <a:lumOff val="25000"/>
                  </a:prstClr>
                </a:solidFill>
                <a:latin typeface="+mj-ea"/>
                <a:ea typeface="+mj-ea"/>
                <a:cs typeface="Arial" panose="020B0604020202020204" pitchFamily="34" charset="0"/>
              </a:rPr>
              <a:t>| </a:t>
            </a:r>
            <a:r>
              <a:rPr lang="zh-CN" altLang="en-US" sz="2000" dirty="0">
                <a:solidFill>
                  <a:prstClr val="black">
                    <a:lumMod val="75000"/>
                    <a:lumOff val="25000"/>
                  </a:prstClr>
                </a:solidFill>
                <a:latin typeface="+mj-ea"/>
                <a:ea typeface="+mj-ea"/>
                <a:cs typeface="Arial" panose="020B0604020202020204" pitchFamily="34" charset="0"/>
              </a:rPr>
              <a:t>专利 </a:t>
            </a:r>
            <a:r>
              <a:rPr lang="en-US" altLang="zh-CN" sz="2000" dirty="0">
                <a:solidFill>
                  <a:prstClr val="black">
                    <a:lumMod val="75000"/>
                    <a:lumOff val="25000"/>
                  </a:prstClr>
                </a:solidFill>
                <a:latin typeface="+mj-ea"/>
                <a:ea typeface="+mj-ea"/>
                <a:cs typeface="Arial" panose="020B0604020202020204" pitchFamily="34" charset="0"/>
              </a:rPr>
              <a:t>| </a:t>
            </a:r>
            <a:r>
              <a:rPr lang="zh-CN" altLang="en-US" sz="2000" dirty="0">
                <a:solidFill>
                  <a:prstClr val="black">
                    <a:lumMod val="75000"/>
                    <a:lumOff val="25000"/>
                  </a:prstClr>
                </a:solidFill>
                <a:latin typeface="+mj-ea"/>
                <a:ea typeface="+mj-ea"/>
                <a:cs typeface="Arial" panose="020B0604020202020204" pitchFamily="34" charset="0"/>
              </a:rPr>
              <a:t>项目 </a:t>
            </a:r>
            <a:r>
              <a:rPr lang="en-US" altLang="zh-CN" sz="2000" dirty="0">
                <a:solidFill>
                  <a:prstClr val="black">
                    <a:lumMod val="75000"/>
                    <a:lumOff val="25000"/>
                  </a:prstClr>
                </a:solidFill>
                <a:latin typeface="+mj-ea"/>
                <a:ea typeface="+mj-ea"/>
                <a:cs typeface="Arial" panose="020B0604020202020204" pitchFamily="34" charset="0"/>
              </a:rPr>
              <a:t>| </a:t>
            </a:r>
            <a:r>
              <a:rPr lang="zh-CN" altLang="en-US" sz="2000" dirty="0">
                <a:solidFill>
                  <a:prstClr val="black">
                    <a:lumMod val="75000"/>
                    <a:lumOff val="25000"/>
                  </a:prstClr>
                </a:solidFill>
                <a:latin typeface="+mj-ea"/>
                <a:ea typeface="+mj-ea"/>
                <a:cs typeface="Arial" panose="020B0604020202020204" pitchFamily="34" charset="0"/>
              </a:rPr>
              <a:t>荣誉</a:t>
            </a:r>
          </a:p>
        </p:txBody>
      </p:sp>
      <p:sp>
        <p:nvSpPr>
          <p:cNvPr id="8" name="矩形 7">
            <a:extLst>
              <a:ext uri="{FF2B5EF4-FFF2-40B4-BE49-F238E27FC236}">
                <a16:creationId xmlns:a16="http://schemas.microsoft.com/office/drawing/2014/main" id="{19285F4E-DD31-7A8F-1AD7-3918675025ED}"/>
              </a:ext>
            </a:extLst>
          </p:cNvPr>
          <p:cNvSpPr/>
          <p:nvPr/>
        </p:nvSpPr>
        <p:spPr>
          <a:xfrm>
            <a:off x="5249133" y="3429000"/>
            <a:ext cx="1693733" cy="369332"/>
          </a:xfrm>
          <a:prstGeom prst="rect">
            <a:avLst/>
          </a:prstGeom>
        </p:spPr>
        <p:txBody>
          <a:bodyPr wrap="none">
            <a:spAutoFit/>
          </a:bodyPr>
          <a:lstStyle/>
          <a:p>
            <a:pPr algn="ctr" defTabSz="914377" fontAlgn="base">
              <a:spcBef>
                <a:spcPct val="0"/>
              </a:spcBef>
              <a:spcAft>
                <a:spcPct val="0"/>
              </a:spcAft>
              <a:defRPr/>
            </a:pPr>
            <a:r>
              <a:rPr lang="en-US" altLang="zh-CN" b="1" dirty="0">
                <a:solidFill>
                  <a:srgbClr val="674196"/>
                </a:solidFill>
                <a:latin typeface="Arial"/>
                <a:ea typeface="方正兰亭黑_GBK"/>
              </a:rPr>
              <a:t>Work Product</a:t>
            </a:r>
          </a:p>
        </p:txBody>
      </p:sp>
      <p:sp>
        <p:nvSpPr>
          <p:cNvPr id="9" name="圆角矩形 52">
            <a:extLst>
              <a:ext uri="{FF2B5EF4-FFF2-40B4-BE49-F238E27FC236}">
                <a16:creationId xmlns:a16="http://schemas.microsoft.com/office/drawing/2014/main" id="{882758B7-FD6A-B87A-9616-B8AB34A68A0C}"/>
              </a:ext>
            </a:extLst>
          </p:cNvPr>
          <p:cNvSpPr/>
          <p:nvPr/>
        </p:nvSpPr>
        <p:spPr>
          <a:xfrm>
            <a:off x="5256262" y="1975542"/>
            <a:ext cx="1679475" cy="45743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dirty="0">
                <a:solidFill>
                  <a:prstClr val="white"/>
                </a:solidFill>
                <a:latin typeface="+mj-ea"/>
                <a:ea typeface="+mj-ea"/>
                <a:cs typeface="Arial" panose="020B0604020202020204" pitchFamily="34" charset="0"/>
              </a:rPr>
              <a:t>第三部分</a:t>
            </a:r>
          </a:p>
        </p:txBody>
      </p:sp>
    </p:spTree>
    <p:extLst>
      <p:ext uri="{BB962C8B-B14F-4D97-AF65-F5344CB8AC3E}">
        <p14:creationId xmlns:p14="http://schemas.microsoft.com/office/powerpoint/2010/main" val="2508156839"/>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965A31C8-B781-D278-F06A-B63F4E5DA8C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C9D06805-987E-3AA5-228A-644675ACB31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BA080848-5E6F-1AA3-CB17-3A8DE7B4C9B6}"/>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71381A5B-467C-1336-C285-5168D7D2F454}"/>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99B26223-7FF4-A206-05B1-EF311FC040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工作成果</a:t>
            </a:r>
          </a:p>
        </p:txBody>
      </p:sp>
      <p:sp>
        <p:nvSpPr>
          <p:cNvPr id="10" name="文本框 9">
            <a:extLst>
              <a:ext uri="{FF2B5EF4-FFF2-40B4-BE49-F238E27FC236}">
                <a16:creationId xmlns:a16="http://schemas.microsoft.com/office/drawing/2014/main" id="{4D364078-5D3E-E18C-3ED4-30485069BAB1}"/>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2" name="矩形 1">
            <a:extLst>
              <a:ext uri="{FF2B5EF4-FFF2-40B4-BE49-F238E27FC236}">
                <a16:creationId xmlns:a16="http://schemas.microsoft.com/office/drawing/2014/main" id="{6EF2C490-71C1-7075-74BF-3D4972B88A24}"/>
              </a:ext>
            </a:extLst>
          </p:cNvPr>
          <p:cNvSpPr/>
          <p:nvPr/>
        </p:nvSpPr>
        <p:spPr>
          <a:xfrm>
            <a:off x="2762286" y="932224"/>
            <a:ext cx="8661504" cy="3739998"/>
          </a:xfrm>
          <a:prstGeom prst="rect">
            <a:avLst/>
          </a:prstGeom>
        </p:spPr>
        <p:txBody>
          <a:bodyPr wrap="square">
            <a:spAutoFit/>
          </a:bodyPr>
          <a:lstStyle/>
          <a:p>
            <a:pPr defTabSz="914377">
              <a:lnSpc>
                <a:spcPct val="150000"/>
              </a:lnSpc>
              <a:defRPr/>
            </a:pPr>
            <a:r>
              <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rPr>
              <a:t>[1] Haoran Xiang</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Furao</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Shen, Jian Zhao, "Deep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ToA</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Mask Based Recursive Radar Pulse  Deinterleaving", IEEE Transactions on Aerospace and Electronic Systems (2022). </a:t>
            </a:r>
          </a:p>
          <a:p>
            <a:pPr defTabSz="914377">
              <a:lnSpc>
                <a:spcPct val="150000"/>
              </a:lnSpc>
              <a:defRPr/>
            </a:pPr>
            <a:r>
              <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rPr>
              <a:t>[2]</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rPr>
              <a:t>Haoran Xiang</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Furao</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Shen, Jian Zhao,</a:t>
            </a:r>
            <a:r>
              <a:rPr lang="zh-CN" altLang="en-US" sz="1600"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"RTFCRN for Lightweight Multi-Channel Speech Enhancement“, Submitted to IEEE Transactions on Audio, Speech, and Language Processing. Under review.</a:t>
            </a:r>
          </a:p>
          <a:p>
            <a:pPr defTabSz="914377">
              <a:lnSpc>
                <a:spcPct val="150000"/>
              </a:lnSpc>
              <a:defRPr/>
            </a:pPr>
            <a:r>
              <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rPr>
              <a:t>[3] Haoran Xiang</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Junyu</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Dai,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Xuchen</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Song,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Furao</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Shen, "A Long-Tail Friendly Representation Framework  for Artist and Music Similarity“, Submitted to IEEE Transactions on Audio, Speech, and Language Processing. Under review.</a:t>
            </a:r>
          </a:p>
          <a:p>
            <a:pPr defTabSz="914377">
              <a:lnSpc>
                <a:spcPct val="150000"/>
              </a:lnSpc>
              <a:defRPr/>
            </a:pPr>
            <a:r>
              <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rPr>
              <a:t>[4]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Bilan</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Lai, </a:t>
            </a:r>
            <a:r>
              <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rPr>
              <a:t>Haoran Xiang</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Furao</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Shen, "Inf-CP: A Reliable Channel Pruning based on Channel Influence", </a:t>
            </a:r>
            <a:r>
              <a:rPr lang="en-US" altLang="zh-CN" sz="1600" dirty="0" err="1">
                <a:solidFill>
                  <a:prstClr val="black">
                    <a:lumMod val="75000"/>
                    <a:lumOff val="25000"/>
                  </a:prstClr>
                </a:solidFill>
                <a:latin typeface="Arial" panose="020B0604020202020204" pitchFamily="34" charset="0"/>
                <a:ea typeface="微软雅黑"/>
                <a:cs typeface="Arial" panose="020B0604020202020204" pitchFamily="34" charset="0"/>
              </a:rPr>
              <a:t>arXiv</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 preprint arXiv:2112.02521 (2021).</a:t>
            </a:r>
          </a:p>
        </p:txBody>
      </p:sp>
      <p:sp>
        <p:nvSpPr>
          <p:cNvPr id="3" name="文本框 5">
            <a:extLst>
              <a:ext uri="{FF2B5EF4-FFF2-40B4-BE49-F238E27FC236}">
                <a16:creationId xmlns:a16="http://schemas.microsoft.com/office/drawing/2014/main" id="{C4ACCC99-ED16-C29B-F3F1-3824E84CAD19}"/>
              </a:ext>
            </a:extLst>
          </p:cNvPr>
          <p:cNvSpPr txBox="1">
            <a:spLocks noChangeArrowheads="1"/>
          </p:cNvSpPr>
          <p:nvPr/>
        </p:nvSpPr>
        <p:spPr bwMode="auto">
          <a:xfrm>
            <a:off x="1462685" y="2422698"/>
            <a:ext cx="907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2400" b="1" dirty="0">
                <a:solidFill>
                  <a:srgbClr val="674196"/>
                </a:solidFill>
                <a:latin typeface="微软雅黑"/>
                <a:ea typeface="微软雅黑"/>
              </a:rPr>
              <a:t>论文</a:t>
            </a:r>
          </a:p>
        </p:txBody>
      </p:sp>
      <p:sp>
        <p:nvSpPr>
          <p:cNvPr id="4" name="文本框 3">
            <a:extLst>
              <a:ext uri="{FF2B5EF4-FFF2-40B4-BE49-F238E27FC236}">
                <a16:creationId xmlns:a16="http://schemas.microsoft.com/office/drawing/2014/main" id="{8255D96F-CD8F-43B6-CB5F-E73D724D0761}"/>
              </a:ext>
            </a:extLst>
          </p:cNvPr>
          <p:cNvSpPr txBox="1">
            <a:spLocks noChangeArrowheads="1"/>
          </p:cNvSpPr>
          <p:nvPr/>
        </p:nvSpPr>
        <p:spPr bwMode="auto">
          <a:xfrm>
            <a:off x="663029" y="5941795"/>
            <a:ext cx="1697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2400" b="1" dirty="0">
                <a:solidFill>
                  <a:srgbClr val="674196"/>
                </a:solidFill>
                <a:latin typeface="微软雅黑"/>
                <a:ea typeface="微软雅黑"/>
              </a:rPr>
              <a:t>荣誉</a:t>
            </a:r>
          </a:p>
        </p:txBody>
      </p:sp>
      <p:sp>
        <p:nvSpPr>
          <p:cNvPr id="11" name="文本框 10">
            <a:extLst>
              <a:ext uri="{FF2B5EF4-FFF2-40B4-BE49-F238E27FC236}">
                <a16:creationId xmlns:a16="http://schemas.microsoft.com/office/drawing/2014/main" id="{E164E37A-9499-D4AB-C280-8CA2AD82B081}"/>
              </a:ext>
            </a:extLst>
          </p:cNvPr>
          <p:cNvSpPr txBox="1">
            <a:spLocks noChangeArrowheads="1"/>
          </p:cNvSpPr>
          <p:nvPr/>
        </p:nvSpPr>
        <p:spPr bwMode="auto">
          <a:xfrm>
            <a:off x="672619" y="5402287"/>
            <a:ext cx="1697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2400" b="1" dirty="0">
                <a:solidFill>
                  <a:srgbClr val="674196"/>
                </a:solidFill>
                <a:latin typeface="微软雅黑"/>
                <a:ea typeface="微软雅黑"/>
              </a:rPr>
              <a:t>项目</a:t>
            </a:r>
          </a:p>
        </p:txBody>
      </p:sp>
      <p:sp>
        <p:nvSpPr>
          <p:cNvPr id="12" name="文本框 11">
            <a:extLst>
              <a:ext uri="{FF2B5EF4-FFF2-40B4-BE49-F238E27FC236}">
                <a16:creationId xmlns:a16="http://schemas.microsoft.com/office/drawing/2014/main" id="{40F54C01-218F-58B1-383C-359C999679A8}"/>
              </a:ext>
            </a:extLst>
          </p:cNvPr>
          <p:cNvSpPr txBox="1"/>
          <p:nvPr/>
        </p:nvSpPr>
        <p:spPr>
          <a:xfrm>
            <a:off x="2762285" y="5463842"/>
            <a:ext cx="7359365" cy="338554"/>
          </a:xfrm>
          <a:prstGeom prst="rect">
            <a:avLst/>
          </a:prstGeom>
          <a:noFill/>
        </p:spPr>
        <p:txBody>
          <a:bodyPr wrap="square">
            <a:spAutoFit/>
          </a:bodyPr>
          <a:lstStyle/>
          <a:p>
            <a:r>
              <a:rPr lang="zh-CN" altLang="en-US" sz="1600" dirty="0">
                <a:solidFill>
                  <a:prstClr val="black">
                    <a:lumMod val="75000"/>
                    <a:lumOff val="25000"/>
                  </a:prstClr>
                </a:solidFill>
                <a:latin typeface="Arial" panose="020B0604020202020204" pitchFamily="34" charset="0"/>
                <a:ea typeface="微软雅黑"/>
                <a:cs typeface="Arial" panose="020B0604020202020204" pitchFamily="34" charset="0"/>
              </a:rPr>
              <a:t>国家自然科学基金“基于深度感知增量式联想记忆神经网络的信息融合系统研究”</a:t>
            </a:r>
          </a:p>
        </p:txBody>
      </p:sp>
      <p:sp>
        <p:nvSpPr>
          <p:cNvPr id="13" name="文本框 12">
            <a:extLst>
              <a:ext uri="{FF2B5EF4-FFF2-40B4-BE49-F238E27FC236}">
                <a16:creationId xmlns:a16="http://schemas.microsoft.com/office/drawing/2014/main" id="{90F01916-5D55-50FF-C3E5-622372FD3EA2}"/>
              </a:ext>
            </a:extLst>
          </p:cNvPr>
          <p:cNvSpPr txBox="1"/>
          <p:nvPr/>
        </p:nvSpPr>
        <p:spPr>
          <a:xfrm>
            <a:off x="2762285" y="6003350"/>
            <a:ext cx="6632563" cy="338554"/>
          </a:xfrm>
          <a:prstGeom prst="rect">
            <a:avLst/>
          </a:prstGeom>
          <a:noFill/>
        </p:spPr>
        <p:txBody>
          <a:bodyPr wrap="square">
            <a:spAutoFit/>
          </a:bodyPr>
          <a:lstStyle/>
          <a:p>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2021</a:t>
            </a:r>
            <a:r>
              <a:rPr lang="zh-CN" altLang="en-US" sz="1600" dirty="0">
                <a:solidFill>
                  <a:prstClr val="black">
                    <a:lumMod val="75000"/>
                    <a:lumOff val="25000"/>
                  </a:prstClr>
                </a:solidFill>
                <a:latin typeface="Arial" panose="020B0604020202020204" pitchFamily="34" charset="0"/>
                <a:ea typeface="微软雅黑"/>
                <a:cs typeface="Arial" panose="020B0604020202020204" pitchFamily="34" charset="0"/>
              </a:rPr>
              <a:t>年南京大学优秀研究生</a:t>
            </a:r>
            <a:endPar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14" name="文本框 13">
            <a:extLst>
              <a:ext uri="{FF2B5EF4-FFF2-40B4-BE49-F238E27FC236}">
                <a16:creationId xmlns:a16="http://schemas.microsoft.com/office/drawing/2014/main" id="{69FF81BC-6B40-A9B6-4631-596072EDA4F4}"/>
              </a:ext>
            </a:extLst>
          </p:cNvPr>
          <p:cNvSpPr txBox="1">
            <a:spLocks noChangeArrowheads="1"/>
          </p:cNvSpPr>
          <p:nvPr/>
        </p:nvSpPr>
        <p:spPr bwMode="auto">
          <a:xfrm>
            <a:off x="663028" y="4862779"/>
            <a:ext cx="1697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2400" b="1" dirty="0">
                <a:solidFill>
                  <a:srgbClr val="674196"/>
                </a:solidFill>
                <a:latin typeface="微软雅黑"/>
                <a:ea typeface="微软雅黑"/>
              </a:rPr>
              <a:t>专利</a:t>
            </a:r>
          </a:p>
        </p:txBody>
      </p:sp>
      <p:sp>
        <p:nvSpPr>
          <p:cNvPr id="15" name="文本框 14">
            <a:extLst>
              <a:ext uri="{FF2B5EF4-FFF2-40B4-BE49-F238E27FC236}">
                <a16:creationId xmlns:a16="http://schemas.microsoft.com/office/drawing/2014/main" id="{1B9851CF-1C8C-1D4D-51C4-8B7A1EFDB1A4}"/>
              </a:ext>
            </a:extLst>
          </p:cNvPr>
          <p:cNvSpPr txBox="1"/>
          <p:nvPr/>
        </p:nvSpPr>
        <p:spPr>
          <a:xfrm>
            <a:off x="2735875" y="4833807"/>
            <a:ext cx="9079055" cy="417743"/>
          </a:xfrm>
          <a:prstGeom prst="rect">
            <a:avLst/>
          </a:prstGeom>
          <a:noFill/>
        </p:spPr>
        <p:txBody>
          <a:bodyPr wrap="square">
            <a:spAutoFit/>
          </a:bodyPr>
          <a:lstStyle/>
          <a:p>
            <a:pPr>
              <a:lnSpc>
                <a:spcPct val="150000"/>
              </a:lnSpc>
            </a:pPr>
            <a:r>
              <a:rPr lang="zh-CN" altLang="en-US" sz="1600" dirty="0">
                <a:solidFill>
                  <a:prstClr val="black">
                    <a:lumMod val="75000"/>
                    <a:lumOff val="25000"/>
                  </a:prstClr>
                </a:solidFill>
                <a:latin typeface="Arial" panose="020B0604020202020204" pitchFamily="34" charset="0"/>
                <a:ea typeface="微软雅黑"/>
                <a:cs typeface="Arial" panose="020B0604020202020204" pitchFamily="34" charset="0"/>
              </a:rPr>
              <a:t>申富饶，</a:t>
            </a: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向浩然</a:t>
            </a:r>
            <a:r>
              <a:rPr lang="zh-CN" altLang="en-US" sz="1600" dirty="0">
                <a:solidFill>
                  <a:prstClr val="black">
                    <a:lumMod val="75000"/>
                    <a:lumOff val="25000"/>
                  </a:prstClr>
                </a:solidFill>
                <a:latin typeface="Arial" panose="020B0604020202020204" pitchFamily="34" charset="0"/>
                <a:ea typeface="微软雅黑"/>
                <a:cs typeface="Arial" panose="020B0604020202020204" pitchFamily="34" charset="0"/>
              </a:rPr>
              <a:t>，赵健，一种基于</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DTM</a:t>
            </a:r>
            <a:r>
              <a:rPr lang="zh-CN" altLang="en-US" sz="1600" dirty="0">
                <a:solidFill>
                  <a:prstClr val="black">
                    <a:lumMod val="75000"/>
                    <a:lumOff val="25000"/>
                  </a:prstClr>
                </a:solidFill>
                <a:latin typeface="Arial" panose="020B0604020202020204" pitchFamily="34" charset="0"/>
                <a:ea typeface="微软雅黑"/>
                <a:cs typeface="Arial" panose="020B0604020202020204" pitchFamily="34" charset="0"/>
              </a:rPr>
              <a:t>算法的雷达脉冲去交错方法。专利申请号：</a:t>
            </a:r>
            <a:r>
              <a:rPr lang="en-US" altLang="zh-CN" sz="1600" dirty="0">
                <a:solidFill>
                  <a:prstClr val="black">
                    <a:lumMod val="75000"/>
                    <a:lumOff val="25000"/>
                  </a:prstClr>
                </a:solidFill>
                <a:latin typeface="Arial" panose="020B0604020202020204" pitchFamily="34" charset="0"/>
                <a:ea typeface="微软雅黑"/>
                <a:cs typeface="Arial" panose="020B0604020202020204" pitchFamily="34" charset="0"/>
              </a:rPr>
              <a:t>202111420021.5.</a:t>
            </a:r>
            <a:endParaRPr lang="zh-CN" altLang="en-US" sz="1600"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23" name="矩形 22">
            <a:extLst>
              <a:ext uri="{FF2B5EF4-FFF2-40B4-BE49-F238E27FC236}">
                <a16:creationId xmlns:a16="http://schemas.microsoft.com/office/drawing/2014/main" id="{6A666A54-ECA3-CE12-F680-1F3B3C1CEE90}"/>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3</a:t>
            </a:r>
            <a:endParaRPr lang="zh-CN" altLang="en-US" dirty="0">
              <a:latin typeface="+mj-ea"/>
              <a:ea typeface="+mj-ea"/>
            </a:endParaRPr>
          </a:p>
        </p:txBody>
      </p:sp>
      <p:sp>
        <p:nvSpPr>
          <p:cNvPr id="24" name="矩形 23">
            <a:extLst>
              <a:ext uri="{FF2B5EF4-FFF2-40B4-BE49-F238E27FC236}">
                <a16:creationId xmlns:a16="http://schemas.microsoft.com/office/drawing/2014/main" id="{AB921F8A-7421-8769-4BBA-CF22C7359CDE}"/>
              </a:ext>
            </a:extLst>
          </p:cNvPr>
          <p:cNvSpPr/>
          <p:nvPr/>
        </p:nvSpPr>
        <p:spPr>
          <a:xfrm>
            <a:off x="922867" y="888589"/>
            <a:ext cx="1407958"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工作成果</a:t>
            </a:r>
          </a:p>
        </p:txBody>
      </p:sp>
    </p:spTree>
    <p:extLst>
      <p:ext uri="{BB962C8B-B14F-4D97-AF65-F5344CB8AC3E}">
        <p14:creationId xmlns:p14="http://schemas.microsoft.com/office/powerpoint/2010/main" val="4132532651"/>
      </p:ext>
    </p:extLst>
  </p:cSld>
  <p:clrMapOvr>
    <a:masterClrMapping/>
  </p:clrMapOvr>
  <p:transition spd="med">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a:extLst>
              <a:ext uri="{FF2B5EF4-FFF2-40B4-BE49-F238E27FC236}">
                <a16:creationId xmlns:a16="http://schemas.microsoft.com/office/drawing/2014/main" id="{FD7D72CF-F739-763B-F7DB-1FF4A3D96149}"/>
              </a:ext>
            </a:extLst>
          </p:cNvPr>
          <p:cNvSpPr txBox="1">
            <a:spLocks noChangeArrowheads="1"/>
          </p:cNvSpPr>
          <p:nvPr/>
        </p:nvSpPr>
        <p:spPr bwMode="auto">
          <a:xfrm>
            <a:off x="5490715" y="2787604"/>
            <a:ext cx="1210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总结</a:t>
            </a:r>
          </a:p>
        </p:txBody>
      </p:sp>
      <p:sp>
        <p:nvSpPr>
          <p:cNvPr id="8" name="矩形 7">
            <a:extLst>
              <a:ext uri="{FF2B5EF4-FFF2-40B4-BE49-F238E27FC236}">
                <a16:creationId xmlns:a16="http://schemas.microsoft.com/office/drawing/2014/main" id="{19285F4E-DD31-7A8F-1AD7-3918675025ED}"/>
              </a:ext>
            </a:extLst>
          </p:cNvPr>
          <p:cNvSpPr/>
          <p:nvPr/>
        </p:nvSpPr>
        <p:spPr>
          <a:xfrm>
            <a:off x="5477883" y="3429000"/>
            <a:ext cx="1236237" cy="369332"/>
          </a:xfrm>
          <a:prstGeom prst="rect">
            <a:avLst/>
          </a:prstGeom>
        </p:spPr>
        <p:txBody>
          <a:bodyPr wrap="none">
            <a:spAutoFit/>
          </a:bodyPr>
          <a:lstStyle/>
          <a:p>
            <a:pPr algn="ctr" defTabSz="914377" fontAlgn="base">
              <a:spcBef>
                <a:spcPct val="0"/>
              </a:spcBef>
              <a:spcAft>
                <a:spcPct val="0"/>
              </a:spcAft>
              <a:defRPr/>
            </a:pPr>
            <a:r>
              <a:rPr lang="en-US" altLang="zh-CN" b="1" dirty="0">
                <a:solidFill>
                  <a:srgbClr val="674196"/>
                </a:solidFill>
                <a:latin typeface="Arial"/>
                <a:ea typeface="方正兰亭黑_GBK"/>
              </a:rPr>
              <a:t>Summary</a:t>
            </a:r>
          </a:p>
        </p:txBody>
      </p:sp>
      <p:sp>
        <p:nvSpPr>
          <p:cNvPr id="9" name="圆角矩形 52">
            <a:extLst>
              <a:ext uri="{FF2B5EF4-FFF2-40B4-BE49-F238E27FC236}">
                <a16:creationId xmlns:a16="http://schemas.microsoft.com/office/drawing/2014/main" id="{882758B7-FD6A-B87A-9616-B8AB34A68A0C}"/>
              </a:ext>
            </a:extLst>
          </p:cNvPr>
          <p:cNvSpPr/>
          <p:nvPr/>
        </p:nvSpPr>
        <p:spPr>
          <a:xfrm>
            <a:off x="5256262" y="1975542"/>
            <a:ext cx="1679475" cy="45743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dirty="0">
                <a:solidFill>
                  <a:prstClr val="white"/>
                </a:solidFill>
                <a:latin typeface="+mj-ea"/>
                <a:ea typeface="+mj-ea"/>
                <a:cs typeface="Arial" panose="020B0604020202020204" pitchFamily="34" charset="0"/>
              </a:rPr>
              <a:t>第四部分</a:t>
            </a:r>
          </a:p>
        </p:txBody>
      </p:sp>
    </p:spTree>
    <p:extLst>
      <p:ext uri="{BB962C8B-B14F-4D97-AF65-F5344CB8AC3E}">
        <p14:creationId xmlns:p14="http://schemas.microsoft.com/office/powerpoint/2010/main" val="135594193"/>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8F443DBC-5742-4800-4370-183D88528787}"/>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BFFBB448-69D5-8B42-ABE2-430F746DAB59}"/>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35" name="文本框 34">
            <a:extLst>
              <a:ext uri="{FF2B5EF4-FFF2-40B4-BE49-F238E27FC236}">
                <a16:creationId xmlns:a16="http://schemas.microsoft.com/office/drawing/2014/main" id="{9F3839D0-53AA-0C65-1F35-D96A5A33D59D}"/>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36" name="文本框 35">
            <a:extLst>
              <a:ext uri="{FF2B5EF4-FFF2-40B4-BE49-F238E27FC236}">
                <a16:creationId xmlns:a16="http://schemas.microsoft.com/office/drawing/2014/main" id="{041264BB-12B9-5B12-15C4-B2FA424D9A85}"/>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37" name="文本框 36">
            <a:extLst>
              <a:ext uri="{FF2B5EF4-FFF2-40B4-BE49-F238E27FC236}">
                <a16:creationId xmlns:a16="http://schemas.microsoft.com/office/drawing/2014/main" id="{1286C8E1-C833-5540-C390-6A17115265B5}"/>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38" name="文本框 37">
            <a:extLst>
              <a:ext uri="{FF2B5EF4-FFF2-40B4-BE49-F238E27FC236}">
                <a16:creationId xmlns:a16="http://schemas.microsoft.com/office/drawing/2014/main" id="{686270A2-3901-518C-593B-F255EF3F4937}"/>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全文总结</a:t>
            </a:r>
          </a:p>
        </p:txBody>
      </p:sp>
      <p:grpSp>
        <p:nvGrpSpPr>
          <p:cNvPr id="12" name="组合 11">
            <a:extLst>
              <a:ext uri="{FF2B5EF4-FFF2-40B4-BE49-F238E27FC236}">
                <a16:creationId xmlns:a16="http://schemas.microsoft.com/office/drawing/2014/main" id="{32F29C5E-011F-FD88-D84D-0A854BDD3B4C}"/>
              </a:ext>
            </a:extLst>
          </p:cNvPr>
          <p:cNvGrpSpPr/>
          <p:nvPr/>
        </p:nvGrpSpPr>
        <p:grpSpPr>
          <a:xfrm>
            <a:off x="282498" y="2769945"/>
            <a:ext cx="5186647" cy="1872525"/>
            <a:chOff x="3410994" y="760884"/>
            <a:chExt cx="5685373" cy="1527021"/>
          </a:xfrm>
        </p:grpSpPr>
        <p:sp>
          <p:nvSpPr>
            <p:cNvPr id="2" name="矩形: 圆角 1">
              <a:extLst>
                <a:ext uri="{FF2B5EF4-FFF2-40B4-BE49-F238E27FC236}">
                  <a16:creationId xmlns:a16="http://schemas.microsoft.com/office/drawing/2014/main" id="{6DDFA148-5713-C9D7-FBB8-D7DDEF683CA4}"/>
                </a:ext>
              </a:extLst>
            </p:cNvPr>
            <p:cNvSpPr/>
            <p:nvPr/>
          </p:nvSpPr>
          <p:spPr>
            <a:xfrm>
              <a:off x="3410994" y="760884"/>
              <a:ext cx="5533730" cy="1527021"/>
            </a:xfrm>
            <a:prstGeom prst="roundRect">
              <a:avLst/>
            </a:prstGeom>
            <a:solidFill>
              <a:srgbClr val="DBD0E6"/>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CA3579C5-8DCA-8AE8-A163-58D35AFBF0D1}"/>
                </a:ext>
              </a:extLst>
            </p:cNvPr>
            <p:cNvSpPr/>
            <p:nvPr/>
          </p:nvSpPr>
          <p:spPr>
            <a:xfrm>
              <a:off x="3673313" y="1330796"/>
              <a:ext cx="5423054" cy="71270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377">
                <a:lnSpc>
                  <a:spcPct val="150000"/>
                </a:lnSpc>
                <a:buClr>
                  <a:srgbClr val="7030A0"/>
                </a:buClr>
                <a:buFont typeface="Wingdings" panose="05000000000000000000" pitchFamily="2" charset="2"/>
                <a:buChar char="n"/>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形式化</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了信号表示问题的理论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Clr>
                  <a:srgbClr val="7030A0"/>
                </a:buClr>
                <a:buFont typeface="Wingdings" panose="05000000000000000000" pitchFamily="2" charset="2"/>
                <a:buChar char="n"/>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基于理论框架并对其进行了</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分类</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39" name="文本框 5">
              <a:extLst>
                <a:ext uri="{FF2B5EF4-FFF2-40B4-BE49-F238E27FC236}">
                  <a16:creationId xmlns:a16="http://schemas.microsoft.com/office/drawing/2014/main" id="{434246D0-EBE1-8AE3-76C4-A87DDA6F4F35}"/>
                </a:ext>
              </a:extLst>
            </p:cNvPr>
            <p:cNvSpPr txBox="1">
              <a:spLocks noChangeArrowheads="1"/>
            </p:cNvSpPr>
            <p:nvPr/>
          </p:nvSpPr>
          <p:spPr bwMode="auto">
            <a:xfrm>
              <a:off x="3639289" y="979718"/>
              <a:ext cx="4031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fontAlgn="base">
                <a:spcBef>
                  <a:spcPct val="0"/>
                </a:spcBef>
                <a:spcAft>
                  <a:spcPct val="0"/>
                </a:spcAft>
                <a:defRPr/>
              </a:pPr>
              <a:r>
                <a:rPr lang="zh-CN" altLang="en-US" sz="2000" b="1" dirty="0">
                  <a:solidFill>
                    <a:prstClr val="black">
                      <a:lumMod val="75000"/>
                      <a:lumOff val="25000"/>
                    </a:prstClr>
                  </a:solidFill>
                  <a:latin typeface="Arial" panose="020B0604020202020204" pitchFamily="34" charset="0"/>
                  <a:ea typeface="微软雅黑"/>
                  <a:cs typeface="Arial" panose="020B0604020202020204" pitchFamily="34" charset="0"/>
                </a:rPr>
                <a:t>基于深度学习的信号表示理论框架</a:t>
              </a:r>
            </a:p>
          </p:txBody>
        </p:sp>
      </p:grpSp>
      <p:grpSp>
        <p:nvGrpSpPr>
          <p:cNvPr id="9" name="组合 8">
            <a:extLst>
              <a:ext uri="{FF2B5EF4-FFF2-40B4-BE49-F238E27FC236}">
                <a16:creationId xmlns:a16="http://schemas.microsoft.com/office/drawing/2014/main" id="{D869CB89-0CD3-D403-B658-978CD543CA1C}"/>
              </a:ext>
            </a:extLst>
          </p:cNvPr>
          <p:cNvGrpSpPr/>
          <p:nvPr/>
        </p:nvGrpSpPr>
        <p:grpSpPr>
          <a:xfrm>
            <a:off x="6157163" y="2769945"/>
            <a:ext cx="5685437" cy="1872526"/>
            <a:chOff x="75690" y="2692835"/>
            <a:chExt cx="5685437" cy="1872526"/>
          </a:xfrm>
        </p:grpSpPr>
        <p:sp>
          <p:nvSpPr>
            <p:cNvPr id="41" name="矩形: 圆角 40">
              <a:extLst>
                <a:ext uri="{FF2B5EF4-FFF2-40B4-BE49-F238E27FC236}">
                  <a16:creationId xmlns:a16="http://schemas.microsoft.com/office/drawing/2014/main" id="{4CF2CA44-C07E-298F-7B77-D84139C424EF}"/>
                </a:ext>
              </a:extLst>
            </p:cNvPr>
            <p:cNvSpPr/>
            <p:nvPr/>
          </p:nvSpPr>
          <p:spPr>
            <a:xfrm>
              <a:off x="75690" y="2692835"/>
              <a:ext cx="5436749" cy="1872526"/>
            </a:xfrm>
            <a:prstGeom prst="roundRect">
              <a:avLst/>
            </a:prstGeom>
            <a:solidFill>
              <a:srgbClr val="DBD0E6"/>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p>
          </p:txBody>
        </p:sp>
        <p:sp>
          <p:nvSpPr>
            <p:cNvPr id="42" name="矩形 41">
              <a:extLst>
                <a:ext uri="{FF2B5EF4-FFF2-40B4-BE49-F238E27FC236}">
                  <a16:creationId xmlns:a16="http://schemas.microsoft.com/office/drawing/2014/main" id="{A3323956-989D-DA1A-1910-51C5B60A3396}"/>
                </a:ext>
              </a:extLst>
            </p:cNvPr>
            <p:cNvSpPr/>
            <p:nvPr/>
          </p:nvSpPr>
          <p:spPr>
            <a:xfrm>
              <a:off x="324377" y="3205040"/>
              <a:ext cx="5436750" cy="128945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377">
                <a:lnSpc>
                  <a:spcPct val="150000"/>
                </a:lnSpc>
                <a:buClr>
                  <a:srgbClr val="7030A0"/>
                </a:buClr>
                <a:buFont typeface="Wingdings" panose="05000000000000000000" pitchFamily="2" charset="2"/>
                <a:buChar char="n"/>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基于双路径注意力进行信号</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递归掩膜表示</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Clr>
                  <a:srgbClr val="7030A0"/>
                </a:buClr>
                <a:buFont typeface="Wingdings" panose="05000000000000000000" pitchFamily="2" charset="2"/>
                <a:buChar char="n"/>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分量数目预测和</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后聚类算法</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解决歧义性</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Clr>
                  <a:srgbClr val="7030A0"/>
                </a:buClr>
                <a:buFont typeface="Wingdings" panose="05000000000000000000" pitchFamily="2" charset="2"/>
                <a:buChar char="n"/>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置换不变性损失</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缓解通道置换问题</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43" name="文本框 5">
              <a:extLst>
                <a:ext uri="{FF2B5EF4-FFF2-40B4-BE49-F238E27FC236}">
                  <a16:creationId xmlns:a16="http://schemas.microsoft.com/office/drawing/2014/main" id="{08F2FD74-F43D-BA93-0F05-6525B3620C72}"/>
                </a:ext>
              </a:extLst>
            </p:cNvPr>
            <p:cNvSpPr txBox="1">
              <a:spLocks noChangeArrowheads="1"/>
            </p:cNvSpPr>
            <p:nvPr/>
          </p:nvSpPr>
          <p:spPr bwMode="auto">
            <a:xfrm>
              <a:off x="324376" y="2811884"/>
              <a:ext cx="4098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fontAlgn="base">
                <a:spcBef>
                  <a:spcPct val="0"/>
                </a:spcBef>
                <a:spcAft>
                  <a:spcPct val="0"/>
                </a:spcAft>
                <a:defRPr/>
              </a:pPr>
              <a:r>
                <a:rPr lang="zh-CN" altLang="en-US" sz="2000" b="1" dirty="0">
                  <a:solidFill>
                    <a:prstClr val="black">
                      <a:lumMod val="75000"/>
                      <a:lumOff val="25000"/>
                    </a:prstClr>
                  </a:solidFill>
                  <a:latin typeface="Arial" panose="020B0604020202020204" pitchFamily="34" charset="0"/>
                  <a:ea typeface="微软雅黑"/>
                  <a:cs typeface="Arial" panose="020B0604020202020204" pitchFamily="34" charset="0"/>
                </a:rPr>
                <a:t>脉冲信号解码表示（雷达分选任务）</a:t>
              </a:r>
            </a:p>
          </p:txBody>
        </p:sp>
      </p:grpSp>
      <p:grpSp>
        <p:nvGrpSpPr>
          <p:cNvPr id="13" name="组合 12">
            <a:extLst>
              <a:ext uri="{FF2B5EF4-FFF2-40B4-BE49-F238E27FC236}">
                <a16:creationId xmlns:a16="http://schemas.microsoft.com/office/drawing/2014/main" id="{57AF82F2-3F65-F206-4C6F-2C3D9D4B888F}"/>
              </a:ext>
            </a:extLst>
          </p:cNvPr>
          <p:cNvGrpSpPr/>
          <p:nvPr/>
        </p:nvGrpSpPr>
        <p:grpSpPr>
          <a:xfrm>
            <a:off x="6157163" y="803869"/>
            <a:ext cx="5436748" cy="1807343"/>
            <a:chOff x="3791876" y="4751316"/>
            <a:chExt cx="4194109" cy="1807343"/>
          </a:xfrm>
        </p:grpSpPr>
        <p:sp>
          <p:nvSpPr>
            <p:cNvPr id="45" name="矩形: 圆角 44">
              <a:extLst>
                <a:ext uri="{FF2B5EF4-FFF2-40B4-BE49-F238E27FC236}">
                  <a16:creationId xmlns:a16="http://schemas.microsoft.com/office/drawing/2014/main" id="{B099F687-EC5D-444B-AE40-0F5D608EB65A}"/>
                </a:ext>
              </a:extLst>
            </p:cNvPr>
            <p:cNvSpPr/>
            <p:nvPr/>
          </p:nvSpPr>
          <p:spPr>
            <a:xfrm>
              <a:off x="3791876" y="4751316"/>
              <a:ext cx="4194109" cy="1807343"/>
            </a:xfrm>
            <a:prstGeom prst="roundRect">
              <a:avLst/>
            </a:prstGeom>
            <a:solidFill>
              <a:srgbClr val="DBD0E6"/>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p>
          </p:txBody>
        </p:sp>
        <p:sp>
          <p:nvSpPr>
            <p:cNvPr id="46" name="矩形 45">
              <a:extLst>
                <a:ext uri="{FF2B5EF4-FFF2-40B4-BE49-F238E27FC236}">
                  <a16:creationId xmlns:a16="http://schemas.microsoft.com/office/drawing/2014/main" id="{EC4F2886-58DB-3E55-05B9-F8D226BB7605}"/>
                </a:ext>
              </a:extLst>
            </p:cNvPr>
            <p:cNvSpPr/>
            <p:nvPr/>
          </p:nvSpPr>
          <p:spPr>
            <a:xfrm>
              <a:off x="3983722" y="5211516"/>
              <a:ext cx="3808507" cy="128945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377">
                <a:lnSpc>
                  <a:spcPct val="150000"/>
                </a:lnSpc>
                <a:buClr>
                  <a:srgbClr val="7030A0"/>
                </a:buClr>
                <a:buFont typeface="Wingdings" panose="05000000000000000000" pitchFamily="2" charset="2"/>
                <a:buChar char="n"/>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解纠缠算法</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解决信号多义性问题</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Clr>
                  <a:srgbClr val="7030A0"/>
                </a:buClr>
                <a:buFont typeface="Wingdings" panose="05000000000000000000" pitchFamily="2" charset="2"/>
                <a:buChar char="n"/>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关系图算法</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建模信号关系表示</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Clr>
                  <a:srgbClr val="7030A0"/>
                </a:buClr>
                <a:buFont typeface="Wingdings" panose="05000000000000000000" pitchFamily="2" charset="2"/>
                <a:buChar char="n"/>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多重关系损失函数</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改善长尾问题</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47" name="文本框 5">
              <a:extLst>
                <a:ext uri="{FF2B5EF4-FFF2-40B4-BE49-F238E27FC236}">
                  <a16:creationId xmlns:a16="http://schemas.microsoft.com/office/drawing/2014/main" id="{70AE8D3B-AAC7-4E4D-E33C-33C29C720B5B}"/>
                </a:ext>
              </a:extLst>
            </p:cNvPr>
            <p:cNvSpPr txBox="1">
              <a:spLocks noChangeArrowheads="1"/>
            </p:cNvSpPr>
            <p:nvPr/>
          </p:nvSpPr>
          <p:spPr bwMode="auto">
            <a:xfrm>
              <a:off x="3998331" y="4814065"/>
              <a:ext cx="3350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fontAlgn="base">
                <a:spcBef>
                  <a:spcPct val="0"/>
                </a:spcBef>
                <a:spcAft>
                  <a:spcPct val="0"/>
                </a:spcAft>
                <a:defRPr/>
              </a:pPr>
              <a:r>
                <a:rPr lang="zh-CN" altLang="en-US" sz="2000" b="1" dirty="0">
                  <a:solidFill>
                    <a:prstClr val="black">
                      <a:lumMod val="75000"/>
                      <a:lumOff val="25000"/>
                    </a:prstClr>
                  </a:solidFill>
                  <a:latin typeface="Arial" panose="020B0604020202020204" pitchFamily="34" charset="0"/>
                  <a:ea typeface="微软雅黑"/>
                  <a:cs typeface="Arial" panose="020B0604020202020204" pitchFamily="34" charset="0"/>
                </a:rPr>
                <a:t>信号纯表示（音乐推荐任务）</a:t>
              </a:r>
            </a:p>
          </p:txBody>
        </p:sp>
      </p:grpSp>
      <p:grpSp>
        <p:nvGrpSpPr>
          <p:cNvPr id="11" name="组合 10">
            <a:extLst>
              <a:ext uri="{FF2B5EF4-FFF2-40B4-BE49-F238E27FC236}">
                <a16:creationId xmlns:a16="http://schemas.microsoft.com/office/drawing/2014/main" id="{8CF7A7E1-5879-8F1B-0B04-CA06194B73EF}"/>
              </a:ext>
            </a:extLst>
          </p:cNvPr>
          <p:cNvGrpSpPr/>
          <p:nvPr/>
        </p:nvGrpSpPr>
        <p:grpSpPr>
          <a:xfrm>
            <a:off x="6157162" y="4828426"/>
            <a:ext cx="5495867" cy="1872526"/>
            <a:chOff x="7130556" y="2692835"/>
            <a:chExt cx="5495867" cy="1872526"/>
          </a:xfrm>
        </p:grpSpPr>
        <p:sp>
          <p:nvSpPr>
            <p:cNvPr id="49" name="矩形: 圆角 48">
              <a:extLst>
                <a:ext uri="{FF2B5EF4-FFF2-40B4-BE49-F238E27FC236}">
                  <a16:creationId xmlns:a16="http://schemas.microsoft.com/office/drawing/2014/main" id="{88790975-4D3C-1DBA-88F5-C624F998ACC1}"/>
                </a:ext>
              </a:extLst>
            </p:cNvPr>
            <p:cNvSpPr/>
            <p:nvPr/>
          </p:nvSpPr>
          <p:spPr>
            <a:xfrm>
              <a:off x="7130556" y="2692835"/>
              <a:ext cx="5436750" cy="1872526"/>
            </a:xfrm>
            <a:prstGeom prst="roundRect">
              <a:avLst/>
            </a:prstGeom>
            <a:solidFill>
              <a:srgbClr val="DBD0E6"/>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p>
          </p:txBody>
        </p:sp>
        <p:sp>
          <p:nvSpPr>
            <p:cNvPr id="50" name="矩形 49">
              <a:extLst>
                <a:ext uri="{FF2B5EF4-FFF2-40B4-BE49-F238E27FC236}">
                  <a16:creationId xmlns:a16="http://schemas.microsoft.com/office/drawing/2014/main" id="{C1AAA533-5064-259D-0AF6-E35B682B158A}"/>
                </a:ext>
              </a:extLst>
            </p:cNvPr>
            <p:cNvSpPr/>
            <p:nvPr/>
          </p:nvSpPr>
          <p:spPr>
            <a:xfrm>
              <a:off x="7303561" y="3263193"/>
              <a:ext cx="5322862" cy="128945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914377">
                <a:lnSpc>
                  <a:spcPct val="150000"/>
                </a:lnSpc>
                <a:buClr>
                  <a:srgbClr val="7030A0"/>
                </a:buClr>
                <a:buFont typeface="Wingdings" panose="05000000000000000000" pitchFamily="2" charset="2"/>
                <a:buChar char="n"/>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通道相位角和</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门控结构</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改善多通道表示性能</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Clr>
                  <a:srgbClr val="7030A0"/>
                </a:buClr>
                <a:buFont typeface="Wingdings" panose="05000000000000000000" pitchFamily="2" charset="2"/>
                <a:buChar char="n"/>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带缓存的频率因果空洞卷积</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实现流式结构</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Clr>
                  <a:srgbClr val="7030A0"/>
                </a:buClr>
                <a:buFont typeface="Wingdings" panose="05000000000000000000" pitchFamily="2" charset="2"/>
                <a:buChar char="n"/>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模型蒸馏算法</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轻量化模型结构，提高推理速度</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51" name="文本框 5">
              <a:extLst>
                <a:ext uri="{FF2B5EF4-FFF2-40B4-BE49-F238E27FC236}">
                  <a16:creationId xmlns:a16="http://schemas.microsoft.com/office/drawing/2014/main" id="{16C711ED-ADA3-D6E1-985A-CFFC00BD7FFC}"/>
                </a:ext>
              </a:extLst>
            </p:cNvPr>
            <p:cNvSpPr txBox="1">
              <a:spLocks noChangeArrowheads="1"/>
            </p:cNvSpPr>
            <p:nvPr/>
          </p:nvSpPr>
          <p:spPr bwMode="auto">
            <a:xfrm>
              <a:off x="7303560" y="2870037"/>
              <a:ext cx="4096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fontAlgn="base">
                <a:spcBef>
                  <a:spcPct val="0"/>
                </a:spcBef>
                <a:spcAft>
                  <a:spcPct val="0"/>
                </a:spcAft>
                <a:defRPr/>
              </a:pPr>
              <a:r>
                <a:rPr lang="zh-CN" altLang="en-US" sz="2000" b="1" dirty="0">
                  <a:solidFill>
                    <a:prstClr val="black">
                      <a:lumMod val="75000"/>
                      <a:lumOff val="25000"/>
                    </a:prstClr>
                  </a:solidFill>
                  <a:latin typeface="Arial" panose="020B0604020202020204" pitchFamily="34" charset="0"/>
                  <a:ea typeface="微软雅黑"/>
                  <a:cs typeface="Arial" panose="020B0604020202020204" pitchFamily="34" charset="0"/>
                </a:rPr>
                <a:t>连续信号解码表示（语音增强任务）</a:t>
              </a:r>
            </a:p>
          </p:txBody>
        </p:sp>
      </p:grpSp>
      <p:sp>
        <p:nvSpPr>
          <p:cNvPr id="56" name="矩形 55">
            <a:extLst>
              <a:ext uri="{FF2B5EF4-FFF2-40B4-BE49-F238E27FC236}">
                <a16:creationId xmlns:a16="http://schemas.microsoft.com/office/drawing/2014/main" id="{B3119336-F6AE-42BD-FA0A-43CB848F3E96}"/>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4</a:t>
            </a:r>
            <a:endParaRPr lang="zh-CN" altLang="en-US" dirty="0">
              <a:latin typeface="+mj-ea"/>
              <a:ea typeface="+mj-ea"/>
            </a:endParaRPr>
          </a:p>
        </p:txBody>
      </p:sp>
      <p:sp>
        <p:nvSpPr>
          <p:cNvPr id="57" name="矩形 56">
            <a:extLst>
              <a:ext uri="{FF2B5EF4-FFF2-40B4-BE49-F238E27FC236}">
                <a16:creationId xmlns:a16="http://schemas.microsoft.com/office/drawing/2014/main" id="{4BC5CC6A-94FE-F2E4-710B-4E525DA83CB3}"/>
              </a:ext>
            </a:extLst>
          </p:cNvPr>
          <p:cNvSpPr/>
          <p:nvPr/>
        </p:nvSpPr>
        <p:spPr>
          <a:xfrm>
            <a:off x="922866" y="888589"/>
            <a:ext cx="1328613"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全文总结</a:t>
            </a:r>
          </a:p>
        </p:txBody>
      </p:sp>
      <p:cxnSp>
        <p:nvCxnSpPr>
          <p:cNvPr id="21" name="直接箭头连接符 20">
            <a:extLst>
              <a:ext uri="{FF2B5EF4-FFF2-40B4-BE49-F238E27FC236}">
                <a16:creationId xmlns:a16="http://schemas.microsoft.com/office/drawing/2014/main" id="{82BCD2CE-BA39-EBA5-F06C-B098F4349E45}"/>
              </a:ext>
            </a:extLst>
          </p:cNvPr>
          <p:cNvCxnSpPr>
            <a:cxnSpLocks/>
            <a:stCxn id="2" idx="3"/>
            <a:endCxn id="41" idx="1"/>
          </p:cNvCxnSpPr>
          <p:nvPr/>
        </p:nvCxnSpPr>
        <p:spPr>
          <a:xfrm>
            <a:off x="5330804" y="3706208"/>
            <a:ext cx="82635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连接符: 肘形 5">
            <a:extLst>
              <a:ext uri="{FF2B5EF4-FFF2-40B4-BE49-F238E27FC236}">
                <a16:creationId xmlns:a16="http://schemas.microsoft.com/office/drawing/2014/main" id="{8DEFC476-5DDD-54F8-312B-A1576719268F}"/>
              </a:ext>
            </a:extLst>
          </p:cNvPr>
          <p:cNvCxnSpPr>
            <a:cxnSpLocks/>
            <a:stCxn id="2" idx="0"/>
            <a:endCxn id="45" idx="1"/>
          </p:cNvCxnSpPr>
          <p:nvPr/>
        </p:nvCxnSpPr>
        <p:spPr>
          <a:xfrm rot="5400000" flipH="1" flipV="1">
            <a:off x="3950705" y="563487"/>
            <a:ext cx="1062404" cy="3350512"/>
          </a:xfrm>
          <a:prstGeom prst="bentConnector2">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连接符: 肘形 6">
            <a:extLst>
              <a:ext uri="{FF2B5EF4-FFF2-40B4-BE49-F238E27FC236}">
                <a16:creationId xmlns:a16="http://schemas.microsoft.com/office/drawing/2014/main" id="{C72D3C7C-2543-6367-35C3-CBE30140C922}"/>
              </a:ext>
            </a:extLst>
          </p:cNvPr>
          <p:cNvCxnSpPr>
            <a:cxnSpLocks/>
            <a:stCxn id="2" idx="2"/>
            <a:endCxn id="49" idx="1"/>
          </p:cNvCxnSpPr>
          <p:nvPr/>
        </p:nvCxnSpPr>
        <p:spPr>
          <a:xfrm rot="16200000" flipH="1">
            <a:off x="3920797" y="3528323"/>
            <a:ext cx="1122219" cy="3350511"/>
          </a:xfrm>
          <a:prstGeom prst="bentConnector2">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8701505"/>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bwMode="auto">
          <a:xfrm>
            <a:off x="3513033" y="2173212"/>
            <a:ext cx="5104281" cy="748988"/>
          </a:xfrm>
          <a:prstGeom prst="rect">
            <a:avLst/>
          </a:prstGeom>
        </p:spPr>
        <p:txBody>
          <a:bodyPr wrap="none">
            <a:spAutoFit/>
          </a:bodyPr>
          <a:lstStyle/>
          <a:p>
            <a:pPr algn="ctr" defTabSz="914377">
              <a:defRPr/>
            </a:pPr>
            <a:r>
              <a:rPr lang="zh-CN" altLang="en-US" sz="4267" b="1" kern="100" dirty="0">
                <a:solidFill>
                  <a:srgbClr val="674196"/>
                </a:solidFill>
                <a:latin typeface="微软雅黑" panose="020B0503020204020204" pitchFamily="34" charset="-122"/>
                <a:ea typeface="微软雅黑" panose="020B0503020204020204" pitchFamily="34" charset="-122"/>
                <a:cs typeface="Times New Roman" panose="02020603050405020304" pitchFamily="18" charset="0"/>
              </a:rPr>
              <a:t>请各位老师批评指正</a:t>
            </a:r>
          </a:p>
        </p:txBody>
      </p:sp>
      <p:sp>
        <p:nvSpPr>
          <p:cNvPr id="5" name="圆角矩形 61">
            <a:extLst>
              <a:ext uri="{FF2B5EF4-FFF2-40B4-BE49-F238E27FC236}">
                <a16:creationId xmlns:a16="http://schemas.microsoft.com/office/drawing/2014/main" id="{2FCCBBEE-C8DE-93CF-DD50-F95B936D51C8}"/>
              </a:ext>
            </a:extLst>
          </p:cNvPr>
          <p:cNvSpPr/>
          <p:nvPr/>
        </p:nvSpPr>
        <p:spPr>
          <a:xfrm>
            <a:off x="4556821" y="3769117"/>
            <a:ext cx="299255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400" b="1" dirty="0">
                <a:solidFill>
                  <a:prstClr val="white"/>
                </a:solidFill>
                <a:latin typeface="+mj-ea"/>
                <a:ea typeface="+mj-ea"/>
                <a:cs typeface="Arial" panose="020B0604020202020204" pitchFamily="34" charset="0"/>
              </a:rPr>
              <a:t>答辩人： 向浩然 </a:t>
            </a:r>
            <a:r>
              <a:rPr lang="en-US" altLang="zh-CN" sz="1400" b="1" dirty="0">
                <a:solidFill>
                  <a:prstClr val="white"/>
                </a:solidFill>
                <a:latin typeface="+mj-ea"/>
                <a:ea typeface="+mj-ea"/>
                <a:cs typeface="Arial" panose="020B0604020202020204" pitchFamily="34" charset="0"/>
              </a:rPr>
              <a:t>MG20370040</a:t>
            </a:r>
            <a:endParaRPr lang="zh-CN" altLang="en-US" sz="1400" b="1" dirty="0">
              <a:solidFill>
                <a:prstClr val="white"/>
              </a:solidFill>
              <a:latin typeface="+mj-ea"/>
              <a:ea typeface="+mj-ea"/>
              <a:cs typeface="Arial" panose="020B0604020202020204" pitchFamily="34" charset="0"/>
            </a:endParaRPr>
          </a:p>
        </p:txBody>
      </p:sp>
      <p:sp>
        <p:nvSpPr>
          <p:cNvPr id="6" name="圆角矩形 61">
            <a:extLst>
              <a:ext uri="{FF2B5EF4-FFF2-40B4-BE49-F238E27FC236}">
                <a16:creationId xmlns:a16="http://schemas.microsoft.com/office/drawing/2014/main" id="{F2295284-441D-C183-F54D-68C80FCBBDAA}"/>
              </a:ext>
            </a:extLst>
          </p:cNvPr>
          <p:cNvSpPr/>
          <p:nvPr/>
        </p:nvSpPr>
        <p:spPr>
          <a:xfrm>
            <a:off x="4556820" y="4344124"/>
            <a:ext cx="299255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400" b="1" dirty="0">
                <a:solidFill>
                  <a:prstClr val="white"/>
                </a:solidFill>
                <a:latin typeface="+mj-ea"/>
                <a:ea typeface="+mj-ea"/>
                <a:cs typeface="Arial" panose="020B0604020202020204" pitchFamily="34" charset="0"/>
              </a:rPr>
              <a:t>导   师：      申富饶 </a:t>
            </a:r>
            <a:r>
              <a:rPr lang="en-US" altLang="zh-CN" sz="1400" b="1" dirty="0">
                <a:solidFill>
                  <a:prstClr val="white"/>
                </a:solidFill>
                <a:latin typeface="+mj-ea"/>
                <a:ea typeface="+mj-ea"/>
                <a:cs typeface="Arial" panose="020B0604020202020204" pitchFamily="34" charset="0"/>
              </a:rPr>
              <a:t> </a:t>
            </a:r>
            <a:r>
              <a:rPr lang="zh-CN" altLang="en-US" sz="1400" b="1" dirty="0">
                <a:solidFill>
                  <a:prstClr val="white"/>
                </a:solidFill>
                <a:latin typeface="+mj-ea"/>
                <a:ea typeface="+mj-ea"/>
                <a:cs typeface="Arial" panose="020B0604020202020204" pitchFamily="34" charset="0"/>
              </a:rPr>
              <a:t>教授</a:t>
            </a:r>
          </a:p>
        </p:txBody>
      </p:sp>
      <p:sp>
        <p:nvSpPr>
          <p:cNvPr id="7" name="圆角矩形 61">
            <a:extLst>
              <a:ext uri="{FF2B5EF4-FFF2-40B4-BE49-F238E27FC236}">
                <a16:creationId xmlns:a16="http://schemas.microsoft.com/office/drawing/2014/main" id="{3DD2DCAC-4C55-8E85-E71F-A237364EA4D3}"/>
              </a:ext>
            </a:extLst>
          </p:cNvPr>
          <p:cNvSpPr/>
          <p:nvPr/>
        </p:nvSpPr>
        <p:spPr>
          <a:xfrm>
            <a:off x="4556820" y="4945257"/>
            <a:ext cx="2992556" cy="474133"/>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zh-CN" altLang="en-US" sz="1400" b="1" dirty="0">
                <a:solidFill>
                  <a:prstClr val="white"/>
                </a:solidFill>
                <a:latin typeface="+mj-ea"/>
                <a:ea typeface="+mj-ea"/>
                <a:cs typeface="Arial" panose="020B0604020202020204" pitchFamily="34" charset="0"/>
              </a:rPr>
              <a:t>日   期：    </a:t>
            </a:r>
            <a:r>
              <a:rPr lang="en-US" altLang="zh-CN" sz="1400" b="1" dirty="0">
                <a:solidFill>
                  <a:prstClr val="white"/>
                </a:solidFill>
                <a:latin typeface="+mj-ea"/>
                <a:ea typeface="+mj-ea"/>
                <a:cs typeface="Arial" panose="020B0604020202020204" pitchFamily="34" charset="0"/>
              </a:rPr>
              <a:t>2023</a:t>
            </a:r>
            <a:r>
              <a:rPr lang="zh-CN" altLang="en-US" sz="1400" b="1" dirty="0">
                <a:solidFill>
                  <a:prstClr val="white"/>
                </a:solidFill>
                <a:latin typeface="+mj-ea"/>
                <a:ea typeface="+mj-ea"/>
                <a:cs typeface="Arial" panose="020B0604020202020204" pitchFamily="34" charset="0"/>
              </a:rPr>
              <a:t>年</a:t>
            </a:r>
            <a:r>
              <a:rPr lang="en-US" altLang="zh-CN" sz="1400" b="1" dirty="0">
                <a:solidFill>
                  <a:prstClr val="white"/>
                </a:solidFill>
                <a:latin typeface="+mj-ea"/>
                <a:ea typeface="+mj-ea"/>
                <a:cs typeface="Arial" panose="020B0604020202020204" pitchFamily="34" charset="0"/>
              </a:rPr>
              <a:t>5</a:t>
            </a:r>
            <a:r>
              <a:rPr lang="zh-CN" altLang="en-US" sz="1400" b="1" dirty="0">
                <a:solidFill>
                  <a:prstClr val="white"/>
                </a:solidFill>
                <a:latin typeface="+mj-ea"/>
                <a:ea typeface="+mj-ea"/>
                <a:cs typeface="Arial" panose="020B0604020202020204" pitchFamily="34" charset="0"/>
              </a:rPr>
              <a:t>月</a:t>
            </a:r>
            <a:r>
              <a:rPr lang="en-US" altLang="zh-CN" sz="1400" b="1" dirty="0">
                <a:solidFill>
                  <a:prstClr val="white"/>
                </a:solidFill>
                <a:latin typeface="+mj-ea"/>
                <a:ea typeface="+mj-ea"/>
                <a:cs typeface="Arial" panose="020B0604020202020204" pitchFamily="34" charset="0"/>
              </a:rPr>
              <a:t>22</a:t>
            </a:r>
            <a:r>
              <a:rPr lang="zh-CN" altLang="en-US" sz="1400" b="1" dirty="0">
                <a:solidFill>
                  <a:prstClr val="white"/>
                </a:solidFill>
                <a:latin typeface="+mj-ea"/>
                <a:ea typeface="+mj-ea"/>
                <a:cs typeface="Arial" panose="020B0604020202020204" pitchFamily="34" charset="0"/>
              </a:rPr>
              <a:t>日</a:t>
            </a:r>
          </a:p>
        </p:txBody>
      </p:sp>
    </p:spTree>
    <p:extLst>
      <p:ext uri="{BB962C8B-B14F-4D97-AF65-F5344CB8AC3E}">
        <p14:creationId xmlns:p14="http://schemas.microsoft.com/office/powerpoint/2010/main" val="1438968097"/>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1.1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6" y="888589"/>
            <a:ext cx="2125134"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背景简介</a:t>
            </a:r>
          </a:p>
        </p:txBody>
      </p:sp>
      <p:sp>
        <p:nvSpPr>
          <p:cNvPr id="2" name="矩形 1">
            <a:extLst>
              <a:ext uri="{FF2B5EF4-FFF2-40B4-BE49-F238E27FC236}">
                <a16:creationId xmlns:a16="http://schemas.microsoft.com/office/drawing/2014/main" id="{4188515D-FEBC-A462-3C73-5464F5EB42D7}"/>
              </a:ext>
            </a:extLst>
          </p:cNvPr>
          <p:cNvSpPr/>
          <p:nvPr/>
        </p:nvSpPr>
        <p:spPr>
          <a:xfrm>
            <a:off x="1250284" y="1423465"/>
            <a:ext cx="8919628" cy="960776"/>
          </a:xfrm>
          <a:prstGeom prst="rect">
            <a:avLst/>
          </a:prstGeom>
        </p:spPr>
        <p:txBody>
          <a:bodyPr wrap="square">
            <a:spAutoFit/>
          </a:bodyPr>
          <a:lstStyle/>
          <a:p>
            <a:pPr marL="285750" indent="-285750" defTabSz="914377">
              <a:lnSpc>
                <a:spcPct val="150000"/>
              </a:lnSpc>
              <a:buFont typeface="Wingdings" panose="05000000000000000000" pitchFamily="2" charset="2"/>
              <a:buChar char="l"/>
              <a:defRPr/>
            </a:pP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信号表示算法：研究将时域信号通过</a:t>
            </a:r>
            <a:r>
              <a:rPr lang="zh-CN" altLang="en-US" sz="2000" b="1" dirty="0">
                <a:solidFill>
                  <a:srgbClr val="8058A3"/>
                </a:solidFill>
                <a:latin typeface="Arial" panose="020B0604020202020204" pitchFamily="34" charset="0"/>
                <a:ea typeface="微软雅黑"/>
                <a:cs typeface="Arial" panose="020B0604020202020204" pitchFamily="34" charset="0"/>
              </a:rPr>
              <a:t>某种变换</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映射为易于处理的表示形式，从而进一步分解和表达信号蕴涵的</a:t>
            </a:r>
            <a:r>
              <a:rPr lang="zh-CN" altLang="en-US" sz="2000" b="1" dirty="0">
                <a:solidFill>
                  <a:srgbClr val="8058A3"/>
                </a:solidFill>
                <a:latin typeface="Arial" panose="020B0604020202020204" pitchFamily="34" charset="0"/>
                <a:ea typeface="微软雅黑"/>
                <a:cs typeface="Arial" panose="020B0604020202020204" pitchFamily="34" charset="0"/>
              </a:rPr>
              <a:t>潜在成分或者信息</a:t>
            </a: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的算法</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grpSp>
        <p:nvGrpSpPr>
          <p:cNvPr id="3" name="组合 2">
            <a:extLst>
              <a:ext uri="{FF2B5EF4-FFF2-40B4-BE49-F238E27FC236}">
                <a16:creationId xmlns:a16="http://schemas.microsoft.com/office/drawing/2014/main" id="{60F803F8-B80A-D5B7-7B8C-55C0F22BB253}"/>
              </a:ext>
            </a:extLst>
          </p:cNvPr>
          <p:cNvGrpSpPr/>
          <p:nvPr/>
        </p:nvGrpSpPr>
        <p:grpSpPr>
          <a:xfrm>
            <a:off x="4712196" y="4526491"/>
            <a:ext cx="2649642" cy="1279139"/>
            <a:chOff x="6735903" y="2822600"/>
            <a:chExt cx="4096029" cy="1977394"/>
          </a:xfrm>
        </p:grpSpPr>
        <p:pic>
          <p:nvPicPr>
            <p:cNvPr id="4" name="图片 3">
              <a:extLst>
                <a:ext uri="{FF2B5EF4-FFF2-40B4-BE49-F238E27FC236}">
                  <a16:creationId xmlns:a16="http://schemas.microsoft.com/office/drawing/2014/main" id="{F4B7D091-E6C3-DCE1-6A44-D99204620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03" y="2822600"/>
              <a:ext cx="4096029" cy="1977394"/>
            </a:xfrm>
            <a:prstGeom prst="rect">
              <a:avLst/>
            </a:prstGeom>
          </p:spPr>
        </p:pic>
        <p:sp>
          <p:nvSpPr>
            <p:cNvPr id="13" name="矩形 12">
              <a:extLst>
                <a:ext uri="{FF2B5EF4-FFF2-40B4-BE49-F238E27FC236}">
                  <a16:creationId xmlns:a16="http://schemas.microsoft.com/office/drawing/2014/main" id="{9AC542E9-9557-A217-ACC5-82B27BAA286F}"/>
                </a:ext>
              </a:extLst>
            </p:cNvPr>
            <p:cNvSpPr/>
            <p:nvPr/>
          </p:nvSpPr>
          <p:spPr>
            <a:xfrm>
              <a:off x="9692486" y="4531585"/>
              <a:ext cx="1063473" cy="179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a:extLst>
              <a:ext uri="{FF2B5EF4-FFF2-40B4-BE49-F238E27FC236}">
                <a16:creationId xmlns:a16="http://schemas.microsoft.com/office/drawing/2014/main" id="{D46A1C15-C678-F746-E1F0-D5474AEC5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316" y="4451551"/>
            <a:ext cx="2998988" cy="1204210"/>
          </a:xfrm>
          <a:prstGeom prst="rect">
            <a:avLst/>
          </a:prstGeom>
        </p:spPr>
      </p:pic>
      <p:pic>
        <p:nvPicPr>
          <p:cNvPr id="18" name="图片 17">
            <a:extLst>
              <a:ext uri="{FF2B5EF4-FFF2-40B4-BE49-F238E27FC236}">
                <a16:creationId xmlns:a16="http://schemas.microsoft.com/office/drawing/2014/main" id="{B18A72AB-B11B-34FF-33E8-5BFBA23D9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8906" y="4485060"/>
            <a:ext cx="2765035" cy="1194555"/>
          </a:xfrm>
          <a:prstGeom prst="rect">
            <a:avLst/>
          </a:prstGeom>
        </p:spPr>
      </p:pic>
      <p:pic>
        <p:nvPicPr>
          <p:cNvPr id="19" name="图片 18">
            <a:extLst>
              <a:ext uri="{FF2B5EF4-FFF2-40B4-BE49-F238E27FC236}">
                <a16:creationId xmlns:a16="http://schemas.microsoft.com/office/drawing/2014/main" id="{77504FBC-BD92-A7EF-E628-AB24C6DBD574}"/>
              </a:ext>
            </a:extLst>
          </p:cNvPr>
          <p:cNvPicPr>
            <a:picLocks noChangeAspect="1"/>
          </p:cNvPicPr>
          <p:nvPr/>
        </p:nvPicPr>
        <p:blipFill rotWithShape="1">
          <a:blip r:embed="rId6">
            <a:extLst>
              <a:ext uri="{28A0092B-C50C-407E-A947-70E740481C1C}">
                <a14:useLocalDpi xmlns:a14="http://schemas.microsoft.com/office/drawing/2010/main" val="0"/>
              </a:ext>
            </a:extLst>
          </a:blip>
          <a:srcRect t="12594" b="61549"/>
          <a:stretch/>
        </p:blipFill>
        <p:spPr>
          <a:xfrm>
            <a:off x="2941799" y="2537189"/>
            <a:ext cx="6607111" cy="1208250"/>
          </a:xfrm>
          <a:prstGeom prst="rect">
            <a:avLst/>
          </a:prstGeom>
        </p:spPr>
      </p:pic>
      <p:sp>
        <p:nvSpPr>
          <p:cNvPr id="20" name="矩形 19">
            <a:extLst>
              <a:ext uri="{FF2B5EF4-FFF2-40B4-BE49-F238E27FC236}">
                <a16:creationId xmlns:a16="http://schemas.microsoft.com/office/drawing/2014/main" id="{45FECDD6-E08B-D46A-C8CC-BF6EAD76B847}"/>
              </a:ext>
            </a:extLst>
          </p:cNvPr>
          <p:cNvSpPr/>
          <p:nvPr/>
        </p:nvSpPr>
        <p:spPr>
          <a:xfrm>
            <a:off x="1250283" y="3707058"/>
            <a:ext cx="9990145" cy="499111"/>
          </a:xfrm>
          <a:prstGeom prst="rect">
            <a:avLst/>
          </a:prstGeom>
        </p:spPr>
        <p:txBody>
          <a:bodyPr wrap="square">
            <a:spAutoFit/>
          </a:bodyPr>
          <a:lstStyle/>
          <a:p>
            <a:pPr marL="285750" indent="-285750" defTabSz="914377">
              <a:lnSpc>
                <a:spcPct val="150000"/>
              </a:lnSpc>
              <a:buFont typeface="Wingdings" panose="05000000000000000000" pitchFamily="2" charset="2"/>
              <a:buChar char="l"/>
              <a:defRPr/>
            </a:pPr>
            <a:r>
              <a:rPr lang="zh-CN" altLang="en-US" sz="2000" dirty="0">
                <a:solidFill>
                  <a:prstClr val="black">
                    <a:lumMod val="75000"/>
                    <a:lumOff val="25000"/>
                  </a:prstClr>
                </a:solidFill>
                <a:latin typeface="Arial" panose="020B0604020202020204" pitchFamily="34" charset="0"/>
                <a:ea typeface="微软雅黑"/>
                <a:cs typeface="Arial" panose="020B0604020202020204" pitchFamily="34" charset="0"/>
              </a:rPr>
              <a:t>分类：</a:t>
            </a:r>
            <a:r>
              <a:rPr lang="zh-CN" altLang="en-US" sz="2000" b="1" dirty="0">
                <a:solidFill>
                  <a:srgbClr val="8058A3"/>
                </a:solidFill>
                <a:latin typeface="Arial" panose="020B0604020202020204" pitchFamily="34" charset="0"/>
                <a:ea typeface="微软雅黑"/>
                <a:cs typeface="Arial" panose="020B0604020202020204" pitchFamily="34" charset="0"/>
              </a:rPr>
              <a:t>信号纯表示、脉冲信号解码表示、连续信号解码表示</a:t>
            </a:r>
            <a:endParaRPr lang="en-US" altLang="zh-CN" sz="2000"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21" name="矩形 20">
            <a:extLst>
              <a:ext uri="{FF2B5EF4-FFF2-40B4-BE49-F238E27FC236}">
                <a16:creationId xmlns:a16="http://schemas.microsoft.com/office/drawing/2014/main" id="{C83D3FE9-2B98-E4FE-1D4A-EC15AE4E4EFC}"/>
              </a:ext>
            </a:extLst>
          </p:cNvPr>
          <p:cNvSpPr/>
          <p:nvPr/>
        </p:nvSpPr>
        <p:spPr>
          <a:xfrm>
            <a:off x="8290730" y="5682292"/>
            <a:ext cx="1622365" cy="458459"/>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语音增强</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22" name="矩形 21">
            <a:extLst>
              <a:ext uri="{FF2B5EF4-FFF2-40B4-BE49-F238E27FC236}">
                <a16:creationId xmlns:a16="http://schemas.microsoft.com/office/drawing/2014/main" id="{58C3D9D5-67AB-C630-BA87-ABF7D8486220}"/>
              </a:ext>
            </a:extLst>
          </p:cNvPr>
          <p:cNvSpPr/>
          <p:nvPr/>
        </p:nvSpPr>
        <p:spPr>
          <a:xfrm>
            <a:off x="2436677" y="5684024"/>
            <a:ext cx="1622365" cy="458459"/>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音乐推荐</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
        <p:nvSpPr>
          <p:cNvPr id="23" name="矩形 22">
            <a:extLst>
              <a:ext uri="{FF2B5EF4-FFF2-40B4-BE49-F238E27FC236}">
                <a16:creationId xmlns:a16="http://schemas.microsoft.com/office/drawing/2014/main" id="{B9C2C2AB-5420-B313-7518-B8C1EA55089D}"/>
              </a:ext>
            </a:extLst>
          </p:cNvPr>
          <p:cNvSpPr/>
          <p:nvPr/>
        </p:nvSpPr>
        <p:spPr>
          <a:xfrm>
            <a:off x="5387801" y="5706711"/>
            <a:ext cx="1622365" cy="458459"/>
          </a:xfrm>
          <a:prstGeom prst="rect">
            <a:avLst/>
          </a:prstGeom>
        </p:spPr>
        <p:txBody>
          <a:bodyPr wrap="square">
            <a:spAutoFit/>
          </a:bodyPr>
          <a:lstStyle/>
          <a:p>
            <a:pPr marL="285750" indent="-285750" defTabSz="914377">
              <a:lnSpc>
                <a:spcPct val="150000"/>
              </a:lnSpc>
              <a:buFont typeface="Wingdings" panose="05000000000000000000" pitchFamily="2" charset="2"/>
              <a:buChar char="n"/>
              <a:defRPr/>
            </a:pP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雷达分选</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4206442158"/>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圆角 44">
            <a:extLst>
              <a:ext uri="{FF2B5EF4-FFF2-40B4-BE49-F238E27FC236}">
                <a16:creationId xmlns:a16="http://schemas.microsoft.com/office/drawing/2014/main" id="{31299818-5974-B9F1-370A-3253568E7634}"/>
              </a:ext>
            </a:extLst>
          </p:cNvPr>
          <p:cNvSpPr/>
          <p:nvPr/>
        </p:nvSpPr>
        <p:spPr>
          <a:xfrm>
            <a:off x="6439818" y="3429000"/>
            <a:ext cx="5069399" cy="25536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zh-CN" altLang="en-US" sz="1600" dirty="0">
              <a:solidFill>
                <a:schemeClr val="tx1"/>
              </a:solidFill>
              <a:latin typeface="+mj-ea"/>
              <a:ea typeface="+mj-ea"/>
            </a:endParaRPr>
          </a:p>
        </p:txBody>
      </p:sp>
      <p:sp>
        <p:nvSpPr>
          <p:cNvPr id="44" name="矩形: 圆角 43">
            <a:extLst>
              <a:ext uri="{FF2B5EF4-FFF2-40B4-BE49-F238E27FC236}">
                <a16:creationId xmlns:a16="http://schemas.microsoft.com/office/drawing/2014/main" id="{3EBCC59E-3691-083B-4547-E3D1CEF09DB7}"/>
              </a:ext>
            </a:extLst>
          </p:cNvPr>
          <p:cNvSpPr/>
          <p:nvPr/>
        </p:nvSpPr>
        <p:spPr>
          <a:xfrm>
            <a:off x="688178" y="3429000"/>
            <a:ext cx="5360338" cy="25536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zh-CN" altLang="en-US" sz="1600" dirty="0">
              <a:solidFill>
                <a:schemeClr val="tx1"/>
              </a:solidFill>
              <a:latin typeface="+mj-ea"/>
              <a:ea typeface="+mj-ea"/>
            </a:endParaRPr>
          </a:p>
        </p:txBody>
      </p:sp>
      <p:cxnSp>
        <p:nvCxnSpPr>
          <p:cNvPr id="7" name="直接连接符 6">
            <a:extLst>
              <a:ext uri="{FF2B5EF4-FFF2-40B4-BE49-F238E27FC236}">
                <a16:creationId xmlns:a16="http://schemas.microsoft.com/office/drawing/2014/main" id="{DAD3E976-2C20-1168-908F-A8E79E105027}"/>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文本框 6">
            <a:extLst>
              <a:ext uri="{FF2B5EF4-FFF2-40B4-BE49-F238E27FC236}">
                <a16:creationId xmlns:a16="http://schemas.microsoft.com/office/drawing/2014/main" id="{F8A49689-DAA5-47FA-3EE1-240AF43149AA}"/>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研究背景</a:t>
            </a:r>
          </a:p>
        </p:txBody>
      </p:sp>
      <p:sp>
        <p:nvSpPr>
          <p:cNvPr id="9" name="文本框 8">
            <a:extLst>
              <a:ext uri="{FF2B5EF4-FFF2-40B4-BE49-F238E27FC236}">
                <a16:creationId xmlns:a16="http://schemas.microsoft.com/office/drawing/2014/main" id="{3C1E9A37-F2F7-57E2-6B18-679B485F67DB}"/>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研究内容</a:t>
            </a:r>
          </a:p>
        </p:txBody>
      </p:sp>
      <p:sp>
        <p:nvSpPr>
          <p:cNvPr id="10" name="文本框 9">
            <a:extLst>
              <a:ext uri="{FF2B5EF4-FFF2-40B4-BE49-F238E27FC236}">
                <a16:creationId xmlns:a16="http://schemas.microsoft.com/office/drawing/2014/main" id="{B62B96D2-C2A2-46B0-6FCE-4D9461027AAB}"/>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11" name="文本框 10">
            <a:extLst>
              <a:ext uri="{FF2B5EF4-FFF2-40B4-BE49-F238E27FC236}">
                <a16:creationId xmlns:a16="http://schemas.microsoft.com/office/drawing/2014/main" id="{A898F660-E27D-C27A-B67E-24E4BA0F2DC2}"/>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2" name="文本框 11">
            <a:extLst>
              <a:ext uri="{FF2B5EF4-FFF2-40B4-BE49-F238E27FC236}">
                <a16:creationId xmlns:a16="http://schemas.microsoft.com/office/drawing/2014/main" id="{261D494A-E063-C45A-6570-29D8C03D2CE8}"/>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5" name="矩形 14">
            <a:extLst>
              <a:ext uri="{FF2B5EF4-FFF2-40B4-BE49-F238E27FC236}">
                <a16:creationId xmlns:a16="http://schemas.microsoft.com/office/drawing/2014/main" id="{A9E2E18A-E2B0-1EEE-DBA2-D0507F9C5B65}"/>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1.2</a:t>
            </a:r>
            <a:endParaRPr lang="zh-CN" altLang="en-US" dirty="0">
              <a:latin typeface="+mj-ea"/>
              <a:ea typeface="+mj-ea"/>
            </a:endParaRPr>
          </a:p>
        </p:txBody>
      </p:sp>
      <p:sp>
        <p:nvSpPr>
          <p:cNvPr id="16" name="矩形 15">
            <a:extLst>
              <a:ext uri="{FF2B5EF4-FFF2-40B4-BE49-F238E27FC236}">
                <a16:creationId xmlns:a16="http://schemas.microsoft.com/office/drawing/2014/main" id="{54745F88-145D-540A-7FA9-C3A73BD16682}"/>
              </a:ext>
            </a:extLst>
          </p:cNvPr>
          <p:cNvSpPr/>
          <p:nvPr/>
        </p:nvSpPr>
        <p:spPr>
          <a:xfrm>
            <a:off x="922866" y="888589"/>
            <a:ext cx="2125134"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研究困难和意义</a:t>
            </a:r>
          </a:p>
        </p:txBody>
      </p:sp>
      <p:grpSp>
        <p:nvGrpSpPr>
          <p:cNvPr id="40" name="组合 39">
            <a:extLst>
              <a:ext uri="{FF2B5EF4-FFF2-40B4-BE49-F238E27FC236}">
                <a16:creationId xmlns:a16="http://schemas.microsoft.com/office/drawing/2014/main" id="{2FE26D34-F93A-43C5-77CA-4CFB2C39FB0A}"/>
              </a:ext>
            </a:extLst>
          </p:cNvPr>
          <p:cNvGrpSpPr/>
          <p:nvPr/>
        </p:nvGrpSpPr>
        <p:grpSpPr>
          <a:xfrm>
            <a:off x="747926" y="3543479"/>
            <a:ext cx="5236812" cy="2253290"/>
            <a:chOff x="3067360" y="1982745"/>
            <a:chExt cx="5236812" cy="2253290"/>
          </a:xfrm>
        </p:grpSpPr>
        <p:sp>
          <p:nvSpPr>
            <p:cNvPr id="63" name="矩形 62">
              <a:extLst>
                <a:ext uri="{FF2B5EF4-FFF2-40B4-BE49-F238E27FC236}">
                  <a16:creationId xmlns:a16="http://schemas.microsoft.com/office/drawing/2014/main" id="{FCD164DA-68BC-DF24-E0CB-03E943821C7B}"/>
                </a:ext>
              </a:extLst>
            </p:cNvPr>
            <p:cNvSpPr/>
            <p:nvPr/>
          </p:nvSpPr>
          <p:spPr>
            <a:xfrm>
              <a:off x="3067360" y="2531081"/>
              <a:ext cx="5236812" cy="1704954"/>
            </a:xfrm>
            <a:prstGeom prst="rect">
              <a:avLst/>
            </a:prstGeom>
          </p:spPr>
          <p:txBody>
            <a:bodyPr wrap="square">
              <a:spAutoFit/>
            </a:bodyPr>
            <a:lstStyle/>
            <a:p>
              <a:pPr marL="285750" indent="-285750" defTabSz="914377">
                <a:lnSpc>
                  <a:spcPct val="150000"/>
                </a:lnSpc>
                <a:buFont typeface="Wingdings" panose="05000000000000000000" pitchFamily="2" charset="2"/>
                <a:buChar char="ü"/>
              </a:pPr>
              <a:r>
                <a:rPr kumimoji="0" lang="zh-CN" alt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缺乏</a:t>
              </a:r>
              <a:r>
                <a:rPr kumimoji="0" lang="zh-CN" altLang="en-US"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系统的</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信号</a:t>
              </a:r>
              <a:r>
                <a:rPr kumimoji="0" lang="zh-CN" altLang="en-US"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表示框架</a:t>
              </a:r>
              <a:endParaRPr kumimoji="0" lang="en-US" altLang="zh-CN"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pPr>
              <a:r>
                <a:rPr kumimoji="0" lang="zh-CN" alt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信号纯表示的</a:t>
              </a:r>
              <a:r>
                <a:rPr kumimoji="0" lang="zh-CN" altLang="en-US"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rPr>
                <a:t>多义性和长尾问题</a:t>
              </a:r>
              <a:endParaRPr kumimoji="0" lang="en-US" altLang="zh-CN"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脉冲信号解码表示的</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歧义性</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，表示</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抗噪能力弱</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连续信号解码表示的</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非因果性</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，模型</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参数量大</a:t>
              </a:r>
              <a:endParaRPr kumimoji="0" lang="en-US" altLang="zh-CN"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a:cs typeface="Arial" panose="020B0604020202020204" pitchFamily="34" charset="0"/>
              </a:endParaRPr>
            </a:p>
          </p:txBody>
        </p:sp>
        <p:sp>
          <p:nvSpPr>
            <p:cNvPr id="66" name="文本框 5">
              <a:extLst>
                <a:ext uri="{FF2B5EF4-FFF2-40B4-BE49-F238E27FC236}">
                  <a16:creationId xmlns:a16="http://schemas.microsoft.com/office/drawing/2014/main" id="{9B6CDF32-E647-D775-FD4A-E3EBD4DFCD0E}"/>
                </a:ext>
              </a:extLst>
            </p:cNvPr>
            <p:cNvSpPr txBox="1">
              <a:spLocks noChangeArrowheads="1"/>
            </p:cNvSpPr>
            <p:nvPr/>
          </p:nvSpPr>
          <p:spPr bwMode="auto">
            <a:xfrm>
              <a:off x="4782359" y="1982745"/>
              <a:ext cx="1797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2400" b="1" dirty="0">
                  <a:solidFill>
                    <a:srgbClr val="674196"/>
                  </a:solidFill>
                  <a:latin typeface="微软雅黑"/>
                  <a:ea typeface="微软雅黑"/>
                </a:rPr>
                <a:t>困难和挑战</a:t>
              </a:r>
              <a:r>
                <a:rPr lang="en-US" altLang="zh-CN" sz="2400" b="1" dirty="0">
                  <a:solidFill>
                    <a:srgbClr val="674196"/>
                  </a:solidFill>
                  <a:latin typeface="微软雅黑"/>
                  <a:ea typeface="微软雅黑"/>
                </a:rPr>
                <a:t>:</a:t>
              </a:r>
              <a:endParaRPr lang="zh-CN" altLang="en-US" sz="2400" b="1" dirty="0">
                <a:solidFill>
                  <a:srgbClr val="674196"/>
                </a:solidFill>
                <a:latin typeface="微软雅黑"/>
                <a:ea typeface="微软雅黑"/>
              </a:endParaRPr>
            </a:p>
          </p:txBody>
        </p:sp>
        <p:cxnSp>
          <p:nvCxnSpPr>
            <p:cNvPr id="67" name="直接连接符 66">
              <a:extLst>
                <a:ext uri="{FF2B5EF4-FFF2-40B4-BE49-F238E27FC236}">
                  <a16:creationId xmlns:a16="http://schemas.microsoft.com/office/drawing/2014/main" id="{2944A4BE-FF7C-267C-5DEA-70FBA7006C6D}"/>
                </a:ext>
              </a:extLst>
            </p:cNvPr>
            <p:cNvCxnSpPr>
              <a:cxnSpLocks/>
            </p:cNvCxnSpPr>
            <p:nvPr/>
          </p:nvCxnSpPr>
          <p:spPr>
            <a:xfrm>
              <a:off x="4940932" y="2445842"/>
              <a:ext cx="1434936" cy="0"/>
            </a:xfrm>
            <a:prstGeom prst="line">
              <a:avLst/>
            </a:prstGeom>
            <a:ln w="19050">
              <a:solidFill>
                <a:srgbClr val="674196"/>
              </a:solidFill>
            </a:ln>
          </p:spPr>
          <p:style>
            <a:lnRef idx="1">
              <a:schemeClr val="accent1"/>
            </a:lnRef>
            <a:fillRef idx="0">
              <a:schemeClr val="accent1"/>
            </a:fillRef>
            <a:effectRef idx="0">
              <a:schemeClr val="accent1"/>
            </a:effectRef>
            <a:fontRef idx="minor">
              <a:schemeClr val="tx1"/>
            </a:fontRef>
          </p:style>
        </p:cxnSp>
      </p:grpSp>
      <p:grpSp>
        <p:nvGrpSpPr>
          <p:cNvPr id="41" name="组合 40">
            <a:extLst>
              <a:ext uri="{FF2B5EF4-FFF2-40B4-BE49-F238E27FC236}">
                <a16:creationId xmlns:a16="http://schemas.microsoft.com/office/drawing/2014/main" id="{C2ECA17C-285E-42A1-5128-C0E7E4AFEEEA}"/>
              </a:ext>
            </a:extLst>
          </p:cNvPr>
          <p:cNvGrpSpPr/>
          <p:nvPr/>
        </p:nvGrpSpPr>
        <p:grpSpPr>
          <a:xfrm>
            <a:off x="6700959" y="3543479"/>
            <a:ext cx="5069399" cy="2253290"/>
            <a:chOff x="6577484" y="1874057"/>
            <a:chExt cx="3252618" cy="2253290"/>
          </a:xfrm>
        </p:grpSpPr>
        <p:sp>
          <p:nvSpPr>
            <p:cNvPr id="64" name="文本框 5">
              <a:extLst>
                <a:ext uri="{FF2B5EF4-FFF2-40B4-BE49-F238E27FC236}">
                  <a16:creationId xmlns:a16="http://schemas.microsoft.com/office/drawing/2014/main" id="{06C32A5D-07EA-F49A-661B-79964C92C78D}"/>
                </a:ext>
              </a:extLst>
            </p:cNvPr>
            <p:cNvSpPr txBox="1">
              <a:spLocks noChangeArrowheads="1"/>
            </p:cNvSpPr>
            <p:nvPr/>
          </p:nvSpPr>
          <p:spPr bwMode="auto">
            <a:xfrm>
              <a:off x="7507254" y="1874057"/>
              <a:ext cx="964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defTabSz="914377" fontAlgn="base">
                <a:spcBef>
                  <a:spcPct val="0"/>
                </a:spcBef>
                <a:spcAft>
                  <a:spcPct val="0"/>
                </a:spcAft>
                <a:defRPr/>
              </a:pPr>
              <a:r>
                <a:rPr lang="zh-CN" altLang="en-US" sz="2400" b="1" dirty="0">
                  <a:solidFill>
                    <a:srgbClr val="674196"/>
                  </a:solidFill>
                  <a:latin typeface="微软雅黑"/>
                  <a:ea typeface="微软雅黑"/>
                </a:rPr>
                <a:t>研究意义</a:t>
              </a:r>
              <a:r>
                <a:rPr lang="en-US" altLang="zh-CN" sz="2400" b="1" dirty="0">
                  <a:solidFill>
                    <a:srgbClr val="674196"/>
                  </a:solidFill>
                  <a:latin typeface="微软雅黑"/>
                  <a:ea typeface="微软雅黑"/>
                </a:rPr>
                <a:t>:</a:t>
              </a:r>
              <a:endParaRPr lang="zh-CN" altLang="en-US" sz="2400" b="1" dirty="0">
                <a:solidFill>
                  <a:srgbClr val="674196"/>
                </a:solidFill>
                <a:latin typeface="微软雅黑"/>
                <a:ea typeface="微软雅黑"/>
              </a:endParaRPr>
            </a:p>
          </p:txBody>
        </p:sp>
        <p:cxnSp>
          <p:nvCxnSpPr>
            <p:cNvPr id="65" name="直接连接符 64">
              <a:extLst>
                <a:ext uri="{FF2B5EF4-FFF2-40B4-BE49-F238E27FC236}">
                  <a16:creationId xmlns:a16="http://schemas.microsoft.com/office/drawing/2014/main" id="{ECDD8B1B-76F5-A292-5895-BDF0C4FF320B}"/>
                </a:ext>
              </a:extLst>
            </p:cNvPr>
            <p:cNvCxnSpPr>
              <a:cxnSpLocks/>
            </p:cNvCxnSpPr>
            <p:nvPr/>
          </p:nvCxnSpPr>
          <p:spPr>
            <a:xfrm>
              <a:off x="7597256" y="2359868"/>
              <a:ext cx="787849" cy="0"/>
            </a:xfrm>
            <a:prstGeom prst="line">
              <a:avLst/>
            </a:prstGeom>
            <a:ln w="19050">
              <a:solidFill>
                <a:srgbClr val="674196"/>
              </a:solidFill>
            </a:ln>
          </p:spPr>
          <p:style>
            <a:lnRef idx="1">
              <a:schemeClr val="accent1"/>
            </a:lnRef>
            <a:fillRef idx="0">
              <a:schemeClr val="accent1"/>
            </a:fillRef>
            <a:effectRef idx="0">
              <a:schemeClr val="accent1"/>
            </a:effectRef>
            <a:fontRef idx="minor">
              <a:schemeClr val="tx1"/>
            </a:fontRef>
          </p:style>
        </p:cxnSp>
        <p:sp>
          <p:nvSpPr>
            <p:cNvPr id="96" name="矩形 95">
              <a:extLst>
                <a:ext uri="{FF2B5EF4-FFF2-40B4-BE49-F238E27FC236}">
                  <a16:creationId xmlns:a16="http://schemas.microsoft.com/office/drawing/2014/main" id="{9ADBB510-CAB7-1259-77FE-D309EED316EA}"/>
                </a:ext>
              </a:extLst>
            </p:cNvPr>
            <p:cNvSpPr/>
            <p:nvPr/>
          </p:nvSpPr>
          <p:spPr>
            <a:xfrm>
              <a:off x="6577484" y="2422393"/>
              <a:ext cx="3252618" cy="1704954"/>
            </a:xfrm>
            <a:prstGeom prst="rect">
              <a:avLst/>
            </a:prstGeom>
          </p:spPr>
          <p:txBody>
            <a:bodyPr wrap="square">
              <a:spAutoFit/>
            </a:bodyPr>
            <a:lstStyle/>
            <a:p>
              <a:pPr marL="285750" indent="-285750" defTabSz="914377">
                <a:lnSpc>
                  <a:spcPct val="150000"/>
                </a:lnSpc>
                <a:buFont typeface="Wingdings" panose="05000000000000000000" pitchFamily="2" charset="2"/>
                <a:buChar char="ü"/>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信号表示问题</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形式化</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提升信号纯表示的</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表示能力</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提升脉冲信号解码表示的</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精度和鲁棒性</a:t>
              </a:r>
              <a:endPar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indent="-285750" defTabSz="914377">
                <a:lnSpc>
                  <a:spcPct val="150000"/>
                </a:lnSpc>
                <a:buFont typeface="Wingdings" panose="05000000000000000000" pitchFamily="2" charset="2"/>
                <a:buChar char="ü"/>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平衡连续信号解码表示的</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参数量和性能</a:t>
              </a:r>
            </a:p>
          </p:txBody>
        </p:sp>
      </p:grpSp>
      <p:grpSp>
        <p:nvGrpSpPr>
          <p:cNvPr id="2" name="组合 1">
            <a:extLst>
              <a:ext uri="{FF2B5EF4-FFF2-40B4-BE49-F238E27FC236}">
                <a16:creationId xmlns:a16="http://schemas.microsoft.com/office/drawing/2014/main" id="{176A682E-BEDB-A1A9-6EA7-E64E505C852A}"/>
              </a:ext>
            </a:extLst>
          </p:cNvPr>
          <p:cNvGrpSpPr/>
          <p:nvPr/>
        </p:nvGrpSpPr>
        <p:grpSpPr>
          <a:xfrm>
            <a:off x="2502802" y="1598116"/>
            <a:ext cx="1672327" cy="1672327"/>
            <a:chOff x="2100691" y="1832305"/>
            <a:chExt cx="1672327" cy="1672327"/>
          </a:xfrm>
        </p:grpSpPr>
        <p:sp>
          <p:nvSpPr>
            <p:cNvPr id="20" name="任意多边形 11">
              <a:extLst>
                <a:ext uri="{FF2B5EF4-FFF2-40B4-BE49-F238E27FC236}">
                  <a16:creationId xmlns:a16="http://schemas.microsoft.com/office/drawing/2014/main" id="{2335140D-6722-7089-C351-0ED6D87FB239}"/>
                </a:ext>
              </a:extLst>
            </p:cNvPr>
            <p:cNvSpPr/>
            <p:nvPr/>
          </p:nvSpPr>
          <p:spPr>
            <a:xfrm>
              <a:off x="2100691" y="1832305"/>
              <a:ext cx="1672327" cy="1672327"/>
            </a:xfrm>
            <a:custGeom>
              <a:avLst/>
              <a:gdLst>
                <a:gd name="connsiteX0" fmla="*/ 0 w 1382165"/>
                <a:gd name="connsiteY0" fmla="*/ 230365 h 1382165"/>
                <a:gd name="connsiteX1" fmla="*/ 230365 w 1382165"/>
                <a:gd name="connsiteY1" fmla="*/ 0 h 1382165"/>
                <a:gd name="connsiteX2" fmla="*/ 1151800 w 1382165"/>
                <a:gd name="connsiteY2" fmla="*/ 0 h 1382165"/>
                <a:gd name="connsiteX3" fmla="*/ 1382165 w 1382165"/>
                <a:gd name="connsiteY3" fmla="*/ 230365 h 1382165"/>
                <a:gd name="connsiteX4" fmla="*/ 1382165 w 1382165"/>
                <a:gd name="connsiteY4" fmla="*/ 1151800 h 1382165"/>
                <a:gd name="connsiteX5" fmla="*/ 1151800 w 1382165"/>
                <a:gd name="connsiteY5" fmla="*/ 1382165 h 1382165"/>
                <a:gd name="connsiteX6" fmla="*/ 230365 w 1382165"/>
                <a:gd name="connsiteY6" fmla="*/ 1382165 h 1382165"/>
                <a:gd name="connsiteX7" fmla="*/ 0 w 1382165"/>
                <a:gd name="connsiteY7" fmla="*/ 1151800 h 1382165"/>
                <a:gd name="connsiteX8" fmla="*/ 0 w 1382165"/>
                <a:gd name="connsiteY8" fmla="*/ 230365 h 13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165" h="1382165">
                  <a:moveTo>
                    <a:pt x="0" y="230365"/>
                  </a:moveTo>
                  <a:cubicBezTo>
                    <a:pt x="0" y="103138"/>
                    <a:pt x="103138" y="0"/>
                    <a:pt x="230365" y="0"/>
                  </a:cubicBezTo>
                  <a:lnTo>
                    <a:pt x="1151800" y="0"/>
                  </a:lnTo>
                  <a:cubicBezTo>
                    <a:pt x="1279027" y="0"/>
                    <a:pt x="1382165" y="103138"/>
                    <a:pt x="1382165" y="230365"/>
                  </a:cubicBezTo>
                  <a:lnTo>
                    <a:pt x="1382165" y="1151800"/>
                  </a:lnTo>
                  <a:cubicBezTo>
                    <a:pt x="1382165" y="1279027"/>
                    <a:pt x="1279027" y="1382165"/>
                    <a:pt x="1151800" y="1382165"/>
                  </a:cubicBezTo>
                  <a:lnTo>
                    <a:pt x="230365" y="1382165"/>
                  </a:lnTo>
                  <a:cubicBezTo>
                    <a:pt x="103138" y="1382165"/>
                    <a:pt x="0" y="1279027"/>
                    <a:pt x="0" y="1151800"/>
                  </a:cubicBezTo>
                  <a:lnTo>
                    <a:pt x="0" y="230365"/>
                  </a:lnTo>
                  <a:close/>
                </a:path>
              </a:pathLst>
            </a:custGeom>
            <a:solidFill>
              <a:srgbClr val="9079AD"/>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03" tIns="257603" rIns="257603" bIns="257603" numCol="1" spcCol="1270" anchor="ctr" anchorCtr="0">
              <a:noAutofit/>
            </a:bodyPr>
            <a:lstStyle/>
            <a:p>
              <a:pPr algn="ctr" defTabSz="1955751">
                <a:lnSpc>
                  <a:spcPct val="90000"/>
                </a:lnSpc>
                <a:spcBef>
                  <a:spcPct val="0"/>
                </a:spcBef>
                <a:spcAft>
                  <a:spcPct val="35000"/>
                </a:spcAft>
              </a:pPr>
              <a:endParaRPr lang="zh-CN" altLang="en-US" sz="4400" dirty="0">
                <a:solidFill>
                  <a:prstClr val="white"/>
                </a:solidFill>
                <a:latin typeface="Calibri Light"/>
                <a:ea typeface="微软雅黑 Light"/>
              </a:endParaRPr>
            </a:p>
          </p:txBody>
        </p:sp>
        <p:grpSp>
          <p:nvGrpSpPr>
            <p:cNvPr id="21" name="组合 162">
              <a:extLst>
                <a:ext uri="{FF2B5EF4-FFF2-40B4-BE49-F238E27FC236}">
                  <a16:creationId xmlns:a16="http://schemas.microsoft.com/office/drawing/2014/main" id="{57F4802B-70C9-9922-584F-5E26D4E315AA}"/>
                </a:ext>
              </a:extLst>
            </p:cNvPr>
            <p:cNvGrpSpPr>
              <a:grpSpLocks/>
            </p:cNvGrpSpPr>
            <p:nvPr/>
          </p:nvGrpSpPr>
          <p:grpSpPr bwMode="auto">
            <a:xfrm>
              <a:off x="2613126" y="2372808"/>
              <a:ext cx="593936" cy="591320"/>
              <a:chOff x="4675173" y="1422401"/>
              <a:chExt cx="360361" cy="358775"/>
            </a:xfrm>
            <a:solidFill>
              <a:schemeClr val="bg1"/>
            </a:solidFill>
          </p:grpSpPr>
          <p:sp>
            <p:nvSpPr>
              <p:cNvPr id="22" name="AutoShape 84">
                <a:extLst>
                  <a:ext uri="{FF2B5EF4-FFF2-40B4-BE49-F238E27FC236}">
                    <a16:creationId xmlns:a16="http://schemas.microsoft.com/office/drawing/2014/main" id="{A8EE942A-06E2-2190-3449-81413A9E4EA9}"/>
                  </a:ext>
                </a:extLst>
              </p:cNvPr>
              <p:cNvSpPr/>
              <p:nvPr/>
            </p:nvSpPr>
            <p:spPr bwMode="auto">
              <a:xfrm>
                <a:off x="4675173" y="1422401"/>
                <a:ext cx="360361"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3" name="AutoShape 85">
                <a:extLst>
                  <a:ext uri="{FF2B5EF4-FFF2-40B4-BE49-F238E27FC236}">
                    <a16:creationId xmlns:a16="http://schemas.microsoft.com/office/drawing/2014/main" id="{D8CA38D3-46DC-5A32-74F5-98DF5F219787}"/>
                  </a:ext>
                </a:extLst>
              </p:cNvPr>
              <p:cNvSpPr/>
              <p:nvPr/>
            </p:nvSpPr>
            <p:spPr bwMode="auto">
              <a:xfrm>
                <a:off x="4889485" y="1557339"/>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4" name="AutoShape 86">
                <a:extLst>
                  <a:ext uri="{FF2B5EF4-FFF2-40B4-BE49-F238E27FC236}">
                    <a16:creationId xmlns:a16="http://schemas.microsoft.com/office/drawing/2014/main" id="{8EC88C57-3D09-BCC4-3FD7-1695B85B5C97}"/>
                  </a:ext>
                </a:extLst>
              </p:cNvPr>
              <p:cNvSpPr/>
              <p:nvPr/>
            </p:nvSpPr>
            <p:spPr bwMode="auto">
              <a:xfrm>
                <a:off x="4889485" y="1522414"/>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5" name="AutoShape 87">
                <a:extLst>
                  <a:ext uri="{FF2B5EF4-FFF2-40B4-BE49-F238E27FC236}">
                    <a16:creationId xmlns:a16="http://schemas.microsoft.com/office/drawing/2014/main" id="{0D1267F7-2CF7-3287-CD9B-F1D0F06236CE}"/>
                  </a:ext>
                </a:extLst>
              </p:cNvPr>
              <p:cNvSpPr/>
              <p:nvPr/>
            </p:nvSpPr>
            <p:spPr bwMode="auto">
              <a:xfrm>
                <a:off x="4889485" y="1489076"/>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6" name="AutoShape 88">
                <a:extLst>
                  <a:ext uri="{FF2B5EF4-FFF2-40B4-BE49-F238E27FC236}">
                    <a16:creationId xmlns:a16="http://schemas.microsoft.com/office/drawing/2014/main" id="{0B6CBE27-9D48-8076-425C-ADACF4C2FE4B}"/>
                  </a:ext>
                </a:extLst>
              </p:cNvPr>
              <p:cNvSpPr/>
              <p:nvPr/>
            </p:nvSpPr>
            <p:spPr bwMode="auto">
              <a:xfrm>
                <a:off x="4765665" y="1725616"/>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7" name="AutoShape 89">
                <a:extLst>
                  <a:ext uri="{FF2B5EF4-FFF2-40B4-BE49-F238E27FC236}">
                    <a16:creationId xmlns:a16="http://schemas.microsoft.com/office/drawing/2014/main" id="{8A4FB4B3-7277-7B16-B186-0855D0C07FD6}"/>
                  </a:ext>
                </a:extLst>
              </p:cNvPr>
              <p:cNvSpPr/>
              <p:nvPr/>
            </p:nvSpPr>
            <p:spPr bwMode="auto">
              <a:xfrm>
                <a:off x="4765669" y="1692277"/>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8" name="AutoShape 90">
                <a:extLst>
                  <a:ext uri="{FF2B5EF4-FFF2-40B4-BE49-F238E27FC236}">
                    <a16:creationId xmlns:a16="http://schemas.microsoft.com/office/drawing/2014/main" id="{3390A939-A5CF-ED89-B167-E0292AAD47BC}"/>
                  </a:ext>
                </a:extLst>
              </p:cNvPr>
              <p:cNvSpPr/>
              <p:nvPr/>
            </p:nvSpPr>
            <p:spPr bwMode="auto">
              <a:xfrm>
                <a:off x="4765670" y="1658940"/>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9" name="AutoShape 91">
                <a:extLst>
                  <a:ext uri="{FF2B5EF4-FFF2-40B4-BE49-F238E27FC236}">
                    <a16:creationId xmlns:a16="http://schemas.microsoft.com/office/drawing/2014/main" id="{E6BD8B86-3B53-9F7C-50E1-7C03C3523130}"/>
                  </a:ext>
                </a:extLst>
              </p:cNvPr>
              <p:cNvSpPr/>
              <p:nvPr/>
            </p:nvSpPr>
            <p:spPr bwMode="auto">
              <a:xfrm>
                <a:off x="4889495" y="1725615"/>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0" name="AutoShape 92">
                <a:extLst>
                  <a:ext uri="{FF2B5EF4-FFF2-40B4-BE49-F238E27FC236}">
                    <a16:creationId xmlns:a16="http://schemas.microsoft.com/office/drawing/2014/main" id="{92D4B1DA-145C-C2F5-F6EE-029E41B92556}"/>
                  </a:ext>
                </a:extLst>
              </p:cNvPr>
              <p:cNvSpPr/>
              <p:nvPr/>
            </p:nvSpPr>
            <p:spPr bwMode="auto">
              <a:xfrm>
                <a:off x="4889495" y="1692278"/>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1" name="AutoShape 93">
                <a:extLst>
                  <a:ext uri="{FF2B5EF4-FFF2-40B4-BE49-F238E27FC236}">
                    <a16:creationId xmlns:a16="http://schemas.microsoft.com/office/drawing/2014/main" id="{7FC54962-6A40-CBF4-CED4-6F47B3718C99}"/>
                  </a:ext>
                </a:extLst>
              </p:cNvPr>
              <p:cNvSpPr/>
              <p:nvPr/>
            </p:nvSpPr>
            <p:spPr bwMode="auto">
              <a:xfrm>
                <a:off x="4889495" y="1658940"/>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2" name="AutoShape 94">
                <a:extLst>
                  <a:ext uri="{FF2B5EF4-FFF2-40B4-BE49-F238E27FC236}">
                    <a16:creationId xmlns:a16="http://schemas.microsoft.com/office/drawing/2014/main" id="{0BF31567-224B-2CEB-1A65-7AADF4469443}"/>
                  </a:ext>
                </a:extLst>
              </p:cNvPr>
              <p:cNvSpPr/>
              <p:nvPr/>
            </p:nvSpPr>
            <p:spPr bwMode="auto">
              <a:xfrm>
                <a:off x="4765674" y="1590678"/>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3" name="AutoShape 95">
                <a:extLst>
                  <a:ext uri="{FF2B5EF4-FFF2-40B4-BE49-F238E27FC236}">
                    <a16:creationId xmlns:a16="http://schemas.microsoft.com/office/drawing/2014/main" id="{538DEE1D-E47E-A3F4-864F-3E29253EFE68}"/>
                  </a:ext>
                </a:extLst>
              </p:cNvPr>
              <p:cNvSpPr/>
              <p:nvPr/>
            </p:nvSpPr>
            <p:spPr bwMode="auto">
              <a:xfrm>
                <a:off x="4765673" y="1624017"/>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4" name="AutoShape 96">
                <a:extLst>
                  <a:ext uri="{FF2B5EF4-FFF2-40B4-BE49-F238E27FC236}">
                    <a16:creationId xmlns:a16="http://schemas.microsoft.com/office/drawing/2014/main" id="{6F45FDC5-6A62-4F2C-9D37-87164C716B06}"/>
                  </a:ext>
                </a:extLst>
              </p:cNvPr>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39" name="组合 38">
            <a:extLst>
              <a:ext uri="{FF2B5EF4-FFF2-40B4-BE49-F238E27FC236}">
                <a16:creationId xmlns:a16="http://schemas.microsoft.com/office/drawing/2014/main" id="{99E6D09A-2212-BE2F-B598-B5868C2F3F46}"/>
              </a:ext>
            </a:extLst>
          </p:cNvPr>
          <p:cNvGrpSpPr/>
          <p:nvPr/>
        </p:nvGrpSpPr>
        <p:grpSpPr>
          <a:xfrm>
            <a:off x="8110218" y="1598116"/>
            <a:ext cx="1672327" cy="1672327"/>
            <a:chOff x="7059365" y="1054213"/>
            <a:chExt cx="1672327" cy="1672327"/>
          </a:xfrm>
        </p:grpSpPr>
        <p:sp>
          <p:nvSpPr>
            <p:cNvPr id="35" name="任意多边形 14">
              <a:extLst>
                <a:ext uri="{FF2B5EF4-FFF2-40B4-BE49-F238E27FC236}">
                  <a16:creationId xmlns:a16="http://schemas.microsoft.com/office/drawing/2014/main" id="{154CC890-F36C-F04C-57AD-4C8076317BCC}"/>
                </a:ext>
              </a:extLst>
            </p:cNvPr>
            <p:cNvSpPr/>
            <p:nvPr/>
          </p:nvSpPr>
          <p:spPr>
            <a:xfrm>
              <a:off x="7059365" y="1054213"/>
              <a:ext cx="1672327" cy="1672327"/>
            </a:xfrm>
            <a:custGeom>
              <a:avLst/>
              <a:gdLst>
                <a:gd name="connsiteX0" fmla="*/ 0 w 1382165"/>
                <a:gd name="connsiteY0" fmla="*/ 230365 h 1382165"/>
                <a:gd name="connsiteX1" fmla="*/ 230365 w 1382165"/>
                <a:gd name="connsiteY1" fmla="*/ 0 h 1382165"/>
                <a:gd name="connsiteX2" fmla="*/ 1151800 w 1382165"/>
                <a:gd name="connsiteY2" fmla="*/ 0 h 1382165"/>
                <a:gd name="connsiteX3" fmla="*/ 1382165 w 1382165"/>
                <a:gd name="connsiteY3" fmla="*/ 230365 h 1382165"/>
                <a:gd name="connsiteX4" fmla="*/ 1382165 w 1382165"/>
                <a:gd name="connsiteY4" fmla="*/ 1151800 h 1382165"/>
                <a:gd name="connsiteX5" fmla="*/ 1151800 w 1382165"/>
                <a:gd name="connsiteY5" fmla="*/ 1382165 h 1382165"/>
                <a:gd name="connsiteX6" fmla="*/ 230365 w 1382165"/>
                <a:gd name="connsiteY6" fmla="*/ 1382165 h 1382165"/>
                <a:gd name="connsiteX7" fmla="*/ 0 w 1382165"/>
                <a:gd name="connsiteY7" fmla="*/ 1151800 h 1382165"/>
                <a:gd name="connsiteX8" fmla="*/ 0 w 1382165"/>
                <a:gd name="connsiteY8" fmla="*/ 230365 h 138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165" h="1382165">
                  <a:moveTo>
                    <a:pt x="0" y="230365"/>
                  </a:moveTo>
                  <a:cubicBezTo>
                    <a:pt x="0" y="103138"/>
                    <a:pt x="103138" y="0"/>
                    <a:pt x="230365" y="0"/>
                  </a:cubicBezTo>
                  <a:lnTo>
                    <a:pt x="1151800" y="0"/>
                  </a:lnTo>
                  <a:cubicBezTo>
                    <a:pt x="1279027" y="0"/>
                    <a:pt x="1382165" y="103138"/>
                    <a:pt x="1382165" y="230365"/>
                  </a:cubicBezTo>
                  <a:lnTo>
                    <a:pt x="1382165" y="1151800"/>
                  </a:lnTo>
                  <a:cubicBezTo>
                    <a:pt x="1382165" y="1279027"/>
                    <a:pt x="1279027" y="1382165"/>
                    <a:pt x="1151800" y="1382165"/>
                  </a:cubicBezTo>
                  <a:lnTo>
                    <a:pt x="230365" y="1382165"/>
                  </a:lnTo>
                  <a:cubicBezTo>
                    <a:pt x="103138" y="1382165"/>
                    <a:pt x="0" y="1279027"/>
                    <a:pt x="0" y="1151800"/>
                  </a:cubicBezTo>
                  <a:lnTo>
                    <a:pt x="0" y="23036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57603" tIns="257603" rIns="257603" bIns="257603" numCol="1" spcCol="1270" anchor="ctr" anchorCtr="0">
              <a:noAutofit/>
            </a:bodyPr>
            <a:lstStyle/>
            <a:p>
              <a:pPr algn="ctr" defTabSz="1955751">
                <a:lnSpc>
                  <a:spcPct val="90000"/>
                </a:lnSpc>
                <a:spcBef>
                  <a:spcPct val="0"/>
                </a:spcBef>
                <a:spcAft>
                  <a:spcPct val="35000"/>
                </a:spcAft>
              </a:pPr>
              <a:endParaRPr lang="zh-CN" altLang="en-US" sz="4400" dirty="0">
                <a:solidFill>
                  <a:prstClr val="white"/>
                </a:solidFill>
                <a:latin typeface="Calibri Light"/>
                <a:ea typeface="微软雅黑 Light"/>
              </a:endParaRPr>
            </a:p>
          </p:txBody>
        </p:sp>
        <p:grpSp>
          <p:nvGrpSpPr>
            <p:cNvPr id="36" name="组合 35">
              <a:extLst>
                <a:ext uri="{FF2B5EF4-FFF2-40B4-BE49-F238E27FC236}">
                  <a16:creationId xmlns:a16="http://schemas.microsoft.com/office/drawing/2014/main" id="{2C72E7F9-6AE8-51EB-7BEC-BEEAE99259EE}"/>
                </a:ext>
              </a:extLst>
            </p:cNvPr>
            <p:cNvGrpSpPr/>
            <p:nvPr/>
          </p:nvGrpSpPr>
          <p:grpSpPr>
            <a:xfrm>
              <a:off x="7599545" y="1622533"/>
              <a:ext cx="591965" cy="591964"/>
              <a:chOff x="2473104" y="2145028"/>
              <a:chExt cx="359165" cy="359165"/>
            </a:xfrm>
            <a:solidFill>
              <a:schemeClr val="bg1"/>
            </a:solidFill>
          </p:grpSpPr>
          <p:sp>
            <p:nvSpPr>
              <p:cNvPr id="37" name="AutoShape 126">
                <a:extLst>
                  <a:ext uri="{FF2B5EF4-FFF2-40B4-BE49-F238E27FC236}">
                    <a16:creationId xmlns:a16="http://schemas.microsoft.com/office/drawing/2014/main" id="{BBC37F66-2660-2D8E-3E23-B4F2D3A2C2EA}"/>
                  </a:ext>
                </a:extLst>
              </p:cNvPr>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304792">
                  <a:defRPr/>
                </a:pPr>
                <a:endParaRPr lang="en-US" sz="20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8" name="AutoShape 127">
                <a:extLst>
                  <a:ext uri="{FF2B5EF4-FFF2-40B4-BE49-F238E27FC236}">
                    <a16:creationId xmlns:a16="http://schemas.microsoft.com/office/drawing/2014/main" id="{B776E23D-1E6D-418C-0C8C-7F3FD5A8CBA0}"/>
                  </a:ext>
                </a:extLst>
              </p:cNvPr>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304792">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cxnSp>
        <p:nvCxnSpPr>
          <p:cNvPr id="19" name="直接箭头连接符 18">
            <a:extLst>
              <a:ext uri="{FF2B5EF4-FFF2-40B4-BE49-F238E27FC236}">
                <a16:creationId xmlns:a16="http://schemas.microsoft.com/office/drawing/2014/main" id="{9595291B-4DD3-F579-2CC2-AF19639607E4}"/>
              </a:ext>
            </a:extLst>
          </p:cNvPr>
          <p:cNvCxnSpPr>
            <a:cxnSpLocks/>
          </p:cNvCxnSpPr>
          <p:nvPr/>
        </p:nvCxnSpPr>
        <p:spPr>
          <a:xfrm>
            <a:off x="5874765" y="4331300"/>
            <a:ext cx="76875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a16="http://schemas.microsoft.com/office/drawing/2014/main" id="{6FA7DEDD-996F-9E95-2621-11FE913012E9}"/>
              </a:ext>
            </a:extLst>
          </p:cNvPr>
          <p:cNvCxnSpPr>
            <a:cxnSpLocks/>
          </p:cNvCxnSpPr>
          <p:nvPr/>
        </p:nvCxnSpPr>
        <p:spPr>
          <a:xfrm>
            <a:off x="5882201" y="4762481"/>
            <a:ext cx="76875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a:extLst>
              <a:ext uri="{FF2B5EF4-FFF2-40B4-BE49-F238E27FC236}">
                <a16:creationId xmlns:a16="http://schemas.microsoft.com/office/drawing/2014/main" id="{7C51EDAE-C0AE-704A-39D7-3F18C4A49DD2}"/>
              </a:ext>
            </a:extLst>
          </p:cNvPr>
          <p:cNvCxnSpPr>
            <a:cxnSpLocks/>
          </p:cNvCxnSpPr>
          <p:nvPr/>
        </p:nvCxnSpPr>
        <p:spPr>
          <a:xfrm>
            <a:off x="5885916" y="5167642"/>
            <a:ext cx="76875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E4712941-1DB4-E4FF-DA2F-296967CE1FB4}"/>
              </a:ext>
            </a:extLst>
          </p:cNvPr>
          <p:cNvCxnSpPr>
            <a:cxnSpLocks/>
          </p:cNvCxnSpPr>
          <p:nvPr/>
        </p:nvCxnSpPr>
        <p:spPr>
          <a:xfrm>
            <a:off x="5874765" y="5602540"/>
            <a:ext cx="768755"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5147006"/>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
            <a:extLst>
              <a:ext uri="{FF2B5EF4-FFF2-40B4-BE49-F238E27FC236}">
                <a16:creationId xmlns:a16="http://schemas.microsoft.com/office/drawing/2014/main" id="{99D6C006-DCD8-6826-9725-CEE9FEAE169F}"/>
              </a:ext>
            </a:extLst>
          </p:cNvPr>
          <p:cNvSpPr txBox="1">
            <a:spLocks noChangeArrowheads="1"/>
          </p:cNvSpPr>
          <p:nvPr/>
        </p:nvSpPr>
        <p:spPr bwMode="auto">
          <a:xfrm>
            <a:off x="4208305" y="2787604"/>
            <a:ext cx="37753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914377" fontAlgn="base">
              <a:spcBef>
                <a:spcPct val="0"/>
              </a:spcBef>
              <a:spcAft>
                <a:spcPct val="0"/>
              </a:spcAft>
              <a:defRPr/>
            </a:pPr>
            <a:r>
              <a:rPr lang="zh-CN" altLang="en-US" sz="3600" b="1" spc="400" dirty="0">
                <a:solidFill>
                  <a:srgbClr val="674196"/>
                </a:solidFill>
                <a:latin typeface="微软雅黑"/>
                <a:ea typeface="微软雅黑"/>
              </a:rPr>
              <a:t>研究内容和应用</a:t>
            </a:r>
          </a:p>
        </p:txBody>
      </p:sp>
      <p:sp>
        <p:nvSpPr>
          <p:cNvPr id="8" name="矩形 7">
            <a:extLst>
              <a:ext uri="{FF2B5EF4-FFF2-40B4-BE49-F238E27FC236}">
                <a16:creationId xmlns:a16="http://schemas.microsoft.com/office/drawing/2014/main" id="{BA0C52D9-1167-BBF0-F434-4E1C7921C49A}"/>
              </a:ext>
            </a:extLst>
          </p:cNvPr>
          <p:cNvSpPr/>
          <p:nvPr/>
        </p:nvSpPr>
        <p:spPr>
          <a:xfrm>
            <a:off x="4017690" y="3429000"/>
            <a:ext cx="4138698" cy="369332"/>
          </a:xfrm>
          <a:prstGeom prst="rect">
            <a:avLst/>
          </a:prstGeom>
        </p:spPr>
        <p:txBody>
          <a:bodyPr wrap="none">
            <a:spAutoFit/>
          </a:bodyPr>
          <a:lstStyle/>
          <a:p>
            <a:pPr algn="ctr" defTabSz="914377" fontAlgn="base">
              <a:spcBef>
                <a:spcPct val="0"/>
              </a:spcBef>
              <a:spcAft>
                <a:spcPct val="0"/>
              </a:spcAft>
              <a:defRPr/>
            </a:pPr>
            <a:r>
              <a:rPr lang="en-US" altLang="zh-CN" b="1" dirty="0">
                <a:solidFill>
                  <a:srgbClr val="674196"/>
                </a:solidFill>
                <a:latin typeface="Arial"/>
                <a:ea typeface="方正兰亭黑_GBK"/>
              </a:rPr>
              <a:t>Research Content and Applications</a:t>
            </a:r>
          </a:p>
        </p:txBody>
      </p:sp>
      <p:sp>
        <p:nvSpPr>
          <p:cNvPr id="9" name="圆角矩形 52">
            <a:extLst>
              <a:ext uri="{FF2B5EF4-FFF2-40B4-BE49-F238E27FC236}">
                <a16:creationId xmlns:a16="http://schemas.microsoft.com/office/drawing/2014/main" id="{F7D94CC0-EB4F-903F-E851-15234B5EFB43}"/>
              </a:ext>
            </a:extLst>
          </p:cNvPr>
          <p:cNvSpPr/>
          <p:nvPr/>
        </p:nvSpPr>
        <p:spPr>
          <a:xfrm>
            <a:off x="5256262" y="1975542"/>
            <a:ext cx="1679475" cy="457436"/>
          </a:xfrm>
          <a:prstGeom prst="roundRect">
            <a:avLst>
              <a:gd name="adj" fmla="val 50000"/>
            </a:avLst>
          </a:prstGeom>
          <a:solidFill>
            <a:srgbClr val="67419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zh-CN" altLang="en-US" dirty="0">
                <a:solidFill>
                  <a:prstClr val="white"/>
                </a:solidFill>
                <a:latin typeface="+mj-ea"/>
                <a:ea typeface="+mj-ea"/>
                <a:cs typeface="Arial" panose="020B0604020202020204" pitchFamily="34" charset="0"/>
              </a:rPr>
              <a:t>第二部分</a:t>
            </a:r>
          </a:p>
        </p:txBody>
      </p:sp>
    </p:spTree>
    <p:extLst>
      <p:ext uri="{BB962C8B-B14F-4D97-AF65-F5344CB8AC3E}">
        <p14:creationId xmlns:p14="http://schemas.microsoft.com/office/powerpoint/2010/main" val="2880078398"/>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圆角 44">
            <a:extLst>
              <a:ext uri="{FF2B5EF4-FFF2-40B4-BE49-F238E27FC236}">
                <a16:creationId xmlns:a16="http://schemas.microsoft.com/office/drawing/2014/main" id="{6570AA4D-EBA5-C363-E5B6-F7ADA4A71BCA}"/>
              </a:ext>
            </a:extLst>
          </p:cNvPr>
          <p:cNvSpPr/>
          <p:nvPr/>
        </p:nvSpPr>
        <p:spPr>
          <a:xfrm>
            <a:off x="1724991" y="5367368"/>
            <a:ext cx="9548891" cy="14269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zh-CN" altLang="en-US" sz="1600" dirty="0">
              <a:solidFill>
                <a:schemeClr val="tx1"/>
              </a:solidFill>
              <a:latin typeface="+mj-ea"/>
              <a:ea typeface="+mj-ea"/>
            </a:endParaRPr>
          </a:p>
        </p:txBody>
      </p:sp>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6" y="888589"/>
            <a:ext cx="2760860"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信号表示问题形式化</a:t>
            </a:r>
          </a:p>
        </p:txBody>
      </p:sp>
      <p:sp>
        <p:nvSpPr>
          <p:cNvPr id="13" name="矩形 12">
            <a:extLst>
              <a:ext uri="{FF2B5EF4-FFF2-40B4-BE49-F238E27FC236}">
                <a16:creationId xmlns:a16="http://schemas.microsoft.com/office/drawing/2014/main" id="{C87D574C-7CE5-F24D-27C9-CE75110B9ED2}"/>
              </a:ext>
            </a:extLst>
          </p:cNvPr>
          <p:cNvSpPr/>
          <p:nvPr/>
        </p:nvSpPr>
        <p:spPr>
          <a:xfrm>
            <a:off x="1927295" y="5421368"/>
            <a:ext cx="9463325" cy="1289456"/>
          </a:xfrm>
          <a:prstGeom prst="rect">
            <a:avLst/>
          </a:prstGeom>
        </p:spPr>
        <p:txBody>
          <a:bodyPr wrap="square">
            <a:spAutoFit/>
          </a:bodyPr>
          <a:lstStyle/>
          <a:p>
            <a:pPr marL="285750" marR="0" lvl="0" indent="-285750" defTabSz="914377" rtl="0" eaLnBrk="1" fontAlgn="auto" latinLnBrk="0" hangingPunct="1">
              <a:lnSpc>
                <a:spcPct val="150000"/>
              </a:lnSpc>
              <a:spcBef>
                <a:spcPts val="0"/>
              </a:spcBef>
              <a:spcAft>
                <a:spcPts val="0"/>
              </a:spcAft>
              <a:buSzTx/>
              <a:buFont typeface="Wingdings" panose="05000000000000000000" pitchFamily="2" charset="2"/>
              <a:buChar char="l"/>
              <a:tabLst/>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给定输入信号</a:t>
            </a:r>
            <a:r>
              <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rPr>
              <a:t>x</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，选择合适的</a:t>
            </a:r>
            <a:r>
              <a:rPr lang="zh-CN" altLang="en-US" b="1" dirty="0">
                <a:latin typeface="Arial" panose="020B0604020202020204" pitchFamily="34" charset="0"/>
                <a:ea typeface="微软雅黑"/>
                <a:cs typeface="Arial" panose="020B0604020202020204" pitchFamily="34" charset="0"/>
              </a:rPr>
              <a:t>编解码函数、任务相关约束条件和目标函数</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得到信号表示</a:t>
            </a:r>
            <a:r>
              <a:rPr lang="en-US" altLang="zh-CN" b="1" dirty="0">
                <a:solidFill>
                  <a:prstClr val="black">
                    <a:lumMod val="75000"/>
                    <a:lumOff val="25000"/>
                  </a:prstClr>
                </a:solidFill>
                <a:latin typeface="Arial" panose="020B0604020202020204" pitchFamily="34" charset="0"/>
                <a:ea typeface="微软雅黑"/>
                <a:cs typeface="Arial" panose="020B0604020202020204" pitchFamily="34" charset="0"/>
              </a:rPr>
              <a:t>h</a:t>
            </a:r>
          </a:p>
          <a:p>
            <a:pPr marL="285750" marR="0" lvl="0" indent="-285750" defTabSz="914377" rtl="0" eaLnBrk="1" fontAlgn="auto" latinLnBrk="0" hangingPunct="1">
              <a:lnSpc>
                <a:spcPct val="150000"/>
              </a:lnSpc>
              <a:spcBef>
                <a:spcPts val="0"/>
              </a:spcBef>
              <a:spcAft>
                <a:spcPts val="0"/>
              </a:spcAft>
              <a:buSzTx/>
              <a:buFont typeface="Wingdings" panose="05000000000000000000" pitchFamily="2" charset="2"/>
              <a:buChar char="l"/>
              <a:tabLst/>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基于</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解码函数</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分为</a:t>
            </a:r>
            <a:r>
              <a:rPr lang="zh-CN" altLang="en-US" b="1" dirty="0">
                <a:latin typeface="Arial" panose="020B0604020202020204" pitchFamily="34" charset="0"/>
                <a:ea typeface="微软雅黑"/>
                <a:cs typeface="Arial" panose="020B0604020202020204" pitchFamily="34" charset="0"/>
              </a:rPr>
              <a:t>信号纯表示</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和</a:t>
            </a:r>
            <a:r>
              <a:rPr lang="zh-CN" altLang="en-US" b="1" dirty="0">
                <a:latin typeface="Arial" panose="020B0604020202020204" pitchFamily="34" charset="0"/>
                <a:ea typeface="微软雅黑"/>
                <a:cs typeface="Arial" panose="020B0604020202020204" pitchFamily="34" charset="0"/>
              </a:rPr>
              <a:t>信号解码表示</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两种形式</a:t>
            </a:r>
            <a:endParaRPr lang="en-US" altLang="zh-CN" dirty="0">
              <a:solidFill>
                <a:prstClr val="black">
                  <a:lumMod val="75000"/>
                  <a:lumOff val="25000"/>
                </a:prstClr>
              </a:solidFill>
              <a:latin typeface="Arial" panose="020B0604020202020204" pitchFamily="34" charset="0"/>
              <a:ea typeface="微软雅黑"/>
              <a:cs typeface="Arial" panose="020B0604020202020204" pitchFamily="34" charset="0"/>
            </a:endParaRPr>
          </a:p>
          <a:p>
            <a:pPr marL="285750" marR="0" lvl="0" indent="-285750" defTabSz="914377" rtl="0" eaLnBrk="1" fontAlgn="auto" latinLnBrk="0" hangingPunct="1">
              <a:lnSpc>
                <a:spcPct val="150000"/>
              </a:lnSpc>
              <a:spcBef>
                <a:spcPts val="0"/>
              </a:spcBef>
              <a:spcAft>
                <a:spcPts val="0"/>
              </a:spcAft>
              <a:buSzTx/>
              <a:buFont typeface="Wingdings" panose="05000000000000000000" pitchFamily="2" charset="2"/>
              <a:buChar char="l"/>
              <a:tabLst/>
              <a:defRPr/>
            </a:pP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基于</a:t>
            </a:r>
            <a:r>
              <a:rPr lang="zh-CN" altLang="en-US" b="1" dirty="0">
                <a:solidFill>
                  <a:prstClr val="black">
                    <a:lumMod val="75000"/>
                    <a:lumOff val="25000"/>
                  </a:prstClr>
                </a:solidFill>
                <a:latin typeface="Arial" panose="020B0604020202020204" pitchFamily="34" charset="0"/>
                <a:ea typeface="微软雅黑"/>
                <a:cs typeface="Arial" panose="020B0604020202020204" pitchFamily="34" charset="0"/>
              </a:rPr>
              <a:t>信号形式</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对信号解码表示进一步细分为</a:t>
            </a:r>
            <a:r>
              <a:rPr lang="zh-CN" altLang="en-US" b="1" dirty="0">
                <a:latin typeface="Arial" panose="020B0604020202020204" pitchFamily="34" charset="0"/>
                <a:ea typeface="微软雅黑"/>
                <a:cs typeface="Arial" panose="020B0604020202020204" pitchFamily="34" charset="0"/>
              </a:rPr>
              <a:t>脉冲信号解码表示</a:t>
            </a:r>
            <a:r>
              <a:rPr lang="zh-CN" altLang="en-US" dirty="0">
                <a:solidFill>
                  <a:prstClr val="black">
                    <a:lumMod val="75000"/>
                    <a:lumOff val="25000"/>
                  </a:prstClr>
                </a:solidFill>
                <a:latin typeface="Arial" panose="020B0604020202020204" pitchFamily="34" charset="0"/>
                <a:ea typeface="微软雅黑"/>
                <a:cs typeface="Arial" panose="020B0604020202020204" pitchFamily="34" charset="0"/>
              </a:rPr>
              <a:t>和</a:t>
            </a:r>
            <a:r>
              <a:rPr lang="zh-CN" altLang="en-US" b="1" dirty="0">
                <a:latin typeface="Arial" panose="020B0604020202020204" pitchFamily="34" charset="0"/>
                <a:ea typeface="微软雅黑"/>
                <a:cs typeface="Arial" panose="020B0604020202020204" pitchFamily="34" charset="0"/>
              </a:rPr>
              <a:t>连续信号解码表示</a:t>
            </a:r>
            <a:endParaRPr lang="en-US" altLang="zh-CN" b="1" dirty="0">
              <a:latin typeface="Arial" panose="020B0604020202020204" pitchFamily="34" charset="0"/>
              <a:ea typeface="微软雅黑"/>
              <a:cs typeface="Arial" panose="020B0604020202020204" pitchFamily="34" charset="0"/>
            </a:endParaRPr>
          </a:p>
        </p:txBody>
      </p:sp>
      <p:pic>
        <p:nvPicPr>
          <p:cNvPr id="34" name="图片 33">
            <a:extLst>
              <a:ext uri="{FF2B5EF4-FFF2-40B4-BE49-F238E27FC236}">
                <a16:creationId xmlns:a16="http://schemas.microsoft.com/office/drawing/2014/main" id="{D66A087A-D19C-4E3F-71C4-E48F86F1D84E}"/>
              </a:ext>
            </a:extLst>
          </p:cNvPr>
          <p:cNvPicPr>
            <a:picLocks noChangeAspect="1"/>
          </p:cNvPicPr>
          <p:nvPr/>
        </p:nvPicPr>
        <p:blipFill>
          <a:blip r:embed="rId3"/>
          <a:stretch>
            <a:fillRect/>
          </a:stretch>
        </p:blipFill>
        <p:spPr>
          <a:xfrm>
            <a:off x="1428693" y="2189213"/>
            <a:ext cx="3607422" cy="3144691"/>
          </a:xfrm>
          <a:prstGeom prst="rect">
            <a:avLst/>
          </a:prstGeom>
        </p:spPr>
      </p:pic>
      <p:sp>
        <p:nvSpPr>
          <p:cNvPr id="35" name="文本框 34">
            <a:extLst>
              <a:ext uri="{FF2B5EF4-FFF2-40B4-BE49-F238E27FC236}">
                <a16:creationId xmlns:a16="http://schemas.microsoft.com/office/drawing/2014/main" id="{1D29F555-F398-E3DD-A529-11954B382BF1}"/>
              </a:ext>
            </a:extLst>
          </p:cNvPr>
          <p:cNvSpPr txBox="1"/>
          <p:nvPr/>
        </p:nvSpPr>
        <p:spPr>
          <a:xfrm>
            <a:off x="2211093" y="1707591"/>
            <a:ext cx="2054666" cy="461665"/>
          </a:xfrm>
          <a:prstGeom prst="rect">
            <a:avLst/>
          </a:prstGeom>
          <a:noFill/>
        </p:spPr>
        <p:txBody>
          <a:bodyPr wrap="square" rtlCol="0">
            <a:spAutoFit/>
          </a:bodyPr>
          <a:lstStyle/>
          <a:p>
            <a:r>
              <a:rPr lang="zh-CN" altLang="en-US" sz="2400" b="1" dirty="0">
                <a:latin typeface="+mj-ea"/>
                <a:ea typeface="+mj-ea"/>
              </a:rPr>
              <a:t>信号表示框架</a:t>
            </a:r>
          </a:p>
        </p:txBody>
      </p:sp>
      <p:sp>
        <p:nvSpPr>
          <p:cNvPr id="36" name="矩形 35">
            <a:extLst>
              <a:ext uri="{FF2B5EF4-FFF2-40B4-BE49-F238E27FC236}">
                <a16:creationId xmlns:a16="http://schemas.microsoft.com/office/drawing/2014/main" id="{A5DF22E1-D117-F1AF-3385-C4E89FF728A2}"/>
              </a:ext>
            </a:extLst>
          </p:cNvPr>
          <p:cNvSpPr/>
          <p:nvPr/>
        </p:nvSpPr>
        <p:spPr>
          <a:xfrm>
            <a:off x="1081669" y="1602898"/>
            <a:ext cx="4472317" cy="362632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箭头连接符 2">
            <a:extLst>
              <a:ext uri="{FF2B5EF4-FFF2-40B4-BE49-F238E27FC236}">
                <a16:creationId xmlns:a16="http://schemas.microsoft.com/office/drawing/2014/main" id="{A9DC607B-E209-04E5-AAA6-345D8414769F}"/>
              </a:ext>
            </a:extLst>
          </p:cNvPr>
          <p:cNvCxnSpPr>
            <a:cxnSpLocks/>
            <a:stCxn id="36" idx="3"/>
            <a:endCxn id="15" idx="1"/>
          </p:cNvCxnSpPr>
          <p:nvPr/>
        </p:nvCxnSpPr>
        <p:spPr>
          <a:xfrm flipV="1">
            <a:off x="5553986" y="2046446"/>
            <a:ext cx="798128" cy="13696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D49843FF-04DD-C2BC-9E6B-8E203DC38570}"/>
              </a:ext>
            </a:extLst>
          </p:cNvPr>
          <p:cNvSpPr txBox="1"/>
          <p:nvPr/>
        </p:nvSpPr>
        <p:spPr>
          <a:xfrm>
            <a:off x="6352114" y="1815613"/>
            <a:ext cx="2622403" cy="461665"/>
          </a:xfrm>
          <a:prstGeom prst="rect">
            <a:avLst/>
          </a:prstGeom>
          <a:noFill/>
        </p:spPr>
        <p:txBody>
          <a:bodyPr wrap="square" rtlCol="0">
            <a:spAutoFit/>
          </a:bodyPr>
          <a:lstStyle/>
          <a:p>
            <a:r>
              <a:rPr lang="zh-CN" altLang="en-US" sz="2400" b="1" dirty="0">
                <a:latin typeface="+mj-ea"/>
                <a:ea typeface="+mj-ea"/>
              </a:rPr>
              <a:t>信号解码表示问题</a:t>
            </a:r>
          </a:p>
        </p:txBody>
      </p:sp>
      <p:sp>
        <p:nvSpPr>
          <p:cNvPr id="18" name="文本框 17">
            <a:extLst>
              <a:ext uri="{FF2B5EF4-FFF2-40B4-BE49-F238E27FC236}">
                <a16:creationId xmlns:a16="http://schemas.microsoft.com/office/drawing/2014/main" id="{6BF3EDB7-46C6-52FF-4E9C-4FD966331C9D}"/>
              </a:ext>
            </a:extLst>
          </p:cNvPr>
          <p:cNvSpPr txBox="1"/>
          <p:nvPr/>
        </p:nvSpPr>
        <p:spPr>
          <a:xfrm>
            <a:off x="8940434" y="884124"/>
            <a:ext cx="3251565" cy="461665"/>
          </a:xfrm>
          <a:prstGeom prst="rect">
            <a:avLst/>
          </a:prstGeom>
          <a:noFill/>
        </p:spPr>
        <p:txBody>
          <a:bodyPr wrap="square" rtlCol="0">
            <a:spAutoFit/>
          </a:bodyPr>
          <a:lstStyle/>
          <a:p>
            <a:r>
              <a:rPr lang="zh-CN" altLang="en-US" sz="2400" b="1" dirty="0">
                <a:latin typeface="+mj-ea"/>
                <a:ea typeface="+mj-ea"/>
              </a:rPr>
              <a:t>脉冲信号解码表示问题</a:t>
            </a:r>
          </a:p>
        </p:txBody>
      </p:sp>
      <p:sp>
        <p:nvSpPr>
          <p:cNvPr id="20" name="文本框 19">
            <a:extLst>
              <a:ext uri="{FF2B5EF4-FFF2-40B4-BE49-F238E27FC236}">
                <a16:creationId xmlns:a16="http://schemas.microsoft.com/office/drawing/2014/main" id="{C4931AAD-18C9-F9F1-D282-50FEB6C772D2}"/>
              </a:ext>
            </a:extLst>
          </p:cNvPr>
          <p:cNvSpPr txBox="1"/>
          <p:nvPr/>
        </p:nvSpPr>
        <p:spPr>
          <a:xfrm>
            <a:off x="8974517" y="2699743"/>
            <a:ext cx="3251565" cy="461665"/>
          </a:xfrm>
          <a:prstGeom prst="rect">
            <a:avLst/>
          </a:prstGeom>
          <a:noFill/>
        </p:spPr>
        <p:txBody>
          <a:bodyPr wrap="square" rtlCol="0">
            <a:spAutoFit/>
          </a:bodyPr>
          <a:lstStyle/>
          <a:p>
            <a:r>
              <a:rPr lang="zh-CN" altLang="en-US" sz="2400" b="1" dirty="0">
                <a:latin typeface="+mj-ea"/>
                <a:ea typeface="+mj-ea"/>
              </a:rPr>
              <a:t>连续信号解码表示问题</a:t>
            </a:r>
          </a:p>
        </p:txBody>
      </p:sp>
      <p:sp>
        <p:nvSpPr>
          <p:cNvPr id="22" name="文本框 21">
            <a:extLst>
              <a:ext uri="{FF2B5EF4-FFF2-40B4-BE49-F238E27FC236}">
                <a16:creationId xmlns:a16="http://schemas.microsoft.com/office/drawing/2014/main" id="{B61EA5DA-2B11-337F-CEF6-93C3F3FA30AE}"/>
              </a:ext>
            </a:extLst>
          </p:cNvPr>
          <p:cNvSpPr txBox="1"/>
          <p:nvPr/>
        </p:nvSpPr>
        <p:spPr>
          <a:xfrm>
            <a:off x="6352114" y="4515363"/>
            <a:ext cx="3251565" cy="461665"/>
          </a:xfrm>
          <a:prstGeom prst="rect">
            <a:avLst/>
          </a:prstGeom>
          <a:noFill/>
        </p:spPr>
        <p:txBody>
          <a:bodyPr wrap="square" rtlCol="0">
            <a:spAutoFit/>
          </a:bodyPr>
          <a:lstStyle/>
          <a:p>
            <a:r>
              <a:rPr lang="zh-CN" altLang="en-US" sz="2400" b="1" dirty="0">
                <a:latin typeface="+mj-ea"/>
                <a:ea typeface="+mj-ea"/>
              </a:rPr>
              <a:t>信号纯表示问题</a:t>
            </a:r>
          </a:p>
        </p:txBody>
      </p:sp>
      <p:cxnSp>
        <p:nvCxnSpPr>
          <p:cNvPr id="23" name="直接箭头连接符 22">
            <a:extLst>
              <a:ext uri="{FF2B5EF4-FFF2-40B4-BE49-F238E27FC236}">
                <a16:creationId xmlns:a16="http://schemas.microsoft.com/office/drawing/2014/main" id="{F90AC712-08C0-7C40-D512-5059D1BEC708}"/>
              </a:ext>
            </a:extLst>
          </p:cNvPr>
          <p:cNvCxnSpPr>
            <a:cxnSpLocks/>
            <a:stCxn id="36" idx="3"/>
            <a:endCxn id="22" idx="1"/>
          </p:cNvCxnSpPr>
          <p:nvPr/>
        </p:nvCxnSpPr>
        <p:spPr>
          <a:xfrm>
            <a:off x="5553986" y="3416060"/>
            <a:ext cx="798128" cy="13301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a:extLst>
              <a:ext uri="{FF2B5EF4-FFF2-40B4-BE49-F238E27FC236}">
                <a16:creationId xmlns:a16="http://schemas.microsoft.com/office/drawing/2014/main" id="{68F3C2A1-BB33-21C0-4727-7484224E71BC}"/>
              </a:ext>
            </a:extLst>
          </p:cNvPr>
          <p:cNvCxnSpPr>
            <a:cxnSpLocks/>
            <a:stCxn id="15" idx="0"/>
            <a:endCxn id="18" idx="1"/>
          </p:cNvCxnSpPr>
          <p:nvPr/>
        </p:nvCxnSpPr>
        <p:spPr>
          <a:xfrm flipV="1">
            <a:off x="7663316" y="1114957"/>
            <a:ext cx="1277118" cy="7006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a:extLst>
              <a:ext uri="{FF2B5EF4-FFF2-40B4-BE49-F238E27FC236}">
                <a16:creationId xmlns:a16="http://schemas.microsoft.com/office/drawing/2014/main" id="{FC74D15E-DB8C-F34D-9D30-61DBA73BDA1A}"/>
              </a:ext>
            </a:extLst>
          </p:cNvPr>
          <p:cNvCxnSpPr>
            <a:cxnSpLocks/>
            <a:stCxn id="15" idx="2"/>
            <a:endCxn id="20" idx="1"/>
          </p:cNvCxnSpPr>
          <p:nvPr/>
        </p:nvCxnSpPr>
        <p:spPr>
          <a:xfrm>
            <a:off x="7663316" y="2277278"/>
            <a:ext cx="1311201" cy="6532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文本框 38">
            <a:extLst>
              <a:ext uri="{FF2B5EF4-FFF2-40B4-BE49-F238E27FC236}">
                <a16:creationId xmlns:a16="http://schemas.microsoft.com/office/drawing/2014/main" id="{2E06E2C8-6765-44F7-EEC2-8F77EF67C399}"/>
              </a:ext>
            </a:extLst>
          </p:cNvPr>
          <p:cNvSpPr txBox="1"/>
          <p:nvPr/>
        </p:nvSpPr>
        <p:spPr>
          <a:xfrm>
            <a:off x="8397218" y="1405835"/>
            <a:ext cx="1854418" cy="338554"/>
          </a:xfrm>
          <a:prstGeom prst="rect">
            <a:avLst/>
          </a:prstGeom>
          <a:noFill/>
        </p:spPr>
        <p:txBody>
          <a:bodyPr wrap="square">
            <a:spAutoFit/>
          </a:bodyPr>
          <a:lstStyle/>
          <a:p>
            <a:r>
              <a:rPr lang="zh-CN" altLang="en-US" sz="1600" b="1" dirty="0">
                <a:solidFill>
                  <a:schemeClr val="accent1"/>
                </a:solidFill>
                <a:latin typeface="Arial" panose="020B0604020202020204" pitchFamily="34" charset="0"/>
                <a:ea typeface="微软雅黑"/>
                <a:cs typeface="Arial" panose="020B0604020202020204" pitchFamily="34" charset="0"/>
              </a:rPr>
              <a:t>信号形式：脉冲</a:t>
            </a:r>
            <a:endParaRPr lang="zh-CN" altLang="en-US" sz="1600" dirty="0">
              <a:solidFill>
                <a:schemeClr val="accent1"/>
              </a:solidFill>
            </a:endParaRPr>
          </a:p>
        </p:txBody>
      </p:sp>
      <p:sp>
        <p:nvSpPr>
          <p:cNvPr id="40" name="文本框 39">
            <a:extLst>
              <a:ext uri="{FF2B5EF4-FFF2-40B4-BE49-F238E27FC236}">
                <a16:creationId xmlns:a16="http://schemas.microsoft.com/office/drawing/2014/main" id="{A171A954-71F1-7022-4F3A-F0782285FD94}"/>
              </a:ext>
            </a:extLst>
          </p:cNvPr>
          <p:cNvSpPr txBox="1"/>
          <p:nvPr/>
        </p:nvSpPr>
        <p:spPr>
          <a:xfrm>
            <a:off x="8397217" y="2350011"/>
            <a:ext cx="1739241" cy="338554"/>
          </a:xfrm>
          <a:prstGeom prst="rect">
            <a:avLst/>
          </a:prstGeom>
          <a:noFill/>
        </p:spPr>
        <p:txBody>
          <a:bodyPr wrap="square">
            <a:spAutoFit/>
          </a:bodyPr>
          <a:lstStyle/>
          <a:p>
            <a:r>
              <a:rPr lang="zh-CN" altLang="en-US" sz="1600" b="1" dirty="0">
                <a:solidFill>
                  <a:schemeClr val="accent1"/>
                </a:solidFill>
                <a:latin typeface="Arial" panose="020B0604020202020204" pitchFamily="34" charset="0"/>
                <a:ea typeface="微软雅黑"/>
                <a:cs typeface="Arial" panose="020B0604020202020204" pitchFamily="34" charset="0"/>
              </a:rPr>
              <a:t>信号形式：连续</a:t>
            </a:r>
            <a:endParaRPr lang="zh-CN" altLang="en-US" sz="1600" dirty="0">
              <a:solidFill>
                <a:schemeClr val="accent1"/>
              </a:solidFill>
            </a:endParaRPr>
          </a:p>
        </p:txBody>
      </p:sp>
      <p:sp>
        <p:nvSpPr>
          <p:cNvPr id="41" name="文本框 40">
            <a:extLst>
              <a:ext uri="{FF2B5EF4-FFF2-40B4-BE49-F238E27FC236}">
                <a16:creationId xmlns:a16="http://schemas.microsoft.com/office/drawing/2014/main" id="{2E49FC3E-F663-09E8-8480-8BCC4B676891}"/>
              </a:ext>
            </a:extLst>
          </p:cNvPr>
          <p:cNvSpPr txBox="1"/>
          <p:nvPr/>
        </p:nvSpPr>
        <p:spPr>
          <a:xfrm>
            <a:off x="5974808" y="2815896"/>
            <a:ext cx="2745445" cy="338554"/>
          </a:xfrm>
          <a:prstGeom prst="rect">
            <a:avLst/>
          </a:prstGeom>
          <a:noFill/>
        </p:spPr>
        <p:txBody>
          <a:bodyPr wrap="square">
            <a:spAutoFit/>
          </a:bodyPr>
          <a:lstStyle/>
          <a:p>
            <a:r>
              <a:rPr lang="zh-CN" altLang="en-US" sz="1600" b="1" dirty="0">
                <a:solidFill>
                  <a:schemeClr val="accent1"/>
                </a:solidFill>
                <a:latin typeface="Arial" panose="020B0604020202020204" pitchFamily="34" charset="0"/>
                <a:ea typeface="微软雅黑"/>
                <a:cs typeface="Arial" panose="020B0604020202020204" pitchFamily="34" charset="0"/>
              </a:rPr>
              <a:t>解码函数：其它变换</a:t>
            </a:r>
          </a:p>
        </p:txBody>
      </p:sp>
      <p:sp>
        <p:nvSpPr>
          <p:cNvPr id="44" name="文本框 43">
            <a:extLst>
              <a:ext uri="{FF2B5EF4-FFF2-40B4-BE49-F238E27FC236}">
                <a16:creationId xmlns:a16="http://schemas.microsoft.com/office/drawing/2014/main" id="{9343A575-53BD-4BE7-3198-6DB450C9D1AE}"/>
              </a:ext>
            </a:extLst>
          </p:cNvPr>
          <p:cNvSpPr txBox="1"/>
          <p:nvPr/>
        </p:nvSpPr>
        <p:spPr>
          <a:xfrm>
            <a:off x="5974809" y="3726615"/>
            <a:ext cx="2745444" cy="338554"/>
          </a:xfrm>
          <a:prstGeom prst="rect">
            <a:avLst/>
          </a:prstGeom>
          <a:noFill/>
        </p:spPr>
        <p:txBody>
          <a:bodyPr wrap="square">
            <a:spAutoFit/>
          </a:bodyPr>
          <a:lstStyle/>
          <a:p>
            <a:r>
              <a:rPr lang="zh-CN" altLang="en-US" sz="1600" b="1" dirty="0">
                <a:solidFill>
                  <a:schemeClr val="accent1"/>
                </a:solidFill>
                <a:latin typeface="Arial" panose="020B0604020202020204" pitchFamily="34" charset="0"/>
                <a:ea typeface="微软雅黑"/>
                <a:cs typeface="Arial" panose="020B0604020202020204" pitchFamily="34" charset="0"/>
              </a:rPr>
              <a:t>解码函数：恒等变换</a:t>
            </a:r>
          </a:p>
        </p:txBody>
      </p:sp>
    </p:spTree>
    <p:extLst>
      <p:ext uri="{BB962C8B-B14F-4D97-AF65-F5344CB8AC3E}">
        <p14:creationId xmlns:p14="http://schemas.microsoft.com/office/powerpoint/2010/main" val="3823258769"/>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6" y="888589"/>
            <a:ext cx="2760860"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信号表示问题形式化</a:t>
            </a:r>
          </a:p>
        </p:txBody>
      </p:sp>
      <p:sp>
        <p:nvSpPr>
          <p:cNvPr id="35" name="文本框 34">
            <a:extLst>
              <a:ext uri="{FF2B5EF4-FFF2-40B4-BE49-F238E27FC236}">
                <a16:creationId xmlns:a16="http://schemas.microsoft.com/office/drawing/2014/main" id="{1D29F555-F398-E3DD-A529-11954B382BF1}"/>
              </a:ext>
            </a:extLst>
          </p:cNvPr>
          <p:cNvSpPr txBox="1"/>
          <p:nvPr/>
        </p:nvSpPr>
        <p:spPr>
          <a:xfrm>
            <a:off x="1949597" y="1958343"/>
            <a:ext cx="2622403" cy="461665"/>
          </a:xfrm>
          <a:prstGeom prst="rect">
            <a:avLst/>
          </a:prstGeom>
          <a:noFill/>
        </p:spPr>
        <p:txBody>
          <a:bodyPr wrap="square" rtlCol="0">
            <a:spAutoFit/>
          </a:bodyPr>
          <a:lstStyle/>
          <a:p>
            <a:r>
              <a:rPr lang="zh-CN" altLang="en-US" sz="2400" b="1" dirty="0">
                <a:latin typeface="+mj-ea"/>
                <a:ea typeface="+mj-ea"/>
              </a:rPr>
              <a:t>信号纯表示问题</a:t>
            </a:r>
          </a:p>
        </p:txBody>
      </p:sp>
      <p:pic>
        <p:nvPicPr>
          <p:cNvPr id="2" name="图片 1">
            <a:extLst>
              <a:ext uri="{FF2B5EF4-FFF2-40B4-BE49-F238E27FC236}">
                <a16:creationId xmlns:a16="http://schemas.microsoft.com/office/drawing/2014/main" id="{768635BC-52E0-BE43-3902-1B33E86A6798}"/>
              </a:ext>
            </a:extLst>
          </p:cNvPr>
          <p:cNvPicPr>
            <a:picLocks noChangeAspect="1"/>
          </p:cNvPicPr>
          <p:nvPr/>
        </p:nvPicPr>
        <p:blipFill>
          <a:blip r:embed="rId3"/>
          <a:stretch>
            <a:fillRect/>
          </a:stretch>
        </p:blipFill>
        <p:spPr>
          <a:xfrm>
            <a:off x="1440174" y="2522588"/>
            <a:ext cx="3641247" cy="2868540"/>
          </a:xfrm>
          <a:prstGeom prst="rect">
            <a:avLst/>
          </a:prstGeom>
        </p:spPr>
      </p:pic>
      <p:sp>
        <p:nvSpPr>
          <p:cNvPr id="3" name="矩形 2">
            <a:extLst>
              <a:ext uri="{FF2B5EF4-FFF2-40B4-BE49-F238E27FC236}">
                <a16:creationId xmlns:a16="http://schemas.microsoft.com/office/drawing/2014/main" id="{FDEFE76B-95D1-D7CA-BA03-C385B4BB402E}"/>
              </a:ext>
            </a:extLst>
          </p:cNvPr>
          <p:cNvSpPr/>
          <p:nvPr/>
        </p:nvSpPr>
        <p:spPr>
          <a:xfrm>
            <a:off x="1081669" y="1829883"/>
            <a:ext cx="4472317" cy="362632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24D92ABB-F53B-0DE5-DABE-100289995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2613" y="2044212"/>
            <a:ext cx="6425572" cy="2771502"/>
          </a:xfrm>
          <a:prstGeom prst="rect">
            <a:avLst/>
          </a:prstGeom>
        </p:spPr>
      </p:pic>
      <p:sp>
        <p:nvSpPr>
          <p:cNvPr id="17" name="矩形 16">
            <a:extLst>
              <a:ext uri="{FF2B5EF4-FFF2-40B4-BE49-F238E27FC236}">
                <a16:creationId xmlns:a16="http://schemas.microsoft.com/office/drawing/2014/main" id="{3A01855C-F4EA-4AD9-D723-D1E83C35A348}"/>
              </a:ext>
            </a:extLst>
          </p:cNvPr>
          <p:cNvSpPr/>
          <p:nvPr/>
        </p:nvSpPr>
        <p:spPr>
          <a:xfrm>
            <a:off x="6658957" y="4869714"/>
            <a:ext cx="4472317" cy="417743"/>
          </a:xfrm>
          <a:prstGeom prst="rect">
            <a:avLst/>
          </a:prstGeom>
        </p:spPr>
        <p:txBody>
          <a:bodyPr wrap="square">
            <a:spAutoFit/>
          </a:bodyPr>
          <a:lstStyle/>
          <a:p>
            <a:pPr marL="285750" indent="-285750" algn="ctr" defTabSz="914377">
              <a:lnSpc>
                <a:spcPct val="150000"/>
              </a:lnSpc>
              <a:buFont typeface="Wingdings" panose="05000000000000000000" pitchFamily="2" charset="2"/>
              <a:buChar char="l"/>
              <a:defRPr/>
            </a:pP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简单信号纯表示问题：分类正弦波和三角波</a:t>
            </a:r>
            <a:endPar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3109121727"/>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553034B7-49BE-9275-2341-2812DC55B573}"/>
              </a:ext>
            </a:extLst>
          </p:cNvPr>
          <p:cNvCxnSpPr>
            <a:cxnSpLocks/>
          </p:cNvCxnSpPr>
          <p:nvPr/>
        </p:nvCxnSpPr>
        <p:spPr>
          <a:xfrm>
            <a:off x="385894" y="653083"/>
            <a:ext cx="993256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文本框 6">
            <a:extLst>
              <a:ext uri="{FF2B5EF4-FFF2-40B4-BE49-F238E27FC236}">
                <a16:creationId xmlns:a16="http://schemas.microsoft.com/office/drawing/2014/main" id="{A6ED6D38-0D27-04CC-12CC-86895FB4210C}"/>
              </a:ext>
            </a:extLst>
          </p:cNvPr>
          <p:cNvSpPr txBox="1">
            <a:spLocks noChangeArrowheads="1"/>
          </p:cNvSpPr>
          <p:nvPr/>
        </p:nvSpPr>
        <p:spPr bwMode="auto">
          <a:xfrm>
            <a:off x="922866" y="18062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研究背景</a:t>
            </a:r>
          </a:p>
        </p:txBody>
      </p:sp>
      <p:sp>
        <p:nvSpPr>
          <p:cNvPr id="7" name="文本框 6">
            <a:extLst>
              <a:ext uri="{FF2B5EF4-FFF2-40B4-BE49-F238E27FC236}">
                <a16:creationId xmlns:a16="http://schemas.microsoft.com/office/drawing/2014/main" id="{6C6B099F-1051-C1DA-EE9A-39A261A6A091}"/>
              </a:ext>
            </a:extLst>
          </p:cNvPr>
          <p:cNvSpPr txBox="1">
            <a:spLocks noChangeArrowheads="1"/>
          </p:cNvSpPr>
          <p:nvPr/>
        </p:nvSpPr>
        <p:spPr bwMode="auto">
          <a:xfrm>
            <a:off x="2633132"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rgbClr val="7030A0"/>
                </a:solidFill>
                <a:latin typeface="+mj-ea"/>
                <a:ea typeface="+mj-ea"/>
              </a:rPr>
              <a:t>研究内容</a:t>
            </a:r>
          </a:p>
        </p:txBody>
      </p:sp>
      <p:sp>
        <p:nvSpPr>
          <p:cNvPr id="8" name="文本框 7">
            <a:extLst>
              <a:ext uri="{FF2B5EF4-FFF2-40B4-BE49-F238E27FC236}">
                <a16:creationId xmlns:a16="http://schemas.microsoft.com/office/drawing/2014/main" id="{3193C472-096B-2A57-592C-FCF98AB5554A}"/>
              </a:ext>
            </a:extLst>
          </p:cNvPr>
          <p:cNvSpPr txBox="1">
            <a:spLocks noChangeArrowheads="1"/>
          </p:cNvSpPr>
          <p:nvPr/>
        </p:nvSpPr>
        <p:spPr bwMode="auto">
          <a:xfrm>
            <a:off x="4343398" y="1806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实际应用</a:t>
            </a:r>
          </a:p>
        </p:txBody>
      </p:sp>
      <p:sp>
        <p:nvSpPr>
          <p:cNvPr id="9" name="文本框 8">
            <a:extLst>
              <a:ext uri="{FF2B5EF4-FFF2-40B4-BE49-F238E27FC236}">
                <a16:creationId xmlns:a16="http://schemas.microsoft.com/office/drawing/2014/main" id="{C746C255-25E4-A5C7-A43F-F0C8643C7D9D}"/>
              </a:ext>
            </a:extLst>
          </p:cNvPr>
          <p:cNvSpPr txBox="1">
            <a:spLocks noChangeArrowheads="1"/>
          </p:cNvSpPr>
          <p:nvPr/>
        </p:nvSpPr>
        <p:spPr bwMode="auto">
          <a:xfrm>
            <a:off x="6053664"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工作成果</a:t>
            </a:r>
          </a:p>
        </p:txBody>
      </p:sp>
      <p:sp>
        <p:nvSpPr>
          <p:cNvPr id="10" name="文本框 9">
            <a:extLst>
              <a:ext uri="{FF2B5EF4-FFF2-40B4-BE49-F238E27FC236}">
                <a16:creationId xmlns:a16="http://schemas.microsoft.com/office/drawing/2014/main" id="{480C5DCA-BA69-EFC3-48D9-EE5682B9A24C}"/>
              </a:ext>
            </a:extLst>
          </p:cNvPr>
          <p:cNvSpPr txBox="1">
            <a:spLocks noChangeArrowheads="1"/>
          </p:cNvSpPr>
          <p:nvPr/>
        </p:nvSpPr>
        <p:spPr bwMode="auto">
          <a:xfrm>
            <a:off x="7763930" y="17073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914377" fontAlgn="base">
              <a:spcBef>
                <a:spcPct val="0"/>
              </a:spcBef>
              <a:spcAft>
                <a:spcPct val="0"/>
              </a:spcAft>
              <a:defRPr/>
            </a:pPr>
            <a:r>
              <a:rPr lang="zh-CN" altLang="en-US" sz="2000" b="1" dirty="0">
                <a:solidFill>
                  <a:schemeClr val="accent2">
                    <a:lumMod val="40000"/>
                    <a:lumOff val="60000"/>
                  </a:schemeClr>
                </a:solidFill>
                <a:latin typeface="+mj-ea"/>
                <a:ea typeface="+mj-ea"/>
              </a:rPr>
              <a:t>全文总结</a:t>
            </a:r>
          </a:p>
        </p:txBody>
      </p:sp>
      <p:sp>
        <p:nvSpPr>
          <p:cNvPr id="11" name="矩形 10">
            <a:extLst>
              <a:ext uri="{FF2B5EF4-FFF2-40B4-BE49-F238E27FC236}">
                <a16:creationId xmlns:a16="http://schemas.microsoft.com/office/drawing/2014/main" id="{259D8989-F6BC-ED4F-6E8D-811F24F01539}"/>
              </a:ext>
            </a:extLst>
          </p:cNvPr>
          <p:cNvSpPr/>
          <p:nvPr/>
        </p:nvSpPr>
        <p:spPr>
          <a:xfrm>
            <a:off x="380999" y="888589"/>
            <a:ext cx="541867" cy="4572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2.1</a:t>
            </a:r>
            <a:endParaRPr lang="zh-CN" altLang="en-US" dirty="0">
              <a:latin typeface="+mj-ea"/>
              <a:ea typeface="+mj-ea"/>
            </a:endParaRPr>
          </a:p>
        </p:txBody>
      </p:sp>
      <p:sp>
        <p:nvSpPr>
          <p:cNvPr id="12" name="矩形 11">
            <a:extLst>
              <a:ext uri="{FF2B5EF4-FFF2-40B4-BE49-F238E27FC236}">
                <a16:creationId xmlns:a16="http://schemas.microsoft.com/office/drawing/2014/main" id="{566F8A2C-8790-8C61-5761-AAA61555FF6B}"/>
              </a:ext>
            </a:extLst>
          </p:cNvPr>
          <p:cNvSpPr/>
          <p:nvPr/>
        </p:nvSpPr>
        <p:spPr>
          <a:xfrm>
            <a:off x="922866" y="888589"/>
            <a:ext cx="2760860" cy="457200"/>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7030A0"/>
                </a:solidFill>
                <a:latin typeface="+mj-ea"/>
                <a:ea typeface="+mj-ea"/>
              </a:rPr>
              <a:t>信号表示问题形式化</a:t>
            </a:r>
          </a:p>
        </p:txBody>
      </p:sp>
      <p:sp>
        <p:nvSpPr>
          <p:cNvPr id="35" name="文本框 34">
            <a:extLst>
              <a:ext uri="{FF2B5EF4-FFF2-40B4-BE49-F238E27FC236}">
                <a16:creationId xmlns:a16="http://schemas.microsoft.com/office/drawing/2014/main" id="{1D29F555-F398-E3DD-A529-11954B382BF1}"/>
              </a:ext>
            </a:extLst>
          </p:cNvPr>
          <p:cNvSpPr txBox="1"/>
          <p:nvPr/>
        </p:nvSpPr>
        <p:spPr>
          <a:xfrm>
            <a:off x="1612643" y="2052676"/>
            <a:ext cx="3251565" cy="461665"/>
          </a:xfrm>
          <a:prstGeom prst="rect">
            <a:avLst/>
          </a:prstGeom>
          <a:noFill/>
        </p:spPr>
        <p:txBody>
          <a:bodyPr wrap="square" rtlCol="0">
            <a:spAutoFit/>
          </a:bodyPr>
          <a:lstStyle/>
          <a:p>
            <a:r>
              <a:rPr lang="zh-CN" altLang="en-US" sz="2400" b="1" dirty="0">
                <a:latin typeface="+mj-ea"/>
                <a:ea typeface="+mj-ea"/>
              </a:rPr>
              <a:t>脉冲信号解码表示问题</a:t>
            </a:r>
          </a:p>
        </p:txBody>
      </p:sp>
      <p:pic>
        <p:nvPicPr>
          <p:cNvPr id="2" name="图片 1">
            <a:extLst>
              <a:ext uri="{FF2B5EF4-FFF2-40B4-BE49-F238E27FC236}">
                <a16:creationId xmlns:a16="http://schemas.microsoft.com/office/drawing/2014/main" id="{2C06794A-1823-6845-31B0-20B738457CAB}"/>
              </a:ext>
            </a:extLst>
          </p:cNvPr>
          <p:cNvPicPr>
            <a:picLocks noChangeAspect="1"/>
          </p:cNvPicPr>
          <p:nvPr/>
        </p:nvPicPr>
        <p:blipFill>
          <a:blip r:embed="rId3"/>
          <a:stretch>
            <a:fillRect/>
          </a:stretch>
        </p:blipFill>
        <p:spPr>
          <a:xfrm>
            <a:off x="1528160" y="3015795"/>
            <a:ext cx="3727709" cy="2018256"/>
          </a:xfrm>
          <a:prstGeom prst="rect">
            <a:avLst/>
          </a:prstGeom>
        </p:spPr>
      </p:pic>
      <p:sp>
        <p:nvSpPr>
          <p:cNvPr id="3" name="矩形 2">
            <a:extLst>
              <a:ext uri="{FF2B5EF4-FFF2-40B4-BE49-F238E27FC236}">
                <a16:creationId xmlns:a16="http://schemas.microsoft.com/office/drawing/2014/main" id="{6F8DB81E-50E4-B957-5C40-04808B899A38}"/>
              </a:ext>
            </a:extLst>
          </p:cNvPr>
          <p:cNvSpPr/>
          <p:nvPr/>
        </p:nvSpPr>
        <p:spPr>
          <a:xfrm>
            <a:off x="1081669" y="1909182"/>
            <a:ext cx="4472317" cy="362632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ECE490BD-BFAC-A0FB-6048-552BD05D3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360" y="2219489"/>
            <a:ext cx="6324180" cy="2673527"/>
          </a:xfrm>
          <a:prstGeom prst="rect">
            <a:avLst/>
          </a:prstGeom>
        </p:spPr>
      </p:pic>
      <p:sp>
        <p:nvSpPr>
          <p:cNvPr id="19" name="矩形 18">
            <a:extLst>
              <a:ext uri="{FF2B5EF4-FFF2-40B4-BE49-F238E27FC236}">
                <a16:creationId xmlns:a16="http://schemas.microsoft.com/office/drawing/2014/main" id="{68740FC5-A18F-5DF0-5E0A-A34BD8F3E81A}"/>
              </a:ext>
            </a:extLst>
          </p:cNvPr>
          <p:cNvSpPr/>
          <p:nvPr/>
        </p:nvSpPr>
        <p:spPr>
          <a:xfrm>
            <a:off x="6638016" y="4893016"/>
            <a:ext cx="4535523" cy="417743"/>
          </a:xfrm>
          <a:prstGeom prst="rect">
            <a:avLst/>
          </a:prstGeom>
        </p:spPr>
        <p:txBody>
          <a:bodyPr wrap="square">
            <a:spAutoFit/>
          </a:bodyPr>
          <a:lstStyle/>
          <a:p>
            <a:pPr marL="285750" indent="-285750" algn="ctr" defTabSz="914377">
              <a:lnSpc>
                <a:spcPct val="150000"/>
              </a:lnSpc>
              <a:buFont typeface="Wingdings" panose="05000000000000000000" pitchFamily="2" charset="2"/>
              <a:buChar char="l"/>
              <a:defRPr/>
            </a:pPr>
            <a:r>
              <a:rPr lang="zh-CN" altLang="en-US" sz="1600" b="1" dirty="0">
                <a:solidFill>
                  <a:prstClr val="black">
                    <a:lumMod val="75000"/>
                    <a:lumOff val="25000"/>
                  </a:prstClr>
                </a:solidFill>
                <a:latin typeface="Arial" panose="020B0604020202020204" pitchFamily="34" charset="0"/>
                <a:ea typeface="微软雅黑"/>
                <a:cs typeface="Arial" panose="020B0604020202020204" pitchFamily="34" charset="0"/>
              </a:rPr>
              <a:t>简单脉冲信号表示问题：分选两分量脉冲信号</a:t>
            </a:r>
            <a:endParaRPr lang="en-US" altLang="zh-CN" sz="1600" b="1" dirty="0">
              <a:solidFill>
                <a:prstClr val="black">
                  <a:lumMod val="75000"/>
                  <a:lumOff val="25000"/>
                </a:prstClr>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844072527"/>
      </p:ext>
    </p:extLst>
  </p:cSld>
  <p:clrMapOvr>
    <a:masterClrMapping/>
  </p:clrMapOvr>
  <p:transition spd="med">
    <p:wipe/>
  </p:transition>
</p:sld>
</file>

<file path=ppt/theme/theme1.xml><?xml version="1.0" encoding="utf-8"?>
<a:theme xmlns:a="http://schemas.openxmlformats.org/drawingml/2006/main" name="RINC组内PPT模板">
  <a:themeElements>
    <a:clrScheme name="RINC模板">
      <a:dk1>
        <a:sysClr val="windowText" lastClr="000000"/>
      </a:dk1>
      <a:lt1>
        <a:sysClr val="window" lastClr="FFFFFF"/>
      </a:lt1>
      <a:dk2>
        <a:srgbClr val="373545"/>
      </a:dk2>
      <a:lt2>
        <a:srgbClr val="DCD8DC"/>
      </a:lt2>
      <a:accent1>
        <a:srgbClr val="7030A0"/>
      </a:accent1>
      <a:accent2>
        <a:srgbClr val="674196"/>
      </a:accent2>
      <a:accent3>
        <a:srgbClr val="8058A3"/>
      </a:accent3>
      <a:accent4>
        <a:srgbClr val="9079AD"/>
      </a:accent4>
      <a:accent5>
        <a:srgbClr val="DBD0E6"/>
      </a:accent5>
      <a:accent6>
        <a:srgbClr val="F2F2F2"/>
      </a:accent6>
      <a:hlink>
        <a:srgbClr val="0070C0"/>
      </a:hlink>
      <a:folHlink>
        <a:srgbClr val="8C8C8C"/>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7006</TotalTime>
  <Words>4105</Words>
  <Application>Microsoft Office PowerPoint</Application>
  <PresentationFormat>宽屏</PresentationFormat>
  <Paragraphs>496</Paragraphs>
  <Slides>34</Slides>
  <Notes>34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Calibri</vt:lpstr>
      <vt:lpstr>Wingdings</vt:lpstr>
      <vt:lpstr>Gill Sans</vt:lpstr>
      <vt:lpstr>等线</vt:lpstr>
      <vt:lpstr>微软雅黑</vt:lpstr>
      <vt:lpstr>Calibri Light</vt:lpstr>
      <vt:lpstr>Arial</vt:lpstr>
      <vt:lpstr>RINC组内PPT模板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管 俣祺</dc:creator>
  <cp:lastModifiedBy>xiang haoran</cp:lastModifiedBy>
  <cp:revision>454</cp:revision>
  <dcterms:created xsi:type="dcterms:W3CDTF">2023-03-21T15:16:30Z</dcterms:created>
  <dcterms:modified xsi:type="dcterms:W3CDTF">2023-05-21T13:35:47Z</dcterms:modified>
</cp:coreProperties>
</file>